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76" r:id="rId2"/>
    <p:sldId id="293" r:id="rId3"/>
    <p:sldId id="294" r:id="rId4"/>
    <p:sldId id="302" r:id="rId5"/>
    <p:sldId id="257" r:id="rId6"/>
    <p:sldId id="291" r:id="rId7"/>
    <p:sldId id="290" r:id="rId8"/>
    <p:sldId id="261" r:id="rId9"/>
    <p:sldId id="260" r:id="rId10"/>
    <p:sldId id="258" r:id="rId11"/>
    <p:sldId id="262" r:id="rId12"/>
    <p:sldId id="259" r:id="rId13"/>
    <p:sldId id="265" r:id="rId14"/>
    <p:sldId id="264" r:id="rId15"/>
    <p:sldId id="266" r:id="rId16"/>
    <p:sldId id="282" r:id="rId17"/>
    <p:sldId id="287" r:id="rId18"/>
    <p:sldId id="284" r:id="rId19"/>
    <p:sldId id="286" r:id="rId20"/>
    <p:sldId id="277" r:id="rId21"/>
    <p:sldId id="278" r:id="rId22"/>
    <p:sldId id="279" r:id="rId23"/>
    <p:sldId id="288" r:id="rId24"/>
    <p:sldId id="263" r:id="rId25"/>
    <p:sldId id="280" r:id="rId26"/>
    <p:sldId id="295" r:id="rId27"/>
    <p:sldId id="296" r:id="rId28"/>
    <p:sldId id="297" r:id="rId29"/>
    <p:sldId id="298" r:id="rId30"/>
    <p:sldId id="300" r:id="rId31"/>
    <p:sldId id="301"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9FD3B-AB59-FE4C-A458-44A4B72A3A4F}" v="148" dt="2018-06-27T12:42:01.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p:restoredTop sz="94659"/>
  </p:normalViewPr>
  <p:slideViewPr>
    <p:cSldViewPr snapToGrid="0" snapToObjects="1">
      <p:cViewPr varScale="1">
        <p:scale>
          <a:sx n="87" d="100"/>
          <a:sy n="87"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6/27/2018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hare.net/jitenderlodhi/enterprise-java-bean?from_action=save" TargetMode="External"/><Relationship Id="rId2" Type="http://schemas.openxmlformats.org/officeDocument/2006/relationships/hyperlink" Target="http://download.oracle.com/otn-pub/jcp/7224-javabeans-1.01-fr-spec-oth-JSpec/beans.101.pdf?AuthParam=1527471400_d99cd50a332d90b7716b67400a868b9b" TargetMode="External"/><Relationship Id="rId1" Type="http://schemas.openxmlformats.org/officeDocument/2006/relationships/slideLayout" Target="../slideLayouts/slideLayout2.xml"/><Relationship Id="rId5" Type="http://schemas.openxmlformats.org/officeDocument/2006/relationships/hyperlink" Target="https://www.slideshare.net/snykmcajob/j2ee-connector-architecture" TargetMode="External"/><Relationship Id="rId4" Type="http://schemas.openxmlformats.org/officeDocument/2006/relationships/hyperlink" Target="https://examples.javacodegeeks.com/enterprise-java/ejb3/ejb-tutorial-beginner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solidFill>
                  <a:schemeClr val="tx1"/>
                </a:solidFill>
              </a:rPr>
              <a:t>Introduction to </a:t>
            </a:r>
            <a:br>
              <a:rPr lang="en-US" altLang="en-US" dirty="0">
                <a:solidFill>
                  <a:schemeClr val="tx1"/>
                </a:solidFill>
              </a:rPr>
            </a:br>
            <a:br>
              <a:rPr lang="en-US" altLang="en-US" dirty="0">
                <a:solidFill>
                  <a:schemeClr val="tx1"/>
                </a:solidFill>
              </a:rPr>
            </a:br>
            <a:r>
              <a:rPr lang="en-US" altLang="en-US" dirty="0">
                <a:solidFill>
                  <a:schemeClr val="tx1"/>
                </a:solidFill>
              </a:rPr>
              <a:t>J2EE and EJBs</a:t>
            </a: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fontScale="92500" lnSpcReduction="10000"/>
          </a:bodyPr>
          <a:lstStyle/>
          <a:p>
            <a:r>
              <a:rPr lang="en-CA" b="1" dirty="0"/>
              <a:t>What is a Bean?</a:t>
            </a:r>
          </a:p>
          <a:p>
            <a:pPr marL="0" indent="0">
              <a:buNone/>
            </a:pPr>
            <a:r>
              <a:rPr lang="en-CA" b="1" dirty="0"/>
              <a:t>	“A Java Bean is a reusable software component that can be</a:t>
            </a:r>
          </a:p>
          <a:p>
            <a:pPr marL="0" indent="0">
              <a:buNone/>
            </a:pPr>
            <a:r>
              <a:rPr lang="en-CA" b="1" dirty="0"/>
              <a:t>	manipulated visually in a builder tool.”</a:t>
            </a:r>
          </a:p>
          <a:p>
            <a:pPr marL="0" indent="0">
              <a:buNone/>
            </a:pPr>
            <a:endParaRPr lang="en-CA" b="1" dirty="0"/>
          </a:p>
          <a:p>
            <a:r>
              <a:rPr lang="en-CA" b="1" dirty="0"/>
              <a:t>Beans are special type of POJOs with some conventions</a:t>
            </a:r>
          </a:p>
          <a:p>
            <a:pPr marL="914400" lvl="1" indent="-457200">
              <a:buAutoNum type="arabicPeriod"/>
            </a:pPr>
            <a:r>
              <a:rPr lang="en-CA" dirty="0"/>
              <a:t>They should implement </a:t>
            </a:r>
            <a:r>
              <a:rPr lang="en-CA" dirty="0" err="1"/>
              <a:t>java.io.</a:t>
            </a:r>
            <a:r>
              <a:rPr lang="en-CA" b="1" dirty="0" err="1"/>
              <a:t>Serializable</a:t>
            </a:r>
            <a:r>
              <a:rPr lang="en-CA" dirty="0"/>
              <a:t> interface</a:t>
            </a:r>
          </a:p>
          <a:p>
            <a:pPr marL="914400" lvl="1" indent="-457200">
              <a:buAutoNum type="arabicPeriod"/>
            </a:pPr>
            <a:r>
              <a:rPr lang="en-CA" dirty="0"/>
              <a:t>Fields should be </a:t>
            </a:r>
            <a:r>
              <a:rPr lang="en-CA" b="1" dirty="0"/>
              <a:t>private</a:t>
            </a:r>
          </a:p>
          <a:p>
            <a:pPr marL="914400" lvl="1" indent="-457200">
              <a:buFont typeface="Arial" panose="020B0604020202020204" pitchFamily="34" charset="0"/>
              <a:buAutoNum type="arabicPeriod"/>
            </a:pPr>
            <a:r>
              <a:rPr lang="en-CA" dirty="0"/>
              <a:t>Fields should have </a:t>
            </a:r>
            <a:r>
              <a:rPr lang="en-CA" b="1" dirty="0"/>
              <a:t>getters or setters or both.</a:t>
            </a:r>
          </a:p>
          <a:p>
            <a:pPr marL="914400" lvl="1" indent="-457200">
              <a:buAutoNum type="arabicPeriod"/>
            </a:pPr>
            <a:r>
              <a:rPr lang="en-CA" dirty="0"/>
              <a:t>No argument </a:t>
            </a:r>
            <a:r>
              <a:rPr lang="en-CA" b="1" dirty="0"/>
              <a:t>public constructor </a:t>
            </a:r>
            <a:r>
              <a:rPr lang="en-CA" dirty="0"/>
              <a:t>should be included</a:t>
            </a:r>
          </a:p>
          <a:p>
            <a:pPr marL="914400" lvl="1" indent="-457200">
              <a:buAutoNum type="arabicPeriod"/>
            </a:pPr>
            <a:endParaRPr lang="en-CA" dirty="0"/>
          </a:p>
          <a:p>
            <a:pPr fontAlgn="base"/>
            <a:r>
              <a:rPr lang="en-CA" dirty="0"/>
              <a:t>All JavaBeans are POJOs but not all POJOs are JavaBeans.</a:t>
            </a:r>
          </a:p>
          <a:p>
            <a:endParaRPr lang="en-US" dirty="0"/>
          </a:p>
        </p:txBody>
      </p:sp>
    </p:spTree>
    <p:extLst>
      <p:ext uri="{BB962C8B-B14F-4D97-AF65-F5344CB8AC3E}">
        <p14:creationId xmlns:p14="http://schemas.microsoft.com/office/powerpoint/2010/main" val="370445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2836016377"/>
              </p:ext>
            </p:extLst>
          </p:nvPr>
        </p:nvGraphicFramePr>
        <p:xfrm>
          <a:off x="838199" y="1510314"/>
          <a:ext cx="5793830" cy="4663440"/>
        </p:xfrm>
        <a:graphic>
          <a:graphicData uri="http://schemas.openxmlformats.org/drawingml/2006/table">
            <a:tbl>
              <a:tblPr/>
              <a:tblGrid>
                <a:gridCol w="5793830">
                  <a:extLst>
                    <a:ext uri="{9D8B030D-6E8A-4147-A177-3AD203B41FA5}">
                      <a16:colId xmlns:a16="http://schemas.microsoft.com/office/drawing/2014/main" val="935461626"/>
                    </a:ext>
                  </a:extLst>
                </a:gridCol>
              </a:tblGrid>
              <a:tr h="4351338">
                <a:tc>
                  <a:txBody>
                    <a:bodyPr/>
                    <a:lstStyle/>
                    <a:p>
                      <a:pPr algn="l" rtl="0" fontAlgn="base"/>
                      <a:r>
                        <a:rPr lang="en-CA" sz="1800" b="0" i="0" dirty="0">
                          <a:effectLst/>
                          <a:latin typeface="Consolas" panose="020B0609020204030204" pitchFamily="49" charset="0"/>
                        </a:rPr>
                        <a:t>//JavaBean Employee</a:t>
                      </a:r>
                    </a:p>
                    <a:p>
                      <a:pPr algn="l" rtl="0" fontAlgn="base"/>
                      <a:r>
                        <a:rPr lang="en-CA" sz="1800" b="0" i="0" dirty="0">
                          <a:effectLst/>
                          <a:latin typeface="Consolas" panose="020B0609020204030204" pitchFamily="49" charset="0"/>
                        </a:rPr>
                        <a:t>public class Employee </a:t>
                      </a:r>
                      <a:r>
                        <a:rPr lang="en-CA" sz="1800" b="0" i="0" dirty="0">
                          <a:effectLst/>
                          <a:highlight>
                            <a:srgbClr val="FFFF00"/>
                          </a:highlight>
                          <a:latin typeface="Consolas" panose="020B0609020204030204" pitchFamily="49" charset="0"/>
                        </a:rPr>
                        <a:t>implements </a:t>
                      </a:r>
                      <a:r>
                        <a:rPr lang="en-CA" sz="1800" b="0" i="0" dirty="0" err="1">
                          <a:effectLst/>
                          <a:highlight>
                            <a:srgbClr val="FFFF00"/>
                          </a:highlight>
                          <a:latin typeface="Consolas" panose="020B0609020204030204" pitchFamily="49" charset="0"/>
                        </a:rPr>
                        <a:t>java.io.Serializable</a:t>
                      </a:r>
                      <a:r>
                        <a:rPr lang="en-CA" sz="1800" b="0" i="0" dirty="0">
                          <a:effectLst/>
                          <a:highlight>
                            <a:srgbClr val="FFFF00"/>
                          </a:highlight>
                          <a:latin typeface="Consolas" panose="020B0609020204030204" pitchFamily="49" charset="0"/>
                        </a:rPr>
                        <a:t> </a:t>
                      </a:r>
                      <a:r>
                        <a:rPr lang="en-CA" sz="1800" b="0" i="0" dirty="0">
                          <a:effectLst/>
                          <a:latin typeface="Consolas" panose="020B0609020204030204" pitchFamily="49" charset="0"/>
                        </a:rPr>
                        <a:t>{</a:t>
                      </a:r>
                    </a:p>
                    <a:p>
                      <a:pPr algn="l" rtl="0" fontAlgn="base"/>
                      <a:r>
                        <a:rPr lang="en-CA" sz="1800" b="0" i="0" dirty="0">
                          <a:effectLst/>
                          <a:latin typeface="Consolas" panose="020B0609020204030204" pitchFamily="49" charset="0"/>
                        </a:rPr>
                        <a:t>//fields</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String name;</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String id;</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double salary;</a:t>
                      </a:r>
                    </a:p>
                    <a:p>
                      <a:pPr algn="l" rtl="0" fontAlgn="base"/>
                      <a:r>
                        <a:rPr lang="en-CA" sz="1800" b="0" i="0" dirty="0">
                          <a:effectLst/>
                          <a:latin typeface="Consolas" panose="020B0609020204030204" pitchFamily="49" charset="0"/>
                        </a:rPr>
                        <a:t> </a:t>
                      </a:r>
                    </a:p>
                    <a:p>
                      <a:pPr algn="l" rtl="0" fontAlgn="base"/>
                      <a:r>
                        <a:rPr lang="en-CA" sz="1800" b="0" i="0" dirty="0">
                          <a:effectLst/>
                          <a:latin typeface="Consolas" panose="020B0609020204030204" pitchFamily="49" charset="0"/>
                        </a:rPr>
                        <a:t>//</a:t>
                      </a:r>
                      <a:r>
                        <a:rPr lang="en-CA" sz="1800" b="0" i="0" dirty="0">
                          <a:effectLst/>
                          <a:highlight>
                            <a:srgbClr val="FFFF00"/>
                          </a:highlight>
                          <a:latin typeface="Consolas" panose="020B0609020204030204" pitchFamily="49" charset="0"/>
                        </a:rPr>
                        <a:t>public no-</a:t>
                      </a:r>
                      <a:r>
                        <a:rPr lang="en-CA" sz="1800" b="0" i="0" dirty="0" err="1">
                          <a:effectLst/>
                          <a:highlight>
                            <a:srgbClr val="FFFF00"/>
                          </a:highlight>
                          <a:latin typeface="Consolas" panose="020B0609020204030204" pitchFamily="49" charset="0"/>
                        </a:rPr>
                        <a:t>arg</a:t>
                      </a:r>
                      <a:r>
                        <a:rPr lang="en-CA" sz="1800" b="0" i="0" dirty="0">
                          <a:effectLst/>
                          <a:highlight>
                            <a:srgbClr val="FFFF00"/>
                          </a:highlight>
                          <a:latin typeface="Consolas" panose="020B0609020204030204" pitchFamily="49" charset="0"/>
                        </a:rPr>
                        <a:t> constructor</a:t>
                      </a:r>
                    </a:p>
                    <a:p>
                      <a:pPr algn="l" rtl="0" fontAlgn="base"/>
                      <a:r>
                        <a:rPr lang="en-CA" sz="1800" b="0" i="0" dirty="0">
                          <a:effectLst/>
                          <a:latin typeface="Consolas" panose="020B0609020204030204" pitchFamily="49" charset="0"/>
                        </a:rPr>
                        <a:t>    public Employee() { }</a:t>
                      </a:r>
                    </a:p>
                    <a:p>
                      <a:pPr algn="l" rtl="0" fontAlgn="base"/>
                      <a:endParaRPr lang="en-CA" sz="1800" b="0" i="0" dirty="0">
                        <a:effectLst/>
                        <a:latin typeface="Consolas" panose="020B0609020204030204" pitchFamily="49" charset="0"/>
                      </a:endParaRPr>
                    </a:p>
                    <a:p>
                      <a:pPr algn="l" rtl="0" fontAlgn="base"/>
                      <a:r>
                        <a:rPr lang="en-CA" sz="1800" b="0" i="0" dirty="0">
                          <a:effectLst/>
                          <a:latin typeface="Consolas" panose="020B0609020204030204" pitchFamily="49" charset="0"/>
                        </a:rPr>
                        <a:t>//doesn’t matter</a:t>
                      </a:r>
                    </a:p>
                    <a:p>
                      <a:pPr algn="l" rtl="0" fontAlgn="base"/>
                      <a:r>
                        <a:rPr lang="en-CA" sz="1800" b="0" i="0" dirty="0">
                          <a:effectLst/>
                          <a:latin typeface="Consolas" panose="020B0609020204030204" pitchFamily="49" charset="0"/>
                        </a:rPr>
                        <a:t>    public Employee(String id, double salary)</a:t>
                      </a:r>
                    </a:p>
                    <a:p>
                      <a:pPr algn="l" rtl="0" fontAlgn="base"/>
                      <a:r>
                        <a:rPr lang="en-CA" sz="1800" b="0" i="0" dirty="0">
                          <a:effectLst/>
                          <a:latin typeface="Consolas" panose="020B0609020204030204" pitchFamily="49" charset="0"/>
                        </a:rPr>
                        <a:t>    {</a:t>
                      </a:r>
                    </a:p>
                    <a:p>
                      <a:pPr algn="l" rtl="0" fontAlgn="base"/>
                      <a:r>
                        <a:rPr lang="en-CA" sz="1800" b="0" i="0" dirty="0">
                          <a:effectLst/>
                          <a:latin typeface="Consolas" panose="020B0609020204030204" pitchFamily="49" charset="0"/>
                        </a:rPr>
                        <a:t>        </a:t>
                      </a:r>
                      <a:r>
                        <a:rPr lang="en-CA" sz="1800" b="0" i="0" dirty="0" err="1">
                          <a:effectLst/>
                          <a:latin typeface="Consolas" panose="020B0609020204030204" pitchFamily="49" charset="0"/>
                        </a:rPr>
                        <a:t>this.id</a:t>
                      </a:r>
                      <a:r>
                        <a:rPr lang="en-CA" sz="1800" b="0" i="0" dirty="0">
                          <a:effectLst/>
                          <a:latin typeface="Consolas" panose="020B0609020204030204" pitchFamily="49" charset="0"/>
                        </a:rPr>
                        <a:t> = id;</a:t>
                      </a:r>
                    </a:p>
                    <a:p>
                      <a:pPr algn="l" rtl="0" fontAlgn="base"/>
                      <a:r>
                        <a:rPr lang="en-CA" sz="1800" b="0" i="0" dirty="0">
                          <a:effectLst/>
                          <a:latin typeface="Consolas" panose="020B0609020204030204" pitchFamily="49" charset="0"/>
                        </a:rPr>
                        <a:t>        </a:t>
                      </a:r>
                      <a:r>
                        <a:rPr lang="en-CA" sz="1800" b="0" i="0" dirty="0" err="1">
                          <a:effectLst/>
                          <a:latin typeface="Consolas" panose="020B0609020204030204" pitchFamily="49" charset="0"/>
                        </a:rPr>
                        <a:t>this.salary</a:t>
                      </a:r>
                      <a:r>
                        <a:rPr lang="en-CA" sz="1800" b="0" i="0" dirty="0">
                          <a:effectLst/>
                          <a:latin typeface="Consolas" panose="020B0609020204030204" pitchFamily="49" charset="0"/>
                        </a:rPr>
                        <a:t> = salary;</a:t>
                      </a:r>
                    </a:p>
                    <a:p>
                      <a:pPr algn="l" rtl="0" fontAlgn="base"/>
                      <a:r>
                        <a:rPr lang="en-CA" sz="1800"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graphicFrame>
        <p:nvGraphicFramePr>
          <p:cNvPr id="9" name="Content Placeholder 7">
            <a:extLst>
              <a:ext uri="{FF2B5EF4-FFF2-40B4-BE49-F238E27FC236}">
                <a16:creationId xmlns:a16="http://schemas.microsoft.com/office/drawing/2014/main" id="{D6E39157-F3C4-BA4C-9150-36ED9A45C322}"/>
              </a:ext>
            </a:extLst>
          </p:cNvPr>
          <p:cNvGraphicFramePr>
            <a:graphicFrameLocks/>
          </p:cNvGraphicFramePr>
          <p:nvPr>
            <p:extLst>
              <p:ext uri="{D42A27DB-BD31-4B8C-83A1-F6EECF244321}">
                <p14:modId xmlns:p14="http://schemas.microsoft.com/office/powerpoint/2010/main" val="2768692201"/>
              </p:ext>
            </p:extLst>
          </p:nvPr>
        </p:nvGraphicFramePr>
        <p:xfrm>
          <a:off x="6992006" y="1510314"/>
          <a:ext cx="5068615" cy="4876800"/>
        </p:xfrm>
        <a:graphic>
          <a:graphicData uri="http://schemas.openxmlformats.org/drawingml/2006/table">
            <a:tbl>
              <a:tblPr/>
              <a:tblGrid>
                <a:gridCol w="5068615">
                  <a:extLst>
                    <a:ext uri="{9D8B030D-6E8A-4147-A177-3AD203B41FA5}">
                      <a16:colId xmlns:a16="http://schemas.microsoft.com/office/drawing/2014/main" val="935461626"/>
                    </a:ext>
                  </a:extLst>
                </a:gridCol>
              </a:tblGrid>
              <a:tr h="4351338">
                <a:tc>
                  <a:txBody>
                    <a:bodyPr/>
                    <a:lstStyle/>
                    <a:p>
                      <a:pPr algn="l" rtl="0" fontAlgn="base"/>
                      <a:r>
                        <a:rPr lang="en-CA" sz="1600" b="0" i="0" dirty="0">
                          <a:effectLst/>
                          <a:latin typeface="Consolas" panose="020B0609020204030204" pitchFamily="49" charset="0"/>
                        </a:rPr>
                        <a:t>//getter method for name</a:t>
                      </a:r>
                    </a:p>
                    <a:p>
                      <a:pPr algn="l" rtl="0" fontAlgn="base"/>
                      <a:r>
                        <a:rPr lang="en-CA" sz="1600" b="0" i="0" dirty="0">
                          <a:effectLst/>
                          <a:latin typeface="Consolas" panose="020B0609020204030204" pitchFamily="49" charset="0"/>
                        </a:rPr>
                        <a:t>    public String </a:t>
                      </a:r>
                      <a:r>
                        <a:rPr lang="en-CA" sz="1600" b="0" i="0" dirty="0" err="1">
                          <a:effectLst/>
                          <a:latin typeface="Consolas" panose="020B0609020204030204" pitchFamily="49" charset="0"/>
                        </a:rPr>
                        <a:t>getName</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name;</a:t>
                      </a:r>
                    </a:p>
                    <a:p>
                      <a:pPr algn="l" rtl="0" fontAlgn="base"/>
                      <a:r>
                        <a:rPr lang="en-CA" sz="1600" b="0" i="0" dirty="0">
                          <a:effectLst/>
                          <a:latin typeface="Consolas" panose="020B0609020204030204" pitchFamily="49" charset="0"/>
                        </a:rPr>
                        <a:t>    }</a:t>
                      </a:r>
                    </a:p>
                    <a:p>
                      <a:pPr algn="l" rtl="0" fontAlgn="base"/>
                      <a:endParaRPr lang="en-CA" sz="1600" b="0" i="0" dirty="0">
                        <a:effectLst/>
                        <a:latin typeface="Consolas" panose="020B0609020204030204" pitchFamily="49" charset="0"/>
                      </a:endParaRPr>
                    </a:p>
                    <a:p>
                      <a:pPr algn="l" rtl="0" fontAlgn="base"/>
                      <a:r>
                        <a:rPr lang="en-CA" sz="1600" b="0" i="0" dirty="0">
                          <a:effectLst/>
                          <a:latin typeface="Consolas" panose="020B0609020204030204" pitchFamily="49" charset="0"/>
                        </a:rPr>
                        <a:t>//setter method for name</a:t>
                      </a:r>
                    </a:p>
                    <a:p>
                      <a:pPr algn="l" rtl="0" fontAlgn="base"/>
                      <a:r>
                        <a:rPr lang="en-CA" sz="1600" b="0" i="0" dirty="0">
                          <a:effectLst/>
                          <a:latin typeface="Consolas" panose="020B0609020204030204" pitchFamily="49" charset="0"/>
                        </a:rPr>
                        <a:t>    public void </a:t>
                      </a:r>
                      <a:r>
                        <a:rPr lang="en-CA" sz="1600" b="0" i="0" dirty="0" err="1">
                          <a:effectLst/>
                          <a:latin typeface="Consolas" panose="020B0609020204030204" pitchFamily="49" charset="0"/>
                        </a:rPr>
                        <a:t>setName</a:t>
                      </a:r>
                      <a:r>
                        <a:rPr lang="en-CA" sz="1600" b="0" i="0" dirty="0">
                          <a:effectLst/>
                          <a:latin typeface="Consolas" panose="020B0609020204030204" pitchFamily="49" charset="0"/>
                        </a:rPr>
                        <a:t>(String name) {</a:t>
                      </a:r>
                    </a:p>
                    <a:p>
                      <a:pPr algn="l" rtl="0" fontAlgn="base"/>
                      <a:r>
                        <a:rPr lang="en-CA" sz="1600" b="0" i="0" dirty="0">
                          <a:effectLst/>
                          <a:latin typeface="Consolas" panose="020B0609020204030204" pitchFamily="49" charset="0"/>
                        </a:rPr>
                        <a:t>        </a:t>
                      </a:r>
                      <a:r>
                        <a:rPr lang="en-CA" sz="1600" b="0" i="0" dirty="0" err="1">
                          <a:effectLst/>
                          <a:latin typeface="Consolas" panose="020B0609020204030204" pitchFamily="49" charset="0"/>
                        </a:rPr>
                        <a:t>this.name</a:t>
                      </a:r>
                      <a:r>
                        <a:rPr lang="en-CA" sz="1600" b="0" i="0" dirty="0">
                          <a:effectLst/>
                          <a:latin typeface="Consolas" panose="020B0609020204030204" pitchFamily="49" charset="0"/>
                        </a:rPr>
                        <a:t>=name;</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//getter method for id</a:t>
                      </a:r>
                    </a:p>
                    <a:p>
                      <a:pPr algn="l" rtl="0" fontAlgn="base"/>
                      <a:r>
                        <a:rPr lang="en-CA" sz="1600" b="0" i="0" dirty="0">
                          <a:effectLst/>
                          <a:latin typeface="Consolas" panose="020B0609020204030204" pitchFamily="49" charset="0"/>
                        </a:rPr>
                        <a:t>    public String </a:t>
                      </a:r>
                      <a:r>
                        <a:rPr lang="en-CA" sz="1600" b="0" i="0" dirty="0" err="1">
                          <a:effectLst/>
                          <a:latin typeface="Consolas" panose="020B0609020204030204" pitchFamily="49" charset="0"/>
                        </a:rPr>
                        <a:t>getId</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id;</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//getter method for salary</a:t>
                      </a:r>
                    </a:p>
                    <a:p>
                      <a:pPr algn="l" rtl="0" fontAlgn="base"/>
                      <a:r>
                        <a:rPr lang="en-CA" sz="1600" b="0" i="0" dirty="0">
                          <a:effectLst/>
                          <a:latin typeface="Consolas" panose="020B0609020204030204" pitchFamily="49" charset="0"/>
                        </a:rPr>
                        <a:t>    public Double </a:t>
                      </a:r>
                      <a:r>
                        <a:rPr lang="en-CA" sz="1600" b="0" i="0" dirty="0" err="1">
                          <a:effectLst/>
                          <a:latin typeface="Consolas" panose="020B0609020204030204" pitchFamily="49" charset="0"/>
                        </a:rPr>
                        <a:t>getSalary</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salary;</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201779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Enterprise 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b="1" dirty="0"/>
              <a:t>Enterprise JavaBeans (EJB) is one of several Java APIs for modular construction of enterprise software.</a:t>
            </a:r>
          </a:p>
          <a:p>
            <a:r>
              <a:rPr lang="en-CA" dirty="0"/>
              <a:t>EJB is used to develop scalable, robust and secured enterprise applications in java.</a:t>
            </a:r>
          </a:p>
          <a:p>
            <a:endParaRPr lang="en-US" dirty="0"/>
          </a:p>
        </p:txBody>
      </p:sp>
    </p:spTree>
    <p:extLst>
      <p:ext uri="{BB962C8B-B14F-4D97-AF65-F5344CB8AC3E}">
        <p14:creationId xmlns:p14="http://schemas.microsoft.com/office/powerpoint/2010/main" val="182074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Enterprise 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Unlike RMI(Remote Method Invocation), middleware services such as security, transaction management etc. are provided by EJB Container to all EJB applications.</a:t>
            </a:r>
          </a:p>
          <a:p>
            <a:r>
              <a:rPr lang="en-CA" dirty="0"/>
              <a:t>The current version of EJB is EJB 3.2. The development of EJB 3 is faster than EJB 2 because of simplicity and annotations</a:t>
            </a:r>
            <a:endParaRPr lang="en-US" dirty="0"/>
          </a:p>
        </p:txBody>
      </p:sp>
    </p:spTree>
    <p:extLst>
      <p:ext uri="{BB962C8B-B14F-4D97-AF65-F5344CB8AC3E}">
        <p14:creationId xmlns:p14="http://schemas.microsoft.com/office/powerpoint/2010/main" val="125499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D32C-B7A4-8141-A3CD-EDEE00EFA047}"/>
              </a:ext>
            </a:extLst>
          </p:cNvPr>
          <p:cNvSpPr>
            <a:spLocks noGrp="1"/>
          </p:cNvSpPr>
          <p:nvPr>
            <p:ph type="title"/>
          </p:nvPr>
        </p:nvSpPr>
        <p:spPr/>
        <p:txBody>
          <a:bodyPr/>
          <a:lstStyle/>
          <a:p>
            <a:r>
              <a:rPr lang="en-US" dirty="0"/>
              <a:t>JavaBeans 			vs		 EJBs</a:t>
            </a:r>
          </a:p>
        </p:txBody>
      </p:sp>
      <p:sp>
        <p:nvSpPr>
          <p:cNvPr id="3" name="Content Placeholder 2">
            <a:extLst>
              <a:ext uri="{FF2B5EF4-FFF2-40B4-BE49-F238E27FC236}">
                <a16:creationId xmlns:a16="http://schemas.microsoft.com/office/drawing/2014/main" id="{1FA3D289-CE11-AF48-B8DD-457211CC12E1}"/>
              </a:ext>
            </a:extLst>
          </p:cNvPr>
          <p:cNvSpPr>
            <a:spLocks noGrp="1"/>
          </p:cNvSpPr>
          <p:nvPr>
            <p:ph sz="half" idx="1"/>
          </p:nvPr>
        </p:nvSpPr>
        <p:spPr>
          <a:xfrm>
            <a:off x="838199" y="1825625"/>
            <a:ext cx="5520559" cy="4351338"/>
          </a:xfrm>
        </p:spPr>
        <p:style>
          <a:lnRef idx="2">
            <a:schemeClr val="dk1"/>
          </a:lnRef>
          <a:fillRef idx="1">
            <a:schemeClr val="lt1"/>
          </a:fillRef>
          <a:effectRef idx="0">
            <a:schemeClr val="dk1"/>
          </a:effectRef>
          <a:fontRef idx="minor">
            <a:schemeClr val="dk1"/>
          </a:fontRef>
        </p:style>
        <p:txBody>
          <a:bodyPr/>
          <a:lstStyle/>
          <a:p>
            <a:r>
              <a:rPr lang="en-US" dirty="0"/>
              <a:t>General purpose use</a:t>
            </a:r>
          </a:p>
          <a:p>
            <a:r>
              <a:rPr lang="en-US" dirty="0"/>
              <a:t>There are no types</a:t>
            </a:r>
          </a:p>
          <a:p>
            <a:r>
              <a:rPr lang="en-US" dirty="0"/>
              <a:t>It can be inherited</a:t>
            </a:r>
          </a:p>
          <a:p>
            <a:r>
              <a:rPr lang="en-US" dirty="0"/>
              <a:t>Local use</a:t>
            </a:r>
          </a:p>
          <a:p>
            <a:r>
              <a:rPr lang="en-US" dirty="0"/>
              <a:t>Can be visible/invisible to the user</a:t>
            </a:r>
          </a:p>
          <a:p>
            <a:r>
              <a:rPr lang="en-US" dirty="0"/>
              <a:t>Easy to develop</a:t>
            </a:r>
          </a:p>
        </p:txBody>
      </p:sp>
      <p:sp>
        <p:nvSpPr>
          <p:cNvPr id="4" name="Content Placeholder 3">
            <a:extLst>
              <a:ext uri="{FF2B5EF4-FFF2-40B4-BE49-F238E27FC236}">
                <a16:creationId xmlns:a16="http://schemas.microsoft.com/office/drawing/2014/main" id="{B92C6FB0-6452-2147-994F-90BF34A22AA9}"/>
              </a:ext>
            </a:extLst>
          </p:cNvPr>
          <p:cNvSpPr>
            <a:spLocks noGrp="1"/>
          </p:cNvSpPr>
          <p:nvPr>
            <p:ph sz="half" idx="2"/>
          </p:nvPr>
        </p:nvSpPr>
        <p:spPr>
          <a:xfrm>
            <a:off x="6718737" y="1825625"/>
            <a:ext cx="5181600" cy="4351338"/>
          </a:xfrm>
        </p:spPr>
        <p:style>
          <a:lnRef idx="2">
            <a:schemeClr val="dk1"/>
          </a:lnRef>
          <a:fillRef idx="1">
            <a:schemeClr val="lt1"/>
          </a:fillRef>
          <a:effectRef idx="0">
            <a:schemeClr val="dk1"/>
          </a:effectRef>
          <a:fontRef idx="minor">
            <a:schemeClr val="dk1"/>
          </a:fontRef>
        </p:style>
        <p:txBody>
          <a:bodyPr/>
          <a:lstStyle/>
          <a:p>
            <a:r>
              <a:rPr lang="en-US" dirty="0"/>
              <a:t>Enterprise purpose use</a:t>
            </a:r>
          </a:p>
          <a:p>
            <a:r>
              <a:rPr lang="en-US" dirty="0"/>
              <a:t>It has types like session, entity..</a:t>
            </a:r>
          </a:p>
          <a:p>
            <a:r>
              <a:rPr lang="en-US" dirty="0"/>
              <a:t>No inheritance facility</a:t>
            </a:r>
          </a:p>
          <a:p>
            <a:r>
              <a:rPr lang="en-US" dirty="0"/>
              <a:t>Server side use</a:t>
            </a:r>
          </a:p>
          <a:p>
            <a:r>
              <a:rPr lang="en-US" dirty="0"/>
              <a:t>Always invisible</a:t>
            </a:r>
          </a:p>
          <a:p>
            <a:r>
              <a:rPr lang="en-US" dirty="0"/>
              <a:t>Hard to develop</a:t>
            </a:r>
          </a:p>
        </p:txBody>
      </p:sp>
    </p:spTree>
    <p:extLst>
      <p:ext uri="{BB962C8B-B14F-4D97-AF65-F5344CB8AC3E}">
        <p14:creationId xmlns:p14="http://schemas.microsoft.com/office/powerpoint/2010/main" val="274427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When to use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Application needs </a:t>
            </a:r>
            <a:r>
              <a:rPr lang="en-CA" b="1" dirty="0"/>
              <a:t>Remote Access</a:t>
            </a:r>
            <a:r>
              <a:rPr lang="en-CA" dirty="0"/>
              <a:t>. In other words, it is distributed.</a:t>
            </a:r>
          </a:p>
          <a:p>
            <a:r>
              <a:rPr lang="en-CA" dirty="0"/>
              <a:t>Application needs to be </a:t>
            </a:r>
            <a:r>
              <a:rPr lang="en-CA" b="1" dirty="0"/>
              <a:t>scalable</a:t>
            </a:r>
            <a:r>
              <a:rPr lang="en-CA" dirty="0"/>
              <a:t>. EJB applications supports load balancing, clustering and fail-over.</a:t>
            </a:r>
          </a:p>
          <a:p>
            <a:r>
              <a:rPr lang="en-CA" dirty="0"/>
              <a:t>Application needs </a:t>
            </a:r>
            <a:r>
              <a:rPr lang="en-CA" b="1" dirty="0"/>
              <a:t>encapsulated business logic</a:t>
            </a:r>
            <a:r>
              <a:rPr lang="en-CA" dirty="0"/>
              <a:t>. EJB application is separated from presentation and persistent layer.</a:t>
            </a:r>
            <a:endParaRPr lang="en-US" dirty="0"/>
          </a:p>
        </p:txBody>
      </p:sp>
    </p:spTree>
    <p:extLst>
      <p:ext uri="{BB962C8B-B14F-4D97-AF65-F5344CB8AC3E}">
        <p14:creationId xmlns:p14="http://schemas.microsoft.com/office/powerpoint/2010/main" val="244116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EJB lets you focus on the business logic for your business, and leave the underlying services (transactions, networking, security, etc.) to the EJB server vendor. </a:t>
            </a:r>
          </a:p>
          <a:p>
            <a:r>
              <a:rPr lang="en-CA" dirty="0"/>
              <a:t>EJB let’s you customize and configure reusable components at deploy-time, without touching the source code! </a:t>
            </a:r>
          </a:p>
          <a:p>
            <a:endParaRPr lang="en-CA" dirty="0"/>
          </a:p>
        </p:txBody>
      </p:sp>
    </p:spTree>
    <p:extLst>
      <p:ext uri="{BB962C8B-B14F-4D97-AF65-F5344CB8AC3E}">
        <p14:creationId xmlns:p14="http://schemas.microsoft.com/office/powerpoint/2010/main" val="364436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b="1" dirty="0"/>
              <a:t>Component-based development</a:t>
            </a:r>
          </a:p>
          <a:p>
            <a:pPr lvl="1"/>
            <a:r>
              <a:rPr lang="en-CA" dirty="0"/>
              <a:t>For example: you might create a Customer bean (</a:t>
            </a:r>
            <a:r>
              <a:rPr lang="en-CA" i="1" dirty="0"/>
              <a:t>bean </a:t>
            </a:r>
            <a:r>
              <a:rPr lang="en-CA" dirty="0"/>
              <a:t>is another word for </a:t>
            </a:r>
            <a:r>
              <a:rPr lang="en-CA" i="1" dirty="0"/>
              <a:t>component</a:t>
            </a:r>
            <a:r>
              <a:rPr lang="en-CA" dirty="0"/>
              <a:t>) that represents a customer in a database. You can use that Customer bean in an accounting program, an e-commerce shopping cart system, a tech support application, or virtually any other application that might need to represent a customer. </a:t>
            </a:r>
          </a:p>
          <a:p>
            <a:pPr lvl="1"/>
            <a:endParaRPr lang="en-CA" b="1" dirty="0"/>
          </a:p>
        </p:txBody>
      </p:sp>
    </p:spTree>
    <p:extLst>
      <p:ext uri="{BB962C8B-B14F-4D97-AF65-F5344CB8AC3E}">
        <p14:creationId xmlns:p14="http://schemas.microsoft.com/office/powerpoint/2010/main" val="326622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EJB servers give you a bunch of services, so that you don’t have to write them yourself:</a:t>
            </a:r>
          </a:p>
          <a:p>
            <a:pPr lvl="1"/>
            <a:r>
              <a:rPr lang="en-CA" dirty="0"/>
              <a:t>Transaction management and Security</a:t>
            </a:r>
          </a:p>
          <a:p>
            <a:pPr lvl="1"/>
            <a:r>
              <a:rPr lang="en-CA" dirty="0"/>
              <a:t>Concurrency</a:t>
            </a:r>
          </a:p>
          <a:p>
            <a:pPr lvl="1"/>
            <a:r>
              <a:rPr lang="en-CA" dirty="0"/>
              <a:t>Networking</a:t>
            </a:r>
          </a:p>
          <a:p>
            <a:pPr lvl="1"/>
            <a:r>
              <a:rPr lang="en-CA" dirty="0"/>
              <a:t>Resource management</a:t>
            </a:r>
          </a:p>
          <a:p>
            <a:pPr lvl="1"/>
            <a:r>
              <a:rPr lang="en-CA" dirty="0"/>
              <a:t>Persistence</a:t>
            </a:r>
          </a:p>
          <a:p>
            <a:pPr lvl="1"/>
            <a:r>
              <a:rPr lang="en-CA" dirty="0"/>
              <a:t>Messaging</a:t>
            </a:r>
          </a:p>
          <a:p>
            <a:pPr lvl="1"/>
            <a:r>
              <a:rPr lang="en-CA" dirty="0"/>
              <a:t>Deploy-time customization</a:t>
            </a:r>
          </a:p>
        </p:txBody>
      </p:sp>
    </p:spTree>
    <p:extLst>
      <p:ext uri="{BB962C8B-B14F-4D97-AF65-F5344CB8AC3E}">
        <p14:creationId xmlns:p14="http://schemas.microsoft.com/office/powerpoint/2010/main" val="269162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CA" dirty="0"/>
              <a:t>How does it all work? </a:t>
            </a:r>
          </a:p>
        </p:txBody>
      </p:sp>
      <p:pic>
        <p:nvPicPr>
          <p:cNvPr id="5" name="Content Placeholder 4">
            <a:extLst>
              <a:ext uri="{FF2B5EF4-FFF2-40B4-BE49-F238E27FC236}">
                <a16:creationId xmlns:a16="http://schemas.microsoft.com/office/drawing/2014/main" id="{55863B40-C2F6-534C-BF43-8AFE29CFB84D}"/>
              </a:ext>
            </a:extLst>
          </p:cNvPr>
          <p:cNvPicPr>
            <a:picLocks noGrp="1" noChangeAspect="1"/>
          </p:cNvPicPr>
          <p:nvPr>
            <p:ph idx="1"/>
          </p:nvPr>
        </p:nvPicPr>
        <p:blipFill>
          <a:blip r:embed="rId2"/>
          <a:stretch>
            <a:fillRect/>
          </a:stretch>
        </p:blipFill>
        <p:spPr>
          <a:xfrm>
            <a:off x="304800" y="1527968"/>
            <a:ext cx="11048999" cy="5192146"/>
          </a:xfrm>
        </p:spPr>
      </p:pic>
    </p:spTree>
    <p:extLst>
      <p:ext uri="{BB962C8B-B14F-4D97-AF65-F5344CB8AC3E}">
        <p14:creationId xmlns:p14="http://schemas.microsoft.com/office/powerpoint/2010/main" val="102251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Java 2 Enterprise Edition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The Java™ 2 Platform, Enterprise Edition (J2EE) provides a standard for developing multitier, enterprise applications.</a:t>
            </a:r>
            <a:r>
              <a:rPr lang="en-CA" b="1" dirty="0"/>
              <a:t> </a:t>
            </a:r>
          </a:p>
          <a:p>
            <a:r>
              <a:rPr lang="en-CA" dirty="0"/>
              <a:t>J2EE platform consists of J2EE components, services, Application Programming Interfaces (APIs) and protocols that provide the functionality for developing multi-tiered and distributed Web based applications.</a:t>
            </a:r>
            <a:br>
              <a:rPr lang="en-CA" sz="2400" dirty="0"/>
            </a:br>
            <a:endParaRPr lang="en-CA" sz="2400" dirty="0"/>
          </a:p>
        </p:txBody>
      </p:sp>
    </p:spTree>
    <p:extLst>
      <p:ext uri="{BB962C8B-B14F-4D97-AF65-F5344CB8AC3E}">
        <p14:creationId xmlns:p14="http://schemas.microsoft.com/office/powerpoint/2010/main" val="277803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CA" dirty="0"/>
              <a:t>Types of </a:t>
            </a:r>
            <a:r>
              <a:rPr lang="en-US" dirty="0"/>
              <a:t>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a:xfrm>
            <a:off x="838200" y="1825625"/>
            <a:ext cx="10515600" cy="4351338"/>
          </a:xfrm>
        </p:spPr>
        <p:txBody>
          <a:bodyPr>
            <a:normAutofit/>
          </a:bodyPr>
          <a:lstStyle/>
          <a:p>
            <a:r>
              <a:rPr lang="en-CA" sz="3600" dirty="0"/>
              <a:t>There are 3 types of enterprise bean in java.</a:t>
            </a:r>
          </a:p>
          <a:p>
            <a:pPr lvl="1"/>
            <a:r>
              <a:rPr lang="en-CA" sz="3200" b="1" dirty="0"/>
              <a:t>Entity Bean: </a:t>
            </a:r>
            <a:r>
              <a:rPr lang="en-CA" sz="3200" dirty="0"/>
              <a:t>It encapsulates the state that can be persisted in the database. It is deprecated. Now, it is replaced with JPA (Java Persistent API).</a:t>
            </a:r>
            <a:endParaRPr lang="en-US" sz="3200" dirty="0"/>
          </a:p>
          <a:p>
            <a:pPr lvl="1"/>
            <a:r>
              <a:rPr lang="en-CA" sz="3200" b="1" dirty="0"/>
              <a:t>Session Bean</a:t>
            </a:r>
            <a:r>
              <a:rPr lang="en-CA" sz="3200" dirty="0"/>
              <a:t>: Session bean contains business logic that can be invoked by local or remote client.</a:t>
            </a:r>
          </a:p>
          <a:p>
            <a:pPr lvl="1"/>
            <a:r>
              <a:rPr lang="en-CA" sz="3200" b="1" dirty="0"/>
              <a:t>Message Driven Bean</a:t>
            </a:r>
            <a:r>
              <a:rPr lang="en-CA" sz="3200" dirty="0"/>
              <a:t>: like Session Bean, it contains the business logic but it is invoked by passing message.</a:t>
            </a:r>
          </a:p>
        </p:txBody>
      </p:sp>
    </p:spTree>
    <p:extLst>
      <p:ext uri="{BB962C8B-B14F-4D97-AF65-F5344CB8AC3E}">
        <p14:creationId xmlns:p14="http://schemas.microsoft.com/office/powerpoint/2010/main" val="428071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ACFC55-356E-494E-BDE3-3D29D52B0049}"/>
              </a:ext>
            </a:extLst>
          </p:cNvPr>
          <p:cNvSpPr>
            <a:spLocks noGrp="1" noChangeArrowheads="1"/>
          </p:cNvSpPr>
          <p:nvPr>
            <p:ph type="title"/>
          </p:nvPr>
        </p:nvSpPr>
        <p:spPr/>
        <p:txBody>
          <a:bodyPr/>
          <a:lstStyle/>
          <a:p>
            <a:r>
              <a:rPr lang="en-US" altLang="en-US"/>
              <a:t>Entity Beans</a:t>
            </a:r>
          </a:p>
        </p:txBody>
      </p:sp>
      <p:sp>
        <p:nvSpPr>
          <p:cNvPr id="12291" name="Rectangle 3">
            <a:extLst>
              <a:ext uri="{FF2B5EF4-FFF2-40B4-BE49-F238E27FC236}">
                <a16:creationId xmlns:a16="http://schemas.microsoft.com/office/drawing/2014/main" id="{A2088EEA-AECC-0B40-8CC9-EABB2B476228}"/>
              </a:ext>
            </a:extLst>
          </p:cNvPr>
          <p:cNvSpPr>
            <a:spLocks noGrp="1" noChangeArrowheads="1"/>
          </p:cNvSpPr>
          <p:nvPr>
            <p:ph type="body" idx="1"/>
          </p:nvPr>
        </p:nvSpPr>
        <p:spPr>
          <a:xfrm>
            <a:off x="838200" y="1825625"/>
            <a:ext cx="10995212" cy="4351338"/>
          </a:xfrm>
        </p:spPr>
        <p:txBody>
          <a:bodyPr>
            <a:normAutofit/>
          </a:bodyPr>
          <a:lstStyle/>
          <a:p>
            <a:pPr>
              <a:lnSpc>
                <a:spcPct val="90000"/>
              </a:lnSpc>
            </a:pPr>
            <a:r>
              <a:rPr lang="en-US" altLang="en-US" sz="3200" dirty="0"/>
              <a:t>Represent </a:t>
            </a:r>
            <a:r>
              <a:rPr lang="en-US" altLang="en-US" sz="3200" b="1" dirty="0"/>
              <a:t>real world entities </a:t>
            </a:r>
            <a:r>
              <a:rPr lang="en-US" altLang="en-US" sz="3200" dirty="0"/>
              <a:t>(customers, orders, etc.)</a:t>
            </a:r>
          </a:p>
          <a:p>
            <a:r>
              <a:rPr lang="en-US" altLang="en-US" sz="3200" dirty="0"/>
              <a:t>The container loads and stores the entity beans in the database</a:t>
            </a:r>
          </a:p>
          <a:p>
            <a:pPr>
              <a:lnSpc>
                <a:spcPct val="90000"/>
              </a:lnSpc>
            </a:pPr>
            <a:r>
              <a:rPr lang="en-US" altLang="en-US" sz="3200" dirty="0"/>
              <a:t>Persistent Objects typically stored in a relational database</a:t>
            </a:r>
          </a:p>
        </p:txBody>
      </p:sp>
    </p:spTree>
    <p:extLst>
      <p:ext uri="{BB962C8B-B14F-4D97-AF65-F5344CB8AC3E}">
        <p14:creationId xmlns:p14="http://schemas.microsoft.com/office/powerpoint/2010/main" val="262309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83B0B-A3B5-2A48-AF02-6059DAF4A4A5}"/>
              </a:ext>
            </a:extLst>
          </p:cNvPr>
          <p:cNvSpPr>
            <a:spLocks noGrp="1" noChangeArrowheads="1"/>
          </p:cNvSpPr>
          <p:nvPr>
            <p:ph type="title"/>
          </p:nvPr>
        </p:nvSpPr>
        <p:spPr/>
        <p:txBody>
          <a:bodyPr/>
          <a:lstStyle/>
          <a:p>
            <a:r>
              <a:rPr lang="en-US" altLang="en-US"/>
              <a:t>Session Beans</a:t>
            </a:r>
          </a:p>
        </p:txBody>
      </p:sp>
      <p:sp>
        <p:nvSpPr>
          <p:cNvPr id="13315" name="Rectangle 3">
            <a:extLst>
              <a:ext uri="{FF2B5EF4-FFF2-40B4-BE49-F238E27FC236}">
                <a16:creationId xmlns:a16="http://schemas.microsoft.com/office/drawing/2014/main" id="{57D5F5B8-A6FB-DE43-9317-C1A0B657D864}"/>
              </a:ext>
            </a:extLst>
          </p:cNvPr>
          <p:cNvSpPr>
            <a:spLocks noGrp="1" noChangeArrowheads="1"/>
          </p:cNvSpPr>
          <p:nvPr>
            <p:ph type="body" idx="1"/>
          </p:nvPr>
        </p:nvSpPr>
        <p:spPr>
          <a:xfrm>
            <a:off x="838200" y="1489294"/>
            <a:ext cx="10515600" cy="5144588"/>
          </a:xfrm>
        </p:spPr>
        <p:txBody>
          <a:bodyPr>
            <a:normAutofit/>
          </a:bodyPr>
          <a:lstStyle/>
          <a:p>
            <a:pPr>
              <a:lnSpc>
                <a:spcPct val="90000"/>
              </a:lnSpc>
            </a:pPr>
            <a:r>
              <a:rPr lang="en-US" altLang="en-US" sz="3200" dirty="0"/>
              <a:t>When you think for noun it is </a:t>
            </a:r>
            <a:r>
              <a:rPr lang="en-US" altLang="en-US" sz="3200" dirty="0" err="1"/>
              <a:t>EntityBean</a:t>
            </a:r>
            <a:r>
              <a:rPr lang="en-US" altLang="en-US" sz="3200" dirty="0"/>
              <a:t> but verb is </a:t>
            </a:r>
            <a:r>
              <a:rPr lang="en-US" altLang="en-US" sz="3200" dirty="0" err="1"/>
              <a:t>SessionBean</a:t>
            </a:r>
            <a:endParaRPr lang="en-US" altLang="en-US" sz="3200" dirty="0"/>
          </a:p>
          <a:p>
            <a:pPr lvl="1"/>
            <a:r>
              <a:rPr lang="en-US" altLang="en-US" sz="2800" dirty="0"/>
              <a:t>For example: </a:t>
            </a:r>
            <a:r>
              <a:rPr lang="en-US" altLang="en-US" sz="2800" dirty="0" err="1"/>
              <a:t>CardVerifierBean</a:t>
            </a:r>
            <a:r>
              <a:rPr lang="en-US" altLang="en-US" sz="2800" dirty="0"/>
              <a:t>, </a:t>
            </a:r>
            <a:r>
              <a:rPr lang="en-US" altLang="en-US" sz="2800" dirty="0" err="1"/>
              <a:t>CartBean</a:t>
            </a:r>
            <a:endParaRPr lang="en-US" altLang="en-US" sz="2800" dirty="0"/>
          </a:p>
          <a:p>
            <a:r>
              <a:rPr lang="en-CA" sz="3200" dirty="0"/>
              <a:t>An entity bean represents a </a:t>
            </a:r>
            <a:r>
              <a:rPr lang="en-CA" sz="3200" i="1" dirty="0"/>
              <a:t>thing</a:t>
            </a:r>
            <a:r>
              <a:rPr lang="en-CA" sz="3200" dirty="0"/>
              <a:t>, a session bean typically represents a </a:t>
            </a:r>
            <a:r>
              <a:rPr lang="en-CA" sz="3200" i="1" dirty="0"/>
              <a:t>process.</a:t>
            </a:r>
            <a:endParaRPr lang="en-US" altLang="en-US" dirty="0"/>
          </a:p>
          <a:p>
            <a:pPr>
              <a:lnSpc>
                <a:spcPct val="90000"/>
              </a:lnSpc>
            </a:pPr>
            <a:r>
              <a:rPr lang="en-US" altLang="en-US" dirty="0"/>
              <a:t>Are an extension of the client application</a:t>
            </a:r>
          </a:p>
          <a:p>
            <a:pPr>
              <a:lnSpc>
                <a:spcPct val="90000"/>
              </a:lnSpc>
            </a:pPr>
            <a:r>
              <a:rPr lang="en-US" altLang="en-US" dirty="0"/>
              <a:t>Manage processes or tasks</a:t>
            </a:r>
          </a:p>
          <a:p>
            <a:pPr>
              <a:lnSpc>
                <a:spcPct val="90000"/>
              </a:lnSpc>
            </a:pPr>
            <a:r>
              <a:rPr lang="en-US" altLang="en-US" dirty="0"/>
              <a:t>Are not persistent</a:t>
            </a:r>
          </a:p>
          <a:p>
            <a:pPr>
              <a:lnSpc>
                <a:spcPct val="90000"/>
              </a:lnSpc>
            </a:pPr>
            <a:r>
              <a:rPr lang="en-US" altLang="en-US" dirty="0"/>
              <a:t>Implement business logic</a:t>
            </a:r>
          </a:p>
        </p:txBody>
      </p:sp>
    </p:spTree>
    <p:extLst>
      <p:ext uri="{BB962C8B-B14F-4D97-AF65-F5344CB8AC3E}">
        <p14:creationId xmlns:p14="http://schemas.microsoft.com/office/powerpoint/2010/main" val="3404162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83B0B-A3B5-2A48-AF02-6059DAF4A4A5}"/>
              </a:ext>
            </a:extLst>
          </p:cNvPr>
          <p:cNvSpPr>
            <a:spLocks noGrp="1" noChangeArrowheads="1"/>
          </p:cNvSpPr>
          <p:nvPr>
            <p:ph type="title"/>
          </p:nvPr>
        </p:nvSpPr>
        <p:spPr/>
        <p:txBody>
          <a:bodyPr/>
          <a:lstStyle/>
          <a:p>
            <a:r>
              <a:rPr lang="en-US" altLang="en-US" dirty="0"/>
              <a:t>Session Beans</a:t>
            </a:r>
          </a:p>
        </p:txBody>
      </p:sp>
      <p:sp>
        <p:nvSpPr>
          <p:cNvPr id="13315" name="Rectangle 3">
            <a:extLst>
              <a:ext uri="{FF2B5EF4-FFF2-40B4-BE49-F238E27FC236}">
                <a16:creationId xmlns:a16="http://schemas.microsoft.com/office/drawing/2014/main" id="{57D5F5B8-A6FB-DE43-9317-C1A0B657D864}"/>
              </a:ext>
            </a:extLst>
          </p:cNvPr>
          <p:cNvSpPr>
            <a:spLocks noGrp="1" noChangeArrowheads="1"/>
          </p:cNvSpPr>
          <p:nvPr>
            <p:ph type="body" idx="1"/>
          </p:nvPr>
        </p:nvSpPr>
        <p:spPr>
          <a:xfrm>
            <a:off x="838200" y="1489294"/>
            <a:ext cx="10515600" cy="4351338"/>
          </a:xfrm>
        </p:spPr>
        <p:txBody>
          <a:bodyPr>
            <a:normAutofit/>
          </a:bodyPr>
          <a:lstStyle/>
          <a:p>
            <a:r>
              <a:rPr lang="en-US" altLang="en-US" sz="3200" dirty="0"/>
              <a:t>Session Beans come in two types</a:t>
            </a:r>
          </a:p>
          <a:p>
            <a:pPr lvl="1"/>
            <a:r>
              <a:rPr lang="en-US" altLang="en-US" sz="2800" b="1" dirty="0"/>
              <a:t>Stateless session beans</a:t>
            </a:r>
            <a:r>
              <a:rPr lang="en-US" altLang="en-US" sz="2800" dirty="0"/>
              <a:t>: a stateless bean won’t remember anything about the client between method invocations.</a:t>
            </a:r>
          </a:p>
          <a:p>
            <a:pPr marL="457200" lvl="1" indent="0">
              <a:buNone/>
            </a:pPr>
            <a:r>
              <a:rPr lang="en-US" altLang="en-US" sz="2800" dirty="0"/>
              <a:t>	no memory between calls</a:t>
            </a:r>
          </a:p>
          <a:p>
            <a:pPr marL="457200" lvl="1" indent="0">
              <a:buNone/>
            </a:pPr>
            <a:r>
              <a:rPr lang="en-US" altLang="en-US" sz="2800" dirty="0"/>
              <a:t>	example: Calculator </a:t>
            </a:r>
          </a:p>
          <a:p>
            <a:pPr lvl="1">
              <a:lnSpc>
                <a:spcPct val="90000"/>
              </a:lnSpc>
              <a:buFontTx/>
              <a:buNone/>
            </a:pPr>
            <a:r>
              <a:rPr lang="en-US" altLang="en-US" sz="2800" dirty="0"/>
              <a:t>     </a:t>
            </a:r>
          </a:p>
          <a:p>
            <a:pPr lvl="1"/>
            <a:r>
              <a:rPr lang="en-US" altLang="en-US" sz="2800" b="1" dirty="0"/>
              <a:t>Stateful session beans</a:t>
            </a:r>
            <a:r>
              <a:rPr lang="en-US" altLang="en-US" sz="2800" dirty="0"/>
              <a:t>: A stateful bean can remember conversational state between method calls</a:t>
            </a:r>
          </a:p>
          <a:p>
            <a:pPr marL="457200" lvl="1" indent="0">
              <a:buNone/>
            </a:pPr>
            <a:r>
              <a:rPr lang="en-US" altLang="en-US" sz="2800" dirty="0"/>
              <a:t>	</a:t>
            </a:r>
            <a:r>
              <a:rPr lang="en-US" altLang="en-US" sz="2800" dirty="0" err="1"/>
              <a:t>addToCart</a:t>
            </a:r>
            <a:r>
              <a:rPr lang="en-US" altLang="en-US" sz="2800" dirty="0"/>
              <a:t>(item);</a:t>
            </a:r>
          </a:p>
        </p:txBody>
      </p:sp>
    </p:spTree>
    <p:extLst>
      <p:ext uri="{BB962C8B-B14F-4D97-AF65-F5344CB8AC3E}">
        <p14:creationId xmlns:p14="http://schemas.microsoft.com/office/powerpoint/2010/main" val="318936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4A67333-DB1C-1A4F-9431-513A33D3C93A}"/>
              </a:ext>
            </a:extLst>
          </p:cNvPr>
          <p:cNvSpPr>
            <a:spLocks noGrp="1"/>
          </p:cNvSpPr>
          <p:nvPr>
            <p:ph type="ftr" sz="quarter" idx="11"/>
          </p:nvPr>
        </p:nvSpPr>
        <p:spPr/>
        <p:txBody>
          <a:bodyPr/>
          <a:lstStyle/>
          <a:p>
            <a:r>
              <a:rPr lang="en-US" altLang="en-US"/>
              <a:t>95-702 Organizational Communication Technologies</a:t>
            </a:r>
          </a:p>
        </p:txBody>
      </p:sp>
      <p:sp>
        <p:nvSpPr>
          <p:cNvPr id="6" name="Slide Number Placeholder 5">
            <a:extLst>
              <a:ext uri="{FF2B5EF4-FFF2-40B4-BE49-F238E27FC236}">
                <a16:creationId xmlns:a16="http://schemas.microsoft.com/office/drawing/2014/main" id="{AFEB6001-93E3-6A41-B750-EEE7CDC55B34}"/>
              </a:ext>
            </a:extLst>
          </p:cNvPr>
          <p:cNvSpPr>
            <a:spLocks noGrp="1"/>
          </p:cNvSpPr>
          <p:nvPr>
            <p:ph type="sldNum" sz="quarter" idx="12"/>
          </p:nvPr>
        </p:nvSpPr>
        <p:spPr/>
        <p:txBody>
          <a:bodyPr/>
          <a:lstStyle/>
          <a:p>
            <a:fld id="{41DDFCA2-E52E-DE4E-AE22-4644EFD1FAF0}" type="slidenum">
              <a:rPr lang="en-US" altLang="en-US"/>
              <a:pPr/>
              <a:t>24</a:t>
            </a:fld>
            <a:endParaRPr lang="en-US" altLang="en-US"/>
          </a:p>
        </p:txBody>
      </p:sp>
      <p:sp>
        <p:nvSpPr>
          <p:cNvPr id="14338" name="Rectangle 2">
            <a:extLst>
              <a:ext uri="{FF2B5EF4-FFF2-40B4-BE49-F238E27FC236}">
                <a16:creationId xmlns:a16="http://schemas.microsoft.com/office/drawing/2014/main" id="{6A193404-A027-EB49-95F7-404CAE685F04}"/>
              </a:ext>
            </a:extLst>
          </p:cNvPr>
          <p:cNvSpPr>
            <a:spLocks noGrp="1" noChangeArrowheads="1"/>
          </p:cNvSpPr>
          <p:nvPr>
            <p:ph type="title"/>
          </p:nvPr>
        </p:nvSpPr>
        <p:spPr/>
        <p:txBody>
          <a:bodyPr/>
          <a:lstStyle/>
          <a:p>
            <a:r>
              <a:rPr lang="en-US" altLang="en-US"/>
              <a:t>Message-Driven Beans</a:t>
            </a:r>
          </a:p>
        </p:txBody>
      </p:sp>
      <p:sp>
        <p:nvSpPr>
          <p:cNvPr id="14339" name="Rectangle 3">
            <a:extLst>
              <a:ext uri="{FF2B5EF4-FFF2-40B4-BE49-F238E27FC236}">
                <a16:creationId xmlns:a16="http://schemas.microsoft.com/office/drawing/2014/main" id="{694DE84F-DF77-814D-B4F7-17767A5B2430}"/>
              </a:ext>
            </a:extLst>
          </p:cNvPr>
          <p:cNvSpPr>
            <a:spLocks noGrp="1" noChangeArrowheads="1"/>
          </p:cNvSpPr>
          <p:nvPr>
            <p:ph type="body" idx="1"/>
          </p:nvPr>
        </p:nvSpPr>
        <p:spPr/>
        <p:txBody>
          <a:bodyPr>
            <a:normAutofit/>
          </a:bodyPr>
          <a:lstStyle/>
          <a:p>
            <a:pPr>
              <a:lnSpc>
                <a:spcPct val="90000"/>
              </a:lnSpc>
            </a:pPr>
            <a:r>
              <a:rPr lang="en-US" altLang="en-US" sz="3200" dirty="0"/>
              <a:t>Work in cooperation with Java Messaging System (JMS)</a:t>
            </a:r>
          </a:p>
          <a:p>
            <a:pPr>
              <a:lnSpc>
                <a:spcPct val="90000"/>
              </a:lnSpc>
            </a:pPr>
            <a:r>
              <a:rPr lang="en-US" altLang="en-US" sz="3200" dirty="0"/>
              <a:t>JMS is an abstraction API on top of Message-Oriented Middleware (MOM) – like JDBC is an abstraction API on top of SQL databases</a:t>
            </a:r>
          </a:p>
          <a:p>
            <a:pPr>
              <a:lnSpc>
                <a:spcPct val="90000"/>
              </a:lnSpc>
            </a:pPr>
            <a:r>
              <a:rPr lang="en-US" altLang="en-US" sz="3200" dirty="0"/>
              <a:t>Each MOM vendor implements things differently</a:t>
            </a:r>
          </a:p>
          <a:p>
            <a:r>
              <a:rPr lang="en-US" altLang="en-US" sz="3200" dirty="0"/>
              <a:t>is a </a:t>
            </a:r>
            <a:r>
              <a:rPr lang="en-US" altLang="en-US" sz="3200" b="1" dirty="0"/>
              <a:t>stateless bean</a:t>
            </a:r>
            <a:r>
              <a:rPr lang="en-US" altLang="en-US" sz="3200" dirty="0"/>
              <a:t> and is used to do task </a:t>
            </a:r>
            <a:r>
              <a:rPr lang="en-US" altLang="en-US" sz="3200" b="1" dirty="0"/>
              <a:t>asynchronously</a:t>
            </a:r>
            <a:r>
              <a:rPr lang="en-US" altLang="en-US" sz="3200" dirty="0"/>
              <a:t>.</a:t>
            </a:r>
          </a:p>
        </p:txBody>
      </p:sp>
    </p:spTree>
    <p:extLst>
      <p:ext uri="{BB962C8B-B14F-4D97-AF65-F5344CB8AC3E}">
        <p14:creationId xmlns:p14="http://schemas.microsoft.com/office/powerpoint/2010/main" val="219388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457200" indent="-457200">
              <a:buFont typeface="+mj-lt"/>
              <a:buAutoNum type="arabicPeriod"/>
            </a:pPr>
            <a:r>
              <a:rPr lang="en-CA" altLang="en-US" sz="3200" dirty="0"/>
              <a:t>Download Eclipse</a:t>
            </a:r>
          </a:p>
          <a:p>
            <a:pPr marL="457200" indent="-457200">
              <a:buFont typeface="+mj-lt"/>
              <a:buAutoNum type="arabicPeriod"/>
            </a:pPr>
            <a:r>
              <a:rPr lang="en-CA" sz="3200" dirty="0"/>
              <a:t>Download Apache Tomcat and verify</a:t>
            </a:r>
          </a:p>
          <a:p>
            <a:pPr marL="457200" indent="-457200">
              <a:buFont typeface="+mj-lt"/>
              <a:buAutoNum type="arabicPeriod"/>
            </a:pPr>
            <a:r>
              <a:rPr lang="en-CA" sz="3200" dirty="0"/>
              <a:t>Download servlet-</a:t>
            </a:r>
            <a:r>
              <a:rPr lang="en-CA" sz="3200" dirty="0" err="1"/>
              <a:t>api.jar</a:t>
            </a:r>
            <a:r>
              <a:rPr lang="en-CA" sz="3200" dirty="0"/>
              <a:t> file</a:t>
            </a:r>
          </a:p>
          <a:p>
            <a:pPr marL="457200" indent="-457200">
              <a:buFont typeface="+mj-lt"/>
              <a:buAutoNum type="arabicPeriod"/>
            </a:pPr>
            <a:r>
              <a:rPr lang="en-CA" sz="3200" dirty="0"/>
              <a:t>Create Dynamic-Web Project with name </a:t>
            </a:r>
            <a:r>
              <a:rPr lang="en-CA" sz="3200" dirty="0" err="1"/>
              <a:t>ServletEx</a:t>
            </a:r>
            <a:endParaRPr lang="en-CA" sz="3200" dirty="0"/>
          </a:p>
          <a:p>
            <a:pPr marL="457200" indent="-457200">
              <a:buFont typeface="+mj-lt"/>
              <a:buAutoNum type="arabicPeriod"/>
            </a:pPr>
            <a:endParaRPr lang="en-CA" sz="3200" dirty="0"/>
          </a:p>
          <a:p>
            <a:pPr marL="457200" indent="-457200">
              <a:buFont typeface="+mj-lt"/>
              <a:buAutoNum type="arabicPeriod"/>
            </a:pPr>
            <a:r>
              <a:rPr lang="en-CA" sz="3200" dirty="0"/>
              <a:t>In project build path add jar file</a:t>
            </a:r>
          </a:p>
        </p:txBody>
      </p:sp>
    </p:spTree>
    <p:extLst>
      <p:ext uri="{BB962C8B-B14F-4D97-AF65-F5344CB8AC3E}">
        <p14:creationId xmlns:p14="http://schemas.microsoft.com/office/powerpoint/2010/main" val="382022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altLang="en-US" sz="2400" dirty="0"/>
              <a:t>Right click on </a:t>
            </a:r>
            <a:r>
              <a:rPr lang="en-CA" altLang="en-US" sz="2400" dirty="0" err="1"/>
              <a:t>ServletEx</a:t>
            </a:r>
            <a:r>
              <a:rPr lang="en-CA" altLang="en-US" sz="2400" dirty="0"/>
              <a:t> and Create Class “</a:t>
            </a:r>
            <a:r>
              <a:rPr lang="en-CA" altLang="en-US" sz="2400" dirty="0" err="1"/>
              <a:t>HelloWorld.java</a:t>
            </a:r>
            <a:r>
              <a:rPr lang="en-CA" altLang="en-US" sz="2400" dirty="0"/>
              <a:t>”</a:t>
            </a:r>
            <a:endParaRPr lang="en-CA" sz="2400" dirty="0"/>
          </a:p>
          <a:p>
            <a:endParaRPr lang="en-CA" sz="2400" dirty="0"/>
          </a:p>
          <a:p>
            <a:r>
              <a:rPr lang="en-CA" sz="2400" dirty="0"/>
              <a:t>Create method </a:t>
            </a:r>
            <a:r>
              <a:rPr lang="en-CA" sz="2400" dirty="0" err="1"/>
              <a:t>doGet</a:t>
            </a:r>
            <a:r>
              <a:rPr lang="en-CA" sz="2400" dirty="0"/>
              <a:t> as </a:t>
            </a:r>
          </a:p>
          <a:p>
            <a:pPr marL="0" indent="0">
              <a:buNone/>
            </a:pPr>
            <a:endParaRPr lang="en-CA" sz="2400" dirty="0"/>
          </a:p>
          <a:p>
            <a:pPr marL="457200" lvl="1" indent="0">
              <a:buNone/>
            </a:pPr>
            <a:r>
              <a:rPr lang="en-CA" sz="2000" i="1" dirty="0"/>
              <a:t>public void </a:t>
            </a:r>
            <a:r>
              <a:rPr lang="en-CA" sz="2000" i="1" dirty="0" err="1"/>
              <a:t>doGet</a:t>
            </a:r>
            <a:r>
              <a:rPr lang="en-CA" sz="2000" i="1" dirty="0"/>
              <a:t>(</a:t>
            </a:r>
            <a:r>
              <a:rPr lang="en-CA" sz="2000" i="1" dirty="0" err="1"/>
              <a:t>HttpServletRequest</a:t>
            </a:r>
            <a:r>
              <a:rPr lang="en-CA" sz="2000" i="1" dirty="0"/>
              <a:t> request, </a:t>
            </a:r>
            <a:r>
              <a:rPr lang="en-CA" sz="2000" i="1" dirty="0" err="1"/>
              <a:t>HttpServletResponse</a:t>
            </a:r>
            <a:r>
              <a:rPr lang="en-CA" sz="2000" i="1" dirty="0"/>
              <a:t> response) </a:t>
            </a:r>
          </a:p>
          <a:p>
            <a:pPr marL="457200" lvl="1" indent="0">
              <a:buNone/>
            </a:pPr>
            <a:r>
              <a:rPr lang="en-CA" sz="2000" i="1" dirty="0"/>
              <a:t>throws Exception {</a:t>
            </a:r>
          </a:p>
          <a:p>
            <a:pPr marL="457200" lvl="1" indent="0">
              <a:buNone/>
            </a:pPr>
            <a:r>
              <a:rPr lang="en-CA" sz="2000" i="1" dirty="0"/>
              <a:t>// Set response content type</a:t>
            </a:r>
          </a:p>
          <a:p>
            <a:pPr marL="457200" lvl="1" indent="0">
              <a:buNone/>
            </a:pPr>
            <a:r>
              <a:rPr lang="en-CA" sz="2000" b="1" i="1" dirty="0" err="1"/>
              <a:t>response.setContentType</a:t>
            </a:r>
            <a:r>
              <a:rPr lang="en-CA" sz="2000" b="1" i="1" dirty="0"/>
              <a:t>("text/html");</a:t>
            </a:r>
          </a:p>
          <a:p>
            <a:pPr marL="457200" lvl="1" indent="0">
              <a:buNone/>
            </a:pPr>
            <a:br>
              <a:rPr lang="en-CA" sz="2000" i="1" dirty="0"/>
            </a:br>
            <a:endParaRPr lang="en-CA" sz="2000" i="1" dirty="0"/>
          </a:p>
          <a:p>
            <a:pPr marL="457200" lvl="1" indent="0">
              <a:buNone/>
            </a:pPr>
            <a:r>
              <a:rPr lang="en-CA" sz="2000" i="1" dirty="0"/>
              <a:t>// Actual logic goes here.</a:t>
            </a:r>
          </a:p>
          <a:p>
            <a:pPr marL="457200" lvl="1" indent="0">
              <a:buNone/>
            </a:pPr>
            <a:r>
              <a:rPr lang="en-CA" sz="2000" b="1" i="1" dirty="0" err="1"/>
              <a:t>PrintWriter</a:t>
            </a:r>
            <a:r>
              <a:rPr lang="en-CA" sz="2000" b="1" i="1" dirty="0"/>
              <a:t> out = </a:t>
            </a:r>
            <a:r>
              <a:rPr lang="en-CA" sz="2000" b="1" i="1" dirty="0" err="1"/>
              <a:t>response.getWriter</a:t>
            </a:r>
            <a:r>
              <a:rPr lang="en-CA" sz="2000" b="1" i="1" dirty="0"/>
              <a:t>();</a:t>
            </a:r>
          </a:p>
          <a:p>
            <a:pPr marL="457200" lvl="1" indent="0">
              <a:buNone/>
            </a:pPr>
            <a:r>
              <a:rPr lang="en-CA" sz="2000" b="1" i="1" dirty="0" err="1"/>
              <a:t>out.println</a:t>
            </a:r>
            <a:r>
              <a:rPr lang="en-CA" sz="2000" b="1" i="1" dirty="0"/>
              <a:t>("&lt;h1&gt;Hello World&lt;/h1&gt;");</a:t>
            </a:r>
          </a:p>
          <a:p>
            <a:pPr marL="457200" lvl="1" indent="0">
              <a:buNone/>
            </a:pPr>
            <a:r>
              <a:rPr lang="en-CA" sz="2000" i="1" dirty="0"/>
              <a:t>}</a:t>
            </a:r>
          </a:p>
          <a:p>
            <a:endParaRPr lang="en-CA" sz="2400" dirty="0"/>
          </a:p>
        </p:txBody>
      </p:sp>
    </p:spTree>
    <p:extLst>
      <p:ext uri="{BB962C8B-B14F-4D97-AF65-F5344CB8AC3E}">
        <p14:creationId xmlns:p14="http://schemas.microsoft.com/office/powerpoint/2010/main" val="103050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fontScale="62500" lnSpcReduction="20000"/>
          </a:bodyPr>
          <a:lstStyle/>
          <a:p>
            <a:r>
              <a:rPr lang="en-CA" altLang="en-US" sz="2400" dirty="0"/>
              <a:t>Create </a:t>
            </a:r>
            <a:r>
              <a:rPr lang="en-CA" altLang="en-US" sz="2400" dirty="0" err="1"/>
              <a:t>web.xml</a:t>
            </a:r>
            <a:r>
              <a:rPr lang="en-CA" altLang="en-US" sz="2400" dirty="0"/>
              <a:t> file under folder </a:t>
            </a:r>
            <a:r>
              <a:rPr lang="en-CA" altLang="en-US" sz="2400" dirty="0" err="1"/>
              <a:t>WebContent</a:t>
            </a:r>
            <a:r>
              <a:rPr lang="en-CA" altLang="en-US" sz="2400" dirty="0"/>
              <a:t>/WEB-INF and Copy paste this</a:t>
            </a:r>
          </a:p>
          <a:p>
            <a:endParaRPr lang="en-CA" altLang="en-US" sz="2400" dirty="0"/>
          </a:p>
          <a:p>
            <a:pPr marL="0" indent="0">
              <a:buNone/>
            </a:pPr>
            <a:r>
              <a:rPr lang="en-CA" sz="2400" b="1" i="1" dirty="0"/>
              <a:t>&lt;?xml version="1.0" encoding="UTF-8"?&gt;</a:t>
            </a:r>
          </a:p>
          <a:p>
            <a:pPr marL="0" indent="0">
              <a:buNone/>
            </a:pPr>
            <a:r>
              <a:rPr lang="en-CA" sz="2400" b="1" i="1" dirty="0"/>
              <a:t>&lt;web-app version="3.0"</a:t>
            </a:r>
          </a:p>
          <a:p>
            <a:pPr marL="0" indent="0">
              <a:buNone/>
            </a:pPr>
            <a:r>
              <a:rPr lang="en-CA" sz="2400" b="1" i="1" dirty="0" err="1"/>
              <a:t>xmlns</a:t>
            </a:r>
            <a:r>
              <a:rPr lang="en-CA" sz="2400" b="1" i="1" dirty="0"/>
              <a:t>="http://</a:t>
            </a:r>
            <a:r>
              <a:rPr lang="en-CA" sz="2400" b="1" i="1" dirty="0" err="1"/>
              <a:t>java.sun.com</a:t>
            </a:r>
            <a:r>
              <a:rPr lang="en-CA" sz="2400" b="1" i="1" dirty="0"/>
              <a:t>/xml/ns/</a:t>
            </a:r>
            <a:r>
              <a:rPr lang="en-CA" sz="2400" b="1" i="1" dirty="0" err="1"/>
              <a:t>javaee</a:t>
            </a:r>
            <a:r>
              <a:rPr lang="en-CA" sz="2400" b="1" i="1" dirty="0"/>
              <a:t>"</a:t>
            </a:r>
          </a:p>
          <a:p>
            <a:pPr marL="0" indent="0">
              <a:buNone/>
            </a:pPr>
            <a:r>
              <a:rPr lang="en-CA" sz="2400" b="1" i="1" dirty="0" err="1"/>
              <a:t>xmlns:xsi</a:t>
            </a:r>
            <a:r>
              <a:rPr lang="en-CA" sz="2400" b="1" i="1" dirty="0"/>
              <a:t>="http://www.w3.org/2001/</a:t>
            </a:r>
            <a:r>
              <a:rPr lang="en-CA" sz="2400" b="1" i="1" dirty="0" err="1"/>
              <a:t>XMLSchema</a:t>
            </a:r>
            <a:r>
              <a:rPr lang="en-CA" sz="2400" b="1" i="1" dirty="0"/>
              <a:t>-instance"</a:t>
            </a:r>
          </a:p>
          <a:p>
            <a:pPr marL="0" indent="0">
              <a:buNone/>
            </a:pPr>
            <a:r>
              <a:rPr lang="en-CA" sz="2400" b="1" i="1" dirty="0" err="1"/>
              <a:t>xsi:schemaLocation</a:t>
            </a:r>
            <a:r>
              <a:rPr lang="en-CA" sz="2400" b="1" i="1" dirty="0"/>
              <a:t>="http://</a:t>
            </a:r>
            <a:r>
              <a:rPr lang="en-CA" sz="2400" b="1" i="1" dirty="0" err="1"/>
              <a:t>java.sun.com</a:t>
            </a:r>
            <a:r>
              <a:rPr lang="en-CA" sz="2400" b="1" i="1" dirty="0"/>
              <a:t>/xml/ns/</a:t>
            </a:r>
            <a:r>
              <a:rPr lang="en-CA" sz="2400" b="1" i="1" dirty="0" err="1"/>
              <a:t>javaee</a:t>
            </a:r>
            <a:endParaRPr lang="en-CA" sz="2400" b="1" i="1" dirty="0"/>
          </a:p>
          <a:p>
            <a:pPr marL="0" indent="0">
              <a:buNone/>
            </a:pPr>
            <a:r>
              <a:rPr lang="en-CA" sz="2400" b="1" i="1" dirty="0"/>
              <a:t>http://</a:t>
            </a:r>
            <a:r>
              <a:rPr lang="en-CA" sz="2400" b="1" i="1" dirty="0" err="1"/>
              <a:t>java.sun.com</a:t>
            </a:r>
            <a:r>
              <a:rPr lang="en-CA" sz="2400" b="1" i="1" dirty="0"/>
              <a:t>/xml/ns/</a:t>
            </a:r>
            <a:r>
              <a:rPr lang="en-CA" sz="2400" b="1" i="1" dirty="0" err="1"/>
              <a:t>javaee</a:t>
            </a:r>
            <a:r>
              <a:rPr lang="en-CA" sz="2400" b="1" i="1" dirty="0"/>
              <a:t>/web-app_3_0.xsd"&gt;</a:t>
            </a:r>
          </a:p>
          <a:p>
            <a:pPr marL="0" indent="0">
              <a:buNone/>
            </a:pPr>
            <a:r>
              <a:rPr lang="en-CA" sz="2400" b="1" i="1" dirty="0"/>
              <a:t>&lt;servlet&gt;</a:t>
            </a:r>
          </a:p>
          <a:p>
            <a:pPr marL="0" indent="0">
              <a:buNone/>
            </a:pPr>
            <a:r>
              <a:rPr lang="en-CA" sz="2400" b="1" i="1" dirty="0"/>
              <a:t>&lt;servlet-name&gt;</a:t>
            </a:r>
            <a:r>
              <a:rPr lang="en-CA" sz="2400" b="1" i="1" dirty="0" err="1"/>
              <a:t>HelloWorldServlet</a:t>
            </a:r>
            <a:r>
              <a:rPr lang="en-CA" sz="2400" b="1" i="1" dirty="0"/>
              <a:t>&lt;/servlet-name&gt;</a:t>
            </a:r>
          </a:p>
          <a:p>
            <a:pPr marL="0" indent="0">
              <a:buNone/>
            </a:pPr>
            <a:r>
              <a:rPr lang="en-CA" sz="2400" b="1" i="1" dirty="0"/>
              <a:t>&lt;servlet-class&gt;HelloWorld&lt;/servlet-class&gt;</a:t>
            </a:r>
          </a:p>
          <a:p>
            <a:pPr marL="0" indent="0">
              <a:buNone/>
            </a:pPr>
            <a:r>
              <a:rPr lang="en-CA" sz="2400" b="1" i="1" dirty="0"/>
              <a:t>&lt;/servlet&gt;</a:t>
            </a:r>
          </a:p>
          <a:p>
            <a:pPr marL="0" indent="0">
              <a:buNone/>
            </a:pPr>
            <a:r>
              <a:rPr lang="en-CA" sz="2400" b="1" i="1" dirty="0"/>
              <a:t>&lt;servlet-mapping&gt;</a:t>
            </a:r>
          </a:p>
          <a:p>
            <a:pPr marL="0" indent="0">
              <a:buNone/>
            </a:pPr>
            <a:r>
              <a:rPr lang="en-CA" sz="2400" b="1" i="1" dirty="0"/>
              <a:t>&lt;servlet-name&gt;</a:t>
            </a:r>
            <a:r>
              <a:rPr lang="en-CA" sz="2400" b="1" i="1" dirty="0" err="1"/>
              <a:t>HelloWorldServlet</a:t>
            </a:r>
            <a:r>
              <a:rPr lang="en-CA" sz="2400" b="1" i="1" dirty="0"/>
              <a:t>&lt;/servlet-name&gt;</a:t>
            </a:r>
          </a:p>
          <a:p>
            <a:pPr marL="0" indent="0">
              <a:buNone/>
            </a:pPr>
            <a:r>
              <a:rPr lang="en-CA" sz="2400" b="1" i="1" dirty="0"/>
              <a:t>&lt;</a:t>
            </a:r>
            <a:r>
              <a:rPr lang="en-CA" sz="2400" b="1" i="1" dirty="0" err="1"/>
              <a:t>url</a:t>
            </a:r>
            <a:r>
              <a:rPr lang="en-CA" sz="2400" b="1" i="1" dirty="0"/>
              <a:t>-pattern&gt;/&lt;/</a:t>
            </a:r>
            <a:r>
              <a:rPr lang="en-CA" sz="2400" b="1" i="1" dirty="0" err="1"/>
              <a:t>url</a:t>
            </a:r>
            <a:r>
              <a:rPr lang="en-CA" sz="2400" b="1" i="1" dirty="0"/>
              <a:t>-pattern&gt;</a:t>
            </a:r>
          </a:p>
          <a:p>
            <a:pPr marL="0" indent="0">
              <a:buNone/>
            </a:pPr>
            <a:r>
              <a:rPr lang="en-CA" sz="2400" b="1" i="1" dirty="0"/>
              <a:t>&lt;/servlet-mapping&gt;</a:t>
            </a:r>
          </a:p>
          <a:p>
            <a:pPr marL="0" indent="0">
              <a:buNone/>
            </a:pPr>
            <a:r>
              <a:rPr lang="en-CA" sz="2400" b="1" i="1" dirty="0"/>
              <a:t>&lt;/web-app&gt;</a:t>
            </a:r>
          </a:p>
          <a:p>
            <a:endParaRPr lang="en-CA" sz="2400" dirty="0"/>
          </a:p>
        </p:txBody>
      </p:sp>
    </p:spTree>
    <p:extLst>
      <p:ext uri="{BB962C8B-B14F-4D97-AF65-F5344CB8AC3E}">
        <p14:creationId xmlns:p14="http://schemas.microsoft.com/office/powerpoint/2010/main" val="366144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a:bodyPr>
          <a:lstStyle/>
          <a:p>
            <a:r>
              <a:rPr lang="en-CA" altLang="en-US" sz="2400" dirty="0"/>
              <a:t>Right Click and click Run on Server</a:t>
            </a:r>
          </a:p>
          <a:p>
            <a:r>
              <a:rPr lang="en-CA" altLang="en-US" sz="2400" dirty="0"/>
              <a:t>Click finish</a:t>
            </a:r>
          </a:p>
          <a:p>
            <a:endParaRPr lang="en-CA" sz="2400" i="1" dirty="0"/>
          </a:p>
          <a:p>
            <a:r>
              <a:rPr lang="en-CA" sz="2400" dirty="0"/>
              <a:t>Lets understand the working now</a:t>
            </a:r>
            <a:endParaRPr lang="en-CA" sz="2000" dirty="0"/>
          </a:p>
          <a:p>
            <a:endParaRPr lang="en-CA" sz="2400" dirty="0"/>
          </a:p>
        </p:txBody>
      </p:sp>
    </p:spTree>
    <p:extLst>
      <p:ext uri="{BB962C8B-B14F-4D97-AF65-F5344CB8AC3E}">
        <p14:creationId xmlns:p14="http://schemas.microsoft.com/office/powerpoint/2010/main" val="343966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a:bodyPr>
          <a:lstStyle/>
          <a:p>
            <a:r>
              <a:rPr lang="en-CA" b="1" dirty="0"/>
              <a:t>&lt;web-app&gt;</a:t>
            </a:r>
            <a:r>
              <a:rPr lang="en-CA" dirty="0"/>
              <a:t> represents the whole application.</a:t>
            </a:r>
          </a:p>
          <a:p>
            <a:r>
              <a:rPr lang="en-CA" b="1" dirty="0"/>
              <a:t>&lt;servlet&gt;</a:t>
            </a:r>
            <a:r>
              <a:rPr lang="en-CA" dirty="0"/>
              <a:t> is sub element of &lt;web-app&gt; and represents the servlet.</a:t>
            </a:r>
          </a:p>
          <a:p>
            <a:r>
              <a:rPr lang="en-CA" b="1" dirty="0"/>
              <a:t>&lt;servlet-name&gt;</a:t>
            </a:r>
            <a:r>
              <a:rPr lang="en-CA" dirty="0"/>
              <a:t> is sub element of &lt;servlet&gt; represents the name of the servlet.</a:t>
            </a:r>
          </a:p>
          <a:p>
            <a:r>
              <a:rPr lang="en-CA" b="1" dirty="0"/>
              <a:t>&lt;servlet-class&gt;</a:t>
            </a:r>
            <a:r>
              <a:rPr lang="en-CA" dirty="0"/>
              <a:t> is sub element of &lt;servlet&gt; represents the class of the servlet.</a:t>
            </a:r>
          </a:p>
          <a:p>
            <a:r>
              <a:rPr lang="en-CA" b="1" dirty="0"/>
              <a:t>&lt;servlet-mapping&gt;</a:t>
            </a:r>
            <a:r>
              <a:rPr lang="en-CA" dirty="0"/>
              <a:t> is sub element of &lt;web-app&gt;. It is used to map the servlet.</a:t>
            </a:r>
          </a:p>
          <a:p>
            <a:r>
              <a:rPr lang="en-CA" b="1" dirty="0"/>
              <a:t>&lt;</a:t>
            </a:r>
            <a:r>
              <a:rPr lang="en-CA" b="1" dirty="0" err="1"/>
              <a:t>url</a:t>
            </a:r>
            <a:r>
              <a:rPr lang="en-CA" b="1" dirty="0"/>
              <a:t>-pattern&gt;</a:t>
            </a:r>
            <a:r>
              <a:rPr lang="en-CA" dirty="0"/>
              <a:t> is sub element of &lt;servlet-mapping&gt;. This pattern is used at client side to invoke the servlet.</a:t>
            </a:r>
            <a:br>
              <a:rPr lang="en-CA" sz="2400" dirty="0"/>
            </a:br>
            <a:endParaRPr lang="en-CA" sz="2400" dirty="0"/>
          </a:p>
        </p:txBody>
      </p:sp>
    </p:spTree>
    <p:extLst>
      <p:ext uri="{BB962C8B-B14F-4D97-AF65-F5344CB8AC3E}">
        <p14:creationId xmlns:p14="http://schemas.microsoft.com/office/powerpoint/2010/main" val="70244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3-tier architecture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b="1" dirty="0"/>
              <a:t>Client</a:t>
            </a:r>
            <a:r>
              <a:rPr lang="en-CA" dirty="0"/>
              <a:t> </a:t>
            </a:r>
            <a:r>
              <a:rPr lang="en-CA" b="1" dirty="0"/>
              <a:t>tier</a:t>
            </a:r>
            <a:r>
              <a:rPr lang="en-CA" dirty="0"/>
              <a:t>: In the client tier, Web components, such as Servlets and Java Server Pages (JSPs), or standalone Java applications provide a dynamic interface to the middle tier.</a:t>
            </a:r>
          </a:p>
          <a:p>
            <a:r>
              <a:rPr lang="en-CA" b="1" dirty="0"/>
              <a:t>Middle</a:t>
            </a:r>
            <a:r>
              <a:rPr lang="en-CA" dirty="0"/>
              <a:t> </a:t>
            </a:r>
            <a:r>
              <a:rPr lang="en-CA" b="1" dirty="0"/>
              <a:t>tier</a:t>
            </a:r>
            <a:r>
              <a:rPr lang="en-CA" dirty="0"/>
              <a:t>: In the server tier, or middle tier, enterprise beans and Web Services encapsulate reusable, distributable business logic for the application. These server-tier components are contained on a J2EE Application Server, which provides the platform for these components to perform actions and store data.</a:t>
            </a:r>
          </a:p>
          <a:p>
            <a:r>
              <a:rPr lang="en-CA" b="1" dirty="0"/>
              <a:t>Enterprise</a:t>
            </a:r>
            <a:r>
              <a:rPr lang="en-CA" dirty="0"/>
              <a:t> </a:t>
            </a:r>
            <a:r>
              <a:rPr lang="en-CA" b="1" dirty="0"/>
              <a:t>data tier</a:t>
            </a:r>
            <a:r>
              <a:rPr lang="en-CA" dirty="0"/>
              <a:t>: In the data tier, the enterprise's data is stored and persisted, typically in a relational database.</a:t>
            </a:r>
            <a:endParaRPr lang="en-CA" sz="2400" dirty="0"/>
          </a:p>
        </p:txBody>
      </p:sp>
    </p:spTree>
    <p:extLst>
      <p:ext uri="{BB962C8B-B14F-4D97-AF65-F5344CB8AC3E}">
        <p14:creationId xmlns:p14="http://schemas.microsoft.com/office/powerpoint/2010/main" val="388577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7518F2-8392-C346-876B-D0C72B8CB629}"/>
              </a:ext>
            </a:extLst>
          </p:cNvPr>
          <p:cNvSpPr>
            <a:spLocks noGrp="1" noChangeArrowheads="1"/>
          </p:cNvSpPr>
          <p:nvPr>
            <p:ph type="title"/>
          </p:nvPr>
        </p:nvSpPr>
        <p:spPr/>
        <p:txBody>
          <a:bodyPr/>
          <a:lstStyle/>
          <a:p>
            <a:r>
              <a:rPr lang="en-US" altLang="en-US"/>
              <a:t>What is a Servlet?</a:t>
            </a:r>
          </a:p>
        </p:txBody>
      </p:sp>
      <p:sp>
        <p:nvSpPr>
          <p:cNvPr id="9219" name="Rectangle 3">
            <a:extLst>
              <a:ext uri="{FF2B5EF4-FFF2-40B4-BE49-F238E27FC236}">
                <a16:creationId xmlns:a16="http://schemas.microsoft.com/office/drawing/2014/main" id="{065FEFB9-CAF9-A846-8E6C-E4B8DC444F64}"/>
              </a:ext>
            </a:extLst>
          </p:cNvPr>
          <p:cNvSpPr>
            <a:spLocks noGrp="1" noChangeArrowheads="1"/>
          </p:cNvSpPr>
          <p:nvPr>
            <p:ph type="body" idx="1"/>
          </p:nvPr>
        </p:nvSpPr>
        <p:spPr>
          <a:xfrm>
            <a:off x="838200" y="1655317"/>
            <a:ext cx="9353764" cy="4570821"/>
          </a:xfrm>
        </p:spPr>
        <p:txBody>
          <a:bodyPr>
            <a:normAutofit/>
          </a:bodyPr>
          <a:lstStyle/>
          <a:p>
            <a:pPr>
              <a:lnSpc>
                <a:spcPct val="90000"/>
              </a:lnSpc>
            </a:pPr>
            <a:r>
              <a:rPr lang="en-US" altLang="en-US" dirty="0"/>
              <a:t>Sun describes a servlet in this way:</a:t>
            </a:r>
          </a:p>
          <a:p>
            <a:pPr lvl="1">
              <a:lnSpc>
                <a:spcPct val="90000"/>
              </a:lnSpc>
            </a:pPr>
            <a:r>
              <a:rPr lang="en-US" altLang="en-US" dirty="0"/>
              <a:t>“A </a:t>
            </a:r>
            <a:r>
              <a:rPr lang="en-US" altLang="en-US" i="1" dirty="0"/>
              <a:t>servlet</a:t>
            </a:r>
            <a:r>
              <a:rPr lang="en-US" altLang="en-US" dirty="0"/>
              <a:t> is a Java programming language class used to extend the capabilities of servers that host applications access via a request-response programming model. </a:t>
            </a:r>
          </a:p>
          <a:p>
            <a:pPr>
              <a:lnSpc>
                <a:spcPct val="90000"/>
              </a:lnSpc>
            </a:pPr>
            <a:r>
              <a:rPr lang="en-US" altLang="en-US" dirty="0"/>
              <a:t>The </a:t>
            </a:r>
            <a:r>
              <a:rPr lang="en-US" altLang="en-US" dirty="0" err="1">
                <a:latin typeface="Arial Unicode MS" panose="020B0604020202020204" pitchFamily="34" charset="-128"/>
              </a:rPr>
              <a:t>javax.servlet</a:t>
            </a:r>
            <a:r>
              <a:rPr lang="en-US" altLang="en-US" dirty="0"/>
              <a:t> and </a:t>
            </a:r>
            <a:r>
              <a:rPr lang="en-US" altLang="en-US" dirty="0" err="1">
                <a:latin typeface="Arial Unicode MS" panose="020B0604020202020204" pitchFamily="34" charset="-128"/>
              </a:rPr>
              <a:t>javax.servlet.http</a:t>
            </a:r>
            <a:r>
              <a:rPr lang="en-US" altLang="en-US" dirty="0"/>
              <a:t> packages provide interfaces and classes for writing servlets. All servlets must implement the </a:t>
            </a:r>
            <a:r>
              <a:rPr lang="en-US" altLang="en-US" dirty="0">
                <a:latin typeface="Arial Unicode MS" panose="020B0604020202020204" pitchFamily="34" charset="-128"/>
              </a:rPr>
              <a:t>Servlet</a:t>
            </a:r>
            <a:r>
              <a:rPr lang="en-US" altLang="en-US" dirty="0"/>
              <a:t> interface, which defines life-cycle methods. </a:t>
            </a:r>
          </a:p>
        </p:txBody>
      </p:sp>
    </p:spTree>
    <p:extLst>
      <p:ext uri="{BB962C8B-B14F-4D97-AF65-F5344CB8AC3E}">
        <p14:creationId xmlns:p14="http://schemas.microsoft.com/office/powerpoint/2010/main" val="2286677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A9F12B45-609B-DB4A-9E72-B8D3A78D547A}"/>
              </a:ext>
            </a:extLst>
          </p:cNvPr>
          <p:cNvSpPr>
            <a:spLocks noGrp="1" noChangeArrowheads="1"/>
          </p:cNvSpPr>
          <p:nvPr>
            <p:ph type="title"/>
          </p:nvPr>
        </p:nvSpPr>
        <p:spPr/>
        <p:txBody>
          <a:bodyPr/>
          <a:lstStyle/>
          <a:p>
            <a:r>
              <a:rPr lang="en-US" altLang="en-US"/>
              <a:t>HttpServlet Class</a:t>
            </a:r>
          </a:p>
        </p:txBody>
      </p:sp>
      <p:sp>
        <p:nvSpPr>
          <p:cNvPr id="40963" name="Rectangle 1027">
            <a:extLst>
              <a:ext uri="{FF2B5EF4-FFF2-40B4-BE49-F238E27FC236}">
                <a16:creationId xmlns:a16="http://schemas.microsoft.com/office/drawing/2014/main" id="{3FAE92D6-91D6-CE4F-9394-4C023E62C043}"/>
              </a:ext>
            </a:extLst>
          </p:cNvPr>
          <p:cNvSpPr>
            <a:spLocks noGrp="1" noChangeArrowheads="1"/>
          </p:cNvSpPr>
          <p:nvPr>
            <p:ph type="body" idx="1"/>
          </p:nvPr>
        </p:nvSpPr>
        <p:spPr/>
        <p:txBody>
          <a:bodyPr/>
          <a:lstStyle/>
          <a:p>
            <a:pPr>
              <a:lnSpc>
                <a:spcPct val="90000"/>
              </a:lnSpc>
            </a:pPr>
            <a:r>
              <a:rPr lang="en-US" altLang="en-US" dirty="0"/>
              <a:t>When implementing a generic service, you can use or extend the </a:t>
            </a:r>
            <a:r>
              <a:rPr lang="en-US" altLang="en-US" dirty="0" err="1">
                <a:latin typeface="Arial Unicode MS" panose="020B0604020202020204" pitchFamily="34" charset="-128"/>
              </a:rPr>
              <a:t>GenericServlet</a:t>
            </a:r>
            <a:r>
              <a:rPr lang="en-US" altLang="en-US" dirty="0"/>
              <a:t> class provided with the Java Servlet API. </a:t>
            </a:r>
          </a:p>
          <a:p>
            <a:pPr>
              <a:lnSpc>
                <a:spcPct val="90000"/>
              </a:lnSpc>
            </a:pPr>
            <a:r>
              <a:rPr lang="en-US" altLang="en-US" dirty="0"/>
              <a:t>The </a:t>
            </a:r>
            <a:r>
              <a:rPr lang="en-US" altLang="en-US" dirty="0" err="1">
                <a:latin typeface="Arial Unicode MS" panose="020B0604020202020204" pitchFamily="34" charset="-128"/>
              </a:rPr>
              <a:t>HttpServlet</a:t>
            </a:r>
            <a:r>
              <a:rPr lang="en-US" altLang="en-US" dirty="0"/>
              <a:t> class, though, provides methods, such as </a:t>
            </a:r>
            <a:r>
              <a:rPr lang="en-US" altLang="en-US" dirty="0" err="1">
                <a:latin typeface="Arial Unicode MS" panose="020B0604020202020204" pitchFamily="34" charset="-128"/>
              </a:rPr>
              <a:t>doGet</a:t>
            </a:r>
            <a:r>
              <a:rPr lang="en-US" altLang="en-US" dirty="0"/>
              <a:t> and </a:t>
            </a:r>
            <a:r>
              <a:rPr lang="en-US" altLang="en-US" dirty="0" err="1">
                <a:latin typeface="Arial Unicode MS" panose="020B0604020202020204" pitchFamily="34" charset="-128"/>
              </a:rPr>
              <a:t>doPost</a:t>
            </a:r>
            <a:r>
              <a:rPr lang="en-US" altLang="en-US" dirty="0"/>
              <a:t>, for handling HTTP-specific services.</a:t>
            </a:r>
          </a:p>
          <a:p>
            <a:pPr>
              <a:lnSpc>
                <a:spcPct val="90000"/>
              </a:lnSpc>
            </a:pPr>
            <a:r>
              <a:rPr lang="en-US" altLang="en-US" dirty="0" err="1"/>
              <a:t>HttpServlets</a:t>
            </a:r>
            <a:r>
              <a:rPr lang="en-US" altLang="en-US" dirty="0"/>
              <a:t> are best used to generate responses to </a:t>
            </a:r>
            <a:r>
              <a:rPr lang="en-US" altLang="en-US" b="1" dirty="0"/>
              <a:t>HTTP requests</a:t>
            </a:r>
            <a:r>
              <a:rPr lang="en-US" altLang="en-US" dirty="0"/>
              <a:t>.</a:t>
            </a:r>
          </a:p>
          <a:p>
            <a:pPr lvl="1">
              <a:lnSpc>
                <a:spcPct val="90000"/>
              </a:lnSpc>
            </a:pPr>
            <a:r>
              <a:rPr lang="en-US" altLang="en-US" dirty="0"/>
              <a:t>This is the basis for web-based applications.</a:t>
            </a:r>
          </a:p>
        </p:txBody>
      </p:sp>
    </p:spTree>
    <p:extLst>
      <p:ext uri="{BB962C8B-B14F-4D97-AF65-F5344CB8AC3E}">
        <p14:creationId xmlns:p14="http://schemas.microsoft.com/office/powerpoint/2010/main" val="349525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t>Best book on EJBs, Head First EJB by Kathy Sierra &amp; Bert Bates </a:t>
            </a:r>
          </a:p>
          <a:p>
            <a:r>
              <a:rPr lang="en-CA" sz="1800" dirty="0">
                <a:hlinkClick r:id="rId2"/>
              </a:rPr>
              <a:t>http://download.oracle.com/otn-pub/jcp/7224-javabeans-1.01-fr-spec-oth-JSpec/beans.101.pdf?AuthParam=1527471400_d99cd50a332d90b7716b67400a868b9b</a:t>
            </a:r>
            <a:r>
              <a:rPr lang="en-CA" sz="1800" dirty="0"/>
              <a:t> </a:t>
            </a:r>
          </a:p>
          <a:p>
            <a:r>
              <a:rPr lang="en-CA" sz="1800" dirty="0">
                <a:hlinkClick r:id="rId3"/>
              </a:rPr>
              <a:t>https://www.slideshare.net/jitenderlodhi/enterprise-java-bean?from_action=save</a:t>
            </a:r>
            <a:r>
              <a:rPr lang="en-CA" sz="1800" dirty="0"/>
              <a:t> </a:t>
            </a:r>
          </a:p>
          <a:p>
            <a:r>
              <a:rPr lang="en-CA" sz="1800" dirty="0">
                <a:hlinkClick r:id="rId4"/>
              </a:rPr>
              <a:t>https://examples.javacodegeeks.com/enterprise-java/ejb3/ejb-tutorial-beginners</a:t>
            </a:r>
            <a:r>
              <a:rPr lang="en-CA" sz="1800" dirty="0"/>
              <a:t>/</a:t>
            </a:r>
          </a:p>
          <a:p>
            <a:r>
              <a:rPr lang="en-CA" sz="1800" dirty="0">
                <a:hlinkClick r:id="rId5"/>
              </a:rPr>
              <a:t>https://www.slideshare.net/snykmcajob/j2ee-connector-architecture</a:t>
            </a:r>
            <a:r>
              <a:rPr lang="en-CA" sz="1800" dirty="0"/>
              <a:t> </a:t>
            </a:r>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3-tier architecture</a:t>
            </a:r>
            <a:endParaRPr lang="en-US" altLang="en-US" dirty="0"/>
          </a:p>
        </p:txBody>
      </p:sp>
      <p:pic>
        <p:nvPicPr>
          <p:cNvPr id="2" name="Picture 1">
            <a:extLst>
              <a:ext uri="{FF2B5EF4-FFF2-40B4-BE49-F238E27FC236}">
                <a16:creationId xmlns:a16="http://schemas.microsoft.com/office/drawing/2014/main" id="{9134300D-0A7A-AC43-BD1E-6BF676F98386}"/>
              </a:ext>
            </a:extLst>
          </p:cNvPr>
          <p:cNvPicPr>
            <a:picLocks noChangeAspect="1"/>
          </p:cNvPicPr>
          <p:nvPr/>
        </p:nvPicPr>
        <p:blipFill>
          <a:blip r:embed="rId2"/>
          <a:stretch>
            <a:fillRect/>
          </a:stretch>
        </p:blipFill>
        <p:spPr>
          <a:xfrm>
            <a:off x="2208530" y="1690688"/>
            <a:ext cx="7774939" cy="4848657"/>
          </a:xfrm>
          <a:prstGeom prst="rect">
            <a:avLst/>
          </a:prstGeom>
        </p:spPr>
      </p:pic>
    </p:spTree>
    <p:extLst>
      <p:ext uri="{BB962C8B-B14F-4D97-AF65-F5344CB8AC3E}">
        <p14:creationId xmlns:p14="http://schemas.microsoft.com/office/powerpoint/2010/main" val="48910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Type of files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JAR: </a:t>
            </a:r>
          </a:p>
          <a:p>
            <a:pPr lvl="1"/>
            <a:r>
              <a:rPr lang="en-CA" dirty="0"/>
              <a:t>is java archive file. </a:t>
            </a:r>
          </a:p>
          <a:p>
            <a:pPr lvl="1"/>
            <a:r>
              <a:rPr lang="en-CA" dirty="0"/>
              <a:t>It contain all class file, image, sound and other files which will needed in whole application. </a:t>
            </a:r>
          </a:p>
          <a:p>
            <a:pPr lvl="1"/>
            <a:r>
              <a:rPr lang="en-CA" dirty="0"/>
              <a:t>Computer users can create or extract JAR files using the jar command that comes with the JDK. They can also use zip tools. </a:t>
            </a:r>
          </a:p>
          <a:p>
            <a:pPr lvl="1"/>
            <a:r>
              <a:rPr lang="en-CA" dirty="0"/>
              <a:t>The JAR file format enables you to bundle multiple files into a single archive file with .jar extension was designed mainly to facilitate the packaging of java applets or applications into a single archive.</a:t>
            </a:r>
          </a:p>
          <a:p>
            <a:pPr lvl="1"/>
            <a:r>
              <a:rPr lang="en-CA" dirty="0"/>
              <a:t>Similar class files are packaged together</a:t>
            </a:r>
          </a:p>
          <a:p>
            <a:endParaRPr lang="en-CA" dirty="0"/>
          </a:p>
          <a:p>
            <a:endParaRPr lang="en-US" dirty="0"/>
          </a:p>
        </p:txBody>
      </p:sp>
    </p:spTree>
    <p:extLst>
      <p:ext uri="{BB962C8B-B14F-4D97-AF65-F5344CB8AC3E}">
        <p14:creationId xmlns:p14="http://schemas.microsoft.com/office/powerpoint/2010/main" val="401862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Type of files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lnSpcReduction="10000"/>
          </a:bodyPr>
          <a:lstStyle/>
          <a:p>
            <a:r>
              <a:rPr lang="en-CA" dirty="0"/>
              <a:t>WAR: </a:t>
            </a:r>
          </a:p>
          <a:p>
            <a:pPr lvl="1"/>
            <a:r>
              <a:rPr lang="en-CA" dirty="0"/>
              <a:t>Web Archive (WAR) file is a Java archive file used to store </a:t>
            </a:r>
            <a:r>
              <a:rPr lang="en-CA" dirty="0" err="1"/>
              <a:t>jsp</a:t>
            </a:r>
            <a:r>
              <a:rPr lang="en-CA" dirty="0"/>
              <a:t>, servlets, classes, meta data information, libraries etc. </a:t>
            </a:r>
          </a:p>
          <a:p>
            <a:pPr lvl="1"/>
            <a:r>
              <a:rPr lang="en-CA" dirty="0"/>
              <a:t>WAR files are used to package Web modules. A WAR file is for a Web application deployed to a servlet/</a:t>
            </a:r>
            <a:r>
              <a:rPr lang="en-CA" dirty="0" err="1"/>
              <a:t>jsp</a:t>
            </a:r>
            <a:r>
              <a:rPr lang="en-CA" dirty="0"/>
              <a:t> engine.</a:t>
            </a:r>
          </a:p>
          <a:p>
            <a:pPr lvl="1"/>
            <a:r>
              <a:rPr lang="en-CA" dirty="0"/>
              <a:t>Loaded into web container</a:t>
            </a:r>
          </a:p>
          <a:p>
            <a:r>
              <a:rPr lang="en-CA" dirty="0"/>
              <a:t>EAR: </a:t>
            </a:r>
          </a:p>
          <a:p>
            <a:pPr lvl="1"/>
            <a:r>
              <a:rPr lang="en-CA" dirty="0"/>
              <a:t>An Enterprise Archive file represents a J2EE application that can be deployed in an application server. </a:t>
            </a:r>
          </a:p>
          <a:p>
            <a:pPr lvl="1"/>
            <a:r>
              <a:rPr lang="en-CA" dirty="0"/>
              <a:t>EAR files are standard Java archive files and have the file extension .ear. EAR file contain EJBs, web or application client module. EAR file is complete j2ee application file that contain all(jar +war)</a:t>
            </a:r>
          </a:p>
          <a:p>
            <a:endParaRPr lang="en-CA" dirty="0"/>
          </a:p>
          <a:p>
            <a:endParaRPr lang="en-US" dirty="0"/>
          </a:p>
        </p:txBody>
      </p:sp>
    </p:spTree>
    <p:extLst>
      <p:ext uri="{BB962C8B-B14F-4D97-AF65-F5344CB8AC3E}">
        <p14:creationId xmlns:p14="http://schemas.microsoft.com/office/powerpoint/2010/main" val="392246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POJOs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lstStyle/>
          <a:p>
            <a:r>
              <a:rPr lang="en-US" dirty="0"/>
              <a:t>Plain Old Java Objects</a:t>
            </a:r>
          </a:p>
          <a:p>
            <a:r>
              <a:rPr lang="en-CA" dirty="0"/>
              <a:t>POJOs basically defines an entity.</a:t>
            </a:r>
          </a:p>
          <a:p>
            <a:r>
              <a:rPr lang="en-CA" dirty="0"/>
              <a:t>It is not a JavaBean or </a:t>
            </a:r>
            <a:r>
              <a:rPr lang="en-CA" dirty="0" err="1"/>
              <a:t>EntityBean</a:t>
            </a:r>
            <a:endParaRPr lang="en-CA" dirty="0"/>
          </a:p>
          <a:p>
            <a:endParaRPr lang="en-CA" dirty="0"/>
          </a:p>
          <a:p>
            <a:endParaRPr lang="en-US" dirty="0"/>
          </a:p>
        </p:txBody>
      </p:sp>
    </p:spTree>
    <p:extLst>
      <p:ext uri="{BB962C8B-B14F-4D97-AF65-F5344CB8AC3E}">
        <p14:creationId xmlns:p14="http://schemas.microsoft.com/office/powerpoint/2010/main" val="363299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1260585491"/>
              </p:ext>
            </p:extLst>
          </p:nvPr>
        </p:nvGraphicFramePr>
        <p:xfrm>
          <a:off x="911772" y="1408386"/>
          <a:ext cx="7254765" cy="4572000"/>
        </p:xfrm>
        <a:graphic>
          <a:graphicData uri="http://schemas.openxmlformats.org/drawingml/2006/table">
            <a:tbl>
              <a:tblPr/>
              <a:tblGrid>
                <a:gridCol w="7254765">
                  <a:extLst>
                    <a:ext uri="{9D8B030D-6E8A-4147-A177-3AD203B41FA5}">
                      <a16:colId xmlns:a16="http://schemas.microsoft.com/office/drawing/2014/main" val="935461626"/>
                    </a:ext>
                  </a:extLst>
                </a:gridCol>
              </a:tblGrid>
              <a:tr h="3213044">
                <a:tc>
                  <a:txBody>
                    <a:bodyPr/>
                    <a:lstStyle/>
                    <a:p>
                      <a:pPr algn="l" rtl="0" fontAlgn="base"/>
                      <a:r>
                        <a:rPr lang="en-CA" sz="2000" b="0" i="0" dirty="0">
                          <a:effectLst/>
                          <a:latin typeface="Consolas" panose="020B0609020204030204" pitchFamily="49" charset="0"/>
                        </a:rPr>
                        <a:t>// Employee POJO class for entity Employee</a:t>
                      </a:r>
                    </a:p>
                    <a:p>
                      <a:pPr algn="l" rtl="0" fontAlgn="base"/>
                      <a:endParaRPr lang="en-CA" sz="2000" b="0" i="0" dirty="0">
                        <a:effectLst/>
                        <a:latin typeface="Consolas" panose="020B0609020204030204" pitchFamily="49" charset="0"/>
                      </a:endParaRPr>
                    </a:p>
                    <a:p>
                      <a:pPr algn="l" rtl="0" fontAlgn="base"/>
                      <a:r>
                        <a:rPr lang="en-CA" sz="2000" b="0" i="0" dirty="0">
                          <a:effectLst/>
                          <a:latin typeface="Consolas" panose="020B0609020204030204" pitchFamily="49" charset="0"/>
                        </a:rPr>
                        <a:t>public class Employee {</a:t>
                      </a:r>
                    </a:p>
                    <a:p>
                      <a:pPr algn="l" rtl="0" fontAlgn="base"/>
                      <a:r>
                        <a:rPr lang="en-CA" sz="2000" b="0" i="0" dirty="0">
                          <a:effectLst/>
                          <a:latin typeface="Consolas" panose="020B0609020204030204" pitchFamily="49" charset="0"/>
                        </a:rPr>
                        <a:t>    String name;   </a:t>
                      </a:r>
                      <a:r>
                        <a:rPr lang="en-CA" sz="2000" b="0" i="0" dirty="0">
                          <a:effectLst/>
                          <a:highlight>
                            <a:srgbClr val="FFFF00"/>
                          </a:highlight>
                          <a:latin typeface="Consolas" panose="020B0609020204030204" pitchFamily="49" charset="0"/>
                        </a:rPr>
                        <a:t>//field</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r>
                        <a:rPr lang="en-CA" sz="2000" b="0" i="0" dirty="0">
                          <a:effectLst/>
                          <a:highlight>
                            <a:srgbClr val="FFFF00"/>
                          </a:highlight>
                          <a:latin typeface="Consolas" panose="020B0609020204030204" pitchFamily="49" charset="0"/>
                        </a:rPr>
                        <a:t>//</a:t>
                      </a:r>
                      <a:r>
                        <a:rPr lang="en-CA" sz="2000" b="0" i="0" dirty="0" err="1">
                          <a:effectLst/>
                          <a:highlight>
                            <a:srgbClr val="FFFF00"/>
                          </a:highlight>
                          <a:latin typeface="Consolas" panose="020B0609020204030204" pitchFamily="49" charset="0"/>
                        </a:rPr>
                        <a:t>arg</a:t>
                      </a:r>
                      <a:r>
                        <a:rPr lang="en-CA" sz="2000" b="0" i="0" dirty="0">
                          <a:effectLst/>
                          <a:highlight>
                            <a:srgbClr val="FFFF00"/>
                          </a:highlight>
                          <a:latin typeface="Consolas" panose="020B0609020204030204" pitchFamily="49" charset="0"/>
                        </a:rPr>
                        <a:t>-constructor to initialize fields</a:t>
                      </a:r>
                    </a:p>
                    <a:p>
                      <a:pPr algn="l" rtl="0" fontAlgn="base"/>
                      <a:r>
                        <a:rPr lang="en-CA" sz="2000" b="0" i="0" dirty="0">
                          <a:effectLst/>
                          <a:latin typeface="Consolas" panose="020B0609020204030204" pitchFamily="49" charset="0"/>
                        </a:rPr>
                        <a:t>    public Employee(String name) {</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this.name</a:t>
                      </a:r>
                      <a:r>
                        <a:rPr lang="en-CA" sz="2000" b="0" i="0" dirty="0">
                          <a:effectLst/>
                          <a:latin typeface="Consolas" panose="020B0609020204030204" pitchFamily="49" charset="0"/>
                        </a:rPr>
                        <a:t> =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r>
                        <a:rPr lang="en-CA" sz="2000" b="0" i="0" dirty="0">
                          <a:effectLst/>
                          <a:highlight>
                            <a:srgbClr val="FFFF00"/>
                          </a:highlight>
                          <a:latin typeface="Consolas" panose="020B0609020204030204" pitchFamily="49" charset="0"/>
                        </a:rPr>
                        <a:t>//Getter for name</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getName</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246198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1052969590"/>
              </p:ext>
            </p:extLst>
          </p:nvPr>
        </p:nvGraphicFramePr>
        <p:xfrm>
          <a:off x="838199" y="1510314"/>
          <a:ext cx="5793830" cy="4351338"/>
        </p:xfrm>
        <a:graphic>
          <a:graphicData uri="http://schemas.openxmlformats.org/drawingml/2006/table">
            <a:tbl>
              <a:tblPr/>
              <a:tblGrid>
                <a:gridCol w="5793830">
                  <a:extLst>
                    <a:ext uri="{9D8B030D-6E8A-4147-A177-3AD203B41FA5}">
                      <a16:colId xmlns:a16="http://schemas.microsoft.com/office/drawing/2014/main" val="935461626"/>
                    </a:ext>
                  </a:extLst>
                </a:gridCol>
              </a:tblGrid>
              <a:tr h="4351338">
                <a:tc>
                  <a:txBody>
                    <a:bodyPr/>
                    <a:lstStyle/>
                    <a:p>
                      <a:pPr algn="l" rtl="0" fontAlgn="base"/>
                      <a:r>
                        <a:rPr lang="en-CA" sz="2000" b="0" i="0" dirty="0">
                          <a:effectLst/>
                          <a:latin typeface="Consolas" panose="020B0609020204030204" pitchFamily="49" charset="0"/>
                        </a:rPr>
                        <a:t>//POJO class for entity Employee</a:t>
                      </a:r>
                    </a:p>
                    <a:p>
                      <a:pPr algn="l" rtl="0" fontAlgn="base"/>
                      <a:r>
                        <a:rPr lang="en-CA" sz="2000" b="0" i="0" dirty="0">
                          <a:effectLst/>
                          <a:latin typeface="Consolas" panose="020B0609020204030204" pitchFamily="49" charset="0"/>
                        </a:rPr>
                        <a:t>public class Employee {</a:t>
                      </a:r>
                    </a:p>
                    <a:p>
                      <a:pPr algn="l" rtl="0" fontAlgn="base"/>
                      <a:r>
                        <a:rPr lang="en-CA" sz="2000" b="0" i="0" dirty="0">
                          <a:effectLst/>
                          <a:latin typeface="Consolas" panose="020B0609020204030204" pitchFamily="49" charset="0"/>
                        </a:rPr>
                        <a:t>//fields</a:t>
                      </a:r>
                    </a:p>
                    <a:p>
                      <a:pPr algn="l" rtl="0" fontAlgn="base"/>
                      <a:r>
                        <a:rPr lang="en-CA" sz="2000" b="0" i="0" dirty="0">
                          <a:effectLst/>
                          <a:latin typeface="Consolas" panose="020B0609020204030204" pitchFamily="49" charset="0"/>
                        </a:rPr>
                        <a:t>    String name;</a:t>
                      </a:r>
                    </a:p>
                    <a:p>
                      <a:pPr algn="l" rtl="0" fontAlgn="base"/>
                      <a:r>
                        <a:rPr lang="en-CA" sz="2000" b="0" i="0" dirty="0">
                          <a:effectLst/>
                          <a:latin typeface="Consolas" panose="020B0609020204030204" pitchFamily="49" charset="0"/>
                        </a:rPr>
                        <a:t>    public String id;</a:t>
                      </a:r>
                    </a:p>
                    <a:p>
                      <a:pPr algn="l" rtl="0" fontAlgn="base"/>
                      <a:r>
                        <a:rPr lang="en-CA" sz="2000" b="0" i="0" dirty="0">
                          <a:effectLst/>
                          <a:latin typeface="Consolas" panose="020B0609020204030204" pitchFamily="49" charset="0"/>
                        </a:rPr>
                        <a:t>    private double salary;</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r>
                        <a:rPr lang="en-CA" sz="2000" b="0" i="0" dirty="0" err="1">
                          <a:effectLst/>
                          <a:latin typeface="Consolas" panose="020B0609020204030204" pitchFamily="49" charset="0"/>
                        </a:rPr>
                        <a:t>arg</a:t>
                      </a:r>
                      <a:r>
                        <a:rPr lang="en-CA" sz="2000" b="0" i="0" dirty="0">
                          <a:effectLst/>
                          <a:latin typeface="Consolas" panose="020B0609020204030204" pitchFamily="49" charset="0"/>
                        </a:rPr>
                        <a:t>-constructor to initialize fields</a:t>
                      </a:r>
                    </a:p>
                    <a:p>
                      <a:pPr algn="l" rtl="0" fontAlgn="base"/>
                      <a:r>
                        <a:rPr lang="en-CA" sz="2000" b="0" i="0" dirty="0">
                          <a:effectLst/>
                          <a:latin typeface="Consolas" panose="020B0609020204030204" pitchFamily="49" charset="0"/>
                        </a:rPr>
                        <a:t>    public Employee(String name, String id, double salary) {</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this.name</a:t>
                      </a:r>
                      <a:r>
                        <a:rPr lang="en-CA" sz="2000" b="0" i="0" dirty="0">
                          <a:effectLst/>
                          <a:latin typeface="Consolas" panose="020B0609020204030204" pitchFamily="49" charset="0"/>
                        </a:rPr>
                        <a:t> = name;</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this.id</a:t>
                      </a:r>
                      <a:r>
                        <a:rPr lang="en-CA" sz="2000" b="0" i="0" dirty="0">
                          <a:effectLst/>
                          <a:latin typeface="Consolas" panose="020B0609020204030204" pitchFamily="49" charset="0"/>
                        </a:rPr>
                        <a:t> = id;</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this.salary</a:t>
                      </a:r>
                      <a:r>
                        <a:rPr lang="en-CA" sz="2000" b="0" i="0" dirty="0">
                          <a:effectLst/>
                          <a:latin typeface="Consolas" panose="020B0609020204030204" pitchFamily="49" charset="0"/>
                        </a:rPr>
                        <a:t> = salary;</a:t>
                      </a:r>
                    </a:p>
                    <a:p>
                      <a:pPr algn="l" rtl="0" fontAlgn="base"/>
                      <a:r>
                        <a:rPr lang="en-CA" sz="2000"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graphicFrame>
        <p:nvGraphicFramePr>
          <p:cNvPr id="9" name="Content Placeholder 7">
            <a:extLst>
              <a:ext uri="{FF2B5EF4-FFF2-40B4-BE49-F238E27FC236}">
                <a16:creationId xmlns:a16="http://schemas.microsoft.com/office/drawing/2014/main" id="{D6E39157-F3C4-BA4C-9150-36ED9A45C322}"/>
              </a:ext>
            </a:extLst>
          </p:cNvPr>
          <p:cNvGraphicFramePr>
            <a:graphicFrameLocks/>
          </p:cNvGraphicFramePr>
          <p:nvPr>
            <p:extLst>
              <p:ext uri="{D42A27DB-BD31-4B8C-83A1-F6EECF244321}">
                <p14:modId xmlns:p14="http://schemas.microsoft.com/office/powerpoint/2010/main" val="573575285"/>
              </p:ext>
            </p:extLst>
          </p:nvPr>
        </p:nvGraphicFramePr>
        <p:xfrm>
          <a:off x="6992006" y="1510314"/>
          <a:ext cx="5068615" cy="4572000"/>
        </p:xfrm>
        <a:graphic>
          <a:graphicData uri="http://schemas.openxmlformats.org/drawingml/2006/table">
            <a:tbl>
              <a:tblPr/>
              <a:tblGrid>
                <a:gridCol w="5068615">
                  <a:extLst>
                    <a:ext uri="{9D8B030D-6E8A-4147-A177-3AD203B41FA5}">
                      <a16:colId xmlns:a16="http://schemas.microsoft.com/office/drawing/2014/main" val="935461626"/>
                    </a:ext>
                  </a:extLst>
                </a:gridCol>
              </a:tblGrid>
              <a:tr h="4351338">
                <a:tc>
                  <a:txBody>
                    <a:bodyPr/>
                    <a:lstStyle/>
                    <a:p>
                      <a:pPr algn="l" rtl="0" fontAlgn="base"/>
                      <a:r>
                        <a:rPr lang="en-CA" sz="2000" b="0" i="0" dirty="0">
                          <a:effectLst/>
                          <a:latin typeface="Consolas" panose="020B0609020204030204" pitchFamily="49" charset="0"/>
                        </a:rPr>
                        <a:t>//getter method for name</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getName</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//getter method for id</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getId</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id;</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//getter method for salary</a:t>
                      </a:r>
                    </a:p>
                    <a:p>
                      <a:pPr algn="l" rtl="0" fontAlgn="base"/>
                      <a:r>
                        <a:rPr lang="en-CA" sz="2000" b="0" i="0" dirty="0">
                          <a:effectLst/>
                          <a:latin typeface="Consolas" panose="020B0609020204030204" pitchFamily="49" charset="0"/>
                        </a:rPr>
                        <a:t>    public Double </a:t>
                      </a:r>
                      <a:r>
                        <a:rPr lang="en-CA" sz="2000" b="0" i="0" dirty="0" err="1">
                          <a:effectLst/>
                          <a:latin typeface="Consolas" panose="020B0609020204030204" pitchFamily="49" charset="0"/>
                        </a:rPr>
                        <a:t>getSalary</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salary;</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866137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811</TotalTime>
  <Words>1487</Words>
  <Application>Microsoft Office PowerPoint</Application>
  <PresentationFormat>Widescreen</PresentationFormat>
  <Paragraphs>263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Unicode MS</vt:lpstr>
      <vt:lpstr>Calibri</vt:lpstr>
      <vt:lpstr>Calibri Light</vt:lpstr>
      <vt:lpstr>Consolas</vt:lpstr>
      <vt:lpstr>Office Theme</vt:lpstr>
      <vt:lpstr>Introduction to   J2EE and EJBs</vt:lpstr>
      <vt:lpstr>Java 2 Enterprise Edition</vt:lpstr>
      <vt:lpstr>J2EE: 3-tier architecture</vt:lpstr>
      <vt:lpstr>J2EE: 3-tier architecture</vt:lpstr>
      <vt:lpstr>Type of files</vt:lpstr>
      <vt:lpstr>Type of files</vt:lpstr>
      <vt:lpstr>POJOs</vt:lpstr>
      <vt:lpstr>Example</vt:lpstr>
      <vt:lpstr>Example</vt:lpstr>
      <vt:lpstr>JavaBeans</vt:lpstr>
      <vt:lpstr>Example</vt:lpstr>
      <vt:lpstr>Enterprise JavaBeans</vt:lpstr>
      <vt:lpstr>Enterprise JavaBeans</vt:lpstr>
      <vt:lpstr>JavaBeans    vs   EJBs</vt:lpstr>
      <vt:lpstr>When to use EJBs</vt:lpstr>
      <vt:lpstr>Why EJBs</vt:lpstr>
      <vt:lpstr>Why EJBs</vt:lpstr>
      <vt:lpstr>Why EJBs</vt:lpstr>
      <vt:lpstr>How does it all work? </vt:lpstr>
      <vt:lpstr>Types of EJBs</vt:lpstr>
      <vt:lpstr>Entity Beans</vt:lpstr>
      <vt:lpstr>Session Beans</vt:lpstr>
      <vt:lpstr>Session Beans</vt:lpstr>
      <vt:lpstr>Message-Driven Beans</vt:lpstr>
      <vt:lpstr>Servlets Example</vt:lpstr>
      <vt:lpstr>Servlets Example</vt:lpstr>
      <vt:lpstr>Servlets Example</vt:lpstr>
      <vt:lpstr>Servlets Example</vt:lpstr>
      <vt:lpstr>web.xml</vt:lpstr>
      <vt:lpstr>What is a Servlet?</vt:lpstr>
      <vt:lpstr>HttpServlet Class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Rangasamy, Valini</cp:lastModifiedBy>
  <cp:revision>1</cp:revision>
  <dcterms:created xsi:type="dcterms:W3CDTF">2018-05-28T03:54:16Z</dcterms:created>
  <dcterms:modified xsi:type="dcterms:W3CDTF">2018-06-28T00:17:46Z</dcterms:modified>
</cp:coreProperties>
</file>