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193A-8F91-491C-B45C-40E0C3D95BB4}"/>
              </a:ext>
            </a:extLst>
          </p:cNvPr>
          <p:cNvSpPr>
            <a:spLocks noGrp="1"/>
          </p:cNvSpPr>
          <p:nvPr>
            <p:ph type="ctrTitle"/>
          </p:nvPr>
        </p:nvSpPr>
        <p:spPr/>
        <p:txBody>
          <a:bodyPr/>
          <a:lstStyle/>
          <a:p>
            <a:r>
              <a:rPr lang="en-CA" dirty="0"/>
              <a:t>Weather Map</a:t>
            </a:r>
          </a:p>
        </p:txBody>
      </p:sp>
      <p:sp>
        <p:nvSpPr>
          <p:cNvPr id="3" name="Subtitle 2">
            <a:extLst>
              <a:ext uri="{FF2B5EF4-FFF2-40B4-BE49-F238E27FC236}">
                <a16:creationId xmlns:a16="http://schemas.microsoft.com/office/drawing/2014/main" id="{1D953AB5-25BE-4316-982B-F76014C123F9}"/>
              </a:ext>
            </a:extLst>
          </p:cNvPr>
          <p:cNvSpPr>
            <a:spLocks noGrp="1"/>
          </p:cNvSpPr>
          <p:nvPr>
            <p:ph type="subTitle" idx="1"/>
          </p:nvPr>
        </p:nvSpPr>
        <p:spPr/>
        <p:txBody>
          <a:bodyPr>
            <a:normAutofit/>
          </a:bodyPr>
          <a:lstStyle/>
          <a:p>
            <a:r>
              <a:rPr lang="en-CA" sz="2000" dirty="0"/>
              <a:t>Web Services Website</a:t>
            </a:r>
          </a:p>
          <a:p>
            <a:r>
              <a:rPr lang="en-CA" sz="2000" dirty="0"/>
              <a:t>Created  by </a:t>
            </a:r>
            <a:r>
              <a:rPr lang="en-CA" sz="2000" dirty="0" err="1"/>
              <a:t>Suim</a:t>
            </a:r>
            <a:r>
              <a:rPr lang="en-CA" sz="2000" dirty="0"/>
              <a:t> Park &amp; Valini Rangasamy</a:t>
            </a:r>
          </a:p>
        </p:txBody>
      </p:sp>
      <p:pic>
        <p:nvPicPr>
          <p:cNvPr id="5" name="Picture 4">
            <a:extLst>
              <a:ext uri="{FF2B5EF4-FFF2-40B4-BE49-F238E27FC236}">
                <a16:creationId xmlns:a16="http://schemas.microsoft.com/office/drawing/2014/main" id="{918E8492-537C-431F-A4CB-48C0C297022C}"/>
              </a:ext>
            </a:extLst>
          </p:cNvPr>
          <p:cNvPicPr>
            <a:picLocks noChangeAspect="1"/>
          </p:cNvPicPr>
          <p:nvPr/>
        </p:nvPicPr>
        <p:blipFill>
          <a:blip r:embed="rId2"/>
          <a:stretch>
            <a:fillRect/>
          </a:stretch>
        </p:blipFill>
        <p:spPr>
          <a:xfrm>
            <a:off x="3867150" y="2971800"/>
            <a:ext cx="1219200" cy="1219200"/>
          </a:xfrm>
          <a:prstGeom prst="rect">
            <a:avLst/>
          </a:prstGeom>
        </p:spPr>
      </p:pic>
    </p:spTree>
    <p:extLst>
      <p:ext uri="{BB962C8B-B14F-4D97-AF65-F5344CB8AC3E}">
        <p14:creationId xmlns:p14="http://schemas.microsoft.com/office/powerpoint/2010/main" val="13662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3120-6B8C-4067-B199-5CA082EC8E2D}"/>
              </a:ext>
            </a:extLst>
          </p:cNvPr>
          <p:cNvSpPr>
            <a:spLocks noGrp="1"/>
          </p:cNvSpPr>
          <p:nvPr>
            <p:ph type="title"/>
          </p:nvPr>
        </p:nvSpPr>
        <p:spPr/>
        <p:txBody>
          <a:bodyPr/>
          <a:lstStyle/>
          <a:p>
            <a:pPr algn="ctr"/>
            <a:r>
              <a:rPr lang="en-CA" dirty="0"/>
              <a:t>Overview of the </a:t>
            </a:r>
            <a:r>
              <a:rPr lang="en-CA" dirty="0" err="1"/>
              <a:t>WeatherMap</a:t>
            </a:r>
            <a:r>
              <a:rPr lang="en-CA" dirty="0"/>
              <a:t> webpage</a:t>
            </a:r>
          </a:p>
        </p:txBody>
      </p:sp>
      <p:sp>
        <p:nvSpPr>
          <p:cNvPr id="3" name="Content Placeholder 2">
            <a:extLst>
              <a:ext uri="{FF2B5EF4-FFF2-40B4-BE49-F238E27FC236}">
                <a16:creationId xmlns:a16="http://schemas.microsoft.com/office/drawing/2014/main" id="{DC6DB128-8AC9-4090-B918-96467898C72D}"/>
              </a:ext>
            </a:extLst>
          </p:cNvPr>
          <p:cNvSpPr>
            <a:spLocks noGrp="1"/>
          </p:cNvSpPr>
          <p:nvPr>
            <p:ph idx="1"/>
          </p:nvPr>
        </p:nvSpPr>
        <p:spPr>
          <a:xfrm>
            <a:off x="677334" y="2160589"/>
            <a:ext cx="8596668" cy="4194029"/>
          </a:xfrm>
        </p:spPr>
        <p:txBody>
          <a:bodyPr>
            <a:noAutofit/>
          </a:bodyPr>
          <a:lstStyle/>
          <a:p>
            <a:r>
              <a:rPr lang="en-CA" sz="2000" dirty="0" err="1"/>
              <a:t>WeatherMap</a:t>
            </a:r>
            <a:r>
              <a:rPr lang="en-CA" sz="2000" dirty="0"/>
              <a:t> </a:t>
            </a:r>
          </a:p>
          <a:p>
            <a:pPr lvl="1"/>
            <a:r>
              <a:rPr lang="en-CA" sz="1800" dirty="0"/>
              <a:t>Allows user to access to the map of Canada and see directly on the map the current weather conditions in each major cities from coast to coast</a:t>
            </a:r>
          </a:p>
          <a:p>
            <a:pPr lvl="1"/>
            <a:r>
              <a:rPr lang="en-CA" sz="1800" dirty="0"/>
              <a:t>Allows user to click a city on the map to get the details of the current weather conditions</a:t>
            </a:r>
          </a:p>
          <a:p>
            <a:pPr lvl="1"/>
            <a:r>
              <a:rPr lang="en-CA" sz="1800" dirty="0"/>
              <a:t>Allows user to select a city from the selection box in order to get the details of the current weather conditions in the selected city in a table format</a:t>
            </a:r>
          </a:p>
          <a:p>
            <a:pPr lvl="1"/>
            <a:r>
              <a:rPr lang="en-CA" sz="1800" dirty="0"/>
              <a:t>Uses two Web API to access map and weather JSON data</a:t>
            </a:r>
          </a:p>
          <a:p>
            <a:pPr lvl="2"/>
            <a:r>
              <a:rPr lang="en-CA" sz="1800" dirty="0"/>
              <a:t>Bing Map Web API</a:t>
            </a:r>
          </a:p>
          <a:p>
            <a:pPr lvl="2"/>
            <a:r>
              <a:rPr lang="en-CA" sz="1800" dirty="0"/>
              <a:t>Open Weather Map Web API</a:t>
            </a:r>
            <a:endParaRPr lang="en-CA" sz="2000" dirty="0"/>
          </a:p>
        </p:txBody>
      </p:sp>
    </p:spTree>
    <p:extLst>
      <p:ext uri="{BB962C8B-B14F-4D97-AF65-F5344CB8AC3E}">
        <p14:creationId xmlns:p14="http://schemas.microsoft.com/office/powerpoint/2010/main" val="223615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5B9C-1335-455E-BD39-8CD51D7EC8B5}"/>
              </a:ext>
            </a:extLst>
          </p:cNvPr>
          <p:cNvSpPr>
            <a:spLocks noGrp="1"/>
          </p:cNvSpPr>
          <p:nvPr>
            <p:ph type="title"/>
          </p:nvPr>
        </p:nvSpPr>
        <p:spPr/>
        <p:txBody>
          <a:bodyPr/>
          <a:lstStyle/>
          <a:p>
            <a:pPr algn="ctr"/>
            <a:r>
              <a:rPr lang="en-CA" dirty="0"/>
              <a:t>Bing Maps APIs</a:t>
            </a:r>
          </a:p>
        </p:txBody>
      </p:sp>
      <p:sp>
        <p:nvSpPr>
          <p:cNvPr id="3" name="Content Placeholder 2">
            <a:extLst>
              <a:ext uri="{FF2B5EF4-FFF2-40B4-BE49-F238E27FC236}">
                <a16:creationId xmlns:a16="http://schemas.microsoft.com/office/drawing/2014/main" id="{EBD5CCF6-4C20-425B-A6FB-123D6A906B46}"/>
              </a:ext>
            </a:extLst>
          </p:cNvPr>
          <p:cNvSpPr>
            <a:spLocks noGrp="1"/>
          </p:cNvSpPr>
          <p:nvPr>
            <p:ph idx="1"/>
          </p:nvPr>
        </p:nvSpPr>
        <p:spPr/>
        <p:txBody>
          <a:bodyPr/>
          <a:lstStyle/>
          <a:p>
            <a:r>
              <a:rPr lang="en-CA" dirty="0"/>
              <a:t>Bing Map API provides service that we can use to add Bing Maps or geospatial services to our application.</a:t>
            </a:r>
          </a:p>
          <a:p>
            <a:r>
              <a:rPr lang="en-CA" dirty="0"/>
              <a:t>Bing Maps V8 Web Control is the latest Bing Maps JavaScript API. Combine the AJAX map control with the Bing Maps REST Services and the Bing Spatial Data Services to create powerful Web sites and mobile applications with the latest imagery and location functionality.</a:t>
            </a:r>
          </a:p>
          <a:p>
            <a:r>
              <a:rPr lang="en-CA" dirty="0"/>
              <a:t>Bing Maps REST Services uses REST URLs to perform tasks such as crating a map with pushpins, geocoding an address, retrieving imagery metadata or calculating a route.</a:t>
            </a:r>
          </a:p>
          <a:p>
            <a:endParaRPr lang="en-CA" dirty="0"/>
          </a:p>
          <a:p>
            <a:endParaRPr lang="en-CA" dirty="0"/>
          </a:p>
        </p:txBody>
      </p:sp>
    </p:spTree>
    <p:extLst>
      <p:ext uri="{BB962C8B-B14F-4D97-AF65-F5344CB8AC3E}">
        <p14:creationId xmlns:p14="http://schemas.microsoft.com/office/powerpoint/2010/main" val="237842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EAF10-0086-4B99-80D4-8C38E295220E}"/>
              </a:ext>
            </a:extLst>
          </p:cNvPr>
          <p:cNvPicPr>
            <a:picLocks noChangeAspect="1"/>
          </p:cNvPicPr>
          <p:nvPr/>
        </p:nvPicPr>
        <p:blipFill>
          <a:blip r:embed="rId2"/>
          <a:stretch>
            <a:fillRect/>
          </a:stretch>
        </p:blipFill>
        <p:spPr>
          <a:xfrm>
            <a:off x="5842704" y="412121"/>
            <a:ext cx="4686706" cy="6149873"/>
          </a:xfrm>
          <a:prstGeom prst="rect">
            <a:avLst/>
          </a:prstGeom>
        </p:spPr>
      </p:pic>
      <p:pic>
        <p:nvPicPr>
          <p:cNvPr id="5" name="Picture 4">
            <a:extLst>
              <a:ext uri="{FF2B5EF4-FFF2-40B4-BE49-F238E27FC236}">
                <a16:creationId xmlns:a16="http://schemas.microsoft.com/office/drawing/2014/main" id="{95C6A6EA-F561-413B-9A5E-BEF7941EE3DA}"/>
              </a:ext>
            </a:extLst>
          </p:cNvPr>
          <p:cNvPicPr>
            <a:picLocks noChangeAspect="1"/>
          </p:cNvPicPr>
          <p:nvPr/>
        </p:nvPicPr>
        <p:blipFill>
          <a:blip r:embed="rId3"/>
          <a:stretch>
            <a:fillRect/>
          </a:stretch>
        </p:blipFill>
        <p:spPr>
          <a:xfrm>
            <a:off x="1187483" y="1822304"/>
            <a:ext cx="3398815" cy="3109229"/>
          </a:xfrm>
          <a:prstGeom prst="rect">
            <a:avLst/>
          </a:prstGeom>
        </p:spPr>
      </p:pic>
    </p:spTree>
    <p:extLst>
      <p:ext uri="{BB962C8B-B14F-4D97-AF65-F5344CB8AC3E}">
        <p14:creationId xmlns:p14="http://schemas.microsoft.com/office/powerpoint/2010/main" val="234247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0F99-9E19-44CC-96FA-8221B759BB37}"/>
              </a:ext>
            </a:extLst>
          </p:cNvPr>
          <p:cNvSpPr>
            <a:spLocks noGrp="1"/>
          </p:cNvSpPr>
          <p:nvPr>
            <p:ph type="title"/>
          </p:nvPr>
        </p:nvSpPr>
        <p:spPr/>
        <p:txBody>
          <a:bodyPr/>
          <a:lstStyle/>
          <a:p>
            <a:pPr algn="ctr"/>
            <a:r>
              <a:rPr lang="en-CA" dirty="0"/>
              <a:t>Open Weather Map API</a:t>
            </a:r>
          </a:p>
        </p:txBody>
      </p:sp>
      <p:sp>
        <p:nvSpPr>
          <p:cNvPr id="3" name="Content Placeholder 2">
            <a:extLst>
              <a:ext uri="{FF2B5EF4-FFF2-40B4-BE49-F238E27FC236}">
                <a16:creationId xmlns:a16="http://schemas.microsoft.com/office/drawing/2014/main" id="{3F9166C6-2059-439D-9A08-B793FB59E20B}"/>
              </a:ext>
            </a:extLst>
          </p:cNvPr>
          <p:cNvSpPr>
            <a:spLocks noGrp="1"/>
          </p:cNvSpPr>
          <p:nvPr>
            <p:ph idx="1"/>
          </p:nvPr>
        </p:nvSpPr>
        <p:spPr>
          <a:xfrm>
            <a:off x="677334" y="1543050"/>
            <a:ext cx="8596668" cy="4972049"/>
          </a:xfrm>
        </p:spPr>
        <p:txBody>
          <a:bodyPr>
            <a:normAutofit fontScale="92500" lnSpcReduction="10000"/>
          </a:bodyPr>
          <a:lstStyle/>
          <a:p>
            <a:r>
              <a:rPr lang="en-CA" sz="2000" dirty="0"/>
              <a:t>Access current weather data for any location including over 200,000 cities</a:t>
            </a:r>
          </a:p>
          <a:p>
            <a:r>
              <a:rPr lang="en-CA" sz="2000" dirty="0"/>
              <a:t>Current weather is frequently updated based on global models and data from more than 40,000 weather stations</a:t>
            </a:r>
          </a:p>
          <a:p>
            <a:r>
              <a:rPr lang="en-CA" sz="2000" dirty="0"/>
              <a:t>Data is available in JSON, XML, or HTML format</a:t>
            </a:r>
          </a:p>
          <a:p>
            <a:r>
              <a:rPr lang="en-CA" sz="2000" dirty="0"/>
              <a:t>$</a:t>
            </a:r>
            <a:r>
              <a:rPr lang="en-CA" sz="2000" dirty="0" err="1"/>
              <a:t>url</a:t>
            </a:r>
            <a:r>
              <a:rPr lang="en-CA" sz="2000" dirty="0"/>
              <a:t> = "http://api.openweathermap.org/data/2.5/</a:t>
            </a:r>
            <a:r>
              <a:rPr lang="en-CA" sz="2000" dirty="0" err="1"/>
              <a:t>weather?q</a:t>
            </a:r>
            <a:r>
              <a:rPr lang="en-CA" sz="2000" dirty="0"/>
              <a:t>="</a:t>
            </a:r>
          </a:p>
          <a:p>
            <a:pPr marL="0" indent="0">
              <a:buNone/>
            </a:pPr>
            <a:r>
              <a:rPr lang="en-CA" sz="2000" dirty="0"/>
              <a:t>	 . $city . "&amp;units=metric&amp;"</a:t>
            </a:r>
          </a:p>
          <a:p>
            <a:pPr marL="0" indent="0">
              <a:buNone/>
            </a:pPr>
            <a:r>
              <a:rPr lang="en-CA" sz="2000" dirty="0"/>
              <a:t>	 . "APPID=" . $</a:t>
            </a:r>
            <a:r>
              <a:rPr lang="en-CA" sz="2000" dirty="0" err="1"/>
              <a:t>api_key</a:t>
            </a:r>
            <a:r>
              <a:rPr lang="en-CA" sz="2000" dirty="0"/>
              <a:t>;</a:t>
            </a:r>
          </a:p>
          <a:p>
            <a:r>
              <a:rPr lang="en-CA" sz="2000" dirty="0"/>
              <a:t>Used metric units to get temperature in Celsius 	</a:t>
            </a:r>
          </a:p>
          <a:p>
            <a:r>
              <a:rPr lang="en-CA" sz="2000" dirty="0"/>
              <a:t>Converted Unix timestamps to human readable time in PHP</a:t>
            </a:r>
          </a:p>
          <a:p>
            <a:pPr marL="0" indent="0">
              <a:buNone/>
            </a:pPr>
            <a:r>
              <a:rPr lang="en-CA" dirty="0"/>
              <a:t>$epoch = 1483228800;</a:t>
            </a:r>
          </a:p>
          <a:p>
            <a:pPr marL="0" indent="0">
              <a:buNone/>
            </a:pPr>
            <a:r>
              <a:rPr lang="en-CA" dirty="0"/>
              <a:t> $dt = new </a:t>
            </a:r>
            <a:r>
              <a:rPr lang="en-CA" dirty="0" err="1"/>
              <a:t>DateTime</a:t>
            </a:r>
            <a:r>
              <a:rPr lang="en-CA" dirty="0"/>
              <a:t>("@$epoch"); </a:t>
            </a:r>
            <a:r>
              <a:rPr lang="en-CA" i="1" dirty="0"/>
              <a:t>// convert UNIX timestamp to PHP </a:t>
            </a:r>
            <a:r>
              <a:rPr lang="en-CA" i="1" dirty="0" err="1"/>
              <a:t>DateTime</a:t>
            </a:r>
            <a:r>
              <a:rPr lang="en-CA" dirty="0"/>
              <a:t> </a:t>
            </a:r>
          </a:p>
          <a:p>
            <a:pPr marL="0" indent="0">
              <a:buNone/>
            </a:pPr>
            <a:r>
              <a:rPr lang="en-CA" dirty="0"/>
              <a:t>echo $dt-&gt;format('Y-m-d H:i:s'); </a:t>
            </a:r>
            <a:r>
              <a:rPr lang="en-CA" i="1" dirty="0"/>
              <a:t>// output = 2017-01-01 00:00:00</a:t>
            </a:r>
            <a:br>
              <a:rPr lang="en-CA" sz="2000" dirty="0"/>
            </a:br>
            <a:endParaRPr lang="en-CA" sz="2000" dirty="0"/>
          </a:p>
          <a:p>
            <a:pPr marL="0" indent="0">
              <a:buNone/>
            </a:pPr>
            <a:endParaRPr lang="en-CA" sz="2000" dirty="0"/>
          </a:p>
          <a:p>
            <a:endParaRPr lang="en-CA" sz="2000" dirty="0"/>
          </a:p>
          <a:p>
            <a:endParaRPr lang="en-CA" dirty="0"/>
          </a:p>
          <a:p>
            <a:endParaRPr lang="en-CA" dirty="0"/>
          </a:p>
        </p:txBody>
      </p:sp>
    </p:spTree>
    <p:extLst>
      <p:ext uri="{BB962C8B-B14F-4D97-AF65-F5344CB8AC3E}">
        <p14:creationId xmlns:p14="http://schemas.microsoft.com/office/powerpoint/2010/main" val="42720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97B4D6-3F15-47A8-8E95-1191A5FF0772}"/>
              </a:ext>
            </a:extLst>
          </p:cNvPr>
          <p:cNvSpPr>
            <a:spLocks noGrp="1" noChangeArrowheads="1"/>
          </p:cNvSpPr>
          <p:nvPr>
            <p:ph idx="1"/>
          </p:nvPr>
        </p:nvSpPr>
        <p:spPr bwMode="auto">
          <a:xfrm>
            <a:off x="418717" y="525736"/>
            <a:ext cx="9030084" cy="49707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a:t>
            </a:r>
            <a:r>
              <a:rPr kumimoji="0" lang="en-US" altLang="en-US" b="0" i="0" u="none" strike="noStrike" cap="none" normalizeH="0" dirty="0" err="1">
                <a:ln>
                  <a:noFill/>
                </a:ln>
                <a:solidFill>
                  <a:srgbClr val="333333"/>
                </a:solidFill>
                <a:effectLst/>
                <a:latin typeface="Menlo"/>
              </a:rPr>
              <a:t>coord</a:t>
            </a:r>
            <a:r>
              <a:rPr kumimoji="0" lang="en-US" altLang="en-US" b="0" i="0" u="none" strike="noStrike" cap="none" normalizeH="0" dirty="0">
                <a:ln>
                  <a:noFill/>
                </a:ln>
                <a:solidFill>
                  <a:srgbClr val="333333"/>
                </a:solidFill>
                <a:effectLst/>
                <a:latin typeface="Menlo"/>
              </a:rPr>
              <a:t>":{"lon":139,"lat":35},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"sys":{"country":"JP","sunrise":1369769524,"sunset":1369821049},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"weather":[{"id":804,"main":"clouds","description":"overcast clouds","icon":"04n"}],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"main":{"temp":289.5,"humidity":89,"pressure":1013,"temp_min":287.04,"temp_max":292.04},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"wind":{"speed":7.31,"deg":187.002},</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 "rain":{"3h":0},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"clouds":{"all":92},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"dt":1369824698, "id":1851632,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"name":"</a:t>
            </a:r>
            <a:r>
              <a:rPr kumimoji="0" lang="en-US" altLang="en-US" b="0" i="0" u="none" strike="noStrike" cap="none" normalizeH="0" dirty="0" err="1">
                <a:ln>
                  <a:noFill/>
                </a:ln>
                <a:solidFill>
                  <a:srgbClr val="333333"/>
                </a:solidFill>
                <a:effectLst/>
                <a:latin typeface="Menlo"/>
              </a:rPr>
              <a:t>Shuzenji</a:t>
            </a:r>
            <a:r>
              <a:rPr kumimoji="0" lang="en-US" altLang="en-US" b="0" i="0" u="none" strike="noStrike" cap="none" normalizeH="0" dirty="0">
                <a:ln>
                  <a:noFill/>
                </a:ln>
                <a:solidFill>
                  <a:srgbClr val="333333"/>
                </a:solidFill>
                <a:effectLst/>
                <a:latin typeface="Menlo"/>
              </a:rPr>
              <a:t>", "cod":200}</a:t>
            </a:r>
            <a:r>
              <a:rPr kumimoji="0" lang="en-US" altLang="en-US" b="0" i="0" u="none" strike="noStrike" cap="none" normalizeH="0" dirty="0">
                <a:ln>
                  <a:noFill/>
                </a:ln>
                <a:solidFill>
                  <a:schemeClr val="tx1"/>
                </a:solidFill>
                <a:effectLst/>
              </a:rPr>
              <a:t> </a:t>
            </a:r>
            <a:endParaRPr kumimoji="0" lang="en-US" altLang="en-US"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123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TotalTime>
  <Words>393</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Menlo</vt:lpstr>
      <vt:lpstr>Arial</vt:lpstr>
      <vt:lpstr>Trebuchet MS</vt:lpstr>
      <vt:lpstr>Wingdings 3</vt:lpstr>
      <vt:lpstr>Facet</vt:lpstr>
      <vt:lpstr>Weather Map</vt:lpstr>
      <vt:lpstr>Overview of the WeatherMap webpage</vt:lpstr>
      <vt:lpstr>Bing Maps APIs</vt:lpstr>
      <vt:lpstr>PowerPoint Presentation</vt:lpstr>
      <vt:lpstr>Open Weather Map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Rangasamy, Valini</dc:creator>
  <cp:lastModifiedBy>Suim Park</cp:lastModifiedBy>
  <cp:revision>20</cp:revision>
  <dcterms:created xsi:type="dcterms:W3CDTF">2018-08-04T14:11:01Z</dcterms:created>
  <dcterms:modified xsi:type="dcterms:W3CDTF">2018-08-04T17:48:03Z</dcterms:modified>
</cp:coreProperties>
</file>