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3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3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9E1F0B-F662-405F-917D-513DA7F840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2AA0BB-5266-4D9B-B18C-4A4B5B09B9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5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FB784-DB4C-4E24-8919-6F7C3B7B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bg-BG" sz="3200" b="1" dirty="0"/>
              <a:t>7-6</a:t>
            </a:r>
            <a:r>
              <a:rPr lang="en-US" sz="3200" b="1" dirty="0"/>
              <a:t> </a:t>
            </a:r>
            <a:r>
              <a:rPr lang="ru-RU" sz="3200" b="0" i="0" dirty="0">
                <a:effectLst/>
                <a:latin typeface="Segoe UI" panose="020B0502040204020203" pitchFamily="34" charset="0"/>
              </a:rPr>
              <a:t>Приложение на </a:t>
            </a:r>
            <a:r>
              <a:rPr lang="ru-RU" sz="3200" b="0" i="0" dirty="0" err="1">
                <a:effectLst/>
                <a:latin typeface="Segoe UI" panose="020B0502040204020203" pitchFamily="34" charset="0"/>
              </a:rPr>
              <a:t>симулирано</a:t>
            </a:r>
            <a:r>
              <a:rPr lang="ru-RU" sz="3200" b="0" i="0" dirty="0">
                <a:effectLst/>
                <a:latin typeface="Segoe UI" panose="020B0502040204020203" pitchFamily="34" charset="0"/>
              </a:rPr>
              <a:t> </a:t>
            </a:r>
            <a:r>
              <a:rPr lang="ru-RU" sz="3200" b="0" i="0" dirty="0" err="1">
                <a:effectLst/>
                <a:latin typeface="Segoe UI" panose="020B0502040204020203" pitchFamily="34" charset="0"/>
              </a:rPr>
              <a:t>закаляване</a:t>
            </a:r>
            <a:r>
              <a:rPr lang="ru-RU" sz="3200" b="0" i="0" dirty="0">
                <a:effectLst/>
                <a:latin typeface="Segoe UI" panose="020B0502040204020203" pitchFamily="34" charset="0"/>
              </a:rPr>
              <a:t> за </a:t>
            </a:r>
            <a:r>
              <a:rPr lang="ru-RU" sz="3200" b="0" i="0" dirty="0" err="1">
                <a:effectLst/>
                <a:latin typeface="Segoe UI" panose="020B0502040204020203" pitchFamily="34" charset="0"/>
              </a:rPr>
              <a:t>решаване</a:t>
            </a:r>
            <a:r>
              <a:rPr lang="ru-RU" sz="3200" b="0" i="0" dirty="0">
                <a:effectLst/>
                <a:latin typeface="Segoe UI" panose="020B0502040204020203" pitchFamily="34" charset="0"/>
              </a:rPr>
              <a:t> на </a:t>
            </a:r>
            <a:r>
              <a:rPr lang="ru-RU" sz="3200" b="0" i="0" dirty="0" err="1">
                <a:effectLst/>
                <a:latin typeface="Segoe UI" panose="020B0502040204020203" pitchFamily="34" charset="0"/>
              </a:rPr>
              <a:t>бордови</a:t>
            </a:r>
            <a:r>
              <a:rPr lang="ru-RU" sz="3200" b="0" i="0" dirty="0">
                <a:effectLst/>
                <a:latin typeface="Segoe UI" panose="020B0502040204020203" pitchFamily="34" charset="0"/>
              </a:rPr>
              <a:t> </a:t>
            </a:r>
            <a:r>
              <a:rPr lang="ru-RU" sz="3200" b="0" i="0" dirty="0" err="1">
                <a:effectLst/>
                <a:latin typeface="Segoe UI" panose="020B0502040204020203" pitchFamily="34" charset="0"/>
              </a:rPr>
              <a:t>игри</a:t>
            </a:r>
            <a:r>
              <a:rPr lang="ru-RU" sz="3200" b="0" i="0" dirty="0">
                <a:effectLst/>
                <a:latin typeface="Segoe UI" panose="020B0502040204020203" pitchFamily="34" charset="0"/>
              </a:rPr>
              <a:t> (например </a:t>
            </a:r>
            <a:r>
              <a:rPr lang="ru-RU" sz="3200" b="0" i="0" dirty="0" err="1">
                <a:effectLst/>
                <a:latin typeface="Segoe UI" panose="020B0502040204020203" pitchFamily="34" charset="0"/>
              </a:rPr>
              <a:t>судоку</a:t>
            </a:r>
            <a:r>
              <a:rPr lang="ru-RU" sz="3200" b="0" i="0" dirty="0">
                <a:effectLst/>
                <a:latin typeface="Segoe UI" panose="020B0502040204020203" pitchFamily="34" charset="0"/>
              </a:rPr>
              <a:t>, </a:t>
            </a:r>
            <a:r>
              <a:rPr lang="ru-RU" sz="3200" b="0" i="0" dirty="0" err="1">
                <a:effectLst/>
                <a:latin typeface="Segoe UI" panose="020B0502040204020203" pitchFamily="34" charset="0"/>
              </a:rPr>
              <a:t>Отело</a:t>
            </a:r>
            <a:r>
              <a:rPr lang="ru-RU" sz="3200" b="0" i="0" dirty="0">
                <a:effectLst/>
                <a:latin typeface="Segoe UI" panose="020B0502040204020203" pitchFamily="34" charset="0"/>
              </a:rPr>
              <a:t> и др.)</a:t>
            </a:r>
            <a:br>
              <a:rPr lang="ru-RU" sz="3200" b="0" i="0" dirty="0">
                <a:effectLst/>
                <a:latin typeface="Segoe UI" panose="020B0502040204020203" pitchFamily="34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75B8D-67B3-4EFC-82A7-8BCD9957F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bg-BG" sz="1700">
                <a:solidFill>
                  <a:schemeClr val="tx1">
                    <a:lumMod val="85000"/>
                    <a:lumOff val="15000"/>
                  </a:schemeClr>
                </a:solidFill>
              </a:rPr>
              <a:t>Валентин Александров </a:t>
            </a:r>
          </a:p>
          <a:p>
            <a:r>
              <a:rPr lang="bg-BG" sz="1700">
                <a:solidFill>
                  <a:schemeClr val="tx1">
                    <a:lumMod val="85000"/>
                    <a:lumOff val="15000"/>
                  </a:schemeClr>
                </a:solidFill>
              </a:rPr>
              <a:t>Елена Антонова</a:t>
            </a: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bg-BG" sz="1700">
                <a:solidFill>
                  <a:schemeClr val="tx1">
                    <a:lumMod val="85000"/>
                    <a:lumOff val="15000"/>
                  </a:schemeClr>
                </a:solidFill>
              </a:rPr>
              <a:t>Стефани Ялъчкова</a:t>
            </a: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A291B-CFC7-4F1D-AB9F-C485CEFE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94" y="640081"/>
            <a:ext cx="4998411" cy="50541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227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254D-8954-4A75-9C2F-943DD770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 алгоритъмът?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18224-011E-4899-B602-01F8E6A19619}"/>
              </a:ext>
            </a:extLst>
          </p:cNvPr>
          <p:cNvSpPr txBox="1"/>
          <p:nvPr/>
        </p:nvSpPr>
        <p:spPr>
          <a:xfrm>
            <a:off x="710214" y="2068497"/>
            <a:ext cx="10599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effectLst/>
                <a:latin typeface="Arial" panose="020B0604020202020204" pitchFamily="34" charset="0"/>
              </a:rPr>
              <a:t>Симулираното</a:t>
            </a:r>
            <a:r>
              <a:rPr lang="ru-RU" dirty="0"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effectLst/>
                <a:latin typeface="Arial" panose="020B0604020202020204" pitchFamily="34" charset="0"/>
              </a:rPr>
              <a:t>закаляване</a:t>
            </a:r>
            <a:r>
              <a:rPr lang="ru-RU" dirty="0">
                <a:effectLst/>
                <a:latin typeface="Arial" panose="020B0604020202020204" pitchFamily="34" charset="0"/>
              </a:rPr>
              <a:t> е вероятностна техника за </a:t>
            </a:r>
            <a:r>
              <a:rPr lang="ru-RU" dirty="0" err="1">
                <a:effectLst/>
                <a:latin typeface="Arial" panose="020B0604020202020204" pitchFamily="34" charset="0"/>
              </a:rPr>
              <a:t>апроксимиране</a:t>
            </a:r>
            <a:r>
              <a:rPr lang="ru-RU" dirty="0">
                <a:effectLst/>
                <a:latin typeface="Arial" panose="020B0604020202020204" pitchFamily="34" charset="0"/>
              </a:rPr>
              <a:t> на </a:t>
            </a:r>
            <a:r>
              <a:rPr lang="ru-RU" dirty="0" err="1">
                <a:effectLst/>
                <a:latin typeface="Arial" panose="020B0604020202020204" pitchFamily="34" charset="0"/>
              </a:rPr>
              <a:t>глобалния</a:t>
            </a:r>
            <a:r>
              <a:rPr lang="ru-RU" dirty="0">
                <a:effectLst/>
                <a:latin typeface="Arial" panose="020B0604020202020204" pitchFamily="34" charset="0"/>
              </a:rPr>
              <a:t> оптимум на дадена функция.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Метаевристичен</a:t>
            </a:r>
            <a:r>
              <a:rPr lang="ru-RU" dirty="0"/>
              <a:t> метод за </a:t>
            </a:r>
            <a:r>
              <a:rPr lang="ru-RU" dirty="0" err="1"/>
              <a:t>апроксимиране</a:t>
            </a:r>
            <a:r>
              <a:rPr lang="ru-RU" dirty="0"/>
              <a:t> на </a:t>
            </a:r>
            <a:r>
              <a:rPr lang="ru-RU" dirty="0" err="1"/>
              <a:t>глобална</a:t>
            </a:r>
            <a:r>
              <a:rPr lang="ru-RU" dirty="0"/>
              <a:t> оптимизация в </a:t>
            </a:r>
            <a:r>
              <a:rPr lang="ru-RU" dirty="0" err="1"/>
              <a:t>голямо</a:t>
            </a:r>
            <a:r>
              <a:rPr lang="ru-RU" dirty="0"/>
              <a:t> пространство на </a:t>
            </a:r>
            <a:r>
              <a:rPr lang="ru-RU" dirty="0" err="1"/>
              <a:t>търсенето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1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B3F1-E09D-4E5F-A766-27D78303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същността на алгоритъма?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AC53C-B782-46F2-BA2B-DDA565F0EF26}"/>
              </a:ext>
            </a:extLst>
          </p:cNvPr>
          <p:cNvSpPr txBox="1"/>
          <p:nvPr/>
        </p:nvSpPr>
        <p:spPr>
          <a:xfrm>
            <a:off x="301841" y="2272683"/>
            <a:ext cx="11381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Тръгва</a:t>
            </a:r>
            <a:r>
              <a:rPr lang="ru-RU" dirty="0"/>
              <a:t> се от </a:t>
            </a:r>
            <a:r>
              <a:rPr lang="ru-RU" dirty="0" err="1"/>
              <a:t>произволно</a:t>
            </a:r>
            <a:r>
              <a:rPr lang="ru-RU" dirty="0"/>
              <a:t> решение и се правят  леки  </a:t>
            </a:r>
            <a:r>
              <a:rPr lang="ru-RU" dirty="0" err="1"/>
              <a:t>промени</a:t>
            </a:r>
            <a:r>
              <a:rPr lang="ru-RU" dirty="0"/>
              <a:t>,  </a:t>
            </a:r>
            <a:r>
              <a:rPr lang="ru-RU" dirty="0" err="1"/>
              <a:t>получавайки</a:t>
            </a:r>
            <a:r>
              <a:rPr lang="ru-RU" dirty="0"/>
              <a:t>  решение  подобно  на  </a:t>
            </a:r>
            <a:r>
              <a:rPr lang="ru-RU" dirty="0" err="1"/>
              <a:t>предишното</a:t>
            </a:r>
            <a:r>
              <a:rPr lang="ru-RU" dirty="0"/>
              <a:t>,  но  с малки </a:t>
            </a:r>
            <a:r>
              <a:rPr lang="ru-RU" dirty="0" err="1"/>
              <a:t>разлики</a:t>
            </a:r>
            <a:r>
              <a:rPr lang="ru-RU" dirty="0"/>
              <a:t>: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например в </a:t>
            </a:r>
            <a:r>
              <a:rPr lang="ru-RU" dirty="0" err="1"/>
              <a:t>последователността</a:t>
            </a:r>
            <a:r>
              <a:rPr lang="ru-RU" dirty="0"/>
              <a:t> на </a:t>
            </a:r>
            <a:r>
              <a:rPr lang="ru-RU" dirty="0" err="1"/>
              <a:t>градовете</a:t>
            </a:r>
            <a:r>
              <a:rPr lang="ru-R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Стига се до решение, </a:t>
            </a:r>
            <a:r>
              <a:rPr lang="ru-RU" dirty="0" err="1"/>
              <a:t>което</a:t>
            </a:r>
            <a:r>
              <a:rPr lang="ru-RU" dirty="0"/>
              <a:t> е близко до </a:t>
            </a:r>
            <a:r>
              <a:rPr lang="ru-RU" dirty="0" err="1"/>
              <a:t>оптималното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Симулираното</a:t>
            </a:r>
            <a:r>
              <a:rPr lang="ru-RU" dirty="0"/>
              <a:t> </a:t>
            </a:r>
            <a:r>
              <a:rPr lang="ru-RU" dirty="0" err="1"/>
              <a:t>закаляване</a:t>
            </a:r>
            <a:r>
              <a:rPr lang="ru-RU" dirty="0"/>
              <a:t> е </a:t>
            </a:r>
            <a:r>
              <a:rPr lang="ru-RU" dirty="0" err="1"/>
              <a:t>свързано</a:t>
            </a:r>
            <a:r>
              <a:rPr lang="ru-RU" dirty="0"/>
              <a:t> с </a:t>
            </a: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наречените</a:t>
            </a:r>
            <a:r>
              <a:rPr lang="ru-RU" dirty="0"/>
              <a:t> </a:t>
            </a:r>
            <a:r>
              <a:rPr lang="ru-RU" dirty="0" err="1"/>
              <a:t>нехомогенни</a:t>
            </a:r>
            <a:r>
              <a:rPr lang="ru-RU" dirty="0"/>
              <a:t> вериги на Марков.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484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024A-FEB8-423A-B00D-F5472939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00B050"/>
                </a:solidFill>
              </a:rPr>
              <a:t>Предимства</a:t>
            </a:r>
            <a:r>
              <a:rPr lang="en-US" sz="4400" dirty="0">
                <a:solidFill>
                  <a:srgbClr val="00B050"/>
                </a:solidFill>
              </a:rPr>
              <a:t> </a:t>
            </a:r>
            <a:r>
              <a:rPr lang="en-US" sz="4400" dirty="0" err="1">
                <a:solidFill>
                  <a:srgbClr val="00B050"/>
                </a:solidFill>
              </a:rPr>
              <a:t>на</a:t>
            </a:r>
            <a:r>
              <a:rPr lang="en-US" sz="4400" dirty="0">
                <a:solidFill>
                  <a:srgbClr val="00B050"/>
                </a:solidFill>
              </a:rPr>
              <a:t> </a:t>
            </a:r>
            <a:r>
              <a:rPr lang="en-US" sz="4400" dirty="0" err="1">
                <a:solidFill>
                  <a:srgbClr val="00B050"/>
                </a:solidFill>
              </a:rPr>
              <a:t>алгоритъма</a:t>
            </a:r>
            <a:r>
              <a:rPr lang="en-US" sz="4400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423D2-9DF6-48A0-A8A4-DA74926C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1518010"/>
            <a:ext cx="6905136" cy="3558547"/>
          </a:xfrm>
          <a:prstGeom prst="rect">
            <a:avLst/>
          </a:pr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E8FB8B-CE28-47E3-B965-E2BF20965194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збягва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улавянето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на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местните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максимуми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ърси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най-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доброто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решение, 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като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генерира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произволно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първоначално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решение  и  "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изследва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 района 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наблизо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23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024A-FEB8-423A-B00D-F5472939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00B050"/>
                </a:solidFill>
              </a:rPr>
              <a:t>Предимства</a:t>
            </a:r>
            <a:r>
              <a:rPr lang="en-US" sz="4400" dirty="0">
                <a:solidFill>
                  <a:srgbClr val="00B050"/>
                </a:solidFill>
              </a:rPr>
              <a:t> </a:t>
            </a:r>
            <a:r>
              <a:rPr lang="en-US" sz="4400" dirty="0" err="1">
                <a:solidFill>
                  <a:srgbClr val="00B050"/>
                </a:solidFill>
              </a:rPr>
              <a:t>на</a:t>
            </a:r>
            <a:r>
              <a:rPr lang="en-US" sz="4400" dirty="0">
                <a:solidFill>
                  <a:srgbClr val="00B050"/>
                </a:solidFill>
              </a:rPr>
              <a:t> </a:t>
            </a:r>
            <a:r>
              <a:rPr lang="en-US" sz="4400" dirty="0" err="1">
                <a:solidFill>
                  <a:srgbClr val="00B050"/>
                </a:solidFill>
              </a:rPr>
              <a:t>алгоритъма</a:t>
            </a:r>
            <a:r>
              <a:rPr lang="en-US" sz="4400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E8FB8B-CE28-47E3-B965-E2BF20965194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3B586-CAC1-4326-B105-D72E49FA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8" y="1423013"/>
            <a:ext cx="7086600" cy="353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84878-4DE4-41CE-8031-68AF5264DA43}"/>
              </a:ext>
            </a:extLst>
          </p:cNvPr>
          <p:cNvSpPr txBox="1"/>
          <p:nvPr/>
        </p:nvSpPr>
        <p:spPr>
          <a:xfrm>
            <a:off x="7859485" y="2252736"/>
            <a:ext cx="4063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Алгоритъмът НЕ се реализира трудно.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Добър</a:t>
            </a:r>
            <a:r>
              <a:rPr lang="ru-RU" dirty="0"/>
              <a:t>  в </a:t>
            </a:r>
            <a:r>
              <a:rPr lang="ru-RU" dirty="0" err="1"/>
              <a:t>проследяването</a:t>
            </a:r>
            <a:r>
              <a:rPr lang="ru-RU" dirty="0"/>
              <a:t> на приличен отговор, независимо от </a:t>
            </a:r>
            <a:r>
              <a:rPr lang="ru-RU" dirty="0" err="1"/>
              <a:t>неговата</a:t>
            </a:r>
            <a:r>
              <a:rPr lang="ru-RU" dirty="0"/>
              <a:t> </a:t>
            </a:r>
            <a:r>
              <a:rPr lang="ru-RU" dirty="0" err="1"/>
              <a:t>стартова</a:t>
            </a:r>
            <a:r>
              <a:rPr lang="ru-RU" dirty="0"/>
              <a:t> точка.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Впръсква</a:t>
            </a:r>
            <a:r>
              <a:rPr lang="ru-RU" dirty="0"/>
              <a:t> </a:t>
            </a:r>
            <a:r>
              <a:rPr lang="ru-RU" dirty="0" err="1"/>
              <a:t>точното</a:t>
            </a:r>
            <a:r>
              <a:rPr lang="ru-RU" dirty="0"/>
              <a:t> количество </a:t>
            </a:r>
            <a:r>
              <a:rPr lang="ru-RU" dirty="0" err="1"/>
              <a:t>случайност</a:t>
            </a:r>
            <a:r>
              <a:rPr lang="ru-RU" dirty="0"/>
              <a:t> в </a:t>
            </a:r>
            <a:r>
              <a:rPr lang="ru-RU" dirty="0" err="1"/>
              <a:t>нещата</a:t>
            </a:r>
            <a:r>
              <a:rPr lang="ru-R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Бяга</a:t>
            </a:r>
            <a:r>
              <a:rPr lang="ru-RU" dirty="0"/>
              <a:t> от </a:t>
            </a:r>
            <a:r>
              <a:rPr lang="ru-RU" dirty="0" err="1"/>
              <a:t>местните</a:t>
            </a:r>
            <a:r>
              <a:rPr lang="ru-RU" dirty="0"/>
              <a:t> </a:t>
            </a:r>
            <a:r>
              <a:rPr lang="ru-RU" dirty="0" err="1"/>
              <a:t>максимуми</a:t>
            </a:r>
            <a:r>
              <a:rPr lang="ru-RU" dirty="0"/>
              <a:t> в </a:t>
            </a:r>
            <a:r>
              <a:rPr lang="ru-RU" dirty="0" err="1"/>
              <a:t>началото</a:t>
            </a:r>
            <a:r>
              <a:rPr lang="ru-RU" dirty="0"/>
              <a:t> на </a:t>
            </a:r>
            <a:r>
              <a:rPr lang="ru-RU" dirty="0" err="1"/>
              <a:t>процеса</a:t>
            </a:r>
            <a:r>
              <a:rPr lang="ru-RU" dirty="0"/>
              <a:t>, без да </a:t>
            </a:r>
            <a:r>
              <a:rPr lang="ru-RU" dirty="0" err="1"/>
              <a:t>излиза</a:t>
            </a:r>
            <a:r>
              <a:rPr lang="ru-RU" dirty="0"/>
              <a:t> от курса </a:t>
            </a:r>
            <a:r>
              <a:rPr lang="ru-RU" dirty="0" err="1"/>
              <a:t>късно</a:t>
            </a:r>
            <a:r>
              <a:rPr lang="ru-RU" dirty="0"/>
              <a:t>  в  </a:t>
            </a:r>
            <a:r>
              <a:rPr lang="ru-RU" dirty="0" err="1"/>
              <a:t>играта</a:t>
            </a:r>
            <a:r>
              <a:rPr lang="ru-RU" dirty="0"/>
              <a:t>,  </a:t>
            </a:r>
            <a:r>
              <a:rPr lang="ru-RU" dirty="0" err="1"/>
              <a:t>когато</a:t>
            </a:r>
            <a:r>
              <a:rPr lang="ru-RU" dirty="0"/>
              <a:t>  </a:t>
            </a:r>
            <a:r>
              <a:rPr lang="ru-RU" dirty="0" err="1"/>
              <a:t>има</a:t>
            </a:r>
            <a:r>
              <a:rPr lang="ru-RU" dirty="0"/>
              <a:t>  решение  </a:t>
            </a:r>
            <a:r>
              <a:rPr lang="ru-RU" dirty="0" err="1"/>
              <a:t>наблизо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09D4B-30F9-43FF-BFC8-5E61C1B7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516835"/>
            <a:ext cx="3245440" cy="2103875"/>
          </a:xfrm>
        </p:spPr>
        <p:txBody>
          <a:bodyPr>
            <a:normAutofit/>
          </a:bodyPr>
          <a:lstStyle/>
          <a:p>
            <a:r>
              <a:rPr lang="en-US" sz="3200" b="1" dirty="0"/>
              <a:t>N-</a:t>
            </a:r>
            <a:r>
              <a:rPr lang="bg-BG" sz="3200" b="1" dirty="0"/>
              <a:t>Царици</a:t>
            </a:r>
            <a:r>
              <a:rPr lang="en-US" sz="3200" b="1" dirty="0"/>
              <a:t> </a:t>
            </a:r>
            <a:r>
              <a:rPr lang="bg-BG" sz="3200" b="1" dirty="0"/>
              <a:t>задача</a:t>
            </a:r>
            <a:endParaRPr lang="en-US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83DA8-E210-473B-B167-18274C807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" t="8246" r="-1" b="-1"/>
          <a:stretch/>
        </p:blipFill>
        <p:spPr>
          <a:xfrm>
            <a:off x="3875938" y="0"/>
            <a:ext cx="8310377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799AF-A873-4258-A1E5-152724B235DF}"/>
              </a:ext>
            </a:extLst>
          </p:cNvPr>
          <p:cNvSpPr txBox="1"/>
          <p:nvPr/>
        </p:nvSpPr>
        <p:spPr>
          <a:xfrm>
            <a:off x="192505" y="3160295"/>
            <a:ext cx="3545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Всички царици трябва да са поставени на шахматната дъска.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Никоя царица не трябва да е шах.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AC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, arrow&#10;&#10;Description automatically generated">
            <a:extLst>
              <a:ext uri="{FF2B5EF4-FFF2-40B4-BE49-F238E27FC236}">
                <a16:creationId xmlns:a16="http://schemas.microsoft.com/office/drawing/2014/main" id="{3D7DEE3A-A6F7-4C91-AC7A-5EF5333EF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59" y="801793"/>
            <a:ext cx="9215493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D510-6BAB-4030-8521-22A97416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E18C-7AF5-419D-A0FA-11980056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48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219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Retrospect</vt:lpstr>
      <vt:lpstr>7-6 Приложение на симулирано закаляване за решаване на бордови игри (например судоку, Отело и др.) </vt:lpstr>
      <vt:lpstr>Какво представлява алгоритъмът?</vt:lpstr>
      <vt:lpstr>Каква е същността на алгоритъма?</vt:lpstr>
      <vt:lpstr>Предимства на алгоритъма.</vt:lpstr>
      <vt:lpstr>Предимства на алгоритъма.</vt:lpstr>
      <vt:lpstr>N-Царици задача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7-6 Приложение на симулирано закаляване за решаване на бордови игри (например судоку, Отело и др.) </dc:title>
  <dc:creator>Valentin Aleksandrov</dc:creator>
  <cp:lastModifiedBy>Valentin Aleksandrov</cp:lastModifiedBy>
  <cp:revision>6</cp:revision>
  <dcterms:created xsi:type="dcterms:W3CDTF">2021-05-30T16:35:55Z</dcterms:created>
  <dcterms:modified xsi:type="dcterms:W3CDTF">2021-05-30T17:27:23Z</dcterms:modified>
</cp:coreProperties>
</file>