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C3BE6-AFF5-5940-BDAA-6CFB5FAF1C83}" v="28" dt="2019-04-16T08:58:47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8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457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4526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89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4213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213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113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70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628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5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369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04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5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16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8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662D-D283-F845-AF14-BA3D128FB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864" y="260423"/>
            <a:ext cx="7766936" cy="1646302"/>
          </a:xfrm>
        </p:spPr>
        <p:txBody>
          <a:bodyPr/>
          <a:lstStyle/>
          <a:p>
            <a:pPr algn="ctr"/>
            <a:r>
              <a:rPr lang="pl-PL" dirty="0" err="1"/>
              <a:t>Binary</a:t>
            </a:r>
            <a:r>
              <a:rPr lang="pl-PL" dirty="0"/>
              <a:t> </a:t>
            </a:r>
            <a:r>
              <a:rPr lang="pl-PL" dirty="0" err="1"/>
              <a:t>logistic</a:t>
            </a:r>
            <a:r>
              <a:rPr lang="pl-PL" dirty="0"/>
              <a:t> </a:t>
            </a:r>
            <a:r>
              <a:rPr lang="pl-PL" dirty="0" err="1"/>
              <a:t>regression</a:t>
            </a:r>
            <a:r>
              <a:rPr lang="pl-PL" dirty="0"/>
              <a:t>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6A3D1-6DB6-2F43-ADA0-AE93105C6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706" y="4087515"/>
            <a:ext cx="7766936" cy="2194751"/>
          </a:xfrm>
        </p:spPr>
        <p:txBody>
          <a:bodyPr>
            <a:normAutofit fontScale="92500" lnSpcReduction="10000"/>
          </a:bodyPr>
          <a:lstStyle/>
          <a:p>
            <a:r>
              <a:rPr lang="pl-PL" dirty="0" err="1">
                <a:solidFill>
                  <a:schemeClr val="tx1"/>
                </a:solidFill>
              </a:rPr>
              <a:t>Oleksandr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Romanchenko</a:t>
            </a:r>
            <a:r>
              <a:rPr lang="pl-PL" dirty="0">
                <a:solidFill>
                  <a:schemeClr val="tx1"/>
                </a:solidFill>
              </a:rPr>
              <a:t> 83459</a:t>
            </a:r>
          </a:p>
          <a:p>
            <a:r>
              <a:rPr lang="pl-PL" dirty="0">
                <a:solidFill>
                  <a:schemeClr val="tx1"/>
                </a:solidFill>
              </a:rPr>
              <a:t>Alina </a:t>
            </a:r>
            <a:r>
              <a:rPr lang="pl-PL" dirty="0" err="1">
                <a:solidFill>
                  <a:schemeClr val="tx1"/>
                </a:solidFill>
              </a:rPr>
              <a:t>Degtyareva</a:t>
            </a:r>
            <a:r>
              <a:rPr lang="pl-PL" dirty="0">
                <a:solidFill>
                  <a:schemeClr val="tx1"/>
                </a:solidFill>
              </a:rPr>
              <a:t>  79590</a:t>
            </a:r>
          </a:p>
          <a:p>
            <a:r>
              <a:rPr lang="pl-PL" dirty="0" err="1">
                <a:solidFill>
                  <a:schemeClr val="tx1"/>
                </a:solidFill>
              </a:rPr>
              <a:t>Oleksandr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Bachynsky</a:t>
            </a:r>
            <a:r>
              <a:rPr lang="pl-PL" dirty="0">
                <a:solidFill>
                  <a:schemeClr val="tx1"/>
                </a:solidFill>
              </a:rPr>
              <a:t> 83457</a:t>
            </a:r>
          </a:p>
          <a:p>
            <a:r>
              <a:rPr lang="pl-PL" dirty="0">
                <a:solidFill>
                  <a:schemeClr val="tx1"/>
                </a:solidFill>
              </a:rPr>
              <a:t>Jan </a:t>
            </a:r>
            <a:r>
              <a:rPr lang="pl-PL" dirty="0" err="1">
                <a:solidFill>
                  <a:schemeClr val="tx1"/>
                </a:solidFill>
              </a:rPr>
              <a:t>Lastuvka</a:t>
            </a:r>
            <a:r>
              <a:rPr lang="pl-PL" dirty="0">
                <a:solidFill>
                  <a:schemeClr val="tx1"/>
                </a:solidFill>
              </a:rPr>
              <a:t> 84197</a:t>
            </a:r>
          </a:p>
          <a:p>
            <a:r>
              <a:rPr lang="pl-PL" dirty="0" err="1">
                <a:solidFill>
                  <a:schemeClr val="tx1"/>
                </a:solidFill>
              </a:rPr>
              <a:t>Jared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Crivello</a:t>
            </a:r>
            <a:r>
              <a:rPr lang="pl-PL" dirty="0">
                <a:solidFill>
                  <a:schemeClr val="tx1"/>
                </a:solidFill>
              </a:rPr>
              <a:t> 83472</a:t>
            </a:r>
          </a:p>
          <a:p>
            <a:r>
              <a:rPr lang="pl-PL" dirty="0" err="1">
                <a:solidFill>
                  <a:schemeClr val="tx1"/>
                </a:solidFill>
              </a:rPr>
              <a:t>Darya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Moskalenko</a:t>
            </a:r>
            <a:r>
              <a:rPr lang="pl-PL" dirty="0">
                <a:solidFill>
                  <a:schemeClr val="tx1"/>
                </a:solidFill>
              </a:rPr>
              <a:t> 83372</a:t>
            </a: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12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9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21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23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5" name="Rectangle 34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13532A-E6B3-2444-95D1-BC052308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873" y="1553573"/>
            <a:ext cx="4965854" cy="4369951"/>
          </a:xfrm>
          <a:prstGeom prst="rect">
            <a:avLst/>
          </a:prstGeom>
        </p:spPr>
      </p:pic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81BD27-A1DB-6146-9E15-17572E8F0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919" y="1596700"/>
            <a:ext cx="5242110" cy="3603950"/>
          </a:xfrm>
          <a:prstGeom prst="rect">
            <a:avLst/>
          </a:prstGeom>
        </p:spPr>
      </p:pic>
      <p:sp>
        <p:nvSpPr>
          <p:cNvPr id="38" name="Title 9">
            <a:extLst>
              <a:ext uri="{FF2B5EF4-FFF2-40B4-BE49-F238E27FC236}">
                <a16:creationId xmlns:a16="http://schemas.microsoft.com/office/drawing/2014/main" id="{E794F313-6E11-6E4C-AE48-46026125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341173" cy="561009"/>
          </a:xfrm>
        </p:spPr>
        <p:txBody>
          <a:bodyPr>
            <a:normAutofit fontScale="90000"/>
          </a:bodyPr>
          <a:lstStyle/>
          <a:p>
            <a:pPr algn="ctr"/>
            <a:r>
              <a:rPr lang="pl-PL" b="1" dirty="0" err="1"/>
              <a:t>What</a:t>
            </a:r>
            <a:r>
              <a:rPr lang="pl-PL" b="1" dirty="0"/>
              <a:t> </a:t>
            </a:r>
            <a:r>
              <a:rPr lang="pl-PL" b="1" dirty="0" err="1"/>
              <a:t>causes</a:t>
            </a:r>
            <a:r>
              <a:rPr lang="pl-PL" b="1" dirty="0"/>
              <a:t> </a:t>
            </a:r>
            <a:r>
              <a:rPr lang="pl-PL" b="1" dirty="0" err="1"/>
              <a:t>people</a:t>
            </a:r>
            <a:r>
              <a:rPr lang="pl-PL" b="1" dirty="0"/>
              <a:t> to </a:t>
            </a:r>
            <a:r>
              <a:rPr lang="pl-PL" b="1" dirty="0" err="1"/>
              <a:t>deny</a:t>
            </a:r>
            <a:r>
              <a:rPr lang="pl-PL" b="1" dirty="0"/>
              <a:t> </a:t>
            </a:r>
            <a:r>
              <a:rPr lang="pl-PL" b="1" dirty="0" err="1"/>
              <a:t>climate</a:t>
            </a:r>
            <a:r>
              <a:rPr lang="pl-PL" b="1" dirty="0"/>
              <a:t> </a:t>
            </a:r>
            <a:r>
              <a:rPr lang="pl-PL" b="1" dirty="0" err="1"/>
              <a:t>change</a:t>
            </a:r>
            <a:r>
              <a:rPr lang="pl-PL" b="1" dirty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350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AF652A7-09DB-C54F-90F4-F0E75CD9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Hypothesis</a:t>
            </a:r>
            <a:r>
              <a:rPr lang="pl-PL" b="1" dirty="0"/>
              <a:t> and data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A138-ED7F-2A45-B384-8D3F1707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17626" cy="3880773"/>
          </a:xfrm>
        </p:spPr>
        <p:txBody>
          <a:bodyPr>
            <a:normAutofit fontScale="92500" lnSpcReduction="10000"/>
          </a:bodyPr>
          <a:lstStyle/>
          <a:p>
            <a:r>
              <a:rPr lang="en" b="1" dirty="0"/>
              <a:t>H0</a:t>
            </a:r>
            <a:r>
              <a:rPr lang="en" dirty="0"/>
              <a:t> - The rationally selected variables have no significant effect on the response variable “Do you think world's climate is changing</a:t>
            </a:r>
          </a:p>
          <a:p>
            <a:r>
              <a:rPr lang="en" b="1" dirty="0"/>
              <a:t>H1</a:t>
            </a:r>
            <a:r>
              <a:rPr lang="en" dirty="0"/>
              <a:t> - At least one of the rationally selected variables has a significant 		       	      impact on the likelihood of the response variable.</a:t>
            </a:r>
            <a:br>
              <a:rPr lang="en" dirty="0"/>
            </a:br>
            <a:endParaRPr lang="en" dirty="0"/>
          </a:p>
          <a:p>
            <a:r>
              <a:rPr lang="pl-PL" dirty="0"/>
              <a:t>Data: </a:t>
            </a:r>
            <a:r>
              <a:rPr lang="pl-PL" dirty="0" err="1"/>
              <a:t>European</a:t>
            </a:r>
            <a:r>
              <a:rPr lang="pl-PL" dirty="0"/>
              <a:t>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(ESS) 2016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Model: The most </a:t>
            </a:r>
            <a:r>
              <a:rPr lang="pl-PL" dirty="0" err="1"/>
              <a:t>effective</a:t>
            </a:r>
            <a:r>
              <a:rPr lang="pl-PL" dirty="0"/>
              <a:t> </a:t>
            </a:r>
            <a:r>
              <a:rPr lang="pl-PL" dirty="0" err="1"/>
              <a:t>Binary</a:t>
            </a:r>
            <a:r>
              <a:rPr lang="pl-PL" dirty="0"/>
              <a:t> </a:t>
            </a:r>
            <a:r>
              <a:rPr lang="pl-PL" dirty="0" err="1"/>
              <a:t>Logistic</a:t>
            </a:r>
            <a:r>
              <a:rPr lang="pl-PL" dirty="0"/>
              <a:t> </a:t>
            </a:r>
            <a:r>
              <a:rPr lang="pl-PL" dirty="0" err="1"/>
              <a:t>Regression</a:t>
            </a:r>
            <a:r>
              <a:rPr lang="pl-PL" dirty="0"/>
              <a:t> Model </a:t>
            </a:r>
            <a:r>
              <a:rPr lang="pl-PL" dirty="0" err="1"/>
              <a:t>using</a:t>
            </a:r>
            <a:r>
              <a:rPr lang="pl-PL" dirty="0"/>
              <a:t> the </a:t>
            </a:r>
            <a:r>
              <a:rPr lang="pl-PL" dirty="0" err="1"/>
              <a:t>fewest</a:t>
            </a:r>
            <a:r>
              <a:rPr lang="pl-PL" dirty="0"/>
              <a:t> </a:t>
            </a:r>
            <a:r>
              <a:rPr lang="pl-PL" dirty="0" err="1"/>
              <a:t>predictor</a:t>
            </a:r>
            <a:r>
              <a:rPr lang="pl-PL" dirty="0"/>
              <a:t> </a:t>
            </a:r>
            <a:r>
              <a:rPr lang="pl-PL" dirty="0" err="1"/>
              <a:t>variables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F43A3-7C1B-F247-B531-8F1BC6907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" t="1439" r="1558" b="1049"/>
          <a:stretch/>
        </p:blipFill>
        <p:spPr>
          <a:xfrm>
            <a:off x="5857874" y="1300163"/>
            <a:ext cx="5372101" cy="5172075"/>
          </a:xfrm>
          <a:prstGeom prst="rect">
            <a:avLst/>
          </a:prstGeom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68A0983C-6095-F443-9459-FB64B82476AF}"/>
              </a:ext>
            </a:extLst>
          </p:cNvPr>
          <p:cNvSpPr/>
          <p:nvPr/>
        </p:nvSpPr>
        <p:spPr>
          <a:xfrm>
            <a:off x="7702937" y="4097058"/>
            <a:ext cx="504496" cy="332061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8C63-8DD4-4042-9BAC-3C8466E5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185738"/>
            <a:ext cx="9086850" cy="6529399"/>
          </a:xfrm>
        </p:spPr>
        <p:txBody>
          <a:bodyPr numCol="2"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500" dirty="0"/>
              <a:t>S</a:t>
            </a:r>
            <a:r>
              <a:rPr lang="en" sz="2500" b="1" dirty="0"/>
              <a:t>ECTION A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" sz="2500" dirty="0"/>
              <a:t>Explanatory variables: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nwspol</a:t>
            </a:r>
            <a:r>
              <a:rPr lang="en" sz="2500" dirty="0"/>
              <a:t> - Time spent listening to politics and current affairs (A1)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ppltrst</a:t>
            </a:r>
            <a:r>
              <a:rPr lang="en" sz="2500" dirty="0"/>
              <a:t> - Trust in people (A4)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" sz="2500" dirty="0"/>
            </a:br>
            <a:r>
              <a:rPr lang="en" sz="2500" b="1" dirty="0"/>
              <a:t>SECTION B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trstplt</a:t>
            </a:r>
            <a:r>
              <a:rPr lang="en" sz="2500" dirty="0"/>
              <a:t> - trust in politicians (B9)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/>
              <a:t>vote - voted or not (B13)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lrscale</a:t>
            </a:r>
            <a:r>
              <a:rPr lang="en" sz="2500" dirty="0"/>
              <a:t> - In politics people sometimes talk of “left” and “right”. Using this card, where would you place yourself on this scale, where 0 means the left and 10 means the right?  (B26)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stfeco</a:t>
            </a:r>
            <a:r>
              <a:rPr lang="en" sz="2500" dirty="0"/>
              <a:t> - On the whole how satisfied are you with the present state of the economy in [country]?  (B28)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" sz="2500" dirty="0"/>
            </a:br>
            <a:r>
              <a:rPr lang="en" sz="2500" b="1" dirty="0"/>
              <a:t>SECTION C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/>
              <a:t>happy - How happy are you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/>
              <a:t>health - Subjective general health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hlthhmp</a:t>
            </a:r>
            <a:r>
              <a:rPr lang="en" sz="2500" dirty="0"/>
              <a:t> - Hampered in daily activities by illness/disability/infirmity/mental problem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rlgblg</a:t>
            </a:r>
            <a:r>
              <a:rPr lang="en" sz="2500" dirty="0"/>
              <a:t> - Belonging to particular religion or denomination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rlgdnm</a:t>
            </a:r>
            <a:r>
              <a:rPr lang="en" sz="2500" dirty="0"/>
              <a:t> - Religion or denomination belonging to at present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rlgdgr</a:t>
            </a:r>
            <a:r>
              <a:rPr lang="en" sz="2500" dirty="0"/>
              <a:t> - How religious are you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rlgatnd</a:t>
            </a:r>
            <a:r>
              <a:rPr lang="en" sz="2500" dirty="0"/>
              <a:t> - How often attend religious services apart from special occasions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dscrgrp</a:t>
            </a:r>
            <a:r>
              <a:rPr lang="en" sz="2500" dirty="0"/>
              <a:t> - Member of a group discriminated against in this country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" sz="2500" dirty="0"/>
            </a:br>
            <a:r>
              <a:rPr lang="en" sz="2500" b="1" dirty="0"/>
              <a:t>SECTION D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" sz="2500" dirty="0"/>
              <a:t>Response Variables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b="1" dirty="0" err="1"/>
              <a:t>clmchng</a:t>
            </a:r>
            <a:r>
              <a:rPr lang="en" sz="2500" b="1" dirty="0"/>
              <a:t> </a:t>
            </a:r>
            <a:r>
              <a:rPr lang="en" sz="2500" dirty="0"/>
              <a:t>-Do you think world's climate is changing (only 10% think its not changing)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ccnthum</a:t>
            </a:r>
            <a:r>
              <a:rPr lang="en" sz="2500" dirty="0"/>
              <a:t> - Climate change caused by natural processes, human activity, or both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ccrdprs</a:t>
            </a:r>
            <a:r>
              <a:rPr lang="en" sz="2500" dirty="0"/>
              <a:t> - To what extent feel personal responsibility to reduce climate change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b="1" dirty="0" err="1"/>
              <a:t>wrclmch</a:t>
            </a:r>
            <a:r>
              <a:rPr lang="en" sz="2500" dirty="0"/>
              <a:t> - How worried about climate change (25% not worried)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ccgdbd</a:t>
            </a:r>
            <a:r>
              <a:rPr lang="en" sz="2500" dirty="0"/>
              <a:t> - Climate change good or bad impact across world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" sz="2500" dirty="0"/>
              <a:t>Explanatory variables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elgcoal</a:t>
            </a:r>
            <a:r>
              <a:rPr lang="en" sz="2500" dirty="0"/>
              <a:t> - How much electricity in [country] should be generated from coal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elgnuc</a:t>
            </a:r>
            <a:r>
              <a:rPr lang="en" sz="2500" dirty="0"/>
              <a:t> - How much electricity in [country] should be generated from nuclear power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wrdpfos</a:t>
            </a:r>
            <a:r>
              <a:rPr lang="en" sz="2500" dirty="0"/>
              <a:t> - How worried, [country] too dependent on fossil fuels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gvsrdcc</a:t>
            </a:r>
            <a:r>
              <a:rPr lang="en" sz="2500" dirty="0"/>
              <a:t> -How likely, governments enough countries take action to reduce climate change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" sz="2500" b="1" dirty="0"/>
            </a:br>
            <a:r>
              <a:rPr lang="en" sz="2500" b="1" dirty="0"/>
              <a:t>SECTION E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Dfincac</a:t>
            </a:r>
            <a:r>
              <a:rPr lang="en" sz="2500" dirty="0"/>
              <a:t> - Large differences in people’s incomes are acceptable to properly reward differences in talents and efforts. 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Lkuemp</a:t>
            </a:r>
            <a:r>
              <a:rPr lang="en" sz="2500" dirty="0"/>
              <a:t> - Using this card, please tell me how likely it is that during the next 12 months you will be unemployed and looking for work for at least four consecutive weeks?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Lknemny</a:t>
            </a:r>
            <a:r>
              <a:rPr lang="en" sz="2500" dirty="0"/>
              <a:t> - And during the next 12 months how likely is it that there will be some periods when you don’t have enough money to cover your household necessities?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" sz="2500" b="1" dirty="0"/>
            </a:br>
            <a:r>
              <a:rPr lang="en" sz="2500" b="1" dirty="0"/>
              <a:t>SECTION F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hhmmb</a:t>
            </a:r>
            <a:r>
              <a:rPr lang="en" sz="2500" dirty="0"/>
              <a:t> - number in household (F1)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gndr</a:t>
            </a:r>
            <a:r>
              <a:rPr lang="en" sz="2500" dirty="0"/>
              <a:t> - gender (F2)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agea</a:t>
            </a:r>
            <a:r>
              <a:rPr lang="en" sz="2500" dirty="0"/>
              <a:t> - age of respondent (F3)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/>
              <a:t>icpart1 - marital status (F5)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domicil</a:t>
            </a:r>
            <a:r>
              <a:rPr lang="en" sz="2500" dirty="0"/>
              <a:t> - where you live (F14)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eduyrs</a:t>
            </a:r>
            <a:r>
              <a:rPr lang="en" sz="2500" dirty="0"/>
              <a:t> - completed years of study (F16)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pdjobev</a:t>
            </a:r>
            <a:r>
              <a:rPr lang="en" sz="2500" dirty="0"/>
              <a:t> - ever had a paid job (F19)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" sz="2500" b="1" dirty="0"/>
            </a:br>
            <a:r>
              <a:rPr lang="en" sz="2500" b="1" dirty="0"/>
              <a:t>SECTION H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impsafe</a:t>
            </a:r>
            <a:r>
              <a:rPr lang="en" sz="2500" dirty="0"/>
              <a:t> - It is important to him to live in secure surroundings. He avoids anything that might endanger his safety. (HE)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ipfrule</a:t>
            </a:r>
            <a:r>
              <a:rPr lang="en" sz="2500" dirty="0"/>
              <a:t> - He believes that people should do what they're told. He thinks people should follow rules at all times, even when no-one is watching (HG)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iphlppl</a:t>
            </a:r>
            <a:r>
              <a:rPr lang="en" sz="2500" dirty="0"/>
              <a:t> - It's very important to him to help the people around him. He wants to care for their well-being. (HL) 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ipstrgv</a:t>
            </a:r>
            <a:r>
              <a:rPr lang="en" sz="2500" dirty="0"/>
              <a:t> - It is important to him that the government ensures his safety against all threats. He wants the state to be strong so it can defend its citizens (HN)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</a:pPr>
            <a:r>
              <a:rPr lang="en" sz="2500" dirty="0" err="1"/>
              <a:t>impenv</a:t>
            </a:r>
            <a:r>
              <a:rPr lang="en" sz="2500" dirty="0"/>
              <a:t> - He strongly believes that people should care for nature. Looking after the environment is important to him (HS)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" dirty="0"/>
            </a:br>
            <a:br>
              <a:rPr lang="en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0310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94</Words>
  <Application>Microsoft Macintosh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Binary logistic regression model</vt:lpstr>
      <vt:lpstr>What causes people to deny climate change?</vt:lpstr>
      <vt:lpstr>Hypothesis and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logistic regression model</dc:title>
  <dc:creator>Олександр Романченко</dc:creator>
  <cp:lastModifiedBy>Олександр Романченко</cp:lastModifiedBy>
  <cp:revision>1</cp:revision>
  <dcterms:created xsi:type="dcterms:W3CDTF">2019-04-16T08:52:14Z</dcterms:created>
  <dcterms:modified xsi:type="dcterms:W3CDTF">2019-04-16T09:05:03Z</dcterms:modified>
</cp:coreProperties>
</file>