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70" r:id="rId2"/>
    <p:sldId id="428" r:id="rId3"/>
    <p:sldId id="429" r:id="rId4"/>
    <p:sldId id="433" r:id="rId5"/>
    <p:sldId id="430" r:id="rId6"/>
    <p:sldId id="410" r:id="rId7"/>
    <p:sldId id="411" r:id="rId8"/>
    <p:sldId id="412" r:id="rId9"/>
    <p:sldId id="418" r:id="rId10"/>
    <p:sldId id="420" r:id="rId11"/>
    <p:sldId id="427" r:id="rId12"/>
    <p:sldId id="431" r:id="rId13"/>
    <p:sldId id="432" r:id="rId14"/>
  </p:sldIdLst>
  <p:sldSz cx="9144000" cy="6858000" type="screen4x3"/>
  <p:notesSz cx="7102475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3399"/>
    <a:srgbClr val="004C22"/>
    <a:srgbClr val="CC0000"/>
    <a:srgbClr val="FFFF99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Styl jasny 2 — Ak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16" autoAdjust="0"/>
    <p:restoredTop sz="94807" autoAdjust="0"/>
  </p:normalViewPr>
  <p:slideViewPr>
    <p:cSldViewPr>
      <p:cViewPr>
        <p:scale>
          <a:sx n="66" d="100"/>
          <a:sy n="66" d="100"/>
        </p:scale>
        <p:origin x="438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13" cy="512304"/>
          </a:xfrm>
          <a:prstGeom prst="rect">
            <a:avLst/>
          </a:prstGeom>
        </p:spPr>
        <p:txBody>
          <a:bodyPr vert="horz" lIns="94779" tIns="47389" rIns="94779" bIns="473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4022305" y="0"/>
            <a:ext cx="3078513" cy="512304"/>
          </a:xfrm>
          <a:prstGeom prst="rect">
            <a:avLst/>
          </a:prstGeom>
        </p:spPr>
        <p:txBody>
          <a:bodyPr vert="horz" lIns="94779" tIns="47389" rIns="94779" bIns="47389" rtlCol="0"/>
          <a:lstStyle>
            <a:lvl1pPr algn="r">
              <a:defRPr sz="1200"/>
            </a:lvl1pPr>
          </a:lstStyle>
          <a:p>
            <a:fld id="{85F155AA-3E45-4B77-B643-684983E16088}" type="datetimeFigureOut">
              <a:rPr lang="pl-PL" smtClean="0"/>
              <a:pPr/>
              <a:t>21.04.2020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720674"/>
            <a:ext cx="3078513" cy="512303"/>
          </a:xfrm>
          <a:prstGeom prst="rect">
            <a:avLst/>
          </a:prstGeom>
        </p:spPr>
        <p:txBody>
          <a:bodyPr vert="horz" lIns="94779" tIns="47389" rIns="94779" bIns="473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4022305" y="9720674"/>
            <a:ext cx="3078513" cy="512303"/>
          </a:xfrm>
          <a:prstGeom prst="rect">
            <a:avLst/>
          </a:prstGeom>
        </p:spPr>
        <p:txBody>
          <a:bodyPr vert="horz" lIns="94779" tIns="47389" rIns="94779" bIns="47389" rtlCol="0" anchor="b"/>
          <a:lstStyle>
            <a:lvl1pPr algn="r">
              <a:defRPr sz="1200"/>
            </a:lvl1pPr>
          </a:lstStyle>
          <a:p>
            <a:fld id="{21931020-2D06-43B6-8281-7A4E3E68B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27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7739" cy="511731"/>
          </a:xfrm>
          <a:prstGeom prst="rect">
            <a:avLst/>
          </a:prstGeom>
        </p:spPr>
        <p:txBody>
          <a:bodyPr vert="horz" lIns="94779" tIns="47389" rIns="94779" bIns="473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3094" y="1"/>
            <a:ext cx="3077739" cy="511731"/>
          </a:xfrm>
          <a:prstGeom prst="rect">
            <a:avLst/>
          </a:prstGeom>
        </p:spPr>
        <p:txBody>
          <a:bodyPr vert="horz" lIns="94779" tIns="47389" rIns="94779" bIns="47389" rtlCol="0"/>
          <a:lstStyle>
            <a:lvl1pPr algn="r">
              <a:defRPr sz="1200"/>
            </a:lvl1pPr>
          </a:lstStyle>
          <a:p>
            <a:fld id="{BFB3467E-F286-4249-AEA5-B52AEA0CD254}" type="datetimeFigureOut">
              <a:rPr lang="pl-PL" smtClean="0"/>
              <a:pPr/>
              <a:t>21.04.2020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9" tIns="47389" rIns="94779" bIns="47389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4779" tIns="47389" rIns="94779" bIns="47389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3" y="9721107"/>
            <a:ext cx="3077739" cy="511731"/>
          </a:xfrm>
          <a:prstGeom prst="rect">
            <a:avLst/>
          </a:prstGeom>
        </p:spPr>
        <p:txBody>
          <a:bodyPr vert="horz" lIns="94779" tIns="47389" rIns="94779" bIns="473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3094" y="9721107"/>
            <a:ext cx="3077739" cy="511731"/>
          </a:xfrm>
          <a:prstGeom prst="rect">
            <a:avLst/>
          </a:prstGeom>
        </p:spPr>
        <p:txBody>
          <a:bodyPr vert="horz" lIns="94779" tIns="47389" rIns="94779" bIns="47389" rtlCol="0" anchor="b"/>
          <a:lstStyle>
            <a:lvl1pPr algn="r">
              <a:defRPr sz="1200"/>
            </a:lvl1pPr>
          </a:lstStyle>
          <a:p>
            <a:fld id="{164927D3-6F90-4B49-95E0-2557CF11E5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0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30126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pl-PL" dirty="0"/>
              <a:t>Kliknij, aby edytować styl</a:t>
            </a:r>
            <a:endParaRPr kumimoji="0" lang="en-US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 marL="273050" indent="-273050">
              <a:buSzPct val="75000"/>
              <a:defRPr/>
            </a:lvl1pPr>
            <a:lvl2pPr marL="628650" indent="-309563">
              <a:buSzPct val="70000"/>
              <a:tabLst>
                <a:tab pos="628650" algn="l"/>
              </a:tabLst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0000"/>
              <a:defRPr/>
            </a:lvl5pPr>
          </a:lstStyle>
          <a:p>
            <a:pPr lvl="0" eaLnBrk="1" latinLnBrk="0" hangingPunct="1"/>
            <a:r>
              <a:rPr lang="pl-PL" dirty="0"/>
              <a:t>Kliknij, aby edytować style wzorca tekstu</a:t>
            </a:r>
          </a:p>
          <a:p>
            <a:pPr lvl="1" eaLnBrk="1" latinLnBrk="0" hangingPunct="1"/>
            <a:r>
              <a:rPr lang="pl-PL" dirty="0"/>
              <a:t>Drugi poziom</a:t>
            </a:r>
          </a:p>
          <a:p>
            <a:pPr lvl="2" eaLnBrk="1" latinLnBrk="0" hangingPunct="1"/>
            <a:r>
              <a:rPr lang="pl-PL" dirty="0"/>
              <a:t>Trzeci poziom</a:t>
            </a:r>
          </a:p>
          <a:p>
            <a:pPr lvl="3" eaLnBrk="1" latinLnBrk="0" hangingPunct="1"/>
            <a:r>
              <a:rPr lang="pl-PL" dirty="0"/>
              <a:t>Czwarty poziom</a:t>
            </a:r>
          </a:p>
          <a:p>
            <a:pPr lvl="4" eaLnBrk="1" latinLnBrk="0" hangingPunct="1"/>
            <a:r>
              <a:rPr lang="pl-PL" dirty="0"/>
              <a:t>Piąty poziom</a:t>
            </a:r>
            <a:endParaRPr kumimoji="0"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5811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pl-PL" dirty="0"/>
              <a:t>Kliknij, aby edytować styl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>
            <a:lvl1pPr>
              <a:spcBef>
                <a:spcPts val="0"/>
              </a:spcBef>
              <a:defRPr/>
            </a:lvl1pPr>
          </a:lstStyle>
          <a:p>
            <a:pPr lvl="0" eaLnBrk="1" latinLnBrk="0" hangingPunct="1"/>
            <a:r>
              <a:rPr lang="pl-PL" dirty="0"/>
              <a:t>Kliknij, aby edytować style wzorca tekstu</a:t>
            </a:r>
            <a:endParaRPr lang="en-GB" dirty="0"/>
          </a:p>
          <a:p>
            <a:pPr lvl="1" eaLnBrk="1" latinLnBrk="0" hangingPunct="1"/>
            <a:r>
              <a:rPr lang="pl-PL" dirty="0"/>
              <a:t>Drugi poziom</a:t>
            </a:r>
          </a:p>
          <a:p>
            <a:pPr lvl="2" eaLnBrk="1" latinLnBrk="0" hangingPunct="1"/>
            <a:r>
              <a:rPr lang="pl-PL" dirty="0"/>
              <a:t>Trzeci poziom</a:t>
            </a:r>
          </a:p>
          <a:p>
            <a:pPr lvl="3" eaLnBrk="1" latinLnBrk="0" hangingPunct="1"/>
            <a:r>
              <a:rPr lang="pl-PL" dirty="0"/>
              <a:t>Czwarty poziom</a:t>
            </a:r>
          </a:p>
          <a:p>
            <a:pPr lvl="4" eaLnBrk="1" latinLnBrk="0" hangingPunct="1"/>
            <a:r>
              <a:rPr lang="pl-PL" dirty="0"/>
              <a:t>Piąty poziom</a:t>
            </a:r>
            <a:endParaRPr kumimoji="0" lang="en-US" dirty="0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>
            <a:lvl1pPr>
              <a:spcBef>
                <a:spcPts val="0"/>
              </a:spcBef>
              <a:defRPr/>
            </a:lvl1pPr>
          </a:lstStyle>
          <a:p>
            <a:pPr lvl="0" eaLnBrk="1" latinLnBrk="0" hangingPunct="1"/>
            <a:r>
              <a:rPr lang="pl-PL" dirty="0"/>
              <a:t>Kliknij, aby edytować style wzorca tekstu</a:t>
            </a:r>
            <a:endParaRPr lang="en-GB" dirty="0"/>
          </a:p>
          <a:p>
            <a:pPr lvl="1" eaLnBrk="1" latinLnBrk="0" hangingPunct="1"/>
            <a:r>
              <a:rPr lang="pl-PL" dirty="0"/>
              <a:t>Drugi poziom</a:t>
            </a:r>
          </a:p>
          <a:p>
            <a:pPr lvl="2" eaLnBrk="1" latinLnBrk="0" hangingPunct="1"/>
            <a:r>
              <a:rPr lang="pl-PL" dirty="0"/>
              <a:t>Trzeci poziom</a:t>
            </a:r>
          </a:p>
          <a:p>
            <a:pPr lvl="3" eaLnBrk="1" latinLnBrk="0" hangingPunct="1"/>
            <a:r>
              <a:rPr lang="pl-PL" dirty="0"/>
              <a:t>Czwarty poziom</a:t>
            </a:r>
          </a:p>
          <a:p>
            <a:pPr lvl="4" eaLnBrk="1" latinLnBrk="0" hangingPunct="1"/>
            <a:r>
              <a:rPr lang="pl-PL" dirty="0"/>
              <a:t>Piąty poziom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>
            <a:normAutofit/>
          </a:bodyPr>
          <a:lstStyle>
            <a:lvl1pPr algn="l">
              <a:buNone/>
              <a:defRPr sz="3200" b="1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B6F979-1682-4FAD-969F-D0E2E534A1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8611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dirty="0"/>
              <a:t>Kliknij, aby edytować styl</a:t>
            </a:r>
            <a:endParaRPr kumimoji="0" lang="en-US" dirty="0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dirty="0"/>
              <a:t>Kliknij, aby edytować style wzorca tekstu</a:t>
            </a:r>
          </a:p>
          <a:p>
            <a:pPr lvl="1" eaLnBrk="1" latinLnBrk="0" hangingPunct="1"/>
            <a:r>
              <a:rPr kumimoji="0" lang="pl-PL" dirty="0"/>
              <a:t>Drugi poziom</a:t>
            </a:r>
          </a:p>
          <a:p>
            <a:pPr lvl="2" eaLnBrk="1" latinLnBrk="0" hangingPunct="1"/>
            <a:r>
              <a:rPr kumimoji="0" lang="pl-PL" dirty="0"/>
              <a:t>Trzeci poziom</a:t>
            </a:r>
          </a:p>
          <a:p>
            <a:pPr lvl="3" eaLnBrk="1" latinLnBrk="0" hangingPunct="1"/>
            <a:r>
              <a:rPr kumimoji="0" lang="pl-PL" dirty="0"/>
              <a:t>Czwarty poziom</a:t>
            </a:r>
          </a:p>
          <a:p>
            <a:pPr lvl="4" eaLnBrk="1" latinLnBrk="0" hangingPunct="1"/>
            <a:r>
              <a:rPr kumimoji="0" lang="pl-PL" dirty="0"/>
              <a:t>Piąty poziom</a:t>
            </a:r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B6F979-1682-4FAD-969F-D0E2E534A1A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q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q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q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" pitchFamily="2" charset="2"/>
        <a:buChar char="q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itchFamily="2" charset="2"/>
        <a:buChar char="q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event simulation </a:t>
            </a:r>
            <a:br>
              <a:rPr lang="en-US" dirty="0"/>
            </a:br>
            <a:r>
              <a:rPr lang="en-US" dirty="0"/>
              <a:t>and queueing systems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25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Event scheduling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Autofit/>
          </a:bodyPr>
          <a:lstStyle/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Event occurs at the end of any action in the system</a:t>
            </a:r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Any new action can only start at a time of an event</a:t>
            </a:r>
            <a:endParaRPr lang="pl-PL" sz="2000" dirty="0"/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Unconditional events </a:t>
            </a:r>
          </a:p>
          <a:p>
            <a:pPr marL="793242" lvl="2" indent="-342900">
              <a:lnSpc>
                <a:spcPct val="150000"/>
              </a:lnSpc>
            </a:pPr>
            <a:r>
              <a:rPr lang="en-US" sz="1800" dirty="0"/>
              <a:t>a new item/agent arrives</a:t>
            </a:r>
          </a:p>
          <a:p>
            <a:pPr marL="793242" lvl="2" indent="-342900">
              <a:lnSpc>
                <a:spcPct val="150000"/>
              </a:lnSpc>
            </a:pPr>
            <a:r>
              <a:rPr lang="en-US" sz="1800" dirty="0"/>
              <a:t>Server completes processing an item </a:t>
            </a:r>
            <a:endParaRPr lang="pl-PL" sz="1800" dirty="0"/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Conditional</a:t>
            </a:r>
            <a:r>
              <a:rPr lang="pl-PL" sz="2000" dirty="0"/>
              <a:t> </a:t>
            </a:r>
            <a:r>
              <a:rPr lang="en-US" sz="2000" dirty="0"/>
              <a:t>events </a:t>
            </a:r>
            <a:r>
              <a:rPr lang="pl-PL" sz="2000" dirty="0"/>
              <a:t>– </a:t>
            </a:r>
            <a:r>
              <a:rPr lang="en-US" sz="2000" dirty="0"/>
              <a:t>starting processing an item</a:t>
            </a:r>
            <a:endParaRPr lang="pl-PL" sz="2000" dirty="0"/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In the schedule only unconditional events are stored</a:t>
            </a:r>
            <a:endParaRPr lang="pl-PL" sz="2000" dirty="0"/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Conditional events are processed while processing the unconditional ones</a:t>
            </a:r>
            <a:endParaRPr lang="pl-PL" sz="20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0931897F-8F23-433E-A660-EFF8D3EDA506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04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A6196A8-0462-4ECD-8881-96293F43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" y="42390"/>
            <a:ext cx="7524971" cy="6815610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pole tekstowe 5"/>
          <p:cNvSpPr txBox="1"/>
          <p:nvPr/>
        </p:nvSpPr>
        <p:spPr>
          <a:xfrm flipH="1">
            <a:off x="5904148" y="6325715"/>
            <a:ext cx="3220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Source:</a:t>
            </a:r>
            <a:r>
              <a:rPr lang="pl-PL" sz="2000" dirty="0">
                <a:solidFill>
                  <a:schemeClr val="accent4">
                    <a:lumMod val="75000"/>
                  </a:schemeClr>
                </a:solidFill>
              </a:rPr>
              <a:t> Law (2007)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0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6304" y="274638"/>
            <a:ext cx="8890192" cy="670975"/>
          </a:xfrm>
        </p:spPr>
        <p:txBody>
          <a:bodyPr>
            <a:noAutofit/>
          </a:bodyPr>
          <a:lstStyle/>
          <a:p>
            <a:r>
              <a:rPr lang="en-US" sz="2800"/>
              <a:t>Historical performance of the assembly line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0E714F9-7CD1-4ED7-9002-156BB06B818B}"/>
              </a:ext>
            </a:extLst>
          </p:cNvPr>
          <p:cNvSpPr txBox="1"/>
          <p:nvPr/>
        </p:nvSpPr>
        <p:spPr>
          <a:xfrm>
            <a:off x="2178344" y="196547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69065D87-36C5-4D0F-9D1D-99D95AF7C6DB}"/>
              </a:ext>
            </a:extLst>
          </p:cNvPr>
          <p:cNvSpPr/>
          <p:nvPr/>
        </p:nvSpPr>
        <p:spPr>
          <a:xfrm>
            <a:off x="2646396" y="1867395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A</a:t>
            </a:r>
            <a:endParaRPr lang="en-US" b="1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6476C74-143A-4DB0-8B91-493934C5C7CE}"/>
              </a:ext>
            </a:extLst>
          </p:cNvPr>
          <p:cNvSpPr/>
          <p:nvPr/>
        </p:nvSpPr>
        <p:spPr>
          <a:xfrm>
            <a:off x="4991828" y="1867395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B</a:t>
            </a:r>
            <a:endParaRPr lang="en-US" b="1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18861F30-59A3-49CE-A03E-87882549865B}"/>
              </a:ext>
            </a:extLst>
          </p:cNvPr>
          <p:cNvSpPr txBox="1"/>
          <p:nvPr/>
        </p:nvSpPr>
        <p:spPr>
          <a:xfrm>
            <a:off x="2390036" y="1442587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Workstation 1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B9BEAE2-674B-49F7-94BA-ADC91FA4AA0C}"/>
              </a:ext>
            </a:extLst>
          </p:cNvPr>
          <p:cNvSpPr txBox="1"/>
          <p:nvPr/>
        </p:nvSpPr>
        <p:spPr>
          <a:xfrm>
            <a:off x="4707599" y="1443875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Workstation 2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8E8038-5A19-4269-BB33-D01DA855C697}"/>
              </a:ext>
            </a:extLst>
          </p:cNvPr>
          <p:cNvSpPr txBox="1"/>
          <p:nvPr/>
        </p:nvSpPr>
        <p:spPr>
          <a:xfrm>
            <a:off x="2800404" y="3149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6A07EC6-CC4F-42D3-BE24-3CE86FE7AA6D}"/>
              </a:ext>
            </a:extLst>
          </p:cNvPr>
          <p:cNvSpPr txBox="1"/>
          <p:nvPr/>
        </p:nvSpPr>
        <p:spPr>
          <a:xfrm>
            <a:off x="5137887" y="310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sp>
        <p:nvSpPr>
          <p:cNvPr id="25" name="Prostokąt: ze skosem 24">
            <a:extLst>
              <a:ext uri="{FF2B5EF4-FFF2-40B4-BE49-F238E27FC236}">
                <a16:creationId xmlns:a16="http://schemas.microsoft.com/office/drawing/2014/main" id="{6F402FAE-E770-4BD3-908A-D9D9B0B96D44}"/>
              </a:ext>
            </a:extLst>
          </p:cNvPr>
          <p:cNvSpPr/>
          <p:nvPr/>
        </p:nvSpPr>
        <p:spPr>
          <a:xfrm>
            <a:off x="7200292" y="1700808"/>
            <a:ext cx="1659429" cy="14496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Final products</a:t>
            </a:r>
          </a:p>
          <a:p>
            <a:pPr algn="ctr"/>
            <a:endParaRPr lang="en-US"/>
          </a:p>
        </p:txBody>
      </p:sp>
      <p:sp>
        <p:nvSpPr>
          <p:cNvPr id="26" name="Strzałka: w prawo 25">
            <a:extLst>
              <a:ext uri="{FF2B5EF4-FFF2-40B4-BE49-F238E27FC236}">
                <a16:creationId xmlns:a16="http://schemas.microsoft.com/office/drawing/2014/main" id="{77613281-FF63-444F-8565-2918767DD715}"/>
              </a:ext>
            </a:extLst>
          </p:cNvPr>
          <p:cNvSpPr/>
          <p:nvPr/>
        </p:nvSpPr>
        <p:spPr>
          <a:xfrm>
            <a:off x="4049465" y="2181494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6DE0A2C3-8CBB-441B-A59C-C5A60C46D4ED}"/>
              </a:ext>
            </a:extLst>
          </p:cNvPr>
          <p:cNvSpPr/>
          <p:nvPr/>
        </p:nvSpPr>
        <p:spPr>
          <a:xfrm>
            <a:off x="6286884" y="2181494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C60C40D9-589F-4911-9DCE-5F5887557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49578"/>
              </p:ext>
            </p:extLst>
          </p:nvPr>
        </p:nvGraphicFramePr>
        <p:xfrm>
          <a:off x="391112" y="3613348"/>
          <a:ext cx="5644832" cy="3048000"/>
        </p:xfrm>
        <a:graphic>
          <a:graphicData uri="http://schemas.openxmlformats.org/drawingml/2006/table">
            <a:tbl>
              <a:tblPr firstRow="1" firstCol="1" bandRow="1" bandCol="1">
                <a:tableStyleId>{5A111915-BE36-4E01-A7E5-04B1672EAD32}</a:tableStyleId>
              </a:tblPr>
              <a:tblGrid>
                <a:gridCol w="2092656">
                  <a:extLst>
                    <a:ext uri="{9D8B030D-6E8A-4147-A177-3AD203B41FA5}">
                      <a16:colId xmlns:a16="http://schemas.microsoft.com/office/drawing/2014/main" val="305856926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722255729"/>
                    </a:ext>
                  </a:extLst>
                </a:gridCol>
                <a:gridCol w="1715972">
                  <a:extLst>
                    <a:ext uri="{9D8B030D-6E8A-4147-A177-3AD203B41FA5}">
                      <a16:colId xmlns:a16="http://schemas.microsoft.com/office/drawing/2014/main" val="3750429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Service time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l-PL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Occurencies</a:t>
                      </a: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3337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Seconds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Alice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Bob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0674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5-14,99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4915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15-24,99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9588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25-34,99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2337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35-44,99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20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7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17649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45-54,99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10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5425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55-64,99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11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8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55140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65-74,99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6458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75-84,99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4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63371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0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6304" y="274638"/>
            <a:ext cx="8890192" cy="670975"/>
          </a:xfrm>
        </p:spPr>
        <p:txBody>
          <a:bodyPr>
            <a:noAutofit/>
          </a:bodyPr>
          <a:lstStyle/>
          <a:p>
            <a:r>
              <a:rPr lang="en-US" sz="2800"/>
              <a:t>Historical performance of the assembly line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3921"/>
              </p:ext>
            </p:extLst>
          </p:nvPr>
        </p:nvGraphicFramePr>
        <p:xfrm>
          <a:off x="391112" y="3573016"/>
          <a:ext cx="5644832" cy="3048000"/>
        </p:xfrm>
        <a:graphic>
          <a:graphicData uri="http://schemas.openxmlformats.org/drawingml/2006/table">
            <a:tbl>
              <a:tblPr firstRow="1" firstCol="1" bandRow="1" bandCol="1">
                <a:tableStyleId>{5A111915-BE36-4E01-A7E5-04B1672EAD32}</a:tableStyleId>
              </a:tblPr>
              <a:tblGrid>
                <a:gridCol w="2092656">
                  <a:extLst>
                    <a:ext uri="{9D8B030D-6E8A-4147-A177-3AD203B41FA5}">
                      <a16:colId xmlns:a16="http://schemas.microsoft.com/office/drawing/2014/main" val="305856926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722255729"/>
                    </a:ext>
                  </a:extLst>
                </a:gridCol>
                <a:gridCol w="1715972">
                  <a:extLst>
                    <a:ext uri="{9D8B030D-6E8A-4147-A177-3AD203B41FA5}">
                      <a16:colId xmlns:a16="http://schemas.microsoft.com/office/drawing/2014/main" val="3750429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Service time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l-PL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Occurencies</a:t>
                      </a: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3337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Seconds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Alice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Bob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0674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5-14,99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4915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15-24,99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9588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25-34,99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2337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35-44,99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20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7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17649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45-54,99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10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5425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55-64,99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11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8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55140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65-74,99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6458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75-84,99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4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633717653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0E714F9-7CD1-4ED7-9002-156BB06B818B}"/>
              </a:ext>
            </a:extLst>
          </p:cNvPr>
          <p:cNvSpPr txBox="1"/>
          <p:nvPr/>
        </p:nvSpPr>
        <p:spPr>
          <a:xfrm>
            <a:off x="143508" y="196547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69065D87-36C5-4D0F-9D1D-99D95AF7C6DB}"/>
              </a:ext>
            </a:extLst>
          </p:cNvPr>
          <p:cNvSpPr/>
          <p:nvPr/>
        </p:nvSpPr>
        <p:spPr>
          <a:xfrm>
            <a:off x="611560" y="1867395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A</a:t>
            </a:r>
            <a:endParaRPr lang="en-US" b="1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6476C74-143A-4DB0-8B91-493934C5C7CE}"/>
              </a:ext>
            </a:extLst>
          </p:cNvPr>
          <p:cNvSpPr/>
          <p:nvPr/>
        </p:nvSpPr>
        <p:spPr>
          <a:xfrm>
            <a:off x="4991828" y="1867395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B</a:t>
            </a:r>
            <a:endParaRPr lang="en-US" b="1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18861F30-59A3-49CE-A03E-87882549865B}"/>
              </a:ext>
            </a:extLst>
          </p:cNvPr>
          <p:cNvSpPr txBox="1"/>
          <p:nvPr/>
        </p:nvSpPr>
        <p:spPr>
          <a:xfrm>
            <a:off x="355200" y="1442587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Workstation 1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B9BEAE2-674B-49F7-94BA-ADC91FA4AA0C}"/>
              </a:ext>
            </a:extLst>
          </p:cNvPr>
          <p:cNvSpPr txBox="1"/>
          <p:nvPr/>
        </p:nvSpPr>
        <p:spPr>
          <a:xfrm>
            <a:off x="4707599" y="1443875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Workstation 2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8E8038-5A19-4269-BB33-D01DA855C697}"/>
              </a:ext>
            </a:extLst>
          </p:cNvPr>
          <p:cNvSpPr txBox="1"/>
          <p:nvPr/>
        </p:nvSpPr>
        <p:spPr>
          <a:xfrm>
            <a:off x="765568" y="3149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6A07EC6-CC4F-42D3-BE24-3CE86FE7AA6D}"/>
              </a:ext>
            </a:extLst>
          </p:cNvPr>
          <p:cNvSpPr txBox="1"/>
          <p:nvPr/>
        </p:nvSpPr>
        <p:spPr>
          <a:xfrm>
            <a:off x="5137887" y="310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sp>
        <p:nvSpPr>
          <p:cNvPr id="25" name="Prostokąt: ze skosem 24">
            <a:extLst>
              <a:ext uri="{FF2B5EF4-FFF2-40B4-BE49-F238E27FC236}">
                <a16:creationId xmlns:a16="http://schemas.microsoft.com/office/drawing/2014/main" id="{6F402FAE-E770-4BD3-908A-D9D9B0B96D44}"/>
              </a:ext>
            </a:extLst>
          </p:cNvPr>
          <p:cNvSpPr/>
          <p:nvPr/>
        </p:nvSpPr>
        <p:spPr>
          <a:xfrm>
            <a:off x="7200292" y="1700808"/>
            <a:ext cx="1659429" cy="14496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Final products</a:t>
            </a:r>
          </a:p>
          <a:p>
            <a:pPr algn="ctr"/>
            <a:endParaRPr lang="en-US"/>
          </a:p>
        </p:txBody>
      </p:sp>
      <p:sp>
        <p:nvSpPr>
          <p:cNvPr id="26" name="Strzałka: w prawo 25">
            <a:extLst>
              <a:ext uri="{FF2B5EF4-FFF2-40B4-BE49-F238E27FC236}">
                <a16:creationId xmlns:a16="http://schemas.microsoft.com/office/drawing/2014/main" id="{77613281-FF63-444F-8565-2918767DD715}"/>
              </a:ext>
            </a:extLst>
          </p:cNvPr>
          <p:cNvSpPr/>
          <p:nvPr/>
        </p:nvSpPr>
        <p:spPr>
          <a:xfrm>
            <a:off x="2014629" y="2181494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6DE0A2C3-8CBB-441B-A59C-C5A60C46D4ED}"/>
              </a:ext>
            </a:extLst>
          </p:cNvPr>
          <p:cNvSpPr/>
          <p:nvPr/>
        </p:nvSpPr>
        <p:spPr>
          <a:xfrm>
            <a:off x="6286884" y="2181494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78F7B39-4E41-4926-9AC9-666845D741F1}"/>
              </a:ext>
            </a:extLst>
          </p:cNvPr>
          <p:cNvSpPr txBox="1"/>
          <p:nvPr/>
        </p:nvSpPr>
        <p:spPr>
          <a:xfrm>
            <a:off x="2389625" y="196547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0534868D-B0D2-4C54-8C4A-9B477399FF55}"/>
              </a:ext>
            </a:extLst>
          </p:cNvPr>
          <p:cNvSpPr/>
          <p:nvPr/>
        </p:nvSpPr>
        <p:spPr>
          <a:xfrm>
            <a:off x="2857677" y="1867395"/>
            <a:ext cx="1044116" cy="11881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</a:t>
            </a:r>
            <a:endParaRPr lang="en-US" b="1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A9C8AD2-1AF1-468E-9F95-118430A6FAEF}"/>
              </a:ext>
            </a:extLst>
          </p:cNvPr>
          <p:cNvSpPr txBox="1"/>
          <p:nvPr/>
        </p:nvSpPr>
        <p:spPr>
          <a:xfrm>
            <a:off x="2863881" y="14671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Storage</a:t>
            </a:r>
          </a:p>
        </p:txBody>
      </p:sp>
      <p:sp>
        <p:nvSpPr>
          <p:cNvPr id="28" name="Strzałka: w prawo 27">
            <a:extLst>
              <a:ext uri="{FF2B5EF4-FFF2-40B4-BE49-F238E27FC236}">
                <a16:creationId xmlns:a16="http://schemas.microsoft.com/office/drawing/2014/main" id="{A360410B-B119-41FD-91BF-F2DC8FDC20F3}"/>
              </a:ext>
            </a:extLst>
          </p:cNvPr>
          <p:cNvSpPr/>
          <p:nvPr/>
        </p:nvSpPr>
        <p:spPr>
          <a:xfrm>
            <a:off x="4177931" y="2173429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Two-workstation assembly line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Alice </a:t>
            </a:r>
            <a:r>
              <a:rPr lang="en-US" dirty="0"/>
              <a:t>&amp;</a:t>
            </a:r>
            <a:r>
              <a:rPr lang="pl-PL" dirty="0"/>
              <a:t> Bob </a:t>
            </a:r>
            <a:r>
              <a:rPr lang="en-US" dirty="0"/>
              <a:t>manufacture cardboard boxes on a 2-workstation assembly line. Alice pre-assemblies them and Bob glues a pre-assembled box.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en-US" dirty="0"/>
              <a:t>There is no storage area between workstations. Once a box is preassembled by Alice she needs to wait to be pickup by Bob for gluing. When there is no pre-assembled box, Bob needs to wait for Alice.</a:t>
            </a:r>
            <a:endParaRPr lang="pl-PL" dirty="0"/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1511660" y="6265775"/>
            <a:ext cx="75100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pl-PL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Chase, </a:t>
            </a:r>
            <a:r>
              <a:rPr lang="pl-PL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Aquilano</a:t>
            </a:r>
            <a:r>
              <a:rPr lang="pl-PL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l-PL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pl-PL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Operations Management, IRWIN, 1995, 7</a:t>
            </a:r>
            <a:r>
              <a:rPr lang="pl-PL" sz="12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pl-PL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l-PL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edition</a:t>
            </a:r>
            <a:r>
              <a:rPr lang="pl-PL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., str. 676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C5A3948-0B58-446D-8202-DE489EB56677}"/>
              </a:ext>
            </a:extLst>
          </p:cNvPr>
          <p:cNvSpPr txBox="1"/>
          <p:nvPr/>
        </p:nvSpPr>
        <p:spPr>
          <a:xfrm>
            <a:off x="1907704" y="3275342"/>
            <a:ext cx="1980220" cy="118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67E6713-9A83-4AA0-83AF-39E6575B6113}"/>
              </a:ext>
            </a:extLst>
          </p:cNvPr>
          <p:cNvSpPr/>
          <p:nvPr/>
        </p:nvSpPr>
        <p:spPr>
          <a:xfrm>
            <a:off x="2375756" y="3177267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A</a:t>
            </a:r>
            <a:endParaRPr lang="en-GB" b="1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5034451-B55E-45A3-957F-A7785C84EAFF}"/>
              </a:ext>
            </a:extLst>
          </p:cNvPr>
          <p:cNvSpPr/>
          <p:nvPr/>
        </p:nvSpPr>
        <p:spPr>
          <a:xfrm>
            <a:off x="4721188" y="3177267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B</a:t>
            </a:r>
            <a:endParaRPr lang="en-GB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EAF7765-3C54-45D1-BC8C-7D62507C8310}"/>
              </a:ext>
            </a:extLst>
          </p:cNvPr>
          <p:cNvSpPr txBox="1"/>
          <p:nvPr/>
        </p:nvSpPr>
        <p:spPr>
          <a:xfrm>
            <a:off x="2119396" y="2752459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Workstation 1</a:t>
            </a:r>
            <a:endParaRPr lang="en-GB" b="1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DEBAC2F-B857-4A64-914E-9E67431B5AF4}"/>
              </a:ext>
            </a:extLst>
          </p:cNvPr>
          <p:cNvSpPr txBox="1"/>
          <p:nvPr/>
        </p:nvSpPr>
        <p:spPr>
          <a:xfrm>
            <a:off x="4436959" y="2753747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Workstation 2</a:t>
            </a:r>
            <a:endParaRPr lang="en-GB" b="1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0BDE4CB-548C-40A1-80E0-9B03EF3FCA31}"/>
              </a:ext>
            </a:extLst>
          </p:cNvPr>
          <p:cNvSpPr txBox="1"/>
          <p:nvPr/>
        </p:nvSpPr>
        <p:spPr>
          <a:xfrm>
            <a:off x="2529764" y="44596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Alice</a:t>
            </a:r>
            <a:endParaRPr lang="en-GB" b="1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E12DDF4-2CBD-4B4A-B30C-4C0183CA582F}"/>
              </a:ext>
            </a:extLst>
          </p:cNvPr>
          <p:cNvSpPr txBox="1"/>
          <p:nvPr/>
        </p:nvSpPr>
        <p:spPr>
          <a:xfrm>
            <a:off x="4867247" y="44195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Bob</a:t>
            </a:r>
            <a:endParaRPr lang="en-GB" b="1" dirty="0"/>
          </a:p>
        </p:txBody>
      </p:sp>
      <p:sp>
        <p:nvSpPr>
          <p:cNvPr id="10" name="Prostokąt: ze skosem 9">
            <a:extLst>
              <a:ext uri="{FF2B5EF4-FFF2-40B4-BE49-F238E27FC236}">
                <a16:creationId xmlns:a16="http://schemas.microsoft.com/office/drawing/2014/main" id="{E2846177-86B5-4755-8EC1-9627573C5250}"/>
              </a:ext>
            </a:extLst>
          </p:cNvPr>
          <p:cNvSpPr/>
          <p:nvPr/>
        </p:nvSpPr>
        <p:spPr>
          <a:xfrm>
            <a:off x="6929652" y="3010680"/>
            <a:ext cx="1659429" cy="14496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Final products</a:t>
            </a:r>
            <a:endParaRPr lang="en-GB" b="1" dirty="0"/>
          </a:p>
          <a:p>
            <a:pPr algn="ctr"/>
            <a:endParaRPr lang="en-GB" dirty="0"/>
          </a:p>
        </p:txBody>
      </p:sp>
      <p:sp>
        <p:nvSpPr>
          <p:cNvPr id="15" name="Strzałka: w prawo 14">
            <a:extLst>
              <a:ext uri="{FF2B5EF4-FFF2-40B4-BE49-F238E27FC236}">
                <a16:creationId xmlns:a16="http://schemas.microsoft.com/office/drawing/2014/main" id="{AB88FB2A-AA60-40C6-A7F8-E953B6DF4543}"/>
              </a:ext>
            </a:extLst>
          </p:cNvPr>
          <p:cNvSpPr/>
          <p:nvPr/>
        </p:nvSpPr>
        <p:spPr>
          <a:xfrm>
            <a:off x="3778825" y="3491366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19CCB1D4-B2FF-41D7-9E1D-04AD39F410A9}"/>
              </a:ext>
            </a:extLst>
          </p:cNvPr>
          <p:cNvSpPr/>
          <p:nvPr/>
        </p:nvSpPr>
        <p:spPr>
          <a:xfrm>
            <a:off x="6016244" y="3491366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0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6304" y="274638"/>
            <a:ext cx="8890192" cy="670975"/>
          </a:xfrm>
        </p:spPr>
        <p:txBody>
          <a:bodyPr>
            <a:noAutofit/>
          </a:bodyPr>
          <a:lstStyle/>
          <a:p>
            <a:r>
              <a:rPr lang="en-GB" sz="2800" dirty="0"/>
              <a:t>Historical performance of the assembly line</a:t>
            </a:r>
            <a:endParaRPr lang="en-US" sz="28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0E714F9-7CD1-4ED7-9002-156BB06B818B}"/>
              </a:ext>
            </a:extLst>
          </p:cNvPr>
          <p:cNvSpPr txBox="1"/>
          <p:nvPr/>
        </p:nvSpPr>
        <p:spPr>
          <a:xfrm>
            <a:off x="2178344" y="1965470"/>
            <a:ext cx="1980220" cy="118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69065D87-36C5-4D0F-9D1D-99D95AF7C6DB}"/>
              </a:ext>
            </a:extLst>
          </p:cNvPr>
          <p:cNvSpPr/>
          <p:nvPr/>
        </p:nvSpPr>
        <p:spPr>
          <a:xfrm>
            <a:off x="2646396" y="1867395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A</a:t>
            </a:r>
            <a:endParaRPr lang="en-GB" b="1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6476C74-143A-4DB0-8B91-493934C5C7CE}"/>
              </a:ext>
            </a:extLst>
          </p:cNvPr>
          <p:cNvSpPr/>
          <p:nvPr/>
        </p:nvSpPr>
        <p:spPr>
          <a:xfrm>
            <a:off x="4991828" y="1867395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B</a:t>
            </a:r>
            <a:endParaRPr lang="en-GB" b="1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18861F30-59A3-49CE-A03E-87882549865B}"/>
              </a:ext>
            </a:extLst>
          </p:cNvPr>
          <p:cNvSpPr txBox="1"/>
          <p:nvPr/>
        </p:nvSpPr>
        <p:spPr>
          <a:xfrm>
            <a:off x="2390036" y="1442587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Workstation 1</a:t>
            </a:r>
            <a:endParaRPr lang="en-GB" b="1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B9BEAE2-674B-49F7-94BA-ADC91FA4AA0C}"/>
              </a:ext>
            </a:extLst>
          </p:cNvPr>
          <p:cNvSpPr txBox="1"/>
          <p:nvPr/>
        </p:nvSpPr>
        <p:spPr>
          <a:xfrm>
            <a:off x="4707599" y="1443875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Workstation 2</a:t>
            </a:r>
            <a:endParaRPr lang="en-GB" b="1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8E8038-5A19-4269-BB33-D01DA855C697}"/>
              </a:ext>
            </a:extLst>
          </p:cNvPr>
          <p:cNvSpPr txBox="1"/>
          <p:nvPr/>
        </p:nvSpPr>
        <p:spPr>
          <a:xfrm>
            <a:off x="2800404" y="3149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Alice</a:t>
            </a:r>
            <a:endParaRPr lang="en-GB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6A07EC6-CC4F-42D3-BE24-3CE86FE7AA6D}"/>
              </a:ext>
            </a:extLst>
          </p:cNvPr>
          <p:cNvSpPr txBox="1"/>
          <p:nvPr/>
        </p:nvSpPr>
        <p:spPr>
          <a:xfrm>
            <a:off x="5137887" y="310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Bob</a:t>
            </a:r>
            <a:endParaRPr lang="en-GB" b="1" dirty="0"/>
          </a:p>
        </p:txBody>
      </p:sp>
      <p:sp>
        <p:nvSpPr>
          <p:cNvPr id="25" name="Prostokąt: ze skosem 24">
            <a:extLst>
              <a:ext uri="{FF2B5EF4-FFF2-40B4-BE49-F238E27FC236}">
                <a16:creationId xmlns:a16="http://schemas.microsoft.com/office/drawing/2014/main" id="{6F402FAE-E770-4BD3-908A-D9D9B0B96D44}"/>
              </a:ext>
            </a:extLst>
          </p:cNvPr>
          <p:cNvSpPr/>
          <p:nvPr/>
        </p:nvSpPr>
        <p:spPr>
          <a:xfrm>
            <a:off x="7200292" y="1700808"/>
            <a:ext cx="1659429" cy="14496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Final products</a:t>
            </a:r>
            <a:endParaRPr lang="en-GB" b="1" dirty="0"/>
          </a:p>
          <a:p>
            <a:pPr algn="ctr"/>
            <a:endParaRPr lang="en-GB" dirty="0"/>
          </a:p>
        </p:txBody>
      </p:sp>
      <p:sp>
        <p:nvSpPr>
          <p:cNvPr id="26" name="Strzałka: w prawo 25">
            <a:extLst>
              <a:ext uri="{FF2B5EF4-FFF2-40B4-BE49-F238E27FC236}">
                <a16:creationId xmlns:a16="http://schemas.microsoft.com/office/drawing/2014/main" id="{77613281-FF63-444F-8565-2918767DD715}"/>
              </a:ext>
            </a:extLst>
          </p:cNvPr>
          <p:cNvSpPr/>
          <p:nvPr/>
        </p:nvSpPr>
        <p:spPr>
          <a:xfrm>
            <a:off x="4049465" y="2181494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6DE0A2C3-8CBB-441B-A59C-C5A60C46D4ED}"/>
              </a:ext>
            </a:extLst>
          </p:cNvPr>
          <p:cNvSpPr/>
          <p:nvPr/>
        </p:nvSpPr>
        <p:spPr>
          <a:xfrm>
            <a:off x="6286884" y="2181494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C5CB47F9-114C-497D-AC45-7D7D6BA2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49578"/>
              </p:ext>
            </p:extLst>
          </p:nvPr>
        </p:nvGraphicFramePr>
        <p:xfrm>
          <a:off x="391112" y="3613348"/>
          <a:ext cx="5644832" cy="3048000"/>
        </p:xfrm>
        <a:graphic>
          <a:graphicData uri="http://schemas.openxmlformats.org/drawingml/2006/table">
            <a:tbl>
              <a:tblPr firstRow="1" firstCol="1" bandRow="1" bandCol="1">
                <a:tableStyleId>{5A111915-BE36-4E01-A7E5-04B1672EAD32}</a:tableStyleId>
              </a:tblPr>
              <a:tblGrid>
                <a:gridCol w="2092656">
                  <a:extLst>
                    <a:ext uri="{9D8B030D-6E8A-4147-A177-3AD203B41FA5}">
                      <a16:colId xmlns:a16="http://schemas.microsoft.com/office/drawing/2014/main" val="305856926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722255729"/>
                    </a:ext>
                  </a:extLst>
                </a:gridCol>
                <a:gridCol w="1715972">
                  <a:extLst>
                    <a:ext uri="{9D8B030D-6E8A-4147-A177-3AD203B41FA5}">
                      <a16:colId xmlns:a16="http://schemas.microsoft.com/office/drawing/2014/main" val="3750429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Service time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l-PL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Occurencies</a:t>
                      </a: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3337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Seconds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Alice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Bob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0674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5-14,99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4915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15-24,99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9588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25-34,99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2337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35-44,99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20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7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17649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45-54,99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10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5425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55-64,99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11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8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55140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65-74,99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6458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75-84,99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4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63371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86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6304" y="274638"/>
            <a:ext cx="8890192" cy="670975"/>
          </a:xfrm>
        </p:spPr>
        <p:txBody>
          <a:bodyPr>
            <a:noAutofit/>
          </a:bodyPr>
          <a:lstStyle/>
          <a:p>
            <a:r>
              <a:rPr lang="en-GB" sz="2800" dirty="0"/>
              <a:t>Historical performance of the assembly line</a:t>
            </a:r>
            <a:endParaRPr lang="en-US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91112" y="3573016"/>
          <a:ext cx="5644832" cy="3048000"/>
        </p:xfrm>
        <a:graphic>
          <a:graphicData uri="http://schemas.openxmlformats.org/drawingml/2006/table">
            <a:tbl>
              <a:tblPr firstRow="1" firstCol="1" bandRow="1" bandCol="1">
                <a:tableStyleId>{5A111915-BE36-4E01-A7E5-04B1672EAD32}</a:tableStyleId>
              </a:tblPr>
              <a:tblGrid>
                <a:gridCol w="2092656">
                  <a:extLst>
                    <a:ext uri="{9D8B030D-6E8A-4147-A177-3AD203B41FA5}">
                      <a16:colId xmlns:a16="http://schemas.microsoft.com/office/drawing/2014/main" val="305856926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722255729"/>
                    </a:ext>
                  </a:extLst>
                </a:gridCol>
                <a:gridCol w="1715972">
                  <a:extLst>
                    <a:ext uri="{9D8B030D-6E8A-4147-A177-3AD203B41FA5}">
                      <a16:colId xmlns:a16="http://schemas.microsoft.com/office/drawing/2014/main" val="3750429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Service time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l-PL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Occurencies</a:t>
                      </a: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3337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Seconds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Alice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Bob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0674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5-14,99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4915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15-24,99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9588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25-34,99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2337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35-44,99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20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7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17649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45-54,99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40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10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5425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55-64,99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11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8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55140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65-74,99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5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6458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75-84,99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4</a:t>
                      </a:r>
                      <a:endParaRPr lang="pl-P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4</a:t>
                      </a:r>
                      <a:endParaRPr lang="pl-P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633717653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0E714F9-7CD1-4ED7-9002-156BB06B818B}"/>
              </a:ext>
            </a:extLst>
          </p:cNvPr>
          <p:cNvSpPr txBox="1"/>
          <p:nvPr/>
        </p:nvSpPr>
        <p:spPr>
          <a:xfrm>
            <a:off x="143508" y="1965470"/>
            <a:ext cx="1980220" cy="118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69065D87-36C5-4D0F-9D1D-99D95AF7C6DB}"/>
              </a:ext>
            </a:extLst>
          </p:cNvPr>
          <p:cNvSpPr/>
          <p:nvPr/>
        </p:nvSpPr>
        <p:spPr>
          <a:xfrm>
            <a:off x="611560" y="1867395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A</a:t>
            </a:r>
            <a:endParaRPr lang="en-GB" b="1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6476C74-143A-4DB0-8B91-493934C5C7CE}"/>
              </a:ext>
            </a:extLst>
          </p:cNvPr>
          <p:cNvSpPr/>
          <p:nvPr/>
        </p:nvSpPr>
        <p:spPr>
          <a:xfrm>
            <a:off x="4991828" y="1867395"/>
            <a:ext cx="1044116" cy="118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B</a:t>
            </a:r>
            <a:endParaRPr lang="en-GB" b="1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18861F30-59A3-49CE-A03E-87882549865B}"/>
              </a:ext>
            </a:extLst>
          </p:cNvPr>
          <p:cNvSpPr txBox="1"/>
          <p:nvPr/>
        </p:nvSpPr>
        <p:spPr>
          <a:xfrm>
            <a:off x="355200" y="1442587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Workstation 1</a:t>
            </a:r>
            <a:endParaRPr lang="en-GB" b="1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B9BEAE2-674B-49F7-94BA-ADC91FA4AA0C}"/>
              </a:ext>
            </a:extLst>
          </p:cNvPr>
          <p:cNvSpPr txBox="1"/>
          <p:nvPr/>
        </p:nvSpPr>
        <p:spPr>
          <a:xfrm>
            <a:off x="4707599" y="1443875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Workstation 2</a:t>
            </a:r>
            <a:endParaRPr lang="en-GB" b="1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8E8038-5A19-4269-BB33-D01DA855C697}"/>
              </a:ext>
            </a:extLst>
          </p:cNvPr>
          <p:cNvSpPr txBox="1"/>
          <p:nvPr/>
        </p:nvSpPr>
        <p:spPr>
          <a:xfrm>
            <a:off x="765568" y="3149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Alice</a:t>
            </a:r>
            <a:endParaRPr lang="en-GB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6A07EC6-CC4F-42D3-BE24-3CE86FE7AA6D}"/>
              </a:ext>
            </a:extLst>
          </p:cNvPr>
          <p:cNvSpPr txBox="1"/>
          <p:nvPr/>
        </p:nvSpPr>
        <p:spPr>
          <a:xfrm>
            <a:off x="5137887" y="310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Bob</a:t>
            </a:r>
            <a:endParaRPr lang="en-GB" b="1" dirty="0"/>
          </a:p>
        </p:txBody>
      </p:sp>
      <p:sp>
        <p:nvSpPr>
          <p:cNvPr id="25" name="Prostokąt: ze skosem 24">
            <a:extLst>
              <a:ext uri="{FF2B5EF4-FFF2-40B4-BE49-F238E27FC236}">
                <a16:creationId xmlns:a16="http://schemas.microsoft.com/office/drawing/2014/main" id="{6F402FAE-E770-4BD3-908A-D9D9B0B96D44}"/>
              </a:ext>
            </a:extLst>
          </p:cNvPr>
          <p:cNvSpPr/>
          <p:nvPr/>
        </p:nvSpPr>
        <p:spPr>
          <a:xfrm>
            <a:off x="7200292" y="1700808"/>
            <a:ext cx="1659429" cy="14496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Final products</a:t>
            </a:r>
            <a:endParaRPr lang="en-GB" b="1" dirty="0"/>
          </a:p>
          <a:p>
            <a:pPr algn="ctr"/>
            <a:endParaRPr lang="en-GB" dirty="0"/>
          </a:p>
        </p:txBody>
      </p:sp>
      <p:sp>
        <p:nvSpPr>
          <p:cNvPr id="26" name="Strzałka: w prawo 25">
            <a:extLst>
              <a:ext uri="{FF2B5EF4-FFF2-40B4-BE49-F238E27FC236}">
                <a16:creationId xmlns:a16="http://schemas.microsoft.com/office/drawing/2014/main" id="{77613281-FF63-444F-8565-2918767DD715}"/>
              </a:ext>
            </a:extLst>
          </p:cNvPr>
          <p:cNvSpPr/>
          <p:nvPr/>
        </p:nvSpPr>
        <p:spPr>
          <a:xfrm>
            <a:off x="2014629" y="2181494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6DE0A2C3-8CBB-441B-A59C-C5A60C46D4ED}"/>
              </a:ext>
            </a:extLst>
          </p:cNvPr>
          <p:cNvSpPr/>
          <p:nvPr/>
        </p:nvSpPr>
        <p:spPr>
          <a:xfrm>
            <a:off x="6286884" y="2181494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78F7B39-4E41-4926-9AC9-666845D741F1}"/>
              </a:ext>
            </a:extLst>
          </p:cNvPr>
          <p:cNvSpPr txBox="1"/>
          <p:nvPr/>
        </p:nvSpPr>
        <p:spPr>
          <a:xfrm>
            <a:off x="2389625" y="1965470"/>
            <a:ext cx="1980220" cy="118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0534868D-B0D2-4C54-8C4A-9B477399FF55}"/>
              </a:ext>
            </a:extLst>
          </p:cNvPr>
          <p:cNvSpPr/>
          <p:nvPr/>
        </p:nvSpPr>
        <p:spPr>
          <a:xfrm>
            <a:off x="2857677" y="1867395"/>
            <a:ext cx="1044116" cy="11881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S</a:t>
            </a:r>
            <a:endParaRPr lang="en-GB" b="1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A9C8AD2-1AF1-468E-9F95-118430A6FAEF}"/>
              </a:ext>
            </a:extLst>
          </p:cNvPr>
          <p:cNvSpPr txBox="1"/>
          <p:nvPr/>
        </p:nvSpPr>
        <p:spPr>
          <a:xfrm>
            <a:off x="2863881" y="14671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Storage</a:t>
            </a:r>
            <a:endParaRPr lang="en-GB" b="1" dirty="0"/>
          </a:p>
        </p:txBody>
      </p:sp>
      <p:sp>
        <p:nvSpPr>
          <p:cNvPr id="28" name="Strzałka: w prawo 27">
            <a:extLst>
              <a:ext uri="{FF2B5EF4-FFF2-40B4-BE49-F238E27FC236}">
                <a16:creationId xmlns:a16="http://schemas.microsoft.com/office/drawing/2014/main" id="{A360410B-B119-41FD-91BF-F2DC8FDC20F3}"/>
              </a:ext>
            </a:extLst>
          </p:cNvPr>
          <p:cNvSpPr/>
          <p:nvPr/>
        </p:nvSpPr>
        <p:spPr>
          <a:xfrm>
            <a:off x="4177931" y="2173429"/>
            <a:ext cx="6439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DF2E813-D7D1-4D8B-A712-D6770200661E}"/>
              </a:ext>
            </a:extLst>
          </p:cNvPr>
          <p:cNvSpPr txBox="1"/>
          <p:nvPr/>
        </p:nvSpPr>
        <p:spPr>
          <a:xfrm>
            <a:off x="2843808" y="30978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(</a:t>
            </a:r>
            <a:r>
              <a:rPr lang="en-US" b="1" dirty="0"/>
              <a:t>queue</a:t>
            </a:r>
            <a:r>
              <a:rPr lang="pl-PL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3646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questions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performance of each workstation?</a:t>
            </a:r>
            <a:endParaRPr lang="pl-PL" dirty="0"/>
          </a:p>
          <a:p>
            <a:pPr lvl="0"/>
            <a:r>
              <a:rPr lang="en-US" dirty="0"/>
              <a:t>What is the total performance of the assembly line?</a:t>
            </a:r>
            <a:endParaRPr lang="pl-PL" dirty="0"/>
          </a:p>
          <a:p>
            <a:pPr lvl="0"/>
            <a:r>
              <a:rPr lang="en-US" dirty="0"/>
              <a:t>How much time Alice is spending waiting for Bob and how long Bob is waiting for Alice </a:t>
            </a:r>
            <a:endParaRPr lang="pl-PL" dirty="0"/>
          </a:p>
          <a:p>
            <a:pPr lvl="0"/>
            <a:r>
              <a:rPr lang="en-US" dirty="0"/>
              <a:t>What happens when a storage for pre-assembled products is placed between Bob and Alice?</a:t>
            </a:r>
            <a:endParaRPr lang="pl-PL" dirty="0"/>
          </a:p>
          <a:p>
            <a:pPr lvl="0"/>
            <a:r>
              <a:rPr lang="en-US" dirty="0"/>
              <a:t>What is the percentage of time that each workstation is busy?</a:t>
            </a: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F979-1682-4FAD-969F-D0E2E534A1A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6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5400092" y="4581128"/>
            <a:ext cx="1512168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9980" y="3750411"/>
            <a:ext cx="2458616" cy="245088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/>
              <a:t>ARRIVING CUSTOMERS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RANDOMIZED ARRIVAL TIME</a:t>
            </a:r>
          </a:p>
          <a:p>
            <a:pPr marL="109728" indent="0">
              <a:buNone/>
            </a:pPr>
            <a:endParaRPr lang="pl-PL" sz="1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Queuing system simulation</a:t>
            </a:r>
            <a:endParaRPr lang="pl-PL" dirty="0"/>
          </a:p>
        </p:txBody>
      </p:sp>
      <p:cxnSp>
        <p:nvCxnSpPr>
          <p:cNvPr id="5" name="Łącznik prosty ze strzałką 4"/>
          <p:cNvCxnSpPr>
            <a:cxnSpLocks/>
          </p:cNvCxnSpPr>
          <p:nvPr/>
        </p:nvCxnSpPr>
        <p:spPr>
          <a:xfrm>
            <a:off x="2242084" y="4900849"/>
            <a:ext cx="709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059832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/>
              <a:t>7</a:t>
            </a:r>
          </a:p>
        </p:txBody>
      </p:sp>
      <p:sp>
        <p:nvSpPr>
          <p:cNvPr id="8" name="Elipsa 7"/>
          <p:cNvSpPr/>
          <p:nvPr/>
        </p:nvSpPr>
        <p:spPr>
          <a:xfrm>
            <a:off x="356388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/>
              <a:t>6</a:t>
            </a:r>
          </a:p>
        </p:txBody>
      </p:sp>
      <p:sp>
        <p:nvSpPr>
          <p:cNvPr id="9" name="Elipsa 8"/>
          <p:cNvSpPr/>
          <p:nvPr/>
        </p:nvSpPr>
        <p:spPr>
          <a:xfrm>
            <a:off x="4067944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/>
              <a:t>5</a:t>
            </a:r>
          </a:p>
        </p:txBody>
      </p:sp>
      <p:sp>
        <p:nvSpPr>
          <p:cNvPr id="10" name="Symbol zastępczy zawartości 1"/>
          <p:cNvSpPr txBox="1">
            <a:spLocks/>
          </p:cNvSpPr>
          <p:nvPr/>
        </p:nvSpPr>
        <p:spPr>
          <a:xfrm>
            <a:off x="2843808" y="4077072"/>
            <a:ext cx="2160240" cy="5040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1800" dirty="0"/>
              <a:t>QUEUE</a:t>
            </a:r>
            <a:r>
              <a:rPr lang="pl-PL" sz="1800" dirty="0"/>
              <a:t> (FIFO)</a:t>
            </a:r>
          </a:p>
        </p:txBody>
      </p:sp>
      <p:sp>
        <p:nvSpPr>
          <p:cNvPr id="11" name="Elipsa 10"/>
          <p:cNvSpPr/>
          <p:nvPr/>
        </p:nvSpPr>
        <p:spPr>
          <a:xfrm>
            <a:off x="5760132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/>
              <a:t>4</a:t>
            </a:r>
          </a:p>
        </p:txBody>
      </p:sp>
      <p:sp>
        <p:nvSpPr>
          <p:cNvPr id="13" name="Symbol zastępczy zawartości 1"/>
          <p:cNvSpPr txBox="1">
            <a:spLocks/>
          </p:cNvSpPr>
          <p:nvPr/>
        </p:nvSpPr>
        <p:spPr>
          <a:xfrm>
            <a:off x="5127095" y="3563951"/>
            <a:ext cx="1980000" cy="9361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1800" dirty="0"/>
              <a:t>WORKSTATION (SERVER)</a:t>
            </a:r>
            <a:endParaRPr lang="pl-PL" sz="1800" dirty="0"/>
          </a:p>
        </p:txBody>
      </p:sp>
      <p:sp>
        <p:nvSpPr>
          <p:cNvPr id="14" name="Symbol zastępczy zawartości 1"/>
          <p:cNvSpPr txBox="1">
            <a:spLocks/>
          </p:cNvSpPr>
          <p:nvPr/>
        </p:nvSpPr>
        <p:spPr>
          <a:xfrm>
            <a:off x="7056372" y="4077072"/>
            <a:ext cx="1728000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1800" dirty="0"/>
              <a:t>COMPLETED ITEMS</a:t>
            </a:r>
            <a:endParaRPr lang="pl-PL" sz="1800" dirty="0"/>
          </a:p>
        </p:txBody>
      </p:sp>
      <p:cxnSp>
        <p:nvCxnSpPr>
          <p:cNvPr id="15" name="Łącznik prosty ze strzałką 14"/>
          <p:cNvCxnSpPr/>
          <p:nvPr/>
        </p:nvCxnSpPr>
        <p:spPr>
          <a:xfrm>
            <a:off x="6948264" y="486916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a 15"/>
          <p:cNvSpPr/>
          <p:nvPr/>
        </p:nvSpPr>
        <p:spPr>
          <a:xfrm>
            <a:off x="1318810" y="45225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/>
              <a:t>?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467544" y="1556792"/>
            <a:ext cx="792088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Applications: shops, banks, call-center, computing jobs at a Hadoop server, hospital</a:t>
            </a:r>
            <a:endParaRPr lang="pl-PL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If</a:t>
            </a:r>
            <a:r>
              <a:rPr lang="pl-PL" sz="2000" dirty="0"/>
              <a:t> </a:t>
            </a:r>
            <a:r>
              <a:rPr lang="en-US" sz="2000" dirty="0"/>
              <a:t>a workstation is busy the new customer takes place in a queue</a:t>
            </a:r>
            <a:endParaRPr lang="pl-PL" sz="2000" dirty="0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FC358C4E-B3DD-4EA9-AC9D-5425CA7CAC36}"/>
              </a:ext>
            </a:extLst>
          </p:cNvPr>
          <p:cNvCxnSpPr>
            <a:cxnSpLocks/>
          </p:cNvCxnSpPr>
          <p:nvPr/>
        </p:nvCxnSpPr>
        <p:spPr>
          <a:xfrm>
            <a:off x="4889144" y="5013176"/>
            <a:ext cx="3565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20">
            <a:extLst>
              <a:ext uri="{FF2B5EF4-FFF2-40B4-BE49-F238E27FC236}">
                <a16:creationId xmlns:a16="http://schemas.microsoft.com/office/drawing/2014/main" id="{3746743F-82DC-4875-8844-52409067B3FF}"/>
              </a:ext>
            </a:extLst>
          </p:cNvPr>
          <p:cNvSpPr/>
          <p:nvPr/>
        </p:nvSpPr>
        <p:spPr>
          <a:xfrm>
            <a:off x="5127095" y="5661248"/>
            <a:ext cx="2069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en-US" dirty="0"/>
              <a:t>RANDOMIZED</a:t>
            </a:r>
          </a:p>
          <a:p>
            <a:pPr marL="109728" indent="0">
              <a:buNone/>
            </a:pPr>
            <a:r>
              <a:rPr lang="en-US" dirty="0"/>
              <a:t>SERVICE TIMES</a:t>
            </a:r>
          </a:p>
        </p:txBody>
      </p:sp>
    </p:spTree>
    <p:extLst>
      <p:ext uri="{BB962C8B-B14F-4D97-AF65-F5344CB8AC3E}">
        <p14:creationId xmlns:p14="http://schemas.microsoft.com/office/powerpoint/2010/main" val="411890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0" grpId="0"/>
      <p:bldP spid="11" grpId="0" animBg="1"/>
      <p:bldP spid="13" grpId="0"/>
      <p:bldP spid="14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914400" y="310642"/>
            <a:ext cx="7772400" cy="1030126"/>
          </a:xfrm>
        </p:spPr>
        <p:txBody>
          <a:bodyPr>
            <a:normAutofit/>
          </a:bodyPr>
          <a:lstStyle/>
          <a:p>
            <a:r>
              <a:rPr lang="en-US" dirty="0"/>
              <a:t>QUEUING SYSTEMS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539552" y="1367892"/>
            <a:ext cx="8676964" cy="50400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Typical data being collected</a:t>
            </a:r>
            <a:endParaRPr lang="pl-PL" sz="3200" dirty="0"/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Item (object, agent)</a:t>
            </a:r>
          </a:p>
          <a:p>
            <a:pPr marL="793242" lvl="2" indent="-342900">
              <a:lnSpc>
                <a:spcPct val="150000"/>
              </a:lnSpc>
            </a:pPr>
            <a:r>
              <a:rPr lang="en-US" sz="1600" dirty="0"/>
              <a:t>Total time spent in the system</a:t>
            </a:r>
          </a:p>
          <a:p>
            <a:pPr marL="793242" lvl="2" indent="-342900">
              <a:lnSpc>
                <a:spcPct val="150000"/>
              </a:lnSpc>
            </a:pPr>
            <a:r>
              <a:rPr lang="en-US" sz="1600" dirty="0"/>
              <a:t>Total waiting times</a:t>
            </a:r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Queue</a:t>
            </a:r>
            <a:endParaRPr lang="pl-PL" sz="2000" dirty="0"/>
          </a:p>
          <a:p>
            <a:pPr marL="793242" lvl="2" indent="-342900">
              <a:lnSpc>
                <a:spcPct val="150000"/>
              </a:lnSpc>
            </a:pPr>
            <a:r>
              <a:rPr lang="en-US" sz="1600" dirty="0"/>
              <a:t>Average, mean</a:t>
            </a:r>
            <a:r>
              <a:rPr lang="pl-PL" sz="1600" dirty="0"/>
              <a:t>,</a:t>
            </a:r>
            <a:r>
              <a:rPr lang="en-US" sz="1600" dirty="0"/>
              <a:t> std dev. of queue length</a:t>
            </a:r>
            <a:r>
              <a:rPr lang="pl-PL" sz="1600" dirty="0"/>
              <a:t> </a:t>
            </a:r>
          </a:p>
          <a:p>
            <a:pPr marL="793242" lvl="2" indent="-342900">
              <a:lnSpc>
                <a:spcPct val="150000"/>
              </a:lnSpc>
            </a:pPr>
            <a:r>
              <a:rPr lang="en-US" sz="1600" dirty="0"/>
              <a:t>Average, mean</a:t>
            </a:r>
            <a:r>
              <a:rPr lang="pl-PL" sz="1600" dirty="0"/>
              <a:t>,</a:t>
            </a:r>
            <a:r>
              <a:rPr lang="en-US" sz="1600" dirty="0"/>
              <a:t> std dev. of queue wait times</a:t>
            </a:r>
            <a:r>
              <a:rPr lang="pl-PL" sz="1600" dirty="0"/>
              <a:t> </a:t>
            </a:r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Workstation (server, resource)</a:t>
            </a:r>
          </a:p>
          <a:p>
            <a:pPr marL="793242" lvl="2" indent="-342900">
              <a:lnSpc>
                <a:spcPct val="150000"/>
              </a:lnSpc>
            </a:pPr>
            <a:r>
              <a:rPr lang="en-US" sz="1600" dirty="0"/>
              <a:t>load (% time)</a:t>
            </a:r>
          </a:p>
          <a:p>
            <a:pPr marL="793242" lvl="2" indent="-342900">
              <a:lnSpc>
                <a:spcPct val="150000"/>
              </a:lnSpc>
            </a:pPr>
            <a:r>
              <a:rPr lang="en-US" sz="1600" dirty="0"/>
              <a:t>Number of workstation use</a:t>
            </a:r>
            <a:endParaRPr lang="pl-PL" sz="1600" dirty="0"/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System throughput</a:t>
            </a:r>
            <a:endParaRPr lang="pl-PL" sz="20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0931897F-8F23-433E-A660-EFF8D3EDA506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28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Queuing simulation 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 fontScale="85000" lnSpcReduction="20000"/>
          </a:bodyPr>
          <a:lstStyle/>
          <a:p>
            <a:pPr marL="243332" indent="-342900">
              <a:lnSpc>
                <a:spcPct val="150000"/>
              </a:lnSpc>
            </a:pPr>
            <a:r>
              <a:rPr lang="en-US" sz="2800" dirty="0"/>
              <a:t>Item (entity, agent)</a:t>
            </a:r>
          </a:p>
          <a:p>
            <a:pPr marL="598932" lvl="1" indent="-342900">
              <a:lnSpc>
                <a:spcPct val="150000"/>
              </a:lnSpc>
            </a:pPr>
            <a:r>
              <a:rPr lang="en-US" sz="2600" dirty="0"/>
              <a:t>Have properties (fields that change when an item travels through the system)</a:t>
            </a:r>
          </a:p>
          <a:p>
            <a:pPr marL="598932" lvl="1" indent="-342900">
              <a:lnSpc>
                <a:spcPct val="150000"/>
              </a:lnSpc>
            </a:pPr>
            <a:r>
              <a:rPr lang="en-US" sz="2600" dirty="0"/>
              <a:t>Can have many types and priorities</a:t>
            </a:r>
          </a:p>
          <a:p>
            <a:pPr marL="243332" indent="-342900">
              <a:lnSpc>
                <a:spcPct val="150000"/>
              </a:lnSpc>
            </a:pPr>
            <a:r>
              <a:rPr lang="en-US" sz="2800" dirty="0"/>
              <a:t>Workstation (server, resource) </a:t>
            </a:r>
          </a:p>
          <a:p>
            <a:pPr marL="598932" lvl="1" indent="-342900">
              <a:lnSpc>
                <a:spcPct val="150000"/>
              </a:lnSpc>
            </a:pPr>
            <a:r>
              <a:rPr lang="en-US" sz="2600" dirty="0"/>
              <a:t>Limited capacity (usually 1)</a:t>
            </a:r>
          </a:p>
          <a:p>
            <a:pPr marL="598932" lvl="1" indent="-342900">
              <a:lnSpc>
                <a:spcPct val="150000"/>
              </a:lnSpc>
            </a:pPr>
            <a:r>
              <a:rPr lang="en-US" sz="2600" dirty="0"/>
              <a:t>Can represent machines, people, space</a:t>
            </a:r>
          </a:p>
          <a:p>
            <a:pPr marL="243332" indent="-342900">
              <a:lnSpc>
                <a:spcPct val="150000"/>
              </a:lnSpc>
            </a:pPr>
            <a:r>
              <a:rPr lang="en-US" sz="2800" dirty="0"/>
              <a:t>Queue</a:t>
            </a:r>
          </a:p>
          <a:p>
            <a:pPr marL="598932" lvl="1" indent="-342900">
              <a:lnSpc>
                <a:spcPct val="150000"/>
              </a:lnSpc>
            </a:pPr>
            <a:r>
              <a:rPr lang="en-US" sz="2600" dirty="0"/>
              <a:t>can have limited capacity</a:t>
            </a:r>
          </a:p>
          <a:p>
            <a:pPr marL="598932" lvl="1" indent="-342900">
              <a:lnSpc>
                <a:spcPct val="150000"/>
              </a:lnSpc>
            </a:pPr>
            <a:r>
              <a:rPr lang="en-US" sz="2600" dirty="0"/>
              <a:t>Priority: FIFO, LIFO, CLV, shortest distance</a:t>
            </a:r>
          </a:p>
          <a:p>
            <a:pPr marL="243332" indent="-342900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294967295"/>
          </p:nvPr>
        </p:nvSpPr>
        <p:spPr>
          <a:xfrm>
            <a:off x="8503920" y="6154645"/>
            <a:ext cx="365760" cy="365125"/>
          </a:xfrm>
          <a:prstGeom prst="rect">
            <a:avLst/>
          </a:prstGeom>
        </p:spPr>
        <p:txBody>
          <a:bodyPr/>
          <a:lstStyle/>
          <a:p>
            <a:fld id="{0931897F-8F23-433E-A660-EFF8D3EDA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Simulation clock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Autofit/>
          </a:bodyPr>
          <a:lstStyle/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Initial value: 0</a:t>
            </a:r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Updating</a:t>
            </a:r>
          </a:p>
          <a:p>
            <a:pPr marL="836676" lvl="2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Event scheduling for discrete-event simulations. Analyze only points of time when a change of system state is observed. The model clock will advance to those discrete points of time. </a:t>
            </a:r>
          </a:p>
          <a:p>
            <a:pPr marL="598932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The clock can be managed by a schedule object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0931897F-8F23-433E-A660-EFF8D3EDA506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754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93297</TotalTime>
  <Words>659</Words>
  <Application>Microsoft Office PowerPoint</Application>
  <PresentationFormat>Pokaz na ekranie (4:3)</PresentationFormat>
  <Paragraphs>240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Wingdings 3</vt:lpstr>
      <vt:lpstr>Kapitał</vt:lpstr>
      <vt:lpstr>Discrete event simulation  and queueing systems</vt:lpstr>
      <vt:lpstr>Two-workstation assembly line</vt:lpstr>
      <vt:lpstr>Historical performance of the assembly line</vt:lpstr>
      <vt:lpstr>Historical performance of the assembly line</vt:lpstr>
      <vt:lpstr>Managerial questions</vt:lpstr>
      <vt:lpstr>Queuing system simulation</vt:lpstr>
      <vt:lpstr>QUEUING SYSTEMS</vt:lpstr>
      <vt:lpstr>Queuing simulation </vt:lpstr>
      <vt:lpstr>Simulation clock</vt:lpstr>
      <vt:lpstr>Event scheduling</vt:lpstr>
      <vt:lpstr>Prezentacja programu PowerPoint</vt:lpstr>
      <vt:lpstr>Historical performance of the assembly line</vt:lpstr>
      <vt:lpstr>Historical performance of the assembly line</vt:lpstr>
    </vt:vector>
  </TitlesOfParts>
  <Company>LENOVO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Przemysław Szufel</dc:creator>
  <cp:lastModifiedBy>Przemysław Szufel</cp:lastModifiedBy>
  <cp:revision>1718</cp:revision>
  <cp:lastPrinted>2013-12-21T18:03:22Z</cp:lastPrinted>
  <dcterms:created xsi:type="dcterms:W3CDTF">2010-04-10T11:32:00Z</dcterms:created>
  <dcterms:modified xsi:type="dcterms:W3CDTF">2020-04-21T12:05:57Z</dcterms:modified>
</cp:coreProperties>
</file>