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 id="2147484013" r:id="rId2"/>
  </p:sldMasterIdLst>
  <p:notesMasterIdLst>
    <p:notesMasterId r:id="rId23"/>
  </p:notesMasterIdLst>
  <p:sldIdLst>
    <p:sldId id="256" r:id="rId3"/>
    <p:sldId id="257" r:id="rId4"/>
    <p:sldId id="258" r:id="rId5"/>
    <p:sldId id="260" r:id="rId6"/>
    <p:sldId id="261" r:id="rId7"/>
    <p:sldId id="263" r:id="rId8"/>
    <p:sldId id="264" r:id="rId9"/>
    <p:sldId id="266" r:id="rId10"/>
    <p:sldId id="283" r:id="rId11"/>
    <p:sldId id="272"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3399" autoAdjust="0"/>
  </p:normalViewPr>
  <p:slideViewPr>
    <p:cSldViewPr snapToGrid="0">
      <p:cViewPr varScale="1">
        <p:scale>
          <a:sx n="149" d="100"/>
          <a:sy n="149"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DE46C-2690-4AE3-8F2B-664846E6EA7A}" type="datetimeFigureOut">
              <a:rPr lang="ru-RU" smtClean="0"/>
              <a:t>02.06.2020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49763-2628-4B35-B78E-1DB7CE572F29}" type="slidenum">
              <a:rPr lang="ru-RU" smtClean="0"/>
              <a:t>‹#›</a:t>
            </a:fld>
            <a:endParaRPr lang="ru-RU"/>
          </a:p>
        </p:txBody>
      </p:sp>
    </p:spTree>
    <p:extLst>
      <p:ext uri="{BB962C8B-B14F-4D97-AF65-F5344CB8AC3E}">
        <p14:creationId xmlns:p14="http://schemas.microsoft.com/office/powerpoint/2010/main" val="13381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449763-2628-4B35-B78E-1DB7CE572F29}" type="slidenum">
              <a:rPr lang="ru-RU" smtClean="0"/>
              <a:t>1</a:t>
            </a:fld>
            <a:endParaRPr lang="ru-RU"/>
          </a:p>
        </p:txBody>
      </p:sp>
    </p:spTree>
    <p:extLst>
      <p:ext uri="{BB962C8B-B14F-4D97-AF65-F5344CB8AC3E}">
        <p14:creationId xmlns:p14="http://schemas.microsoft.com/office/powerpoint/2010/main" val="385837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Due to their huge importance in practice, these problems have called the attention of many researchers and motivated a large number of collaborations between companies and academia. In addition, vehicle routing problems lead to challenging formulations that require the development of sophisticate solution strategies and motivates the design of clever heuristics and meta-heuristics.</a:t>
            </a:r>
            <a:endParaRPr lang="ru-RU" b="1" dirty="0"/>
          </a:p>
          <a:p>
            <a:endParaRPr lang="ru-RU" dirty="0"/>
          </a:p>
        </p:txBody>
      </p:sp>
      <p:sp>
        <p:nvSpPr>
          <p:cNvPr id="4" name="Номер слайда 3"/>
          <p:cNvSpPr>
            <a:spLocks noGrp="1"/>
          </p:cNvSpPr>
          <p:nvPr>
            <p:ph type="sldNum" sz="quarter" idx="10"/>
          </p:nvPr>
        </p:nvSpPr>
        <p:spPr/>
        <p:txBody>
          <a:bodyPr/>
          <a:lstStyle/>
          <a:p>
            <a:fld id="{32449763-2628-4B35-B78E-1DB7CE572F29}" type="slidenum">
              <a:rPr lang="ru-RU" smtClean="0"/>
              <a:t>3</a:t>
            </a:fld>
            <a:endParaRPr lang="ru-RU"/>
          </a:p>
        </p:txBody>
      </p:sp>
    </p:spTree>
    <p:extLst>
      <p:ext uri="{BB962C8B-B14F-4D97-AF65-F5344CB8AC3E}">
        <p14:creationId xmlns:p14="http://schemas.microsoft.com/office/powerpoint/2010/main" val="227031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449763-2628-4B35-B78E-1DB7CE572F29}" type="slidenum">
              <a:rPr lang="ru-RU" smtClean="0"/>
              <a:t>6</a:t>
            </a:fld>
            <a:endParaRPr lang="ru-RU"/>
          </a:p>
        </p:txBody>
      </p:sp>
    </p:spTree>
    <p:extLst>
      <p:ext uri="{BB962C8B-B14F-4D97-AF65-F5344CB8AC3E}">
        <p14:creationId xmlns:p14="http://schemas.microsoft.com/office/powerpoint/2010/main" val="214025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GB" sz="1200" b="1" kern="1200" dirty="0">
                <a:solidFill>
                  <a:schemeClr val="tx1"/>
                </a:solidFill>
                <a:effectLst/>
                <a:latin typeface="+mn-lt"/>
                <a:ea typeface="+mn-ea"/>
                <a:cs typeface="+mn-cs"/>
              </a:rPr>
              <a:t>The figure shows the city grid with marked locations. The Depot is marked as 0 and is located in the southwest part of the city. As can be seen from the figure, the location coordinates are generated randomly - we have locations with close proximity as well as locations that are on the other side of the town.</a:t>
            </a:r>
            <a:endParaRPr lang="ru-RU" b="1" dirty="0"/>
          </a:p>
        </p:txBody>
      </p:sp>
      <p:sp>
        <p:nvSpPr>
          <p:cNvPr id="4" name="Номер слайда 3"/>
          <p:cNvSpPr>
            <a:spLocks noGrp="1"/>
          </p:cNvSpPr>
          <p:nvPr>
            <p:ph type="sldNum" sz="quarter" idx="10"/>
          </p:nvPr>
        </p:nvSpPr>
        <p:spPr/>
        <p:txBody>
          <a:bodyPr/>
          <a:lstStyle/>
          <a:p>
            <a:fld id="{32449763-2628-4B35-B78E-1DB7CE572F29}" type="slidenum">
              <a:rPr lang="ru-RU" smtClean="0"/>
              <a:t>8</a:t>
            </a:fld>
            <a:endParaRPr lang="ru-RU"/>
          </a:p>
        </p:txBody>
      </p:sp>
    </p:spTree>
    <p:extLst>
      <p:ext uri="{BB962C8B-B14F-4D97-AF65-F5344CB8AC3E}">
        <p14:creationId xmlns:p14="http://schemas.microsoft.com/office/powerpoint/2010/main" val="404500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a:t>1) Step</a:t>
            </a:r>
            <a:r>
              <a:rPr lang="en-US" b="1" baseline="0" dirty="0"/>
              <a:t> II : </a:t>
            </a:r>
            <a:r>
              <a:rPr lang="en-US" sz="1200" b="1" kern="1200" dirty="0">
                <a:solidFill>
                  <a:schemeClr val="tx1"/>
                </a:solidFill>
                <a:effectLst/>
                <a:latin typeface="+mn-lt"/>
                <a:ea typeface="+mn-ea"/>
                <a:cs typeface="+mn-cs"/>
              </a:rPr>
              <a:t>The next step is to determine the minimum time needed to reach each location. We are assuming that each location is connected via a straight line. In order to calculate the distance, we are using the Euclidian distance which is shown in the figure.</a:t>
            </a:r>
          </a:p>
          <a:p>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2) Assuming that each car travels with the speed of 60 km/h, we can calculate the minimum time needed to reach each location. The </a:t>
            </a:r>
            <a:r>
              <a:rPr lang="en-GB" sz="1200" b="1" kern="1200" dirty="0" err="1">
                <a:solidFill>
                  <a:schemeClr val="tx1"/>
                </a:solidFill>
                <a:effectLst/>
                <a:latin typeface="+mn-lt"/>
                <a:ea typeface="+mn-ea"/>
                <a:cs typeface="+mn-cs"/>
              </a:rPr>
              <a:t>heatmap</a:t>
            </a:r>
            <a:r>
              <a:rPr lang="en-GB" sz="1200" b="1" kern="1200" dirty="0">
                <a:solidFill>
                  <a:schemeClr val="tx1"/>
                </a:solidFill>
                <a:effectLst/>
                <a:latin typeface="+mn-lt"/>
                <a:ea typeface="+mn-ea"/>
                <a:cs typeface="+mn-cs"/>
              </a:rPr>
              <a:t> shows these time requirements. In general, a delivery between nearby locations requires a couple of minutes, while for distant locations the delivery can last up to 20 minutes (for example, between locations 9 and 19).</a:t>
            </a:r>
            <a:endParaRPr lang="ru-RU"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GB" sz="1200" b="1" kern="1200" dirty="0">
              <a:solidFill>
                <a:schemeClr val="tx1"/>
              </a:solidFill>
              <a:effectLst/>
              <a:latin typeface="+mn-lt"/>
              <a:ea typeface="+mn-ea"/>
              <a:cs typeface="+mn-cs"/>
            </a:endParaRPr>
          </a:p>
          <a:p>
            <a:endParaRPr lang="ru-RU" b="1" dirty="0"/>
          </a:p>
        </p:txBody>
      </p:sp>
      <p:sp>
        <p:nvSpPr>
          <p:cNvPr id="4" name="Номер слайда 3"/>
          <p:cNvSpPr>
            <a:spLocks noGrp="1"/>
          </p:cNvSpPr>
          <p:nvPr>
            <p:ph type="sldNum" sz="quarter" idx="10"/>
          </p:nvPr>
        </p:nvSpPr>
        <p:spPr/>
        <p:txBody>
          <a:bodyPr/>
          <a:lstStyle/>
          <a:p>
            <a:fld id="{32449763-2628-4B35-B78E-1DB7CE572F29}" type="slidenum">
              <a:rPr lang="ru-RU" smtClean="0"/>
              <a:t>9</a:t>
            </a:fld>
            <a:endParaRPr lang="ru-RU"/>
          </a:p>
        </p:txBody>
      </p:sp>
    </p:spTree>
    <p:extLst>
      <p:ext uri="{BB962C8B-B14F-4D97-AF65-F5344CB8AC3E}">
        <p14:creationId xmlns:p14="http://schemas.microsoft.com/office/powerpoint/2010/main" val="163280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449763-2628-4B35-B78E-1DB7CE572F29}" type="slidenum">
              <a:rPr lang="ru-RU" smtClean="0"/>
              <a:t>14</a:t>
            </a:fld>
            <a:endParaRPr lang="ru-RU"/>
          </a:p>
        </p:txBody>
      </p:sp>
    </p:spTree>
    <p:extLst>
      <p:ext uri="{BB962C8B-B14F-4D97-AF65-F5344CB8AC3E}">
        <p14:creationId xmlns:p14="http://schemas.microsoft.com/office/powerpoint/2010/main" val="121687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5B55809-7E84-4EB4-AAE1-3C8CAF5FF3D4}"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77278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246643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00986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5B55809-7E84-4EB4-AAE1-3C8CAF5FF3D4}"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106942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77983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0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76745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0634331-6095-4216-AD98-C435627A83E3}" type="datetimeFigureOut">
              <a:rPr lang="ru-RU" smtClean="0"/>
              <a:t>02.06.2020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1181183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0634331-6095-4216-AD98-C435627A83E3}" type="datetimeFigureOut">
              <a:rPr lang="ru-RU" smtClean="0"/>
              <a:t>02.06.2020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4220808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34331-6095-4216-AD98-C435627A83E3}" type="datetimeFigureOut">
              <a:rPr lang="ru-RU" smtClean="0"/>
              <a:t>02.06.2020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240154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41477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868040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193046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568897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21370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0634331-6095-4216-AD98-C435627A83E3}" type="datetimeFigureOut">
              <a:rPr lang="ru-RU" smtClean="0"/>
              <a:t>02.06.2020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5B55809-7E84-4EB4-AAE1-3C8CAF5FF3D4}"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73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60015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0634331-6095-4216-AD98-C435627A83E3}" type="datetimeFigureOut">
              <a:rPr lang="ru-RU" smtClean="0"/>
              <a:t>02.06.2020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16850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0634331-6095-4216-AD98-C435627A83E3}" type="datetimeFigureOut">
              <a:rPr lang="ru-RU" smtClean="0"/>
              <a:t>02.06.2020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110291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34331-6095-4216-AD98-C435627A83E3}" type="datetimeFigureOut">
              <a:rPr lang="ru-RU" smtClean="0"/>
              <a:t>02.06.2020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17734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147505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0634331-6095-4216-AD98-C435627A83E3}" type="datetimeFigureOut">
              <a:rPr lang="ru-RU" smtClean="0"/>
              <a:t>02.06.2020</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B55809-7E84-4EB4-AAE1-3C8CAF5FF3D4}" type="slidenum">
              <a:rPr lang="ru-RU" smtClean="0"/>
              <a:t>‹#›</a:t>
            </a:fld>
            <a:endParaRPr lang="ru-RU"/>
          </a:p>
        </p:txBody>
      </p:sp>
    </p:spTree>
    <p:extLst>
      <p:ext uri="{BB962C8B-B14F-4D97-AF65-F5344CB8AC3E}">
        <p14:creationId xmlns:p14="http://schemas.microsoft.com/office/powerpoint/2010/main" val="375886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0634331-6095-4216-AD98-C435627A83E3}" type="datetimeFigureOut">
              <a:rPr lang="ru-RU" smtClean="0"/>
              <a:t>02.06.2020</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5B55809-7E84-4EB4-AAE1-3C8CAF5FF3D4}" type="slidenum">
              <a:rPr lang="ru-RU" smtClean="0"/>
              <a:t>‹#›</a:t>
            </a:fld>
            <a:endParaRPr lang="ru-RU"/>
          </a:p>
        </p:txBody>
      </p:sp>
    </p:spTree>
    <p:extLst>
      <p:ext uri="{BB962C8B-B14F-4D97-AF65-F5344CB8AC3E}">
        <p14:creationId xmlns:p14="http://schemas.microsoft.com/office/powerpoint/2010/main" val="236306229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0634331-6095-4216-AD98-C435627A83E3}" type="datetimeFigureOut">
              <a:rPr lang="ru-RU" smtClean="0"/>
              <a:t>02.06.2020</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5B55809-7E84-4EB4-AAE1-3C8CAF5FF3D4}" type="slidenum">
              <a:rPr lang="ru-RU" smtClean="0"/>
              <a:t>‹#›</a:t>
            </a:fld>
            <a:endParaRPr lang="ru-RU"/>
          </a:p>
        </p:txBody>
      </p:sp>
    </p:spTree>
    <p:extLst>
      <p:ext uri="{BB962C8B-B14F-4D97-AF65-F5344CB8AC3E}">
        <p14:creationId xmlns:p14="http://schemas.microsoft.com/office/powerpoint/2010/main" val="3507076279"/>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4552548" y="318177"/>
            <a:ext cx="3683635" cy="1856105"/>
          </a:xfrm>
          <a:prstGeom prst="rect">
            <a:avLst/>
          </a:prstGeom>
        </p:spPr>
      </p:pic>
      <p:sp>
        <p:nvSpPr>
          <p:cNvPr id="6" name="Прямоугольник 5"/>
          <p:cNvSpPr/>
          <p:nvPr/>
        </p:nvSpPr>
        <p:spPr>
          <a:xfrm>
            <a:off x="4481021" y="2667816"/>
            <a:ext cx="3826690" cy="655885"/>
          </a:xfrm>
          <a:prstGeom prst="rect">
            <a:avLst/>
          </a:prstGeom>
        </p:spPr>
        <p:txBody>
          <a:bodyPr wrap="none">
            <a:spAutoFit/>
          </a:bodyPr>
          <a:lstStyle/>
          <a:p>
            <a:pPr algn="ctr">
              <a:lnSpc>
                <a:spcPct val="107000"/>
              </a:lnSpc>
              <a:spcAft>
                <a:spcPts val="0"/>
              </a:spcAft>
            </a:pPr>
            <a:r>
              <a:rPr lang="cs-CZ" sz="3600" b="1" dirty="0">
                <a:latin typeface="Times New Roman" panose="02020603050405020304" pitchFamily="18" charset="0"/>
                <a:ea typeface="Times New Roman" panose="02020603050405020304" pitchFamily="18" charset="0"/>
                <a:cs typeface="Times New Roman" panose="02020603050405020304" pitchFamily="18" charset="0"/>
              </a:rPr>
              <a:t>Delivery Logistics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1694706" y="3816240"/>
            <a:ext cx="6541477" cy="2031838"/>
          </a:xfrm>
          <a:prstGeom prst="rect">
            <a:avLst/>
          </a:prstGeom>
        </p:spPr>
        <p:txBody>
          <a:bodyPr wrap="square">
            <a:spAutoFit/>
          </a:bodyPr>
          <a:lstStyle/>
          <a:p>
            <a:pPr marL="63500" marR="2760980">
              <a:lnSpc>
                <a:spcPct val="137000"/>
              </a:lnSpc>
              <a:spcBef>
                <a:spcPts val="5"/>
              </a:spcBef>
              <a:spcAft>
                <a:spcPts val="0"/>
              </a:spcAft>
            </a:pPr>
            <a:r>
              <a:rPr lang="en-US" u="sng" dirty="0">
                <a:latin typeface="Times New Roman" panose="02020603050405020304" pitchFamily="18" charset="0"/>
                <a:ea typeface="Times New Roman" panose="02020603050405020304" pitchFamily="18" charset="0"/>
                <a:cs typeface="Times New Roman" panose="02020603050405020304" pitchFamily="18" charset="0"/>
              </a:rPr>
              <a:t>Final project prepared by:</a:t>
            </a:r>
          </a:p>
          <a:p>
            <a:pPr marL="63500" marR="2760980">
              <a:lnSpc>
                <a:spcPct val="137000"/>
              </a:lnSpc>
              <a:spcBef>
                <a:spcPts val="5"/>
              </a:spcBef>
              <a:spcAft>
                <a:spcPts val="0"/>
              </a:spcAft>
            </a:pPr>
            <a:r>
              <a:rPr lang="en-US" b="1" dirty="0" err="1">
                <a:latin typeface="Times New Roman" panose="02020603050405020304" pitchFamily="18" charset="0"/>
                <a:ea typeface="Times New Roman" panose="02020603050405020304" pitchFamily="18" charset="0"/>
                <a:cs typeface="Times New Roman" panose="02020603050405020304" pitchFamily="18" charset="0"/>
              </a:rPr>
              <a:t>Oleksandr</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Bachynsky</a:t>
            </a:r>
            <a:r>
              <a:rPr lang="en-US" dirty="0">
                <a:latin typeface="Times New Roman" panose="02020603050405020304" pitchFamily="18" charset="0"/>
                <a:ea typeface="Times New Roman" panose="02020603050405020304" pitchFamily="18" charset="0"/>
                <a:cs typeface="Times New Roman" panose="02020603050405020304" pitchFamily="18" charset="0"/>
              </a:rPr>
              <a:t>, 83457</a:t>
            </a:r>
          </a:p>
          <a:p>
            <a:pPr marL="63500" marR="2760980">
              <a:lnSpc>
                <a:spcPct val="137000"/>
              </a:lnSpc>
              <a:spcBef>
                <a:spcPts val="5"/>
              </a:spcBef>
              <a:spcAft>
                <a:spcPts val="0"/>
              </a:spcAft>
            </a:pPr>
            <a:r>
              <a:rPr lang="cs-CZ" b="1" dirty="0">
                <a:latin typeface="Times New Roman" panose="02020603050405020304" pitchFamily="18" charset="0"/>
                <a:ea typeface="Times New Roman" panose="02020603050405020304" pitchFamily="18" charset="0"/>
                <a:cs typeface="Times New Roman" panose="02020603050405020304" pitchFamily="18" charset="0"/>
              </a:rPr>
              <a:t>Oleksandr Romanchenko</a:t>
            </a:r>
            <a:r>
              <a:rPr lang="en-US" dirty="0">
                <a:latin typeface="Times New Roman" panose="02020603050405020304" pitchFamily="18" charset="0"/>
                <a:ea typeface="Times New Roman" panose="02020603050405020304" pitchFamily="18" charset="0"/>
                <a:cs typeface="Times New Roman" panose="02020603050405020304" pitchFamily="18" charset="0"/>
              </a:rPr>
              <a:t>, 83459</a:t>
            </a:r>
          </a:p>
          <a:p>
            <a:pPr marL="63500" marR="2760980">
              <a:lnSpc>
                <a:spcPct val="137000"/>
              </a:lnSpc>
              <a:spcBef>
                <a:spcPts val="5"/>
              </a:spcBef>
              <a:spcAft>
                <a:spcPts val="0"/>
              </a:spcAft>
            </a:pPr>
            <a:r>
              <a:rPr lang="cs-CZ" b="1" dirty="0">
                <a:latin typeface="Times New Roman" panose="02020603050405020304" pitchFamily="18" charset="0"/>
                <a:ea typeface="Times New Roman" panose="02020603050405020304" pitchFamily="18" charset="0"/>
                <a:cs typeface="Times New Roman" panose="02020603050405020304" pitchFamily="18" charset="0"/>
              </a:rPr>
              <a:t>Nazarii Melnyk</a:t>
            </a:r>
            <a:r>
              <a:rPr lang="en-US" dirty="0">
                <a:latin typeface="Times New Roman" panose="02020603050405020304" pitchFamily="18" charset="0"/>
                <a:ea typeface="Times New Roman" panose="02020603050405020304" pitchFamily="18" charset="0"/>
                <a:cs typeface="Times New Roman" panose="02020603050405020304" pitchFamily="18" charset="0"/>
              </a:rPr>
              <a:t>, 83471</a:t>
            </a:r>
          </a:p>
          <a:p>
            <a:pPr marL="63500" marR="2760980">
              <a:lnSpc>
                <a:spcPct val="137000"/>
              </a:lnSpc>
              <a:spcBef>
                <a:spcPts val="5"/>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Прямоугольник 11"/>
          <p:cNvSpPr/>
          <p:nvPr/>
        </p:nvSpPr>
        <p:spPr>
          <a:xfrm>
            <a:off x="5651918" y="6155951"/>
            <a:ext cx="1484894" cy="369332"/>
          </a:xfrm>
          <a:prstGeom prst="rect">
            <a:avLst/>
          </a:prstGeom>
        </p:spPr>
        <p:txBody>
          <a:bodyPr wrap="none">
            <a:spAutoFit/>
          </a:bodyPr>
          <a:lstStyle/>
          <a:p>
            <a:r>
              <a:rPr lang="cs-CZ" dirty="0">
                <a:latin typeface="Times New Roman" panose="02020603050405020304" pitchFamily="18" charset="0"/>
                <a:ea typeface="Times New Roman" panose="02020603050405020304" pitchFamily="18" charset="0"/>
              </a:rPr>
              <a:t>Warsaw, 2020</a:t>
            </a:r>
            <a:endParaRPr lang="ru-RU" dirty="0"/>
          </a:p>
        </p:txBody>
      </p:sp>
      <p:sp>
        <p:nvSpPr>
          <p:cNvPr id="8" name="Прямоугольник 7"/>
          <p:cNvSpPr/>
          <p:nvPr/>
        </p:nvSpPr>
        <p:spPr>
          <a:xfrm>
            <a:off x="8236183" y="3816240"/>
            <a:ext cx="6470460" cy="1610184"/>
          </a:xfrm>
          <a:prstGeom prst="rect">
            <a:avLst/>
          </a:prstGeom>
        </p:spPr>
        <p:txBody>
          <a:bodyPr wrap="square">
            <a:spAutoFit/>
          </a:bodyPr>
          <a:lstStyle/>
          <a:p>
            <a:pPr marL="63500" marR="2760980">
              <a:lnSpc>
                <a:spcPct val="137000"/>
              </a:lnSpc>
              <a:spcBef>
                <a:spcPts val="5"/>
              </a:spcBef>
              <a:spcAft>
                <a:spcPts val="0"/>
              </a:spcAft>
            </a:pPr>
            <a:r>
              <a:rPr lang="cs-CZ" u="sng" dirty="0">
                <a:latin typeface="Times New Roman" panose="02020603050405020304" pitchFamily="18" charset="0"/>
                <a:ea typeface="Times New Roman" panose="02020603050405020304" pitchFamily="18" charset="0"/>
                <a:cs typeface="Times New Roman" panose="02020603050405020304" pitchFamily="18" charset="0"/>
              </a:rPr>
              <a:t>Field of Study</a:t>
            </a:r>
            <a:r>
              <a:rPr lang="cs-CZ" dirty="0">
                <a:latin typeface="Times New Roman" panose="02020603050405020304" pitchFamily="18" charset="0"/>
                <a:ea typeface="Times New Roman" panose="02020603050405020304" pitchFamily="18" charset="0"/>
                <a:cs typeface="Times New Roman" panose="02020603050405020304" pitchFamily="18" charset="0"/>
              </a:rPr>
              <a:t>:</a:t>
            </a:r>
            <a:r>
              <a:rPr lang="cs-CZ" u="sng"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ea typeface="Times New Roman" panose="02020603050405020304" pitchFamily="18" charset="0"/>
              <a:cs typeface="Times New Roman" panose="02020603050405020304" pitchFamily="18" charset="0"/>
            </a:endParaRPr>
          </a:p>
          <a:p>
            <a:pPr marL="63500" marR="2760980">
              <a:lnSpc>
                <a:spcPct val="137000"/>
              </a:lnSpc>
              <a:spcBef>
                <a:spcPts val="5"/>
              </a:spcBef>
              <a:spcAft>
                <a:spcPts val="0"/>
              </a:spcAft>
            </a:pPr>
            <a:r>
              <a:rPr lang="cs-CZ" dirty="0">
                <a:latin typeface="Times New Roman" panose="02020603050405020304" pitchFamily="18" charset="0"/>
                <a:ea typeface="Times New Roman" panose="02020603050405020304" pitchFamily="18" charset="0"/>
                <a:cs typeface="Times New Roman" panose="02020603050405020304" pitchFamily="18" charset="0"/>
              </a:rPr>
              <a:t>Advanced Analytics-Big Data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marL="63500" marR="3058795">
              <a:lnSpc>
                <a:spcPct val="137000"/>
              </a:lnSpc>
              <a:spcBef>
                <a:spcPts val="5"/>
              </a:spcBef>
              <a:spcAft>
                <a:spcPts val="0"/>
              </a:spcAft>
            </a:pPr>
            <a:r>
              <a:rPr lang="en-US" u="sng" dirty="0">
                <a:latin typeface="Times New Roman" panose="02020603050405020304" pitchFamily="18" charset="0"/>
                <a:ea typeface="Times New Roman" panose="02020603050405020304" pitchFamily="18" charset="0"/>
                <a:cs typeface="Times New Roman" panose="02020603050405020304" pitchFamily="18" charset="0"/>
              </a:rPr>
              <a:t>Subject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u="sng" dirty="0">
                <a:latin typeface="Times New Roman" panose="02020603050405020304" pitchFamily="18" charset="0"/>
                <a:ea typeface="Times New Roman" panose="02020603050405020304" pitchFamily="18" charset="0"/>
                <a:cs typeface="Times New Roman" panose="02020603050405020304" pitchFamily="18" charset="0"/>
              </a:rPr>
              <a:t> </a:t>
            </a:r>
          </a:p>
          <a:p>
            <a:pPr marL="63500" marR="3058795">
              <a:lnSpc>
                <a:spcPct val="137000"/>
              </a:lnSpc>
              <a:spcBef>
                <a:spcPts val="5"/>
              </a:spcBef>
              <a:spcAft>
                <a:spcPts val="0"/>
              </a:spcAft>
            </a:pPr>
            <a:r>
              <a:rPr lang="cs-CZ" dirty="0">
                <a:latin typeface="Times New Roman" panose="02020603050405020304" pitchFamily="18" charset="0"/>
                <a:ea typeface="Times New Roman" panose="02020603050405020304" pitchFamily="18" charset="0"/>
                <a:cs typeface="Times New Roman" panose="02020603050405020304" pitchFamily="18" charset="0"/>
              </a:rPr>
              <a:t>Advanced Simulation Modelling</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42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196077"/>
            <a:ext cx="4469625" cy="1325562"/>
          </a:xfrm>
        </p:spPr>
        <p:txBody>
          <a:bodyPr/>
          <a:lstStyle/>
          <a:p>
            <a:r>
              <a:rPr lang="en-US" dirty="0"/>
              <a:t>VRP</a:t>
            </a:r>
            <a:r>
              <a:rPr lang="ru-RU" dirty="0"/>
              <a:t> </a:t>
            </a:r>
            <a:r>
              <a:rPr lang="en-GB" dirty="0"/>
              <a:t>constraints</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en-US" sz="2000" b="1" dirty="0"/>
              <a:t>Capacity constraints </a:t>
            </a:r>
            <a:r>
              <a:rPr lang="en-US" sz="2000" dirty="0"/>
              <a:t>- The capacitated vehicle routing problem (CVRP) is a VRP in which vehicles with limited carrying capacity need to pick up or deliver items at various locations. The items have a quantity, such as weight or volume, and the vehicles have a maximum capacity that they can carry. The problem is to pick up or deliver the items for the least cost, while never exceeding the capacity of the vehicles.</a:t>
            </a:r>
          </a:p>
          <a:p>
            <a:pPr marL="0" indent="0">
              <a:buNone/>
            </a:pPr>
            <a:r>
              <a:rPr lang="en-US" sz="2000" b="1" dirty="0"/>
              <a:t>Time constraints </a:t>
            </a:r>
            <a:r>
              <a:rPr lang="en-US" sz="2000" dirty="0"/>
              <a:t>- </a:t>
            </a:r>
            <a:r>
              <a:rPr lang="en-GB" sz="2000" dirty="0"/>
              <a:t>Many vehicle routing problems involve scheduling visits to customers who are only available during specific time windows. These problems are known as vehicle routing problems with time windows (VRPTWs). Similarly, to the delivery volumes, the locations are defining certain time windows during which they can accept a delivery. This way the company has to plan a route that will allow the car to reach the location at a specified time.</a:t>
            </a:r>
          </a:p>
          <a:p>
            <a:pPr marL="0" indent="0">
              <a:buNone/>
            </a:pPr>
            <a:r>
              <a:rPr lang="pl-PL" sz="2000" b="1" dirty="0"/>
              <a:t>Penalties and Dropping Visits</a:t>
            </a:r>
            <a:r>
              <a:rPr lang="en-US" sz="2000" b="1" dirty="0"/>
              <a:t> </a:t>
            </a:r>
            <a:r>
              <a:rPr lang="en-US" sz="2000" dirty="0"/>
              <a:t>- </a:t>
            </a:r>
            <a:r>
              <a:rPr lang="en-GB" sz="2000" dirty="0"/>
              <a:t>Given all constraints described above, there could be no feasible solution present. For example, if you are given a VRP with capacity constraints in which the total demand at all locations exceeds the total capacity of the vehicles, no solution is possible. In order to address such issue, we will allow the vehicles to drop visits to some locations. The problem is how to decide which visits to drop.</a:t>
            </a:r>
            <a:endParaRPr lang="ru-RU" dirty="0"/>
          </a:p>
        </p:txBody>
      </p:sp>
    </p:spTree>
    <p:extLst>
      <p:ext uri="{BB962C8B-B14F-4D97-AF65-F5344CB8AC3E}">
        <p14:creationId xmlns:p14="http://schemas.microsoft.com/office/powerpoint/2010/main" val="18276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19194" y="480768"/>
            <a:ext cx="3762615" cy="899470"/>
          </a:xfrm>
        </p:spPr>
        <p:txBody>
          <a:bodyPr>
            <a:normAutofit/>
          </a:bodyPr>
          <a:lstStyle/>
          <a:p>
            <a:r>
              <a:rPr lang="pl-PL" dirty="0"/>
              <a:t>Key Findings</a:t>
            </a:r>
            <a:endParaRPr lang="ru-RU" dirty="0">
              <a:solidFill>
                <a:srgbClr val="00B050"/>
              </a:solidFill>
            </a:endParaRPr>
          </a:p>
        </p:txBody>
      </p:sp>
      <p:sp>
        <p:nvSpPr>
          <p:cNvPr id="3" name="Объект 2"/>
          <p:cNvSpPr>
            <a:spLocks noGrp="1"/>
          </p:cNvSpPr>
          <p:nvPr>
            <p:ph idx="1"/>
          </p:nvPr>
        </p:nvSpPr>
        <p:spPr>
          <a:xfrm>
            <a:off x="838546" y="1825624"/>
            <a:ext cx="6353908" cy="4622309"/>
          </a:xfrm>
        </p:spPr>
        <p:txBody>
          <a:bodyPr>
            <a:normAutofit/>
          </a:bodyPr>
          <a:lstStyle/>
          <a:p>
            <a:pPr marL="0" indent="0">
              <a:buNone/>
            </a:pPr>
            <a:r>
              <a:rPr lang="en-GB" dirty="0"/>
              <a:t>After running the algorithm, we obtain information regarding the total time needed to deliver the goods, the total load of the delivery and the locations excluded due to certain issues – either the order was too big, the time window was not suitable or there was some accident on the road leading to that location.</a:t>
            </a:r>
          </a:p>
          <a:p>
            <a:pPr marL="0" indent="0">
              <a:buNone/>
            </a:pPr>
            <a:endParaRPr lang="en-GB" dirty="0"/>
          </a:p>
          <a:p>
            <a:pPr marL="0" indent="0">
              <a:buNone/>
            </a:pPr>
            <a:r>
              <a:rPr lang="en-GB" dirty="0"/>
              <a:t>After analysing the excluded nodes, we can conclude that out of 21 exclusion cases, 14 (66%) were at location 2. This means that there is an issue with reaching that location and the advice to the company would be to reconsider the feasibility of servicing it.</a:t>
            </a:r>
            <a:endParaRPr lang="ru-RU" dirty="0"/>
          </a:p>
          <a:p>
            <a:pPr marL="0" indent="0">
              <a:buNone/>
            </a:pPr>
            <a:endParaRPr lang="ru-RU" dirty="0"/>
          </a:p>
          <a:p>
            <a:pPr marL="0" indent="0">
              <a:buNone/>
            </a:pPr>
            <a:endParaRPr lang="ru-RU" dirty="0"/>
          </a:p>
        </p:txBody>
      </p:sp>
      <p:pic>
        <p:nvPicPr>
          <p:cNvPr id="4" name="Picture 1"/>
          <p:cNvPicPr/>
          <p:nvPr/>
        </p:nvPicPr>
        <p:blipFill>
          <a:blip r:embed="rId2"/>
          <a:stretch>
            <a:fillRect/>
          </a:stretch>
        </p:blipFill>
        <p:spPr>
          <a:xfrm>
            <a:off x="7664992" y="1825624"/>
            <a:ext cx="3081563" cy="3943579"/>
          </a:xfrm>
          <a:prstGeom prst="rect">
            <a:avLst/>
          </a:prstGeom>
        </p:spPr>
      </p:pic>
    </p:spTree>
    <p:extLst>
      <p:ext uri="{BB962C8B-B14F-4D97-AF65-F5344CB8AC3E}">
        <p14:creationId xmlns:p14="http://schemas.microsoft.com/office/powerpoint/2010/main" val="33639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p:cNvPicPr>
            <a:picLocks noGrp="1"/>
          </p:cNvPicPr>
          <p:nvPr>
            <p:ph idx="1"/>
          </p:nvPr>
        </p:nvPicPr>
        <p:blipFill rotWithShape="1">
          <a:blip r:embed="rId2" cstate="print">
            <a:extLst>
              <a:ext uri="{28A0092B-C50C-407E-A947-70E740481C1C}">
                <a14:useLocalDpi xmlns:a14="http://schemas.microsoft.com/office/drawing/2010/main" val="0"/>
              </a:ext>
            </a:extLst>
          </a:blip>
          <a:srcRect l="7907" t="9988" r="7324" b="5937"/>
          <a:stretch/>
        </p:blipFill>
        <p:spPr bwMode="auto">
          <a:xfrm>
            <a:off x="1358381" y="461820"/>
            <a:ext cx="8774512" cy="4351338"/>
          </a:xfrm>
          <a:prstGeom prst="rect">
            <a:avLst/>
          </a:prstGeom>
          <a:ln>
            <a:noFill/>
          </a:ln>
          <a:extLst>
            <a:ext uri="{53640926-AAD7-44D8-BBD7-CCE9431645EC}">
              <a14:shadowObscured xmlns:a14="http://schemas.microsoft.com/office/drawing/2010/main"/>
            </a:ext>
          </a:extLst>
        </p:spPr>
      </p:pic>
      <p:sp>
        <p:nvSpPr>
          <p:cNvPr id="5" name="Прямоугольник 4"/>
          <p:cNvSpPr/>
          <p:nvPr/>
        </p:nvSpPr>
        <p:spPr>
          <a:xfrm>
            <a:off x="678730" y="5001693"/>
            <a:ext cx="10133814" cy="1477328"/>
          </a:xfrm>
          <a:prstGeom prst="rect">
            <a:avLst/>
          </a:prstGeom>
        </p:spPr>
        <p:txBody>
          <a:bodyPr wrap="square">
            <a:spAutoFit/>
          </a:bodyPr>
          <a:lstStyle/>
          <a:p>
            <a:pPr indent="540385" algn="just">
              <a:spcAft>
                <a:spcPts val="1200"/>
              </a:spcAft>
            </a:pPr>
            <a:r>
              <a:rPr lang="en-GB" dirty="0">
                <a:latin typeface="Times New Roman" panose="02020603050405020304" pitchFamily="18" charset="0"/>
                <a:ea typeface="Times New Roman" panose="02020603050405020304" pitchFamily="18" charset="0"/>
              </a:rPr>
              <a:t>The plot above shows the total time and total delivered load for each of the weeks. We can see serious fluctuations in time (from 3.6 to 4.5 hours) and delivery volumes (from 46 to 88 tonnes). The time differences can be explained by two things – available time windows and accidents on the road. They both affect the total delivery time. As for the delivery volumes, they are affected by the placed order, car capacity and feasibility of a delivery to a certain location. </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106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98254" y="488538"/>
            <a:ext cx="5195489" cy="888660"/>
          </a:xfrm>
        </p:spPr>
        <p:txBody>
          <a:bodyPr/>
          <a:lstStyle/>
          <a:p>
            <a:r>
              <a:rPr lang="en-US" dirty="0"/>
              <a:t>Sensitivity analysis </a:t>
            </a:r>
            <a:endParaRPr lang="ru-RU" dirty="0"/>
          </a:p>
        </p:txBody>
      </p:sp>
      <p:sp>
        <p:nvSpPr>
          <p:cNvPr id="3" name="Объект 2"/>
          <p:cNvSpPr>
            <a:spLocks noGrp="1"/>
          </p:cNvSpPr>
          <p:nvPr>
            <p:ph idx="1"/>
          </p:nvPr>
        </p:nvSpPr>
        <p:spPr>
          <a:xfrm>
            <a:off x="817930" y="1894788"/>
            <a:ext cx="8595360" cy="4351337"/>
          </a:xfrm>
        </p:spPr>
        <p:txBody>
          <a:bodyPr/>
          <a:lstStyle/>
          <a:p>
            <a:pPr marL="0" indent="0">
              <a:buNone/>
            </a:pPr>
            <a:r>
              <a:rPr lang="en-GB" sz="2000" dirty="0"/>
              <a:t>There are several parameters that can be changed</a:t>
            </a:r>
            <a:r>
              <a:rPr lang="ru-RU" sz="2000" dirty="0"/>
              <a:t> </a:t>
            </a:r>
            <a:r>
              <a:rPr lang="en-US" sz="2000" dirty="0"/>
              <a:t>for our model</a:t>
            </a:r>
            <a:r>
              <a:rPr lang="en-GB" sz="2000" dirty="0"/>
              <a:t>:</a:t>
            </a:r>
            <a:endParaRPr lang="ru-RU" sz="2000" dirty="0"/>
          </a:p>
          <a:p>
            <a:pPr lvl="0"/>
            <a:r>
              <a:rPr lang="en-GB" dirty="0"/>
              <a:t>Number of locations</a:t>
            </a:r>
            <a:endParaRPr lang="ru-RU" dirty="0"/>
          </a:p>
          <a:p>
            <a:pPr lvl="0"/>
            <a:r>
              <a:rPr lang="en-GB" dirty="0"/>
              <a:t>Number of cars and their capacity</a:t>
            </a:r>
            <a:endParaRPr lang="ru-RU" dirty="0"/>
          </a:p>
          <a:p>
            <a:pPr lvl="0"/>
            <a:r>
              <a:rPr lang="en-GB" dirty="0"/>
              <a:t>Load/unload times</a:t>
            </a:r>
            <a:endParaRPr lang="ru-RU" dirty="0"/>
          </a:p>
          <a:p>
            <a:pPr lvl="0"/>
            <a:r>
              <a:rPr lang="en-GB" dirty="0"/>
              <a:t>Depot capacity</a:t>
            </a:r>
            <a:endParaRPr lang="ru-RU" dirty="0"/>
          </a:p>
          <a:p>
            <a:pPr marL="0" indent="0">
              <a:buNone/>
            </a:pPr>
            <a:endParaRPr lang="ru-RU" dirty="0"/>
          </a:p>
        </p:txBody>
      </p:sp>
      <p:sp>
        <p:nvSpPr>
          <p:cNvPr id="5" name="Прямоугольник 4"/>
          <p:cNvSpPr/>
          <p:nvPr/>
        </p:nvSpPr>
        <p:spPr>
          <a:xfrm>
            <a:off x="817931" y="4660348"/>
            <a:ext cx="9146202" cy="646331"/>
          </a:xfrm>
          <a:prstGeom prst="rect">
            <a:avLst/>
          </a:prstGeom>
        </p:spPr>
        <p:txBody>
          <a:bodyPr wrap="square">
            <a:spAutoFit/>
          </a:bodyPr>
          <a:lstStyle/>
          <a:p>
            <a:r>
              <a:rPr lang="en-GB" spc="10" dirty="0"/>
              <a:t>We will focus on the car capacity, load/unload times, depot capacity, number of cars parameter on our sensitivity analysis</a:t>
            </a:r>
            <a:endParaRPr lang="ru-RU" spc="10" dirty="0"/>
          </a:p>
        </p:txBody>
      </p:sp>
    </p:spTree>
    <p:extLst>
      <p:ext uri="{BB962C8B-B14F-4D97-AF65-F5344CB8AC3E}">
        <p14:creationId xmlns:p14="http://schemas.microsoft.com/office/powerpoint/2010/main" val="215616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6407" y="382924"/>
            <a:ext cx="3394969" cy="1325562"/>
          </a:xfrm>
        </p:spPr>
        <p:txBody>
          <a:bodyPr>
            <a:normAutofit/>
          </a:bodyPr>
          <a:lstStyle/>
          <a:p>
            <a:pPr lvl="0"/>
            <a:r>
              <a:rPr lang="en-GB" sz="3200" b="1" dirty="0"/>
              <a:t>Experiment 1</a:t>
            </a:r>
            <a:br>
              <a:rPr lang="ru-RU" dirty="0"/>
            </a:br>
            <a:endParaRPr lang="ru-RU" dirty="0"/>
          </a:p>
        </p:txBody>
      </p:sp>
      <p:sp>
        <p:nvSpPr>
          <p:cNvPr id="3" name="Объект 2"/>
          <p:cNvSpPr>
            <a:spLocks noGrp="1"/>
          </p:cNvSpPr>
          <p:nvPr>
            <p:ph idx="1"/>
          </p:nvPr>
        </p:nvSpPr>
        <p:spPr>
          <a:xfrm>
            <a:off x="838199" y="1381954"/>
            <a:ext cx="4431384" cy="3882755"/>
          </a:xfrm>
        </p:spPr>
        <p:txBody>
          <a:bodyPr/>
          <a:lstStyle/>
          <a:p>
            <a:pPr marL="0" indent="0">
              <a:buNone/>
            </a:pPr>
            <a:r>
              <a:rPr lang="en-GB" sz="1600" b="1" dirty="0"/>
              <a:t>Changes:</a:t>
            </a:r>
            <a:r>
              <a:rPr lang="en-GB" sz="1600" dirty="0"/>
              <a:t> increasing </a:t>
            </a:r>
            <a:r>
              <a:rPr lang="en-GB" sz="1600" dirty="0" err="1"/>
              <a:t>car_capacity</a:t>
            </a:r>
            <a:r>
              <a:rPr lang="en-GB" sz="1600" dirty="0"/>
              <a:t> of all 6 cars to 35</a:t>
            </a:r>
            <a:endParaRPr lang="ru-RU" sz="1600" dirty="0"/>
          </a:p>
          <a:p>
            <a:pPr marL="0" indent="0">
              <a:buNone/>
            </a:pPr>
            <a:r>
              <a:rPr lang="en-US" sz="1600" b="1" dirty="0"/>
              <a:t>Assumption:</a:t>
            </a:r>
            <a:r>
              <a:rPr lang="en-US" sz="1600" dirty="0"/>
              <a:t> since the same workload will be distributed between cars which have more than twice of initial capacity this would result in shorter routes for some cars or even unused cars.</a:t>
            </a:r>
            <a:endParaRPr lang="ru-RU" sz="1600" dirty="0"/>
          </a:p>
          <a:p>
            <a:pPr marL="0" indent="0">
              <a:buNone/>
            </a:pPr>
            <a:endParaRPr lang="ru-RU" dirty="0"/>
          </a:p>
        </p:txBody>
      </p:sp>
      <p:pic>
        <p:nvPicPr>
          <p:cNvPr id="4" name="Picture 9" descr="A group of people in a room&#10;&#10;Description automatically generated"/>
          <p:cNvPicPr/>
          <p:nvPr/>
        </p:nvPicPr>
        <p:blipFill rotWithShape="1">
          <a:blip r:embed="rId3" cstate="print">
            <a:extLst>
              <a:ext uri="{28A0092B-C50C-407E-A947-70E740481C1C}">
                <a14:useLocalDpi xmlns:a14="http://schemas.microsoft.com/office/drawing/2010/main" val="0"/>
              </a:ext>
            </a:extLst>
          </a:blip>
          <a:srcRect l="8475" t="10969" r="5274" b="5938"/>
          <a:stretch/>
        </p:blipFill>
        <p:spPr bwMode="auto">
          <a:xfrm>
            <a:off x="729791" y="3539093"/>
            <a:ext cx="4648200" cy="2239010"/>
          </a:xfrm>
          <a:prstGeom prst="rect">
            <a:avLst/>
          </a:prstGeom>
          <a:ln>
            <a:noFill/>
          </a:ln>
          <a:extLst>
            <a:ext uri="{53640926-AAD7-44D8-BBD7-CCE9431645EC}">
              <a14:shadowObscured xmlns:a14="http://schemas.microsoft.com/office/drawing/2010/main"/>
            </a:ext>
          </a:extLst>
        </p:spPr>
      </p:pic>
      <p:pic>
        <p:nvPicPr>
          <p:cNvPr id="5" name="Picture 2"/>
          <p:cNvPicPr/>
          <p:nvPr/>
        </p:nvPicPr>
        <p:blipFill rotWithShape="1">
          <a:blip r:embed="rId4" cstate="print">
            <a:extLst>
              <a:ext uri="{28A0092B-C50C-407E-A947-70E740481C1C}">
                <a14:useLocalDpi xmlns:a14="http://schemas.microsoft.com/office/drawing/2010/main" val="0"/>
              </a:ext>
            </a:extLst>
          </a:blip>
          <a:srcRect l="10137" t="9971" r="8929" b="9761"/>
          <a:stretch/>
        </p:blipFill>
        <p:spPr bwMode="auto">
          <a:xfrm>
            <a:off x="5486399" y="412294"/>
            <a:ext cx="5600700" cy="5554345"/>
          </a:xfrm>
          <a:prstGeom prst="rect">
            <a:avLst/>
          </a:prstGeom>
          <a:ln>
            <a:noFill/>
          </a:ln>
          <a:extLst>
            <a:ext uri="{53640926-AAD7-44D8-BBD7-CCE9431645EC}">
              <a14:shadowObscured xmlns:a14="http://schemas.microsoft.com/office/drawing/2010/main"/>
            </a:ext>
          </a:extLst>
        </p:spPr>
      </p:pic>
      <p:sp>
        <p:nvSpPr>
          <p:cNvPr id="7" name="Прямоугольник 6"/>
          <p:cNvSpPr/>
          <p:nvPr/>
        </p:nvSpPr>
        <p:spPr>
          <a:xfrm>
            <a:off x="955248" y="5971351"/>
            <a:ext cx="10064685" cy="584775"/>
          </a:xfrm>
          <a:prstGeom prst="rect">
            <a:avLst/>
          </a:prstGeom>
        </p:spPr>
        <p:txBody>
          <a:bodyPr wrap="square">
            <a:spAutoFit/>
          </a:bodyPr>
          <a:lstStyle/>
          <a:p>
            <a:pPr>
              <a:defRPr/>
            </a:pPr>
            <a:r>
              <a:rPr lang="en-US" sz="1600" spc="10" dirty="0"/>
              <a:t>As expected, having cars which are twice as capable as initials ones leads to a situation that cars 1 and 2 weren’t used at all because 4 other cars have managed to deal with the workload by themselves! </a:t>
            </a:r>
            <a:endParaRPr lang="ru-RU" sz="1600" spc="10" dirty="0"/>
          </a:p>
        </p:txBody>
      </p:sp>
    </p:spTree>
    <p:extLst>
      <p:ext uri="{BB962C8B-B14F-4D97-AF65-F5344CB8AC3E}">
        <p14:creationId xmlns:p14="http://schemas.microsoft.com/office/powerpoint/2010/main" val="129406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1000"/>
                                        <p:tgtEl>
                                          <p:spTgt spid="7">
                                            <p:txEl>
                                              <p:pRg st="0" end="0"/>
                                            </p:txEl>
                                          </p:spTgt>
                                        </p:tgtEl>
                                      </p:cBhvr>
                                    </p:animEffect>
                                    <p:anim calcmode="lin" valueType="num">
                                      <p:cBhvr>
                                        <p:cTn id="3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5224" y="488053"/>
            <a:ext cx="3819175" cy="928546"/>
          </a:xfrm>
        </p:spPr>
        <p:txBody>
          <a:bodyPr>
            <a:normAutofit fontScale="90000"/>
          </a:bodyPr>
          <a:lstStyle/>
          <a:p>
            <a:pPr lvl="0"/>
            <a:r>
              <a:rPr lang="en-US" sz="3600" b="1" dirty="0"/>
              <a:t>Experiment</a:t>
            </a:r>
            <a:r>
              <a:rPr lang="en-US" sz="3200" b="1" dirty="0"/>
              <a:t> 2</a:t>
            </a:r>
            <a:br>
              <a:rPr lang="ru-RU" sz="3200" dirty="0"/>
            </a:br>
            <a:endParaRPr lang="ru-RU" sz="3200" dirty="0"/>
          </a:p>
        </p:txBody>
      </p:sp>
      <p:sp>
        <p:nvSpPr>
          <p:cNvPr id="3" name="Объект 2"/>
          <p:cNvSpPr>
            <a:spLocks noGrp="1"/>
          </p:cNvSpPr>
          <p:nvPr>
            <p:ph idx="1"/>
          </p:nvPr>
        </p:nvSpPr>
        <p:spPr>
          <a:xfrm>
            <a:off x="968268" y="1275196"/>
            <a:ext cx="4216131" cy="2966866"/>
          </a:xfrm>
        </p:spPr>
        <p:txBody>
          <a:bodyPr/>
          <a:lstStyle/>
          <a:p>
            <a:pPr marL="0" indent="0">
              <a:buNone/>
            </a:pPr>
            <a:r>
              <a:rPr lang="en-GB" sz="1600" b="1" dirty="0"/>
              <a:t>Changes: </a:t>
            </a:r>
            <a:r>
              <a:rPr lang="en-US" sz="1600" dirty="0"/>
              <a:t>decreasing car capacity to 10 for all cars, decreasing load/unload time to 2 and increasing depot capacity to 12. In such a case we have light-weight cars which need less time for load/unload + increased capacity of depo which should at least solve this issue with depo queues.</a:t>
            </a:r>
            <a:endParaRPr lang="ru-RU" sz="1600" dirty="0"/>
          </a:p>
          <a:p>
            <a:pPr marL="0" indent="0">
              <a:buNone/>
            </a:pPr>
            <a:endParaRPr lang="ru-RU" dirty="0"/>
          </a:p>
        </p:txBody>
      </p:sp>
      <p:pic>
        <p:nvPicPr>
          <p:cNvPr id="4" name="Picture 18" descr="A picture containing indoor, table, computer, desk&#10;&#10;Description automatically generated"/>
          <p:cNvPicPr/>
          <p:nvPr/>
        </p:nvPicPr>
        <p:blipFill rotWithShape="1">
          <a:blip r:embed="rId2" cstate="print">
            <a:extLst>
              <a:ext uri="{28A0092B-C50C-407E-A947-70E740481C1C}">
                <a14:useLocalDpi xmlns:a14="http://schemas.microsoft.com/office/drawing/2010/main" val="0"/>
              </a:ext>
            </a:extLst>
          </a:blip>
          <a:srcRect l="8309" t="10636" r="6604" b="5939"/>
          <a:stretch/>
        </p:blipFill>
        <p:spPr bwMode="auto">
          <a:xfrm>
            <a:off x="745749" y="3348150"/>
            <a:ext cx="4438650" cy="2175510"/>
          </a:xfrm>
          <a:prstGeom prst="rect">
            <a:avLst/>
          </a:prstGeom>
          <a:ln>
            <a:noFill/>
          </a:ln>
          <a:extLst>
            <a:ext uri="{53640926-AAD7-44D8-BBD7-CCE9431645EC}">
              <a14:shadowObscured xmlns:a14="http://schemas.microsoft.com/office/drawing/2010/main"/>
            </a:ext>
          </a:extLst>
        </p:spPr>
      </p:pic>
      <p:pic>
        <p:nvPicPr>
          <p:cNvPr id="5" name="Picture 17" descr="A close up of a map&#10;&#10;Description automatically generated"/>
          <p:cNvPicPr/>
          <p:nvPr/>
        </p:nvPicPr>
        <p:blipFill rotWithShape="1">
          <a:blip r:embed="rId3" cstate="print">
            <a:extLst>
              <a:ext uri="{28A0092B-C50C-407E-A947-70E740481C1C}">
                <a14:useLocalDpi xmlns:a14="http://schemas.microsoft.com/office/drawing/2010/main" val="0"/>
              </a:ext>
            </a:extLst>
          </a:blip>
          <a:srcRect l="9972" t="10305" r="9096" b="9926"/>
          <a:stretch/>
        </p:blipFill>
        <p:spPr bwMode="auto">
          <a:xfrm>
            <a:off x="5362359" y="302558"/>
            <a:ext cx="5575935" cy="5495925"/>
          </a:xfrm>
          <a:prstGeom prst="rect">
            <a:avLst/>
          </a:prstGeom>
          <a:ln>
            <a:noFill/>
          </a:ln>
          <a:extLst>
            <a:ext uri="{53640926-AAD7-44D8-BBD7-CCE9431645EC}">
              <a14:shadowObscured xmlns:a14="http://schemas.microsoft.com/office/drawing/2010/main"/>
            </a:ext>
          </a:extLst>
        </p:spPr>
      </p:pic>
      <p:sp>
        <p:nvSpPr>
          <p:cNvPr id="6" name="Прямоугольник 5"/>
          <p:cNvSpPr/>
          <p:nvPr/>
        </p:nvSpPr>
        <p:spPr>
          <a:xfrm>
            <a:off x="745749" y="5798483"/>
            <a:ext cx="10020692" cy="830997"/>
          </a:xfrm>
          <a:prstGeom prst="rect">
            <a:avLst/>
          </a:prstGeom>
        </p:spPr>
        <p:txBody>
          <a:bodyPr wrap="square">
            <a:spAutoFit/>
          </a:bodyPr>
          <a:lstStyle/>
          <a:p>
            <a:pPr algn="just"/>
            <a:r>
              <a:rPr lang="en-GB" sz="1600" spc="10" dirty="0"/>
              <a:t>Here, looking at delivery time and load capacity chart we can see that the total number of tones delivered is significantly lower than in Experiment 1 while the time spent is a bit higher with all cars being busy all the time.</a:t>
            </a:r>
            <a:endParaRPr lang="ru-RU" sz="1600" spc="10" dirty="0"/>
          </a:p>
        </p:txBody>
      </p:sp>
    </p:spTree>
    <p:extLst>
      <p:ext uri="{BB962C8B-B14F-4D97-AF65-F5344CB8AC3E}">
        <p14:creationId xmlns:p14="http://schemas.microsoft.com/office/powerpoint/2010/main" val="311651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3019" y="382020"/>
            <a:ext cx="2998884" cy="726899"/>
          </a:xfrm>
        </p:spPr>
        <p:txBody>
          <a:bodyPr>
            <a:normAutofit/>
          </a:bodyPr>
          <a:lstStyle/>
          <a:p>
            <a:r>
              <a:rPr lang="en-GB" sz="3200" b="1" dirty="0"/>
              <a:t>Experiment 3</a:t>
            </a:r>
            <a:endParaRPr lang="ru-RU" sz="3200" dirty="0"/>
          </a:p>
        </p:txBody>
      </p:sp>
      <p:sp>
        <p:nvSpPr>
          <p:cNvPr id="3" name="Объект 2"/>
          <p:cNvSpPr>
            <a:spLocks noGrp="1"/>
          </p:cNvSpPr>
          <p:nvPr>
            <p:ph idx="1"/>
          </p:nvPr>
        </p:nvSpPr>
        <p:spPr>
          <a:xfrm>
            <a:off x="894762" y="1410577"/>
            <a:ext cx="3780934" cy="1945366"/>
          </a:xfrm>
        </p:spPr>
        <p:txBody>
          <a:bodyPr>
            <a:normAutofit fontScale="92500" lnSpcReduction="10000"/>
          </a:bodyPr>
          <a:lstStyle/>
          <a:p>
            <a:pPr marL="0" indent="0">
              <a:buNone/>
            </a:pPr>
            <a:r>
              <a:rPr lang="en-GB" sz="1700" b="1" dirty="0"/>
              <a:t>Changes: </a:t>
            </a:r>
            <a:r>
              <a:rPr lang="en-GB" sz="1700" dirty="0"/>
              <a:t>as in Experiment 1 we are going to increase a capacity of all cars to 35 but now decrease the number of cars from 6 to 4. Thus, we can confirm that 2 cars are redundant in case of heavy-weight cars. Let’s see if cars will manage to deal with a workload.</a:t>
            </a:r>
            <a:endParaRPr lang="ru-RU" sz="1700" dirty="0"/>
          </a:p>
          <a:p>
            <a:pPr marL="0" indent="0">
              <a:buNone/>
            </a:pPr>
            <a:endParaRPr lang="ru-RU" dirty="0"/>
          </a:p>
        </p:txBody>
      </p:sp>
      <p:pic>
        <p:nvPicPr>
          <p:cNvPr id="4" name="Picture 22" descr="A picture containing indoor, table, computer, desk&#10;&#10;Description automatically generated"/>
          <p:cNvPicPr/>
          <p:nvPr/>
        </p:nvPicPr>
        <p:blipFill rotWithShape="1">
          <a:blip r:embed="rId2" cstate="print">
            <a:extLst>
              <a:ext uri="{28A0092B-C50C-407E-A947-70E740481C1C}">
                <a14:useLocalDpi xmlns:a14="http://schemas.microsoft.com/office/drawing/2010/main" val="0"/>
              </a:ext>
            </a:extLst>
          </a:blip>
          <a:srcRect l="8308" t="10969" r="6105" b="4941"/>
          <a:stretch/>
        </p:blipFill>
        <p:spPr bwMode="auto">
          <a:xfrm>
            <a:off x="560774" y="3505495"/>
            <a:ext cx="4239668" cy="2168164"/>
          </a:xfrm>
          <a:prstGeom prst="rect">
            <a:avLst/>
          </a:prstGeom>
          <a:ln>
            <a:noFill/>
          </a:ln>
          <a:extLst>
            <a:ext uri="{53640926-AAD7-44D8-BBD7-CCE9431645EC}">
              <a14:shadowObscured xmlns:a14="http://schemas.microsoft.com/office/drawing/2010/main"/>
            </a:ext>
          </a:extLst>
        </p:spPr>
      </p:pic>
      <p:pic>
        <p:nvPicPr>
          <p:cNvPr id="5" name="Picture 21" descr="A picture containing text, computer&#10;&#10;Description automatically generated"/>
          <p:cNvPicPr/>
          <p:nvPr/>
        </p:nvPicPr>
        <p:blipFill rotWithShape="1">
          <a:blip r:embed="rId3" cstate="print">
            <a:extLst>
              <a:ext uri="{28A0092B-C50C-407E-A947-70E740481C1C}">
                <a14:useLocalDpi xmlns:a14="http://schemas.microsoft.com/office/drawing/2010/main" val="0"/>
              </a:ext>
            </a:extLst>
          </a:blip>
          <a:srcRect l="9638" t="9804" r="8930" b="9761"/>
          <a:stretch/>
        </p:blipFill>
        <p:spPr bwMode="auto">
          <a:xfrm>
            <a:off x="4800442" y="301673"/>
            <a:ext cx="6096943" cy="5524092"/>
          </a:xfrm>
          <a:prstGeom prst="rect">
            <a:avLst/>
          </a:prstGeom>
          <a:ln>
            <a:noFill/>
          </a:ln>
          <a:extLst>
            <a:ext uri="{53640926-AAD7-44D8-BBD7-CCE9431645EC}">
              <a14:shadowObscured xmlns:a14="http://schemas.microsoft.com/office/drawing/2010/main"/>
            </a:ext>
          </a:extLst>
        </p:spPr>
      </p:pic>
      <p:sp>
        <p:nvSpPr>
          <p:cNvPr id="6" name="Прямоугольник 5"/>
          <p:cNvSpPr/>
          <p:nvPr/>
        </p:nvSpPr>
        <p:spPr>
          <a:xfrm>
            <a:off x="1243019" y="5975317"/>
            <a:ext cx="9390416" cy="584775"/>
          </a:xfrm>
          <a:prstGeom prst="rect">
            <a:avLst/>
          </a:prstGeom>
        </p:spPr>
        <p:txBody>
          <a:bodyPr wrap="square">
            <a:spAutoFit/>
          </a:bodyPr>
          <a:lstStyle/>
          <a:p>
            <a:r>
              <a:rPr lang="en-GB" sz="1600" spc="10" dirty="0"/>
              <a:t>Here we can see that Time and load capacity plot is almost the same as in Experiment 1 with the same fluctuation range of tons delivered but with 4 cars.</a:t>
            </a:r>
            <a:endParaRPr lang="ru-RU" sz="1600" spc="10" dirty="0"/>
          </a:p>
        </p:txBody>
      </p:sp>
    </p:spTree>
    <p:extLst>
      <p:ext uri="{BB962C8B-B14F-4D97-AF65-F5344CB8AC3E}">
        <p14:creationId xmlns:p14="http://schemas.microsoft.com/office/powerpoint/2010/main" val="190945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42779" y="551240"/>
            <a:ext cx="3800322" cy="899470"/>
          </a:xfrm>
        </p:spPr>
        <p:txBody>
          <a:bodyPr/>
          <a:lstStyle/>
          <a:p>
            <a:r>
              <a:rPr lang="en-GB" b="1" dirty="0"/>
              <a:t>Conclusions </a:t>
            </a:r>
            <a:endParaRPr lang="ru-RU" dirty="0"/>
          </a:p>
        </p:txBody>
      </p:sp>
      <p:sp>
        <p:nvSpPr>
          <p:cNvPr id="3" name="Объект 2"/>
          <p:cNvSpPr>
            <a:spLocks noGrp="1"/>
          </p:cNvSpPr>
          <p:nvPr>
            <p:ph idx="1"/>
          </p:nvPr>
        </p:nvSpPr>
        <p:spPr>
          <a:xfrm>
            <a:off x="1064176" y="1828255"/>
            <a:ext cx="9757529" cy="4297337"/>
          </a:xfrm>
        </p:spPr>
        <p:txBody>
          <a:bodyPr>
            <a:normAutofit/>
          </a:bodyPr>
          <a:lstStyle/>
          <a:p>
            <a:pPr marL="0" indent="0">
              <a:buNone/>
            </a:pPr>
            <a:r>
              <a:rPr lang="en-US" dirty="0"/>
              <a:t>Looking at the results we can make a recommendation to any company having similar logistics problem with heavy weight transportation involved: it’s better to have few heavy-weight cars instead of many light-weight cars for a constant number of locations. The main reason: lower number of heavy-weight cars manage the same workload as higher  number of lightweights. Also, from the business point of view it’s much more convenient to maintain a working condition with fewer number of cars – reduced fuel consumption and fewer number of car drivers. </a:t>
            </a:r>
          </a:p>
          <a:p>
            <a:pPr marL="0" indent="0">
              <a:buNone/>
            </a:pPr>
            <a:r>
              <a:rPr lang="en-US" dirty="0"/>
              <a:t>On the other hand, if the company has to deliver goods to many locations in a short period of time, they can face the same issue as mentioned in the sensitivity analysis – the cars aren`t able to visit all locations and some are dropped. In this case it is reasonable to increase the number of cars as then multiple routes can be planned.</a:t>
            </a:r>
            <a:endParaRPr lang="ru-RU" dirty="0"/>
          </a:p>
        </p:txBody>
      </p:sp>
    </p:spTree>
    <p:extLst>
      <p:ext uri="{BB962C8B-B14F-4D97-AF65-F5344CB8AC3E}">
        <p14:creationId xmlns:p14="http://schemas.microsoft.com/office/powerpoint/2010/main" val="212148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53343" y="603315"/>
            <a:ext cx="6816899" cy="904973"/>
          </a:xfrm>
        </p:spPr>
        <p:txBody>
          <a:bodyPr>
            <a:normAutofit/>
          </a:bodyPr>
          <a:lstStyle/>
          <a:p>
            <a:r>
              <a:rPr lang="en-US" b="1" dirty="0"/>
              <a:t>Further improvements</a:t>
            </a:r>
            <a:endParaRPr lang="ru-RU" b="1" dirty="0"/>
          </a:p>
        </p:txBody>
      </p:sp>
      <p:sp>
        <p:nvSpPr>
          <p:cNvPr id="3" name="Объект 2"/>
          <p:cNvSpPr>
            <a:spLocks noGrp="1"/>
          </p:cNvSpPr>
          <p:nvPr>
            <p:ph idx="1"/>
          </p:nvPr>
        </p:nvSpPr>
        <p:spPr>
          <a:xfrm>
            <a:off x="1620089" y="1923069"/>
            <a:ext cx="8683406" cy="3959257"/>
          </a:xfrm>
        </p:spPr>
        <p:txBody>
          <a:bodyPr>
            <a:normAutofit/>
          </a:bodyPr>
          <a:lstStyle/>
          <a:p>
            <a:pPr lvl="0"/>
            <a:r>
              <a:rPr lang="en-GB" dirty="0"/>
              <a:t>In our model we assume that all cars travel with the same speed. However, depending on the type and carry capacity, their speeds may differ. One way to deal with this is to include a coefficient decreasing the speed of trucks with higher capacity so that the model represents the reality better.</a:t>
            </a:r>
            <a:endParaRPr lang="ru-RU" dirty="0"/>
          </a:p>
          <a:p>
            <a:pPr lvl="0"/>
            <a:r>
              <a:rPr lang="en-GB" dirty="0"/>
              <a:t>In our case we are assuming that any location may be reach from anywhere. In a city it is sometimes impossible due to the city’s topography (e.g. a bridge limits possible routes over the river). Further improvements will be required to address this.</a:t>
            </a:r>
            <a:endParaRPr lang="ru-RU" dirty="0"/>
          </a:p>
          <a:p>
            <a:pPr lvl="0"/>
            <a:r>
              <a:rPr lang="en-GB" dirty="0"/>
              <a:t>Similarly to previous</a:t>
            </a:r>
            <a:r>
              <a:rPr lang="ru-RU" dirty="0"/>
              <a:t> </a:t>
            </a:r>
            <a:r>
              <a:rPr lang="en-US" dirty="0"/>
              <a:t>point</a:t>
            </a:r>
            <a:r>
              <a:rPr lang="en-GB" dirty="0"/>
              <a:t>, sometimes there are several routes that can be used to reach a certain location. So if there is a constraint on one road, another can be used. This should also be accounted </a:t>
            </a:r>
            <a:r>
              <a:rPr lang="en-GB"/>
              <a:t>for.</a:t>
            </a:r>
            <a:endParaRPr lang="ru-RU" dirty="0"/>
          </a:p>
          <a:p>
            <a:pPr marL="0" indent="0">
              <a:buNone/>
            </a:pPr>
            <a:endParaRPr lang="ru-RU" dirty="0"/>
          </a:p>
        </p:txBody>
      </p:sp>
    </p:spTree>
    <p:extLst>
      <p:ext uri="{BB962C8B-B14F-4D97-AF65-F5344CB8AC3E}">
        <p14:creationId xmlns:p14="http://schemas.microsoft.com/office/powerpoint/2010/main" val="360390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7796" y="2716565"/>
            <a:ext cx="7846618" cy="1029810"/>
          </a:xfrm>
        </p:spPr>
        <p:txBody>
          <a:bodyPr>
            <a:normAutofit/>
          </a:bodyPr>
          <a:lstStyle/>
          <a:p>
            <a:r>
              <a:rPr lang="en-US" sz="4800" b="1" dirty="0"/>
              <a:t>Thank you for attention!</a:t>
            </a:r>
            <a:endParaRPr lang="ru-RU" sz="4800" b="1" dirty="0"/>
          </a:p>
        </p:txBody>
      </p:sp>
    </p:spTree>
    <p:extLst>
      <p:ext uri="{BB962C8B-B14F-4D97-AF65-F5344CB8AC3E}">
        <p14:creationId xmlns:p14="http://schemas.microsoft.com/office/powerpoint/2010/main" val="165167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69612" y="674703"/>
            <a:ext cx="2979879" cy="686370"/>
          </a:xfrm>
        </p:spPr>
        <p:txBody>
          <a:bodyPr>
            <a:normAutofit fontScale="90000"/>
          </a:bodyPr>
          <a:lstStyle/>
          <a:p>
            <a:pPr algn="ctr"/>
            <a:r>
              <a:rPr lang="en-US" dirty="0"/>
              <a:t>Agenda</a:t>
            </a:r>
            <a:endParaRPr lang="ru-RU" dirty="0"/>
          </a:p>
        </p:txBody>
      </p:sp>
      <p:sp>
        <p:nvSpPr>
          <p:cNvPr id="3" name="Объект 2"/>
          <p:cNvSpPr>
            <a:spLocks noGrp="1"/>
          </p:cNvSpPr>
          <p:nvPr>
            <p:ph idx="1"/>
          </p:nvPr>
        </p:nvSpPr>
        <p:spPr>
          <a:xfrm>
            <a:off x="1261871" y="1793118"/>
            <a:ext cx="8595360" cy="4351337"/>
          </a:xfrm>
        </p:spPr>
        <p:txBody>
          <a:bodyPr>
            <a:normAutofit/>
          </a:bodyPr>
          <a:lstStyle/>
          <a:p>
            <a:pPr marL="0" indent="0">
              <a:buNone/>
            </a:pPr>
            <a:r>
              <a:rPr lang="en-US" dirty="0"/>
              <a:t>1. Introduction</a:t>
            </a:r>
            <a:endParaRPr lang="ru-RU" dirty="0"/>
          </a:p>
          <a:p>
            <a:pPr marL="0" indent="0">
              <a:buNone/>
            </a:pPr>
            <a:r>
              <a:rPr lang="en-US" dirty="0"/>
              <a:t>2. </a:t>
            </a:r>
            <a:r>
              <a:rPr lang="en-GB" dirty="0"/>
              <a:t>Travelling salesman problem (TSP) </a:t>
            </a:r>
            <a:endParaRPr lang="ru-RU" dirty="0"/>
          </a:p>
          <a:p>
            <a:pPr marL="0" indent="0">
              <a:buNone/>
            </a:pPr>
            <a:r>
              <a:rPr lang="en-GB" dirty="0"/>
              <a:t>3. </a:t>
            </a:r>
            <a:r>
              <a:rPr lang="en-US" dirty="0"/>
              <a:t>The vehicle routing problem (VRP)</a:t>
            </a:r>
            <a:endParaRPr lang="ru-RU" dirty="0"/>
          </a:p>
          <a:p>
            <a:pPr marL="0" indent="0">
              <a:buNone/>
            </a:pPr>
            <a:r>
              <a:rPr lang="en-US" dirty="0"/>
              <a:t>	a)	Basic Goal of the VRP</a:t>
            </a:r>
            <a:endParaRPr lang="ru-RU" dirty="0"/>
          </a:p>
          <a:p>
            <a:pPr marL="0" indent="0">
              <a:buNone/>
            </a:pPr>
            <a:r>
              <a:rPr lang="en-US" dirty="0"/>
              <a:t>	b)	VRP </a:t>
            </a:r>
            <a:r>
              <a:rPr lang="en-GB" dirty="0"/>
              <a:t>constraints</a:t>
            </a:r>
            <a:endParaRPr lang="ru-RU" dirty="0"/>
          </a:p>
          <a:p>
            <a:pPr marL="0" indent="0">
              <a:buNone/>
            </a:pPr>
            <a:r>
              <a:rPr lang="en-US" dirty="0"/>
              <a:t>4.    Key Findings</a:t>
            </a:r>
            <a:endParaRPr lang="ru-RU" dirty="0"/>
          </a:p>
          <a:p>
            <a:pPr marL="0" indent="0">
              <a:buNone/>
            </a:pPr>
            <a:r>
              <a:rPr lang="en-US" dirty="0"/>
              <a:t>5.    </a:t>
            </a:r>
            <a:r>
              <a:rPr lang="pl-PL" dirty="0"/>
              <a:t>Sensitivity analysis</a:t>
            </a:r>
            <a:endParaRPr lang="ru-RU" dirty="0"/>
          </a:p>
          <a:p>
            <a:pPr marL="0" indent="0">
              <a:buNone/>
            </a:pPr>
            <a:r>
              <a:rPr lang="en-US" dirty="0"/>
              <a:t>6.    </a:t>
            </a:r>
            <a:r>
              <a:rPr lang="pl-PL" dirty="0"/>
              <a:t>Conclusions</a:t>
            </a:r>
            <a:endParaRPr lang="ru-RU" dirty="0"/>
          </a:p>
          <a:p>
            <a:pPr marL="0" indent="0">
              <a:buNone/>
            </a:pPr>
            <a:endParaRPr lang="ru-RU" sz="1800" dirty="0"/>
          </a:p>
        </p:txBody>
      </p:sp>
    </p:spTree>
    <p:extLst>
      <p:ext uri="{BB962C8B-B14F-4D97-AF65-F5344CB8AC3E}">
        <p14:creationId xmlns:p14="http://schemas.microsoft.com/office/powerpoint/2010/main" val="1456702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472291"/>
            <a:ext cx="3416660" cy="1463040"/>
          </a:xfrm>
        </p:spPr>
        <p:txBody>
          <a:bodyPr>
            <a:normAutofit/>
          </a:bodyPr>
          <a:lstStyle/>
          <a:p>
            <a:pPr lvl="0"/>
            <a:r>
              <a:rPr lang="en-GB" b="1" dirty="0"/>
              <a:t>References</a:t>
            </a:r>
            <a:br>
              <a:rPr lang="ru-RU" b="1" dirty="0"/>
            </a:br>
            <a:endParaRPr lang="ru-RU" dirty="0"/>
          </a:p>
        </p:txBody>
      </p:sp>
      <p:sp>
        <p:nvSpPr>
          <p:cNvPr id="3" name="Объект 2"/>
          <p:cNvSpPr>
            <a:spLocks noGrp="1"/>
          </p:cNvSpPr>
          <p:nvPr>
            <p:ph idx="1"/>
          </p:nvPr>
        </p:nvSpPr>
        <p:spPr>
          <a:xfrm>
            <a:off x="1261872" y="1642369"/>
            <a:ext cx="8595360" cy="4351337"/>
          </a:xfrm>
        </p:spPr>
        <p:txBody>
          <a:bodyPr>
            <a:normAutofit/>
          </a:bodyPr>
          <a:lstStyle/>
          <a:p>
            <a:pPr lvl="0"/>
            <a:r>
              <a:rPr lang="en-GB" dirty="0"/>
              <a:t>https://www.researchgate.net/publication/313005083_Vehicle_routing_problem_Models_and_solutions</a:t>
            </a:r>
            <a:endParaRPr lang="ru-RU" dirty="0"/>
          </a:p>
          <a:p>
            <a:pPr lvl="0"/>
            <a:r>
              <a:rPr lang="en-GB" dirty="0"/>
              <a:t>https://www.optaplanner.org/learn/useCases/vehicleRoutingProblem.html</a:t>
            </a:r>
            <a:endParaRPr lang="ru-RU" dirty="0"/>
          </a:p>
          <a:p>
            <a:pPr lvl="0"/>
            <a:r>
              <a:rPr lang="en-GB" dirty="0"/>
              <a:t>https://www.mdpi.com/2073-8994/11/4/546/htm </a:t>
            </a:r>
            <a:endParaRPr lang="ru-RU" dirty="0"/>
          </a:p>
          <a:p>
            <a:pPr lvl="0"/>
            <a:r>
              <a:rPr lang="en-US" dirty="0"/>
              <a:t> https://pl.wikipedia.org/wiki/Problem_marszrutyzacji</a:t>
            </a:r>
            <a:endParaRPr lang="ru-RU" dirty="0"/>
          </a:p>
          <a:p>
            <a:pPr lvl="0"/>
            <a:r>
              <a:rPr lang="en-GB" dirty="0"/>
              <a:t>https://developers.google.com/optimization</a:t>
            </a:r>
            <a:endParaRPr lang="ru-RU" dirty="0"/>
          </a:p>
          <a:p>
            <a:pPr lvl="0"/>
            <a:r>
              <a:rPr lang="en-GB" dirty="0"/>
              <a:t>https://pypi.org/project/ortools/</a:t>
            </a:r>
            <a:endParaRPr lang="ru-RU" dirty="0"/>
          </a:p>
          <a:p>
            <a:pPr lvl="0"/>
            <a:r>
              <a:rPr lang="en-GB" dirty="0"/>
              <a:t>https://github.com/google/or-tools/issues/1038</a:t>
            </a:r>
            <a:endParaRPr lang="ru-RU" dirty="0"/>
          </a:p>
          <a:p>
            <a:pPr lvl="0"/>
            <a:r>
              <a:rPr lang="en-GB" dirty="0"/>
              <a:t>https://github.com/google/or-tools/issues/1291</a:t>
            </a:r>
            <a:endParaRPr lang="ru-RU" dirty="0"/>
          </a:p>
          <a:p>
            <a:pPr lvl="0"/>
            <a:r>
              <a:rPr lang="en-GB" dirty="0"/>
              <a:t>https://github.com/google/or-tools/issues/78</a:t>
            </a:r>
            <a:endParaRPr lang="ru-RU" dirty="0"/>
          </a:p>
          <a:p>
            <a:pPr marL="0" indent="0">
              <a:buNone/>
            </a:pPr>
            <a:endParaRPr lang="ru-RU" dirty="0"/>
          </a:p>
        </p:txBody>
      </p:sp>
    </p:spTree>
    <p:extLst>
      <p:ext uri="{BB962C8B-B14F-4D97-AF65-F5344CB8AC3E}">
        <p14:creationId xmlns:p14="http://schemas.microsoft.com/office/powerpoint/2010/main" val="17499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9680" y="686839"/>
            <a:ext cx="9692640" cy="1325562"/>
          </a:xfrm>
        </p:spPr>
        <p:txBody>
          <a:bodyPr>
            <a:normAutofit/>
          </a:bodyPr>
          <a:lstStyle/>
          <a:p>
            <a:r>
              <a:rPr lang="en-US" dirty="0"/>
              <a:t>Introduction</a:t>
            </a:r>
            <a:br>
              <a:rPr lang="en-US" dirty="0"/>
            </a:br>
            <a:endParaRPr lang="ru-RU" dirty="0"/>
          </a:p>
        </p:txBody>
      </p:sp>
      <p:sp>
        <p:nvSpPr>
          <p:cNvPr id="3" name="Объект 2"/>
          <p:cNvSpPr>
            <a:spLocks noGrp="1"/>
          </p:cNvSpPr>
          <p:nvPr>
            <p:ph idx="1"/>
          </p:nvPr>
        </p:nvSpPr>
        <p:spPr>
          <a:xfrm>
            <a:off x="1249680" y="1845348"/>
            <a:ext cx="8595360" cy="4351337"/>
          </a:xfrm>
        </p:spPr>
        <p:txBody>
          <a:bodyPr/>
          <a:lstStyle/>
          <a:p>
            <a:pPr marL="0" indent="0">
              <a:buNone/>
            </a:pPr>
            <a:r>
              <a:rPr lang="en-US" dirty="0"/>
              <a:t>The problem described in this presentation is a VHR (Vehicle Routing Problem), the main goal of which is to minimize the number of vehicles needed to serve all customers or minimize the global transportation cost based on the global distance travelled as well as the fixed costs associated with the used vehicles and drivers. </a:t>
            </a:r>
            <a:endParaRPr lang="ru-RU" dirty="0"/>
          </a:p>
        </p:txBody>
      </p:sp>
      <p:pic>
        <p:nvPicPr>
          <p:cNvPr id="2050" name="Picture 2" descr="Routing with time windows — LocalSolver 9.5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063" y="3959471"/>
            <a:ext cx="3369359" cy="160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65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2994" y="357431"/>
            <a:ext cx="9692640" cy="1325562"/>
          </a:xfrm>
        </p:spPr>
        <p:txBody>
          <a:bodyPr>
            <a:normAutofit/>
          </a:bodyPr>
          <a:lstStyle/>
          <a:p>
            <a:pPr algn="ctr"/>
            <a:r>
              <a:rPr lang="en-GB" sz="4000" dirty="0"/>
              <a:t>Travelling salesman problem (TSP)</a:t>
            </a:r>
            <a:endParaRPr lang="ru-RU" sz="4000" dirty="0"/>
          </a:p>
        </p:txBody>
      </p:sp>
      <p:sp>
        <p:nvSpPr>
          <p:cNvPr id="3" name="Объект 2"/>
          <p:cNvSpPr>
            <a:spLocks noGrp="1"/>
          </p:cNvSpPr>
          <p:nvPr>
            <p:ph idx="1"/>
          </p:nvPr>
        </p:nvSpPr>
        <p:spPr>
          <a:xfrm>
            <a:off x="1094935" y="2150410"/>
            <a:ext cx="9550672" cy="4351337"/>
          </a:xfrm>
        </p:spPr>
        <p:txBody>
          <a:bodyPr>
            <a:normAutofit/>
          </a:bodyPr>
          <a:lstStyle/>
          <a:p>
            <a:pPr marL="0" indent="0">
              <a:buNone/>
            </a:pPr>
            <a:r>
              <a:rPr lang="en-GB" sz="2400" dirty="0"/>
              <a:t>The </a:t>
            </a:r>
            <a:r>
              <a:rPr lang="en-GB" sz="2400" b="1" dirty="0"/>
              <a:t>travelling salesman problem (TSP) </a:t>
            </a:r>
            <a:r>
              <a:rPr lang="en-GB" sz="2400" dirty="0"/>
              <a:t>is a classical dilemma used for testing the effectiveness of various optimization algorithms. </a:t>
            </a:r>
          </a:p>
          <a:p>
            <a:pPr marL="0" indent="0">
              <a:buNone/>
            </a:pPr>
            <a:r>
              <a:rPr lang="en-GB" sz="2400" dirty="0"/>
              <a:t>The problem is stated as: </a:t>
            </a:r>
            <a:endParaRPr lang="ru-RU" sz="2400" dirty="0"/>
          </a:p>
        </p:txBody>
      </p:sp>
      <p:sp>
        <p:nvSpPr>
          <p:cNvPr id="4" name="Объект 2"/>
          <p:cNvSpPr txBox="1">
            <a:spLocks/>
          </p:cNvSpPr>
          <p:nvPr/>
        </p:nvSpPr>
        <p:spPr>
          <a:xfrm>
            <a:off x="5595611" y="3447969"/>
            <a:ext cx="4178337"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GB" sz="2000" b="1" i="1" dirty="0"/>
              <a:t>"Given a list of cities and the distances between each pair of cities, what is the shortest possible route that visits each city and returns to the origin city?”</a:t>
            </a:r>
            <a:endParaRPr lang="ru-RU" sz="2000" b="1" dirty="0"/>
          </a:p>
          <a:p>
            <a:pPr marL="0" indent="0">
              <a:buFont typeface="Arial" pitchFamily="34" charset="0"/>
              <a:buNone/>
            </a:pPr>
            <a:endParaRPr lang="ru-RU" dirty="0"/>
          </a:p>
        </p:txBody>
      </p:sp>
    </p:spTree>
    <p:extLst>
      <p:ext uri="{BB962C8B-B14F-4D97-AF65-F5344CB8AC3E}">
        <p14:creationId xmlns:p14="http://schemas.microsoft.com/office/powerpoint/2010/main" val="101169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0913" y="243212"/>
            <a:ext cx="6157023" cy="1325562"/>
          </a:xfrm>
        </p:spPr>
        <p:txBody>
          <a:bodyPr/>
          <a:lstStyle/>
          <a:p>
            <a:r>
              <a:rPr lang="en-US" dirty="0"/>
              <a:t>Graph example for </a:t>
            </a:r>
            <a:r>
              <a:rPr lang="en-GB" dirty="0"/>
              <a:t>TSP</a:t>
            </a:r>
            <a:r>
              <a:rPr lang="en-US" dirty="0"/>
              <a:t> </a:t>
            </a:r>
            <a:endParaRPr lang="ru-RU" dirty="0"/>
          </a:p>
        </p:txBody>
      </p:sp>
      <p:sp>
        <p:nvSpPr>
          <p:cNvPr id="6" name="Прямоугольник 5"/>
          <p:cNvSpPr/>
          <p:nvPr/>
        </p:nvSpPr>
        <p:spPr>
          <a:xfrm>
            <a:off x="5772347" y="1990607"/>
            <a:ext cx="4220065" cy="3970318"/>
          </a:xfrm>
          <a:prstGeom prst="rect">
            <a:avLst/>
          </a:prstGeom>
        </p:spPr>
        <p:txBody>
          <a:bodyPr wrap="square">
            <a:spAutoFit/>
          </a:bodyPr>
          <a:lstStyle/>
          <a:p>
            <a:r>
              <a:rPr lang="en-US" dirty="0"/>
              <a:t>A TSP can be represented by a graph, in which the nodes correspond to the locations, and the edges (or arcs) denote direct travel between locations. For example, the graph below shows a TSP with just four locations, labelled A, B, C, and D. The distance between any two locations is given by the number next to the edge joining them. By calculating the distances of all possible routes, you can see that the shortest route is ACDBA, for which the total distance is 35 + 30 + 15 + 10 = 90.</a:t>
            </a:r>
            <a:endParaRPr lang="ru-RU" dirty="0"/>
          </a:p>
        </p:txBody>
      </p:sp>
      <p:pic>
        <p:nvPicPr>
          <p:cNvPr id="7" name="Graphic 3"/>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971" r="52803"/>
          <a:stretch/>
        </p:blipFill>
        <p:spPr bwMode="auto">
          <a:xfrm>
            <a:off x="1384415" y="2075448"/>
            <a:ext cx="3328987" cy="33231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659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0726" y="752259"/>
            <a:ext cx="9692640" cy="1325562"/>
          </a:xfrm>
        </p:spPr>
        <p:txBody>
          <a:bodyPr>
            <a:normAutofit/>
          </a:bodyPr>
          <a:lstStyle/>
          <a:p>
            <a:r>
              <a:rPr lang="en-US" dirty="0"/>
              <a:t>The vehicle routing problem (VRP)</a:t>
            </a:r>
            <a:br>
              <a:rPr lang="en-US" dirty="0"/>
            </a:br>
            <a:endParaRPr lang="ru-RU" dirty="0"/>
          </a:p>
        </p:txBody>
      </p:sp>
      <p:sp>
        <p:nvSpPr>
          <p:cNvPr id="3" name="Объект 2"/>
          <p:cNvSpPr>
            <a:spLocks noGrp="1"/>
          </p:cNvSpPr>
          <p:nvPr>
            <p:ph idx="1"/>
          </p:nvPr>
        </p:nvSpPr>
        <p:spPr>
          <a:xfrm>
            <a:off x="1620090" y="1989057"/>
            <a:ext cx="8476017" cy="2743200"/>
          </a:xfrm>
        </p:spPr>
        <p:txBody>
          <a:bodyPr/>
          <a:lstStyle/>
          <a:p>
            <a:pPr marL="0" indent="0">
              <a:buNone/>
            </a:pPr>
            <a:r>
              <a:rPr lang="en-GB" sz="2000" dirty="0"/>
              <a:t>A more general and complex version of the TSP is the </a:t>
            </a:r>
            <a:r>
              <a:rPr lang="en-GB" sz="2000" b="1" dirty="0"/>
              <a:t>vehicle routing problem (VRP),</a:t>
            </a:r>
            <a:r>
              <a:rPr lang="en-GB" sz="2000" dirty="0"/>
              <a:t> in which there are multiple vehicles. In most cases, VRPs have constraints: for example, vehicles might have capacities for the maximum weight or volume of items they can carry, or drivers might be required to visit locations during specified time windows requested by customers.</a:t>
            </a:r>
            <a:endParaRPr lang="ru-RU" sz="2000" dirty="0"/>
          </a:p>
          <a:p>
            <a:pPr marL="0" indent="0">
              <a:buNone/>
            </a:pPr>
            <a:endParaRPr lang="ru-RU" dirty="0"/>
          </a:p>
        </p:txBody>
      </p:sp>
      <p:pic>
        <p:nvPicPr>
          <p:cNvPr id="5" name="Рисунок 4"/>
          <p:cNvPicPr>
            <a:picLocks noChangeAspect="1"/>
          </p:cNvPicPr>
          <p:nvPr/>
        </p:nvPicPr>
        <p:blipFill rotWithShape="1">
          <a:blip r:embed="rId3"/>
          <a:srcRect t="38681" r="16881"/>
          <a:stretch/>
        </p:blipFill>
        <p:spPr>
          <a:xfrm>
            <a:off x="3535051" y="4213780"/>
            <a:ext cx="4053526" cy="1991659"/>
          </a:xfrm>
          <a:prstGeom prst="rect">
            <a:avLst/>
          </a:prstGeom>
        </p:spPr>
      </p:pic>
    </p:spTree>
    <p:extLst>
      <p:ext uri="{BB962C8B-B14F-4D97-AF65-F5344CB8AC3E}">
        <p14:creationId xmlns:p14="http://schemas.microsoft.com/office/powerpoint/2010/main" val="317076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12364" y="725862"/>
            <a:ext cx="9313682" cy="4515440"/>
          </a:xfrm>
        </p:spPr>
        <p:txBody>
          <a:bodyPr>
            <a:normAutofit/>
          </a:bodyPr>
          <a:lstStyle/>
          <a:p>
            <a:pPr marL="0" indent="0">
              <a:buNone/>
            </a:pPr>
            <a:r>
              <a:rPr lang="en-GB" b="1" dirty="0"/>
              <a:t>The objective function of a VRP can be very different depending on the particular application of the result but a few of the more common objectives are</a:t>
            </a:r>
            <a:r>
              <a:rPr lang="en-GB" dirty="0"/>
              <a:t>:</a:t>
            </a:r>
            <a:endParaRPr lang="ru-RU" dirty="0"/>
          </a:p>
          <a:p>
            <a:pPr lvl="0"/>
            <a:r>
              <a:rPr lang="en-GB" dirty="0"/>
              <a:t>Minimize the global transportation cost based on the global distance travelled as well as the fixed costs associated with the used vehicles and drivers</a:t>
            </a:r>
            <a:endParaRPr lang="ru-RU" dirty="0"/>
          </a:p>
          <a:p>
            <a:pPr lvl="0"/>
            <a:r>
              <a:rPr lang="en-GB" dirty="0"/>
              <a:t>Minimize the number of vehicles needed to serve all customers</a:t>
            </a:r>
            <a:endParaRPr lang="ru-RU" dirty="0"/>
          </a:p>
          <a:p>
            <a:pPr lvl="0"/>
            <a:r>
              <a:rPr lang="en-GB" dirty="0"/>
              <a:t>Least variation in travel time and vehicle load</a:t>
            </a:r>
            <a:endParaRPr lang="ru-RU" dirty="0"/>
          </a:p>
          <a:p>
            <a:pPr lvl="0"/>
            <a:r>
              <a:rPr lang="en-GB" dirty="0"/>
              <a:t>Minimize penalties for low quality service</a:t>
            </a:r>
            <a:endParaRPr lang="ru-RU" dirty="0"/>
          </a:p>
          <a:p>
            <a:pPr marL="0" indent="0">
              <a:buNone/>
            </a:pPr>
            <a:endParaRPr lang="ru-RU" dirty="0"/>
          </a:p>
        </p:txBody>
      </p:sp>
      <p:pic>
        <p:nvPicPr>
          <p:cNvPr id="4" name="Picture 4" descr="Vehicle Routing Problem"/>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2918439" y="4048812"/>
            <a:ext cx="5701532" cy="2384980"/>
          </a:xfrm>
          <a:prstGeom prst="rect">
            <a:avLst/>
          </a:prstGeom>
          <a:noFill/>
          <a:ln>
            <a:noFill/>
          </a:ln>
        </p:spPr>
      </p:pic>
    </p:spTree>
    <p:extLst>
      <p:ext uri="{BB962C8B-B14F-4D97-AF65-F5344CB8AC3E}">
        <p14:creationId xmlns:p14="http://schemas.microsoft.com/office/powerpoint/2010/main" val="409753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27643" y="488308"/>
            <a:ext cx="5761097" cy="1274504"/>
          </a:xfrm>
        </p:spPr>
        <p:txBody>
          <a:bodyPr>
            <a:normAutofit fontScale="90000"/>
          </a:bodyPr>
          <a:lstStyle/>
          <a:p>
            <a:r>
              <a:rPr lang="en-US" dirty="0"/>
              <a:t>Basic Goal of the VRP</a:t>
            </a:r>
            <a:br>
              <a:rPr lang="en-US" dirty="0"/>
            </a:br>
            <a:endParaRPr lang="ru-RU" dirty="0"/>
          </a:p>
        </p:txBody>
      </p:sp>
      <p:sp>
        <p:nvSpPr>
          <p:cNvPr id="3" name="Объект 2"/>
          <p:cNvSpPr>
            <a:spLocks noGrp="1"/>
          </p:cNvSpPr>
          <p:nvPr>
            <p:ph idx="1"/>
          </p:nvPr>
        </p:nvSpPr>
        <p:spPr>
          <a:xfrm>
            <a:off x="1292083" y="1486807"/>
            <a:ext cx="9632215" cy="1600200"/>
          </a:xfrm>
        </p:spPr>
        <p:txBody>
          <a:bodyPr>
            <a:normAutofit/>
          </a:bodyPr>
          <a:lstStyle/>
          <a:p>
            <a:pPr marL="0" indent="0">
              <a:buNone/>
            </a:pPr>
            <a:r>
              <a:rPr lang="en-GB" dirty="0"/>
              <a:t>In general, the optimal solution for a VRP problem is defined as a solution for all elements simultaneously, not each element separately. Typically, the goal is to minimize the length of the longest single route among all vehicles. </a:t>
            </a:r>
            <a:endParaRPr lang="ru-RU" dirty="0"/>
          </a:p>
        </p:txBody>
      </p:sp>
      <p:pic>
        <p:nvPicPr>
          <p:cNvPr id="5" name="Picture 5"/>
          <p:cNvPicPr/>
          <p:nvPr/>
        </p:nvPicPr>
        <p:blipFill rotWithShape="1">
          <a:blip r:embed="rId3">
            <a:extLst>
              <a:ext uri="{28A0092B-C50C-407E-A947-70E740481C1C}">
                <a14:useLocalDpi xmlns:a14="http://schemas.microsoft.com/office/drawing/2010/main" val="0"/>
              </a:ext>
            </a:extLst>
          </a:blip>
          <a:srcRect l="7491" t="7214" r="8014" b="5656"/>
          <a:stretch/>
        </p:blipFill>
        <p:spPr bwMode="auto">
          <a:xfrm>
            <a:off x="3952506" y="2480457"/>
            <a:ext cx="6728063" cy="3816648"/>
          </a:xfrm>
          <a:prstGeom prst="rect">
            <a:avLst/>
          </a:prstGeom>
          <a:ln>
            <a:noFill/>
          </a:ln>
          <a:extLst>
            <a:ext uri="{53640926-AAD7-44D8-BBD7-CCE9431645EC}">
              <a14:shadowObscured xmlns:a14="http://schemas.microsoft.com/office/drawing/2010/main"/>
            </a:ext>
          </a:extLst>
        </p:spPr>
      </p:pic>
      <p:sp>
        <p:nvSpPr>
          <p:cNvPr id="7" name="Объект 2"/>
          <p:cNvSpPr txBox="1">
            <a:spLocks/>
          </p:cNvSpPr>
          <p:nvPr/>
        </p:nvSpPr>
        <p:spPr>
          <a:xfrm>
            <a:off x="944862" y="3021019"/>
            <a:ext cx="2533629" cy="165467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GB" b="1" dirty="0"/>
              <a:t>Step I. </a:t>
            </a:r>
            <a:r>
              <a:rPr lang="en-GB" dirty="0"/>
              <a:t>To determine the number of delivery locations, as well as their coordinates</a:t>
            </a:r>
            <a:endParaRPr lang="ru-RU" dirty="0"/>
          </a:p>
        </p:txBody>
      </p:sp>
    </p:spTree>
    <p:extLst>
      <p:ext uri="{BB962C8B-B14F-4D97-AF65-F5344CB8AC3E}">
        <p14:creationId xmlns:p14="http://schemas.microsoft.com/office/powerpoint/2010/main" val="344792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p:nvPr/>
        </p:nvPicPr>
        <p:blipFill>
          <a:blip r:embed="rId3"/>
          <a:stretch>
            <a:fillRect/>
          </a:stretch>
        </p:blipFill>
        <p:spPr>
          <a:xfrm>
            <a:off x="5251066" y="442620"/>
            <a:ext cx="4140835" cy="2453005"/>
          </a:xfrm>
          <a:prstGeom prst="rect">
            <a:avLst/>
          </a:prstGeom>
        </p:spPr>
      </p:pic>
      <p:pic>
        <p:nvPicPr>
          <p:cNvPr id="5" name="Picture 7"/>
          <p:cNvPicPr/>
          <p:nvPr/>
        </p:nvPicPr>
        <p:blipFill rotWithShape="1">
          <a:blip r:embed="rId4" cstate="print">
            <a:extLst>
              <a:ext uri="{28A0092B-C50C-407E-A947-70E740481C1C}">
                <a14:useLocalDpi xmlns:a14="http://schemas.microsoft.com/office/drawing/2010/main" val="0"/>
              </a:ext>
            </a:extLst>
          </a:blip>
          <a:srcRect l="9711" t="4162" r="16341" b="7879"/>
          <a:stretch/>
        </p:blipFill>
        <p:spPr bwMode="auto">
          <a:xfrm>
            <a:off x="4494440" y="3237949"/>
            <a:ext cx="5790204" cy="3407948"/>
          </a:xfrm>
          <a:prstGeom prst="rect">
            <a:avLst/>
          </a:prstGeom>
          <a:ln>
            <a:noFill/>
          </a:ln>
          <a:extLst>
            <a:ext uri="{53640926-AAD7-44D8-BBD7-CCE9431645EC}">
              <a14:shadowObscured xmlns:a14="http://schemas.microsoft.com/office/drawing/2010/main"/>
            </a:ext>
          </a:extLst>
        </p:spPr>
      </p:pic>
      <p:sp>
        <p:nvSpPr>
          <p:cNvPr id="6" name="Объект 2"/>
          <p:cNvSpPr txBox="1">
            <a:spLocks/>
          </p:cNvSpPr>
          <p:nvPr/>
        </p:nvSpPr>
        <p:spPr>
          <a:xfrm>
            <a:off x="1293654" y="841784"/>
            <a:ext cx="2533629" cy="165467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GB" b="1" dirty="0"/>
              <a:t>Step II. </a:t>
            </a:r>
            <a:r>
              <a:rPr lang="en-GB" dirty="0"/>
              <a:t>To determine the minimum time needed to reach each location</a:t>
            </a:r>
            <a:endParaRPr lang="ru-RU" dirty="0"/>
          </a:p>
        </p:txBody>
      </p:sp>
      <p:sp>
        <p:nvSpPr>
          <p:cNvPr id="8" name="Объект 2"/>
          <p:cNvSpPr txBox="1">
            <a:spLocks/>
          </p:cNvSpPr>
          <p:nvPr/>
        </p:nvSpPr>
        <p:spPr>
          <a:xfrm>
            <a:off x="1270474" y="3783340"/>
            <a:ext cx="2556809" cy="162764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GB" dirty="0"/>
              <a:t>The minimum time needed to reach each location:</a:t>
            </a:r>
            <a:endParaRPr lang="ru-RU" dirty="0"/>
          </a:p>
        </p:txBody>
      </p:sp>
    </p:spTree>
    <p:extLst>
      <p:ext uri="{BB962C8B-B14F-4D97-AF65-F5344CB8AC3E}">
        <p14:creationId xmlns:p14="http://schemas.microsoft.com/office/powerpoint/2010/main" val="14682409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904</TotalTime>
  <Words>2034</Words>
  <Application>Microsoft Macintosh PowerPoint</Application>
  <PresentationFormat>Widescreen</PresentationFormat>
  <Paragraphs>95</Paragraphs>
  <Slides>20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Century Schoolbook</vt:lpstr>
      <vt:lpstr>Times New Roman</vt:lpstr>
      <vt:lpstr>Wingdings 2</vt:lpstr>
      <vt:lpstr>View</vt:lpstr>
      <vt:lpstr>1_View</vt:lpstr>
      <vt:lpstr>PowerPoint Presentation</vt:lpstr>
      <vt:lpstr>Agenda</vt:lpstr>
      <vt:lpstr>Introduction </vt:lpstr>
      <vt:lpstr>Travelling salesman problem (TSP)</vt:lpstr>
      <vt:lpstr>Graph example for TSP </vt:lpstr>
      <vt:lpstr>The vehicle routing problem (VRP) </vt:lpstr>
      <vt:lpstr>PowerPoint Presentation</vt:lpstr>
      <vt:lpstr>Basic Goal of the VRP </vt:lpstr>
      <vt:lpstr>PowerPoint Presentation</vt:lpstr>
      <vt:lpstr>VRP constraints</vt:lpstr>
      <vt:lpstr>Key Findings</vt:lpstr>
      <vt:lpstr>PowerPoint Presentation</vt:lpstr>
      <vt:lpstr>Sensitivity analysis </vt:lpstr>
      <vt:lpstr>Experiment 1 </vt:lpstr>
      <vt:lpstr>Experiment 2 </vt:lpstr>
      <vt:lpstr>Experiment 3</vt:lpstr>
      <vt:lpstr>Conclusions </vt:lpstr>
      <vt:lpstr>Further improvements</vt:lpstr>
      <vt:lpstr>Thank you for attention!</vt:lpstr>
      <vt:lpstr>References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Назар 1</dc:creator>
  <cp:lastModifiedBy>Олександр Романченко</cp:lastModifiedBy>
  <cp:revision>31</cp:revision>
  <dcterms:created xsi:type="dcterms:W3CDTF">2020-05-27T19:42:19Z</dcterms:created>
  <dcterms:modified xsi:type="dcterms:W3CDTF">2020-06-02T19:53:11Z</dcterms:modified>
</cp:coreProperties>
</file>