
<file path=[Content_Types].xml><?xml version="1.0" encoding="utf-8"?>
<Types xmlns="http://schemas.openxmlformats.org/package/2006/content-types">
  <Override PartName="/_rels/.rels" ContentType="application/vnd.openxmlformats-package.relationships+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48.jpeg" ContentType="image/jpeg"/>
  <Override PartName="/ppt/media/image20.png" ContentType="image/png"/>
  <Override PartName="/ppt/media/image5.png" ContentType="image/png"/>
  <Override PartName="/ppt/media/image18.jpeg" ContentType="image/jpeg"/>
  <Override PartName="/ppt/media/image16.png" ContentType="image/png"/>
  <Override PartName="/ppt/media/image15.png" ContentType="image/png"/>
  <Override PartName="/ppt/media/image23.jpeg" ContentType="image/jpeg"/>
  <Override PartName="/ppt/media/image12.png" ContentType="image/png"/>
  <Override PartName="/ppt/media/image11.jpeg" ContentType="image/jpeg"/>
  <Override PartName="/ppt/media/image39.jpeg" ContentType="image/jpeg"/>
  <Override PartName="/ppt/media/image17.jpeg" ContentType="image/jpeg"/>
  <Override PartName="/ppt/media/image3.png" ContentType="image/png"/>
  <Override PartName="/ppt/media/image19.jpeg" ContentType="image/jpeg"/>
  <Override PartName="/ppt/media/image38.png" ContentType="image/png"/>
  <Override PartName="/ppt/media/image22.png" ContentType="image/png"/>
  <Override PartName="/ppt/media/image7.png" ContentType="image/png"/>
  <Override PartName="/ppt/media/image29.jpeg" ContentType="image/jpeg"/>
  <Override PartName="/ppt/media/image2.png" ContentType="image/png"/>
  <Override PartName="/ppt/media/image37.png" ContentType="image/png"/>
  <Override PartName="/ppt/media/image21.png" ContentType="image/png"/>
  <Override PartName="/ppt/media/image6.png" ContentType="image/png"/>
  <Override PartName="/ppt/media/image44.jpeg" ContentType="image/jpeg"/>
  <Override PartName="/ppt/media/image1.png" ContentType="image/png"/>
  <Override PartName="/ppt/media/image36.png" ContentType="image/png"/>
  <Override PartName="/ppt/media/image8.png" ContentType="image/png"/>
  <Override PartName="/ppt/media/image13.jpeg" ContentType="image/jpeg"/>
  <Override PartName="/ppt/media/image43.jpeg" ContentType="image/jpeg"/>
  <Override PartName="/ppt/media/image10.png" ContentType="image/png"/>
  <Override PartName="/ppt/media/image9.png" ContentType="image/png"/>
  <Override PartName="/ppt/media/image14.png" ContentType="image/png"/>
  <Override PartName="/ppt/media/image24.jpeg" ContentType="image/jpeg"/>
  <Override PartName="/ppt/media/image25.jpeg" ContentType="image/jpeg"/>
  <Override PartName="/ppt/media/image26.png" ContentType="image/png"/>
  <Override PartName="/ppt/media/image40.jpeg" ContentType="image/jpeg"/>
  <Override PartName="/ppt/media/image27.jpeg" ContentType="image/jpeg"/>
  <Override PartName="/ppt/media/image30.png" ContentType="image/png"/>
  <Override PartName="/ppt/media/image31.png" ContentType="image/png"/>
  <Override PartName="/ppt/media/image4.png" ContentType="image/png"/>
  <Override PartName="/ppt/media/image41.jpeg" ContentType="image/jpeg"/>
  <Override PartName="/ppt/media/image47.jpeg" ContentType="image/jpeg"/>
  <Override PartName="/ppt/media/image32.png" ContentType="image/png"/>
  <Override PartName="/ppt/media/image33.png" ContentType="image/png"/>
  <Override PartName="/ppt/media/image34.png" ContentType="image/png"/>
  <Override PartName="/ppt/media/image28.png" ContentType="image/png"/>
  <Override PartName="/ppt/media/image35.jpeg" ContentType="image/jpeg"/>
  <Override PartName="/ppt/media/image42.jpeg" ContentType="image/jpeg"/>
  <Override PartName="/ppt/media/image45.png" ContentType="image/png"/>
  <Override PartName="/ppt/media/image46.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pl-PL" sz="4400" spc="-1" strike="noStrike">
                <a:solidFill>
                  <a:srgbClr val="000000"/>
                </a:solidFill>
                <a:uFill>
                  <a:solidFill>
                    <a:srgbClr val="ffffff"/>
                  </a:solidFill>
                </a:uFill>
                <a:latin typeface="Arial"/>
              </a:rPr>
              <a:t>Kliknij, aby edytować format tekstu </a:t>
            </a:r>
            <a:r>
              <a:rPr b="0" lang="pl-PL" sz="4400" spc="-1" strike="noStrike">
                <a:solidFill>
                  <a:srgbClr val="000000"/>
                </a:solidFill>
                <a:uFill>
                  <a:solidFill>
                    <a:srgbClr val="ffffff"/>
                  </a:solidFill>
                </a:uFill>
                <a:latin typeface="Arial"/>
              </a:rPr>
              <a:t>tytułu</a:t>
            </a:r>
            <a:endParaRPr b="0" lang="pl-PL"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pl-PL" sz="3200" spc="-1" strike="noStrike">
                <a:solidFill>
                  <a:srgbClr val="000000"/>
                </a:solidFill>
                <a:uFill>
                  <a:solidFill>
                    <a:srgbClr val="ffffff"/>
                  </a:solidFill>
                </a:uFill>
                <a:latin typeface="Arial"/>
              </a:rPr>
              <a:t>Kliknij, aby edytować format tekstu konspektu</a:t>
            </a:r>
            <a:endParaRPr b="0" lang="pl-P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2800" spc="-1" strike="noStrike">
                <a:solidFill>
                  <a:srgbClr val="000000"/>
                </a:solidFill>
                <a:uFill>
                  <a:solidFill>
                    <a:srgbClr val="ffffff"/>
                  </a:solidFill>
                </a:uFill>
                <a:latin typeface="Arial"/>
              </a:rPr>
              <a:t>Drugi poziom konspektu</a:t>
            </a:r>
            <a:endParaRPr b="0" lang="pl-P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2400" spc="-1" strike="noStrike">
                <a:solidFill>
                  <a:srgbClr val="000000"/>
                </a:solidFill>
                <a:uFill>
                  <a:solidFill>
                    <a:srgbClr val="ffffff"/>
                  </a:solidFill>
                </a:uFill>
                <a:latin typeface="Arial"/>
              </a:rPr>
              <a:t>Trzeci poziom konspektu</a:t>
            </a:r>
            <a:endParaRPr b="0" lang="pl-P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2000" spc="-1" strike="noStrike">
                <a:solidFill>
                  <a:srgbClr val="000000"/>
                </a:solidFill>
                <a:uFill>
                  <a:solidFill>
                    <a:srgbClr val="ffffff"/>
                  </a:solidFill>
                </a:uFill>
                <a:latin typeface="Arial"/>
              </a:rPr>
              <a:t>Czwarty poziom konspektu</a:t>
            </a:r>
            <a:endParaRPr b="0" lang="pl-P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Piąty poziom konspektu</a:t>
            </a:r>
            <a:endParaRPr b="0" lang="pl-P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Szósty poziom konspektu</a:t>
            </a:r>
            <a:endParaRPr b="0" lang="pl-P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Siódmy poziom konspektu</a:t>
            </a:r>
            <a:endParaRPr b="0" lang="pl-P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pl-PL" sz="4400" spc="-1" strike="noStrike">
                <a:solidFill>
                  <a:srgbClr val="000000"/>
                </a:solidFill>
                <a:uFill>
                  <a:solidFill>
                    <a:srgbClr val="ffffff"/>
                  </a:solidFill>
                </a:uFill>
                <a:latin typeface="Arial"/>
              </a:rPr>
              <a:t>K</a:t>
            </a:r>
            <a:r>
              <a:rPr b="0" lang="pl-PL" sz="4400" spc="-1" strike="noStrike">
                <a:solidFill>
                  <a:srgbClr val="000000"/>
                </a:solidFill>
                <a:uFill>
                  <a:solidFill>
                    <a:srgbClr val="ffffff"/>
                  </a:solidFill>
                </a:uFill>
                <a:latin typeface="Arial"/>
              </a:rPr>
              <a:t>l</a:t>
            </a:r>
            <a:r>
              <a:rPr b="0" lang="pl-PL" sz="4400" spc="-1" strike="noStrike">
                <a:solidFill>
                  <a:srgbClr val="000000"/>
                </a:solidFill>
                <a:uFill>
                  <a:solidFill>
                    <a:srgbClr val="ffffff"/>
                  </a:solidFill>
                </a:uFill>
                <a:latin typeface="Arial"/>
              </a:rPr>
              <a:t>i</a:t>
            </a:r>
            <a:r>
              <a:rPr b="0" lang="pl-PL" sz="4400" spc="-1" strike="noStrike">
                <a:solidFill>
                  <a:srgbClr val="000000"/>
                </a:solidFill>
                <a:uFill>
                  <a:solidFill>
                    <a:srgbClr val="ffffff"/>
                  </a:solidFill>
                </a:uFill>
                <a:latin typeface="Arial"/>
              </a:rPr>
              <a:t>k</a:t>
            </a:r>
            <a:r>
              <a:rPr b="0" lang="pl-PL" sz="4400" spc="-1" strike="noStrike">
                <a:solidFill>
                  <a:srgbClr val="000000"/>
                </a:solidFill>
                <a:uFill>
                  <a:solidFill>
                    <a:srgbClr val="ffffff"/>
                  </a:solidFill>
                </a:uFill>
                <a:latin typeface="Arial"/>
              </a:rPr>
              <a:t>n</a:t>
            </a:r>
            <a:r>
              <a:rPr b="0" lang="pl-PL" sz="4400" spc="-1" strike="noStrike">
                <a:solidFill>
                  <a:srgbClr val="000000"/>
                </a:solidFill>
                <a:uFill>
                  <a:solidFill>
                    <a:srgbClr val="ffffff"/>
                  </a:solidFill>
                </a:uFill>
                <a:latin typeface="Arial"/>
              </a:rPr>
              <a:t>i</a:t>
            </a:r>
            <a:r>
              <a:rPr b="0" lang="pl-PL" sz="4400" spc="-1" strike="noStrike">
                <a:solidFill>
                  <a:srgbClr val="000000"/>
                </a:solidFill>
                <a:uFill>
                  <a:solidFill>
                    <a:srgbClr val="ffffff"/>
                  </a:solidFill>
                </a:uFill>
                <a:latin typeface="Arial"/>
              </a:rPr>
              <a:t>j</a:t>
            </a:r>
            <a:r>
              <a:rPr b="0" lang="pl-PL" sz="4400" spc="-1" strike="noStrike">
                <a:solidFill>
                  <a:srgbClr val="000000"/>
                </a:solidFill>
                <a:uFill>
                  <a:solidFill>
                    <a:srgbClr val="ffffff"/>
                  </a:solidFill>
                </a:uFill>
                <a:latin typeface="Arial"/>
              </a:rPr>
              <a:t>,</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a</a:t>
            </a:r>
            <a:r>
              <a:rPr b="0" lang="pl-PL" sz="4400" spc="-1" strike="noStrike">
                <a:solidFill>
                  <a:srgbClr val="000000"/>
                </a:solidFill>
                <a:uFill>
                  <a:solidFill>
                    <a:srgbClr val="ffffff"/>
                  </a:solidFill>
                </a:uFill>
                <a:latin typeface="Arial"/>
              </a:rPr>
              <a:t>b</a:t>
            </a:r>
            <a:r>
              <a:rPr b="0" lang="pl-PL" sz="4400" spc="-1" strike="noStrike">
                <a:solidFill>
                  <a:srgbClr val="000000"/>
                </a:solidFill>
                <a:uFill>
                  <a:solidFill>
                    <a:srgbClr val="ffffff"/>
                  </a:solidFill>
                </a:uFill>
                <a:latin typeface="Arial"/>
              </a:rPr>
              <a:t>y</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e</a:t>
            </a:r>
            <a:r>
              <a:rPr b="0" lang="pl-PL" sz="4400" spc="-1" strike="noStrike">
                <a:solidFill>
                  <a:srgbClr val="000000"/>
                </a:solidFill>
                <a:uFill>
                  <a:solidFill>
                    <a:srgbClr val="ffffff"/>
                  </a:solidFill>
                </a:uFill>
                <a:latin typeface="Arial"/>
              </a:rPr>
              <a:t>d</a:t>
            </a:r>
            <a:r>
              <a:rPr b="0" lang="pl-PL" sz="4400" spc="-1" strike="noStrike">
                <a:solidFill>
                  <a:srgbClr val="000000"/>
                </a:solidFill>
                <a:uFill>
                  <a:solidFill>
                    <a:srgbClr val="ffffff"/>
                  </a:solidFill>
                </a:uFill>
                <a:latin typeface="Arial"/>
              </a:rPr>
              <a:t>y</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o</a:t>
            </a:r>
            <a:r>
              <a:rPr b="0" lang="pl-PL" sz="4400" spc="-1" strike="noStrike">
                <a:solidFill>
                  <a:srgbClr val="000000"/>
                </a:solidFill>
                <a:uFill>
                  <a:solidFill>
                    <a:srgbClr val="ffffff"/>
                  </a:solidFill>
                </a:uFill>
                <a:latin typeface="Arial"/>
              </a:rPr>
              <a:t>w</a:t>
            </a:r>
            <a:r>
              <a:rPr b="0" lang="pl-PL" sz="4400" spc="-1" strike="noStrike">
                <a:solidFill>
                  <a:srgbClr val="000000"/>
                </a:solidFill>
                <a:uFill>
                  <a:solidFill>
                    <a:srgbClr val="ffffff"/>
                  </a:solidFill>
                </a:uFill>
                <a:latin typeface="Arial"/>
              </a:rPr>
              <a:t>a</a:t>
            </a:r>
            <a:r>
              <a:rPr b="0" lang="pl-PL" sz="4400" spc="-1" strike="noStrike">
                <a:solidFill>
                  <a:srgbClr val="000000"/>
                </a:solidFill>
                <a:uFill>
                  <a:solidFill>
                    <a:srgbClr val="ffffff"/>
                  </a:solidFill>
                </a:uFill>
                <a:latin typeface="Arial"/>
              </a:rPr>
              <a:t>ć</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f</a:t>
            </a:r>
            <a:r>
              <a:rPr b="0" lang="pl-PL" sz="4400" spc="-1" strike="noStrike">
                <a:solidFill>
                  <a:srgbClr val="000000"/>
                </a:solidFill>
                <a:uFill>
                  <a:solidFill>
                    <a:srgbClr val="ffffff"/>
                  </a:solidFill>
                </a:uFill>
                <a:latin typeface="Arial"/>
              </a:rPr>
              <a:t>o</a:t>
            </a:r>
            <a:r>
              <a:rPr b="0" lang="pl-PL" sz="4400" spc="-1" strike="noStrike">
                <a:solidFill>
                  <a:srgbClr val="000000"/>
                </a:solidFill>
                <a:uFill>
                  <a:solidFill>
                    <a:srgbClr val="ffffff"/>
                  </a:solidFill>
                </a:uFill>
                <a:latin typeface="Arial"/>
              </a:rPr>
              <a:t>r</a:t>
            </a:r>
            <a:r>
              <a:rPr b="0" lang="pl-PL" sz="4400" spc="-1" strike="noStrike">
                <a:solidFill>
                  <a:srgbClr val="000000"/>
                </a:solidFill>
                <a:uFill>
                  <a:solidFill>
                    <a:srgbClr val="ffffff"/>
                  </a:solidFill>
                </a:uFill>
                <a:latin typeface="Arial"/>
              </a:rPr>
              <a:t>m</a:t>
            </a:r>
            <a:r>
              <a:rPr b="0" lang="pl-PL" sz="4400" spc="-1" strike="noStrike">
                <a:solidFill>
                  <a:srgbClr val="000000"/>
                </a:solidFill>
                <a:uFill>
                  <a:solidFill>
                    <a:srgbClr val="ffffff"/>
                  </a:solidFill>
                </a:uFill>
                <a:latin typeface="Arial"/>
              </a:rPr>
              <a:t>a</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e</a:t>
            </a:r>
            <a:r>
              <a:rPr b="0" lang="pl-PL" sz="4400" spc="-1" strike="noStrike">
                <a:solidFill>
                  <a:srgbClr val="000000"/>
                </a:solidFill>
                <a:uFill>
                  <a:solidFill>
                    <a:srgbClr val="ffffff"/>
                  </a:solidFill>
                </a:uFill>
                <a:latin typeface="Arial"/>
              </a:rPr>
              <a:t>k</a:t>
            </a:r>
            <a:r>
              <a:rPr b="0" lang="pl-PL" sz="4400" spc="-1" strike="noStrike">
                <a:solidFill>
                  <a:srgbClr val="000000"/>
                </a:solidFill>
                <a:uFill>
                  <a:solidFill>
                    <a:srgbClr val="ffffff"/>
                  </a:solidFill>
                </a:uFill>
                <a:latin typeface="Arial"/>
              </a:rPr>
              <a:t>s</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u</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y</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u</a:t>
            </a:r>
            <a:r>
              <a:rPr b="0" lang="pl-PL" sz="4400" spc="-1" strike="noStrike">
                <a:solidFill>
                  <a:srgbClr val="000000"/>
                </a:solidFill>
                <a:uFill>
                  <a:solidFill>
                    <a:srgbClr val="ffffff"/>
                  </a:solidFill>
                </a:uFill>
                <a:latin typeface="Arial"/>
              </a:rPr>
              <a:t>ł</a:t>
            </a:r>
            <a:r>
              <a:rPr b="0" lang="pl-PL" sz="4400" spc="-1" strike="noStrike">
                <a:solidFill>
                  <a:srgbClr val="000000"/>
                </a:solidFill>
                <a:uFill>
                  <a:solidFill>
                    <a:srgbClr val="ffffff"/>
                  </a:solidFill>
                </a:uFill>
                <a:latin typeface="Arial"/>
              </a:rPr>
              <a:t>u</a:t>
            </a:r>
            <a:endParaRPr b="0" lang="pl-PL"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pl-PL" sz="3200" spc="-1" strike="noStrike">
                <a:solidFill>
                  <a:srgbClr val="000000"/>
                </a:solidFill>
                <a:uFill>
                  <a:solidFill>
                    <a:srgbClr val="ffffff"/>
                  </a:solidFill>
                </a:uFill>
                <a:latin typeface="Arial"/>
              </a:rPr>
              <a:t>Kliknij, aby edytować format tekstu konspektu</a:t>
            </a:r>
            <a:endParaRPr b="0" lang="pl-P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2800" spc="-1" strike="noStrike">
                <a:solidFill>
                  <a:srgbClr val="000000"/>
                </a:solidFill>
                <a:uFill>
                  <a:solidFill>
                    <a:srgbClr val="ffffff"/>
                  </a:solidFill>
                </a:uFill>
                <a:latin typeface="Arial"/>
              </a:rPr>
              <a:t>Drugi poziom konspektu</a:t>
            </a:r>
            <a:endParaRPr b="0" lang="pl-P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2400" spc="-1" strike="noStrike">
                <a:solidFill>
                  <a:srgbClr val="000000"/>
                </a:solidFill>
                <a:uFill>
                  <a:solidFill>
                    <a:srgbClr val="ffffff"/>
                  </a:solidFill>
                </a:uFill>
                <a:latin typeface="Arial"/>
              </a:rPr>
              <a:t>Trzeci poziom konspektu</a:t>
            </a:r>
            <a:endParaRPr b="0" lang="pl-P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2000" spc="-1" strike="noStrike">
                <a:solidFill>
                  <a:srgbClr val="000000"/>
                </a:solidFill>
                <a:uFill>
                  <a:solidFill>
                    <a:srgbClr val="ffffff"/>
                  </a:solidFill>
                </a:uFill>
                <a:latin typeface="Arial"/>
              </a:rPr>
              <a:t>Czwarty poziom konspektu</a:t>
            </a:r>
            <a:endParaRPr b="0" lang="pl-P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Piąty poziom konspektu</a:t>
            </a:r>
            <a:endParaRPr b="0" lang="pl-P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Szósty poziom konspektu</a:t>
            </a:r>
            <a:endParaRPr b="0" lang="pl-P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Siódmy poziom konspektu</a:t>
            </a:r>
            <a:endParaRPr b="0" lang="pl-P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b="0" lang="pl-PL" sz="4400" spc="-1" strike="noStrike">
                <a:solidFill>
                  <a:srgbClr val="000000"/>
                </a:solidFill>
                <a:uFill>
                  <a:solidFill>
                    <a:srgbClr val="ffffff"/>
                  </a:solidFill>
                </a:uFill>
                <a:latin typeface="Arial"/>
              </a:rPr>
              <a:t>K</a:t>
            </a:r>
            <a:r>
              <a:rPr b="0" lang="pl-PL" sz="4400" spc="-1" strike="noStrike">
                <a:solidFill>
                  <a:srgbClr val="000000"/>
                </a:solidFill>
                <a:uFill>
                  <a:solidFill>
                    <a:srgbClr val="ffffff"/>
                  </a:solidFill>
                </a:uFill>
                <a:latin typeface="Arial"/>
              </a:rPr>
              <a:t>l</a:t>
            </a:r>
            <a:r>
              <a:rPr b="0" lang="pl-PL" sz="4400" spc="-1" strike="noStrike">
                <a:solidFill>
                  <a:srgbClr val="000000"/>
                </a:solidFill>
                <a:uFill>
                  <a:solidFill>
                    <a:srgbClr val="ffffff"/>
                  </a:solidFill>
                </a:uFill>
                <a:latin typeface="Arial"/>
              </a:rPr>
              <a:t>i</a:t>
            </a:r>
            <a:r>
              <a:rPr b="0" lang="pl-PL" sz="4400" spc="-1" strike="noStrike">
                <a:solidFill>
                  <a:srgbClr val="000000"/>
                </a:solidFill>
                <a:uFill>
                  <a:solidFill>
                    <a:srgbClr val="ffffff"/>
                  </a:solidFill>
                </a:uFill>
                <a:latin typeface="Arial"/>
              </a:rPr>
              <a:t>k</a:t>
            </a:r>
            <a:r>
              <a:rPr b="0" lang="pl-PL" sz="4400" spc="-1" strike="noStrike">
                <a:solidFill>
                  <a:srgbClr val="000000"/>
                </a:solidFill>
                <a:uFill>
                  <a:solidFill>
                    <a:srgbClr val="ffffff"/>
                  </a:solidFill>
                </a:uFill>
                <a:latin typeface="Arial"/>
              </a:rPr>
              <a:t>n</a:t>
            </a:r>
            <a:r>
              <a:rPr b="0" lang="pl-PL" sz="4400" spc="-1" strike="noStrike">
                <a:solidFill>
                  <a:srgbClr val="000000"/>
                </a:solidFill>
                <a:uFill>
                  <a:solidFill>
                    <a:srgbClr val="ffffff"/>
                  </a:solidFill>
                </a:uFill>
                <a:latin typeface="Arial"/>
              </a:rPr>
              <a:t>i</a:t>
            </a:r>
            <a:r>
              <a:rPr b="0" lang="pl-PL" sz="4400" spc="-1" strike="noStrike">
                <a:solidFill>
                  <a:srgbClr val="000000"/>
                </a:solidFill>
                <a:uFill>
                  <a:solidFill>
                    <a:srgbClr val="ffffff"/>
                  </a:solidFill>
                </a:uFill>
                <a:latin typeface="Arial"/>
              </a:rPr>
              <a:t>j</a:t>
            </a:r>
            <a:r>
              <a:rPr b="0" lang="pl-PL" sz="4400" spc="-1" strike="noStrike">
                <a:solidFill>
                  <a:srgbClr val="000000"/>
                </a:solidFill>
                <a:uFill>
                  <a:solidFill>
                    <a:srgbClr val="ffffff"/>
                  </a:solidFill>
                </a:uFill>
                <a:latin typeface="Arial"/>
              </a:rPr>
              <a:t>,</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a</a:t>
            </a:r>
            <a:r>
              <a:rPr b="0" lang="pl-PL" sz="4400" spc="-1" strike="noStrike">
                <a:solidFill>
                  <a:srgbClr val="000000"/>
                </a:solidFill>
                <a:uFill>
                  <a:solidFill>
                    <a:srgbClr val="ffffff"/>
                  </a:solidFill>
                </a:uFill>
                <a:latin typeface="Arial"/>
              </a:rPr>
              <a:t>b</a:t>
            </a:r>
            <a:r>
              <a:rPr b="0" lang="pl-PL" sz="4400" spc="-1" strike="noStrike">
                <a:solidFill>
                  <a:srgbClr val="000000"/>
                </a:solidFill>
                <a:uFill>
                  <a:solidFill>
                    <a:srgbClr val="ffffff"/>
                  </a:solidFill>
                </a:uFill>
                <a:latin typeface="Arial"/>
              </a:rPr>
              <a:t>y</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e</a:t>
            </a:r>
            <a:r>
              <a:rPr b="0" lang="pl-PL" sz="4400" spc="-1" strike="noStrike">
                <a:solidFill>
                  <a:srgbClr val="000000"/>
                </a:solidFill>
                <a:uFill>
                  <a:solidFill>
                    <a:srgbClr val="ffffff"/>
                  </a:solidFill>
                </a:uFill>
                <a:latin typeface="Arial"/>
              </a:rPr>
              <a:t>d</a:t>
            </a:r>
            <a:r>
              <a:rPr b="0" lang="pl-PL" sz="4400" spc="-1" strike="noStrike">
                <a:solidFill>
                  <a:srgbClr val="000000"/>
                </a:solidFill>
                <a:uFill>
                  <a:solidFill>
                    <a:srgbClr val="ffffff"/>
                  </a:solidFill>
                </a:uFill>
                <a:latin typeface="Arial"/>
              </a:rPr>
              <a:t>y</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o</a:t>
            </a:r>
            <a:r>
              <a:rPr b="0" lang="pl-PL" sz="4400" spc="-1" strike="noStrike">
                <a:solidFill>
                  <a:srgbClr val="000000"/>
                </a:solidFill>
                <a:uFill>
                  <a:solidFill>
                    <a:srgbClr val="ffffff"/>
                  </a:solidFill>
                </a:uFill>
                <a:latin typeface="Arial"/>
              </a:rPr>
              <a:t>w</a:t>
            </a:r>
            <a:r>
              <a:rPr b="0" lang="pl-PL" sz="4400" spc="-1" strike="noStrike">
                <a:solidFill>
                  <a:srgbClr val="000000"/>
                </a:solidFill>
                <a:uFill>
                  <a:solidFill>
                    <a:srgbClr val="ffffff"/>
                  </a:solidFill>
                </a:uFill>
                <a:latin typeface="Arial"/>
              </a:rPr>
              <a:t>a</a:t>
            </a:r>
            <a:r>
              <a:rPr b="0" lang="pl-PL" sz="4400" spc="-1" strike="noStrike">
                <a:solidFill>
                  <a:srgbClr val="000000"/>
                </a:solidFill>
                <a:uFill>
                  <a:solidFill>
                    <a:srgbClr val="ffffff"/>
                  </a:solidFill>
                </a:uFill>
                <a:latin typeface="Arial"/>
              </a:rPr>
              <a:t>ć</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f</a:t>
            </a:r>
            <a:r>
              <a:rPr b="0" lang="pl-PL" sz="4400" spc="-1" strike="noStrike">
                <a:solidFill>
                  <a:srgbClr val="000000"/>
                </a:solidFill>
                <a:uFill>
                  <a:solidFill>
                    <a:srgbClr val="ffffff"/>
                  </a:solidFill>
                </a:uFill>
                <a:latin typeface="Arial"/>
              </a:rPr>
              <a:t>o</a:t>
            </a:r>
            <a:r>
              <a:rPr b="0" lang="pl-PL" sz="4400" spc="-1" strike="noStrike">
                <a:solidFill>
                  <a:srgbClr val="000000"/>
                </a:solidFill>
                <a:uFill>
                  <a:solidFill>
                    <a:srgbClr val="ffffff"/>
                  </a:solidFill>
                </a:uFill>
                <a:latin typeface="Arial"/>
              </a:rPr>
              <a:t>r</a:t>
            </a:r>
            <a:r>
              <a:rPr b="0" lang="pl-PL" sz="4400" spc="-1" strike="noStrike">
                <a:solidFill>
                  <a:srgbClr val="000000"/>
                </a:solidFill>
                <a:uFill>
                  <a:solidFill>
                    <a:srgbClr val="ffffff"/>
                  </a:solidFill>
                </a:uFill>
                <a:latin typeface="Arial"/>
              </a:rPr>
              <a:t>m</a:t>
            </a:r>
            <a:r>
              <a:rPr b="0" lang="pl-PL" sz="4400" spc="-1" strike="noStrike">
                <a:solidFill>
                  <a:srgbClr val="000000"/>
                </a:solidFill>
                <a:uFill>
                  <a:solidFill>
                    <a:srgbClr val="ffffff"/>
                  </a:solidFill>
                </a:uFill>
                <a:latin typeface="Arial"/>
              </a:rPr>
              <a:t>a</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e</a:t>
            </a:r>
            <a:r>
              <a:rPr b="0" lang="pl-PL" sz="4400" spc="-1" strike="noStrike">
                <a:solidFill>
                  <a:srgbClr val="000000"/>
                </a:solidFill>
                <a:uFill>
                  <a:solidFill>
                    <a:srgbClr val="ffffff"/>
                  </a:solidFill>
                </a:uFill>
                <a:latin typeface="Arial"/>
              </a:rPr>
              <a:t>k</a:t>
            </a:r>
            <a:r>
              <a:rPr b="0" lang="pl-PL" sz="4400" spc="-1" strike="noStrike">
                <a:solidFill>
                  <a:srgbClr val="000000"/>
                </a:solidFill>
                <a:uFill>
                  <a:solidFill>
                    <a:srgbClr val="ffffff"/>
                  </a:solidFill>
                </a:uFill>
                <a:latin typeface="Arial"/>
              </a:rPr>
              <a:t>s</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u</a:t>
            </a:r>
            <a:r>
              <a:rPr b="0" lang="pl-PL" sz="4400" spc="-1" strike="noStrike">
                <a:solidFill>
                  <a:srgbClr val="000000"/>
                </a:solidFill>
                <a:uFill>
                  <a:solidFill>
                    <a:srgbClr val="ffffff"/>
                  </a:solidFill>
                </a:uFill>
                <a:latin typeface="Arial"/>
              </a:rPr>
              <a:t> </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y</a:t>
            </a:r>
            <a:r>
              <a:rPr b="0" lang="pl-PL" sz="4400" spc="-1" strike="noStrike">
                <a:solidFill>
                  <a:srgbClr val="000000"/>
                </a:solidFill>
                <a:uFill>
                  <a:solidFill>
                    <a:srgbClr val="ffffff"/>
                  </a:solidFill>
                </a:uFill>
                <a:latin typeface="Arial"/>
              </a:rPr>
              <a:t>t</a:t>
            </a:r>
            <a:r>
              <a:rPr b="0" lang="pl-PL" sz="4400" spc="-1" strike="noStrike">
                <a:solidFill>
                  <a:srgbClr val="000000"/>
                </a:solidFill>
                <a:uFill>
                  <a:solidFill>
                    <a:srgbClr val="ffffff"/>
                  </a:solidFill>
                </a:uFill>
                <a:latin typeface="Arial"/>
              </a:rPr>
              <a:t>u</a:t>
            </a:r>
            <a:r>
              <a:rPr b="0" lang="pl-PL" sz="4400" spc="-1" strike="noStrike">
                <a:solidFill>
                  <a:srgbClr val="000000"/>
                </a:solidFill>
                <a:uFill>
                  <a:solidFill>
                    <a:srgbClr val="ffffff"/>
                  </a:solidFill>
                </a:uFill>
                <a:latin typeface="Arial"/>
              </a:rPr>
              <a:t>ł</a:t>
            </a:r>
            <a:r>
              <a:rPr b="0" lang="pl-PL" sz="4400" spc="-1" strike="noStrike">
                <a:solidFill>
                  <a:srgbClr val="000000"/>
                </a:solidFill>
                <a:uFill>
                  <a:solidFill>
                    <a:srgbClr val="ffffff"/>
                  </a:solidFill>
                </a:uFill>
                <a:latin typeface="Arial"/>
              </a:rPr>
              <a:t>u</a:t>
            </a:r>
            <a:endParaRPr b="0" lang="pl-PL"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pl-PL" sz="3200" spc="-1" strike="noStrike">
                <a:solidFill>
                  <a:srgbClr val="000000"/>
                </a:solidFill>
                <a:uFill>
                  <a:solidFill>
                    <a:srgbClr val="ffffff"/>
                  </a:solidFill>
                </a:uFill>
                <a:latin typeface="Arial"/>
              </a:rPr>
              <a:t>Kliknij, aby edytować format tekstu konspektu</a:t>
            </a:r>
            <a:endParaRPr b="0" lang="pl-P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2800" spc="-1" strike="noStrike">
                <a:solidFill>
                  <a:srgbClr val="000000"/>
                </a:solidFill>
                <a:uFill>
                  <a:solidFill>
                    <a:srgbClr val="ffffff"/>
                  </a:solidFill>
                </a:uFill>
                <a:latin typeface="Arial"/>
              </a:rPr>
              <a:t>Drugi poziom konspektu</a:t>
            </a:r>
            <a:endParaRPr b="0" lang="pl-P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2400" spc="-1" strike="noStrike">
                <a:solidFill>
                  <a:srgbClr val="000000"/>
                </a:solidFill>
                <a:uFill>
                  <a:solidFill>
                    <a:srgbClr val="ffffff"/>
                  </a:solidFill>
                </a:uFill>
                <a:latin typeface="Arial"/>
              </a:rPr>
              <a:t>Trzeci poziom konspektu</a:t>
            </a:r>
            <a:endParaRPr b="0" lang="pl-P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2000" spc="-1" strike="noStrike">
                <a:solidFill>
                  <a:srgbClr val="000000"/>
                </a:solidFill>
                <a:uFill>
                  <a:solidFill>
                    <a:srgbClr val="ffffff"/>
                  </a:solidFill>
                </a:uFill>
                <a:latin typeface="Arial"/>
              </a:rPr>
              <a:t>Czwarty poziom konspektu</a:t>
            </a:r>
            <a:endParaRPr b="0" lang="pl-P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Piąty poziom konspektu</a:t>
            </a:r>
            <a:endParaRPr b="0" lang="pl-P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Szósty poziom konspektu</a:t>
            </a:r>
            <a:endParaRPr b="0" lang="pl-P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Siódmy poziom konspektu</a:t>
            </a:r>
            <a:endParaRPr b="0" lang="pl-P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hyperlink" Target="https://medium.com/%40shrutijadon10104776/survey-on-activation-functions-for-deep-"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www.deeplearningbook.org/"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hyperlink" Target="https://ujwlkarn.files.wordpress.com/2016/07/convolution_schematic.gif?w=268&amp;amp;h=196&amp;amp;zoom=2" TargetMode="External"/><Relationship Id="rId2" Type="http://schemas.openxmlformats.org/officeDocument/2006/relationships/image" Target="../media/image37.png"/><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youtube.com/watch?v=miPyFmr4iCc" TargetMode="External"/><Relationship Id="rId2" Type="http://schemas.openxmlformats.org/officeDocument/2006/relationships/hyperlink" Target="https://www.youtube.com/watch?v=0yI2wJ6F8r0" TargetMode="External"/><Relationship Id="rId3" Type="http://schemas.openxmlformats.org/officeDocument/2006/relationships/hyperlink" Target="https://www.youtube.com/watch?v=iutOIJt1zVM" TargetMode="External"/><Relationship Id="rId4" Type="http://schemas.openxmlformats.org/officeDocument/2006/relationships/hyperlink" Target="https://www.youtube.com/watch?v=fa5QGremQf8" TargetMode="External"/><Relationship Id="rId5" Type="http://schemas.openxmlformats.org/officeDocument/2006/relationships/hyperlink" Target="https://www.youtube.com/watch?v=ohmajJTcpNk" TargetMode="Externa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92000" y="2467080"/>
            <a:ext cx="10511280" cy="2859120"/>
          </a:xfrm>
          <a:prstGeom prst="rect">
            <a:avLst/>
          </a:prstGeom>
          <a:noFill/>
          <a:ln>
            <a:noFill/>
          </a:ln>
        </p:spPr>
        <p:style>
          <a:lnRef idx="0"/>
          <a:fillRef idx="0"/>
          <a:effectRef idx="0"/>
          <a:fontRef idx="minor"/>
        </p:style>
        <p:txBody>
          <a:bodyPr lIns="0" rIns="0" tIns="116280" bIns="0"/>
          <a:p>
            <a:r>
              <a:rPr b="0" lang="pl-PL" sz="6000" spc="-1" strike="noStrike">
                <a:solidFill>
                  <a:srgbClr val="007973"/>
                </a:solidFill>
                <a:uFill>
                  <a:solidFill>
                    <a:srgbClr val="ffffff"/>
                  </a:solidFill>
                </a:uFill>
                <a:latin typeface="Calibri Light"/>
                <a:ea typeface="DejaVu Sans"/>
              </a:rPr>
              <a:t>   </a:t>
            </a:r>
            <a:r>
              <a:rPr b="0" lang="pl-PL" sz="6000" spc="-1" strike="noStrike">
                <a:solidFill>
                  <a:srgbClr val="007973"/>
                </a:solidFill>
                <a:uFill>
                  <a:solidFill>
                    <a:srgbClr val="ffffff"/>
                  </a:solidFill>
                </a:uFill>
                <a:latin typeface="Calibri Light"/>
                <a:ea typeface="DejaVu Sans"/>
              </a:rPr>
              <a:t>Deep learning basics             </a:t>
            </a:r>
            <a:r>
              <a:rPr b="0" lang="pl-PL" sz="6000" spc="-1" strike="noStrike">
                <a:solidFill>
                  <a:srgbClr val="007973"/>
                </a:solidFill>
                <a:uFill>
                  <a:solidFill>
                    <a:srgbClr val="ffffff"/>
                  </a:solidFill>
                </a:uFill>
                <a:latin typeface="Calibri Light"/>
                <a:ea typeface="DejaVu Sans"/>
              </a:rPr>
              <a:t>	</a:t>
            </a:r>
            <a:r>
              <a:rPr b="0" lang="pl-PL" sz="6000" spc="-1" strike="noStrike">
                <a:solidFill>
                  <a:srgbClr val="007973"/>
                </a:solidFill>
                <a:uFill>
                  <a:solidFill>
                    <a:srgbClr val="ffffff"/>
                  </a:solidFill>
                </a:uFill>
                <a:latin typeface="Calibri Light"/>
                <a:ea typeface="DejaVu Sans"/>
              </a:rPr>
              <a:t>	</a:t>
            </a:r>
            <a:r>
              <a:rPr b="0" lang="pl-PL" sz="6000" spc="-1" strike="noStrike">
                <a:solidFill>
                  <a:srgbClr val="007973"/>
                </a:solidFill>
                <a:uFill>
                  <a:solidFill>
                    <a:srgbClr val="ffffff"/>
                  </a:solidFill>
                </a:uFill>
                <a:latin typeface="Calibri Light"/>
                <a:ea typeface="DejaVu Sans"/>
              </a:rPr>
              <a:t>	</a:t>
            </a:r>
            <a:r>
              <a:rPr b="0" lang="pl-PL" sz="6000" spc="-1" strike="noStrike">
                <a:solidFill>
                  <a:srgbClr val="007973"/>
                </a:solidFill>
                <a:uFill>
                  <a:solidFill>
                    <a:srgbClr val="ffffff"/>
                  </a:solidFill>
                </a:uFill>
                <a:latin typeface="Calibri Light"/>
                <a:ea typeface="DejaVu Sans"/>
              </a:rPr>
              <a:t>	</a:t>
            </a:r>
            <a:r>
              <a:rPr b="0" lang="pl-PL" sz="6000" spc="-1" strike="noStrike">
                <a:solidFill>
                  <a:srgbClr val="007973"/>
                </a:solidFill>
                <a:uFill>
                  <a:solidFill>
                    <a:srgbClr val="ffffff"/>
                  </a:solidFill>
                </a:uFill>
                <a:latin typeface="Calibri Light"/>
                <a:ea typeface="DejaVu Sans"/>
              </a:rPr>
              <a:t>	</a:t>
            </a:r>
            <a:r>
              <a:rPr b="0" lang="pl-PL" sz="6000" spc="-1" strike="noStrike">
                <a:solidFill>
                  <a:srgbClr val="007973"/>
                </a:solidFill>
                <a:uFill>
                  <a:solidFill>
                    <a:srgbClr val="ffffff"/>
                  </a:solidFill>
                </a:uFill>
                <a:latin typeface="Calibri Light"/>
                <a:ea typeface="DejaVu Sans"/>
              </a:rPr>
              <a:t>part 1</a:t>
            </a:r>
            <a:endParaRPr b="0" lang="pl-PL"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916920" y="1331640"/>
            <a:ext cx="10348920" cy="3452400"/>
          </a:xfrm>
          <a:prstGeom prst="rect">
            <a:avLst/>
          </a:prstGeom>
          <a:noFill/>
          <a:ln>
            <a:noFill/>
          </a:ln>
        </p:spPr>
        <p:style>
          <a:lnRef idx="0"/>
          <a:fillRef idx="0"/>
          <a:effectRef idx="0"/>
          <a:fontRef idx="minor"/>
        </p:style>
        <p:txBody>
          <a:bodyPr lIns="0" rIns="0" tIns="6480" bIns="0"/>
          <a:p>
            <a:pPr marL="469800" indent="-456120">
              <a:lnSpc>
                <a:spcPct val="101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Another important element of ANN architecture that need to be defined before training the model (such parameters are called</a:t>
            </a:r>
            <a:r>
              <a:rPr b="0" lang="pl-PL" sz="2800" spc="66" strike="noStrike">
                <a:solidFill>
                  <a:srgbClr val="000000"/>
                </a:solidFill>
                <a:uFill>
                  <a:solidFill>
                    <a:srgbClr val="ffffff"/>
                  </a:solidFill>
                </a:uFill>
                <a:latin typeface="Calibri"/>
                <a:ea typeface="DejaVu Sans"/>
              </a:rPr>
              <a:t> </a:t>
            </a:r>
            <a:r>
              <a:rPr b="1" lang="pl-PL" sz="2800" spc="-7" strike="noStrike">
                <a:solidFill>
                  <a:srgbClr val="007973"/>
                </a:solidFill>
                <a:uFill>
                  <a:solidFill>
                    <a:srgbClr val="ffffff"/>
                  </a:solidFill>
                </a:uFill>
                <a:latin typeface="Calibri"/>
                <a:ea typeface="DejaVu Sans"/>
              </a:rPr>
              <a:t>hyperparameters</a:t>
            </a:r>
            <a:r>
              <a:rPr b="0" lang="pl-PL" sz="2800" spc="-7" strike="noStrike">
                <a:solidFill>
                  <a:srgbClr val="007973"/>
                </a:solidFill>
                <a:uFill>
                  <a:solidFill>
                    <a:srgbClr val="ffffff"/>
                  </a:solidFill>
                </a:uFill>
                <a:latin typeface="Calibri"/>
                <a:ea typeface="DejaVu Sans"/>
              </a:rPr>
              <a:t>) </a:t>
            </a:r>
            <a:r>
              <a:rPr b="0" lang="pl-PL" sz="2800" spc="-4" strike="noStrike">
                <a:solidFill>
                  <a:srgbClr val="000000"/>
                </a:solidFill>
                <a:uFill>
                  <a:solidFill>
                    <a:srgbClr val="ffffff"/>
                  </a:solidFill>
                </a:uFill>
                <a:latin typeface="Calibri"/>
                <a:ea typeface="DejaVu Sans"/>
              </a:rPr>
              <a:t>are</a:t>
            </a:r>
            <a:r>
              <a:rPr b="0" lang="pl-PL" sz="2800" spc="-1" strike="noStrike">
                <a:solidFill>
                  <a:srgbClr val="007973"/>
                </a:solidFill>
                <a:uFill>
                  <a:solidFill>
                    <a:srgbClr val="ffffff"/>
                  </a:solidFill>
                </a:uFill>
                <a:latin typeface="Calibri"/>
                <a:ea typeface="DejaVu Sans"/>
              </a:rPr>
              <a:t> </a:t>
            </a:r>
            <a:r>
              <a:rPr b="1" lang="pl-PL" sz="2800" spc="-7" strike="noStrike">
                <a:solidFill>
                  <a:srgbClr val="007973"/>
                </a:solidFill>
                <a:uFill>
                  <a:solidFill>
                    <a:srgbClr val="ffffff"/>
                  </a:solidFill>
                </a:uFill>
                <a:latin typeface="Calibri"/>
                <a:ea typeface="DejaVu Sans"/>
              </a:rPr>
              <a:t>activation functions</a:t>
            </a:r>
            <a:r>
              <a:rPr b="1" lang="pl-PL" sz="2800" spc="-1" strike="noStrike">
                <a:solidFill>
                  <a:srgbClr val="007973"/>
                </a:solidFill>
                <a:uFill>
                  <a:solidFill>
                    <a:srgbClr val="ffffff"/>
                  </a:solidFill>
                </a:uFill>
                <a:latin typeface="Calibri"/>
                <a:ea typeface="DejaVu Sans"/>
              </a:rPr>
              <a:t> </a:t>
            </a:r>
            <a:r>
              <a:rPr b="0" lang="pl-PL" sz="2800" spc="-4" strike="noStrike">
                <a:solidFill>
                  <a:srgbClr val="000000"/>
                </a:solidFill>
                <a:uFill>
                  <a:solidFill>
                    <a:srgbClr val="ffffff"/>
                  </a:solidFill>
                </a:uFill>
                <a:latin typeface="Calibri"/>
                <a:ea typeface="DejaVu Sans"/>
              </a:rPr>
              <a:t>𝑓</a:t>
            </a:r>
            <a:r>
              <a:rPr b="0" lang="pl-PL" sz="2800" spc="-4" strike="noStrike" baseline="33000">
                <a:solidFill>
                  <a:srgbClr val="000000"/>
                </a:solidFill>
                <a:uFill>
                  <a:solidFill>
                    <a:srgbClr val="ffffff"/>
                  </a:solidFill>
                </a:uFill>
                <a:latin typeface="Calibri"/>
                <a:ea typeface="DejaVu Sans"/>
              </a:rPr>
              <a:t>(𝑖)</a:t>
            </a:r>
            <a:r>
              <a:rPr b="0" lang="pl-PL" sz="2800" spc="-4" strike="noStrike">
                <a:solidFill>
                  <a:srgbClr val="000000"/>
                </a:solidFill>
                <a:uFill>
                  <a:solidFill>
                    <a:srgbClr val="ffffff"/>
                  </a:solidFill>
                </a:uFill>
                <a:latin typeface="Calibri"/>
                <a:ea typeface="DejaVu Sans"/>
              </a:rPr>
              <a:t> for each layer of the model.</a:t>
            </a:r>
            <a:endParaRPr b="0" lang="pl-PL" sz="1800" spc="-1" strike="noStrike">
              <a:solidFill>
                <a:srgbClr val="000000"/>
              </a:solidFill>
              <a:uFill>
                <a:solidFill>
                  <a:srgbClr val="ffffff"/>
                </a:solidFill>
              </a:uFill>
              <a:latin typeface="Arial"/>
            </a:endParaRPr>
          </a:p>
          <a:p>
            <a:pPr marL="469800" indent="-456120">
              <a:lnSpc>
                <a:spcPct val="101000"/>
              </a:lnSpc>
              <a:buClr>
                <a:srgbClr val="000000"/>
              </a:buClr>
              <a:buFont typeface="Arial"/>
              <a:buChar char="•"/>
            </a:pPr>
            <a:r>
              <a:rPr b="0" lang="pl-PL" sz="2800" spc="-4" strike="noStrike">
                <a:solidFill>
                  <a:srgbClr val="000000"/>
                </a:solidFill>
                <a:uFill>
                  <a:solidFill>
                    <a:srgbClr val="ffffff"/>
                  </a:solidFill>
                </a:uFill>
                <a:latin typeface="Calibri"/>
                <a:ea typeface="DejaVu Sans"/>
              </a:rPr>
              <a:t>Choice that kind of layer to choose depends on many factors: the purpose of the model (output), optimization algorithm, etc..</a:t>
            </a:r>
            <a:endParaRPr b="0" lang="pl-PL" sz="1800" spc="-1" strike="noStrike">
              <a:solidFill>
                <a:srgbClr val="000000"/>
              </a:solidFill>
              <a:uFill>
                <a:solidFill>
                  <a:srgbClr val="ffffff"/>
                </a:solidFill>
              </a:uFill>
              <a:latin typeface="Arial"/>
            </a:endParaRPr>
          </a:p>
        </p:txBody>
      </p:sp>
      <p:sp>
        <p:nvSpPr>
          <p:cNvPr id="169" name="CustomShape 2"/>
          <p:cNvSpPr/>
          <p:nvPr/>
        </p:nvSpPr>
        <p:spPr>
          <a:xfrm>
            <a:off x="916920" y="426960"/>
            <a:ext cx="505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2" strike="noStrike">
                <a:solidFill>
                  <a:srgbClr val="007973"/>
                </a:solidFill>
                <a:uFill>
                  <a:solidFill>
                    <a:srgbClr val="ffffff"/>
                  </a:solidFill>
                </a:uFill>
                <a:latin typeface="Calibri Light"/>
                <a:ea typeface="DejaVu Sans"/>
              </a:rPr>
              <a:t>Activation functions</a:t>
            </a:r>
            <a:endParaRPr b="0" lang="pl-PL"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916920" y="1331640"/>
            <a:ext cx="10602360" cy="438480"/>
          </a:xfrm>
          <a:prstGeom prst="rect">
            <a:avLst/>
          </a:prstGeom>
          <a:noFill/>
          <a:ln>
            <a:noFill/>
          </a:ln>
        </p:spPr>
        <p:style>
          <a:lnRef idx="0"/>
          <a:fillRef idx="0"/>
          <a:effectRef idx="0"/>
          <a:fontRef idx="minor"/>
        </p:style>
        <p:txBody>
          <a:bodyPr lIns="0" rIns="0" tIns="12240" bIns="0"/>
          <a:p>
            <a:pPr marL="12600">
              <a:lnSpc>
                <a:spcPct val="100000"/>
              </a:lnSpc>
            </a:pPr>
            <a:r>
              <a:rPr b="0" lang="pl-PL" sz="2800" spc="-4" strike="noStrike">
                <a:solidFill>
                  <a:srgbClr val="000000"/>
                </a:solidFill>
                <a:uFill>
                  <a:solidFill>
                    <a:srgbClr val="ffffff"/>
                  </a:solidFill>
                </a:uFill>
                <a:latin typeface="Calibri"/>
                <a:ea typeface="DejaVu Sans"/>
              </a:rPr>
              <a:t>The most popular activation functions are presented below:</a:t>
            </a:r>
            <a:endParaRPr b="0" lang="pl-PL" sz="1800" spc="-1" strike="noStrike">
              <a:solidFill>
                <a:srgbClr val="000000"/>
              </a:solidFill>
              <a:uFill>
                <a:solidFill>
                  <a:srgbClr val="ffffff"/>
                </a:solidFill>
              </a:uFill>
              <a:latin typeface="Arial"/>
            </a:endParaRPr>
          </a:p>
        </p:txBody>
      </p:sp>
      <p:sp>
        <p:nvSpPr>
          <p:cNvPr id="171" name="CustomShape 2"/>
          <p:cNvSpPr/>
          <p:nvPr/>
        </p:nvSpPr>
        <p:spPr>
          <a:xfrm>
            <a:off x="916920" y="426960"/>
            <a:ext cx="642672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Activation functions</a:t>
            </a:r>
            <a:endParaRPr b="0" lang="pl-PL" sz="1800" spc="-1" strike="noStrike">
              <a:solidFill>
                <a:srgbClr val="000000"/>
              </a:solidFill>
              <a:uFill>
                <a:solidFill>
                  <a:srgbClr val="ffffff"/>
                </a:solidFill>
              </a:uFill>
              <a:latin typeface="Arial"/>
            </a:endParaRPr>
          </a:p>
        </p:txBody>
      </p:sp>
      <p:sp>
        <p:nvSpPr>
          <p:cNvPr id="172" name="CustomShape 3"/>
          <p:cNvSpPr/>
          <p:nvPr/>
        </p:nvSpPr>
        <p:spPr>
          <a:xfrm>
            <a:off x="1236240" y="2010240"/>
            <a:ext cx="8955360" cy="3982680"/>
          </a:xfrm>
          <a:prstGeom prst="rect">
            <a:avLst/>
          </a:prstGeom>
          <a:blipFill>
            <a:blip r:embed="rId1"/>
            <a:stretch>
              <a:fillRect/>
            </a:stretch>
          </a:blipFill>
          <a:ln>
            <a:noFill/>
          </a:ln>
        </p:spPr>
        <p:style>
          <a:lnRef idx="0"/>
          <a:fillRef idx="0"/>
          <a:effectRef idx="0"/>
          <a:fontRef idx="minor"/>
        </p:style>
      </p:sp>
      <p:sp>
        <p:nvSpPr>
          <p:cNvPr id="173" name="CustomShape 4"/>
          <p:cNvSpPr/>
          <p:nvPr/>
        </p:nvSpPr>
        <p:spPr>
          <a:xfrm>
            <a:off x="1234080" y="6021000"/>
            <a:ext cx="10285200" cy="834480"/>
          </a:xfrm>
          <a:prstGeom prst="rect">
            <a:avLst/>
          </a:prstGeom>
          <a:noFill/>
          <a:ln>
            <a:noFill/>
          </a:ln>
        </p:spPr>
        <p:style>
          <a:lnRef idx="0"/>
          <a:fillRef idx="0"/>
          <a:effectRef idx="0"/>
          <a:fontRef idx="minor"/>
        </p:style>
        <p:txBody>
          <a:bodyPr lIns="0" rIns="0" tIns="12600" bIns="0"/>
          <a:p>
            <a:pPr marL="12600">
              <a:lnSpc>
                <a:spcPct val="100000"/>
              </a:lnSpc>
            </a:pPr>
            <a:r>
              <a:rPr b="0" lang="pl-PL" sz="1800" spc="-4" strike="noStrike">
                <a:solidFill>
                  <a:srgbClr val="000000"/>
                </a:solidFill>
                <a:uFill>
                  <a:solidFill>
                    <a:srgbClr val="ffffff"/>
                  </a:solidFill>
                </a:uFill>
                <a:latin typeface="Calibri"/>
                <a:ea typeface="DejaVu Sans"/>
              </a:rPr>
              <a:t>Source: </a:t>
            </a:r>
            <a:r>
              <a:rPr b="0" lang="pl-PL" sz="1800" spc="-1" strike="noStrike" u="sng">
                <a:solidFill>
                  <a:srgbClr val="0000ff"/>
                </a:solidFill>
                <a:uFill>
                  <a:solidFill>
                    <a:srgbClr val="ffffff"/>
                  </a:solidFill>
                </a:uFill>
                <a:latin typeface="Calibri"/>
                <a:ea typeface="DejaVu Sans"/>
                <a:hlinkClick r:id="rId2"/>
              </a:rPr>
              <a:t>https://medium.com/@shrutijadon10104776/survey-on-activation-functions-for-deep- </a:t>
            </a:r>
            <a:r>
              <a:rPr b="0" lang="pl-PL" sz="1800" spc="-1" strike="noStrike">
                <a:solidFill>
                  <a:srgbClr val="0000ff"/>
                </a:solidFill>
                <a:uFill>
                  <a:solidFill>
                    <a:srgbClr val="ffffff"/>
                  </a:solidFill>
                </a:uFill>
                <a:latin typeface="Calibri"/>
                <a:ea typeface="DejaVu Sans"/>
              </a:rPr>
              <a:t> learning-9689331ba092</a:t>
            </a:r>
            <a:endParaRPr b="0" lang="pl-PL"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916920" y="469440"/>
            <a:ext cx="527472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a:ea typeface="DejaVu Sans"/>
              </a:rPr>
              <a:t>Neural Net Learning</a:t>
            </a:r>
            <a:endParaRPr b="0" lang="pl-PL" sz="1800" spc="-1" strike="noStrike">
              <a:solidFill>
                <a:srgbClr val="000000"/>
              </a:solidFill>
              <a:uFill>
                <a:solidFill>
                  <a:srgbClr val="ffffff"/>
                </a:solidFill>
              </a:uFill>
              <a:latin typeface="Arial"/>
            </a:endParaRPr>
          </a:p>
        </p:txBody>
      </p:sp>
      <p:sp>
        <p:nvSpPr>
          <p:cNvPr id="175" name="CustomShape 2"/>
          <p:cNvSpPr/>
          <p:nvPr/>
        </p:nvSpPr>
        <p:spPr>
          <a:xfrm>
            <a:off x="916920" y="1438920"/>
            <a:ext cx="10230840" cy="4164840"/>
          </a:xfrm>
          <a:prstGeom prst="rect">
            <a:avLst/>
          </a:prstGeom>
          <a:noFill/>
          <a:ln>
            <a:noFill/>
          </a:ln>
        </p:spPr>
        <p:style>
          <a:lnRef idx="0"/>
          <a:fillRef idx="0"/>
          <a:effectRef idx="0"/>
          <a:fontRef idx="minor"/>
        </p:style>
        <p:txBody>
          <a:bodyPr lIns="0" rIns="0" tIns="60840" bIns="0"/>
          <a:p>
            <a:pPr marL="241200" indent="-227520">
              <a:lnSpc>
                <a:spcPts val="133"/>
              </a:lnSpc>
              <a:buClr>
                <a:srgbClr val="000000"/>
              </a:buClr>
              <a:buFont typeface="Arial"/>
              <a:buChar char="•"/>
            </a:pPr>
            <a:r>
              <a:rPr b="0" lang="pl-PL" sz="2800" spc="-4" strike="noStrike">
                <a:solidFill>
                  <a:srgbClr val="000000"/>
                </a:solidFill>
                <a:uFill>
                  <a:solidFill>
                    <a:srgbClr val="ffffff"/>
                  </a:solidFill>
                </a:uFill>
                <a:latin typeface="Calibri"/>
                <a:ea typeface="DejaVu Sans"/>
              </a:rPr>
              <a:t>Learning is the most important step while training a DL model – this heavily affects the estimation performance</a:t>
            </a:r>
            <a:r>
              <a:rPr b="0" lang="pl-PL" sz="2800" spc="-38"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4" strike="noStrike">
                <a:solidFill>
                  <a:srgbClr val="000000"/>
                </a:solidFill>
                <a:uFill>
                  <a:solidFill>
                    <a:srgbClr val="ffffff"/>
                  </a:solidFill>
                </a:uFill>
                <a:latin typeface="Calibri"/>
                <a:ea typeface="DejaVu Sans"/>
              </a:rPr>
              <a:t>Learning is an optimization process – we seek such values of weights </a:t>
            </a:r>
            <a:r>
              <a:rPr b="0" lang="pl-PL" sz="2800" spc="-1" strike="noStrike">
                <a:solidFill>
                  <a:srgbClr val="007973"/>
                </a:solidFill>
                <a:uFill>
                  <a:solidFill>
                    <a:srgbClr val="ffffff"/>
                  </a:solidFill>
                </a:uFill>
                <a:latin typeface="Cambria Math"/>
                <a:ea typeface="DejaVu Sans"/>
              </a:rPr>
              <a:t>𝜽</a:t>
            </a:r>
            <a:r>
              <a:rPr b="1" lang="pl-PL" sz="2800" spc="-1" strike="noStrike">
                <a:solidFill>
                  <a:srgbClr val="007973"/>
                </a:solidFill>
                <a:uFill>
                  <a:solidFill>
                    <a:srgbClr val="ffffff"/>
                  </a:solidFill>
                </a:uFill>
                <a:latin typeface="Calibri"/>
                <a:ea typeface="DejaVu Sans"/>
              </a:rPr>
              <a:t>, </a:t>
            </a:r>
            <a:r>
              <a:rPr b="0" lang="pl-PL" sz="2800" spc="-1" strike="noStrike">
                <a:solidFill>
                  <a:srgbClr val="007973"/>
                </a:solidFill>
                <a:uFill>
                  <a:solidFill>
                    <a:srgbClr val="ffffff"/>
                  </a:solidFill>
                </a:uFill>
                <a:latin typeface="Calibri"/>
                <a:ea typeface="DejaVu Sans"/>
              </a:rPr>
              <a:t>which minimizes the const function </a:t>
            </a:r>
            <a:r>
              <a:rPr b="0" lang="pl-PL" sz="2800" spc="-1" strike="noStrike">
                <a:solidFill>
                  <a:srgbClr val="007973"/>
                </a:solidFill>
                <a:uFill>
                  <a:solidFill>
                    <a:srgbClr val="ffffff"/>
                  </a:solidFill>
                </a:uFill>
                <a:latin typeface="Cambria Math"/>
                <a:ea typeface="DejaVu Sans"/>
              </a:rPr>
              <a:t>𝑱(𝜽)</a:t>
            </a:r>
            <a:r>
              <a:rPr b="0" lang="pl-PL" sz="2800" spc="-1"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4" strike="noStrike">
                <a:solidFill>
                  <a:srgbClr val="000000"/>
                </a:solidFill>
                <a:uFill>
                  <a:solidFill>
                    <a:srgbClr val="ffffff"/>
                  </a:solidFill>
                </a:uFill>
                <a:latin typeface="Calibri"/>
                <a:ea typeface="DejaVu Sans"/>
              </a:rPr>
              <a:t>The most commonly used algorithm for that is the  </a:t>
            </a:r>
            <a:r>
              <a:rPr b="0" i="1" lang="pl-PL" sz="2800" spc="-1" strike="noStrike">
                <a:solidFill>
                  <a:srgbClr val="007973"/>
                </a:solidFill>
                <a:uFill>
                  <a:solidFill>
                    <a:srgbClr val="ffffff"/>
                  </a:solidFill>
                </a:uFill>
                <a:latin typeface="Calibri"/>
                <a:ea typeface="DejaVu Sans"/>
              </a:rPr>
              <a:t>backpropagation algorithm</a:t>
            </a:r>
            <a:r>
              <a:rPr b="0" lang="pl-PL" sz="2800" spc="-1"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916920" y="469440"/>
            <a:ext cx="513072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a:ea typeface="DejaVu Sans"/>
              </a:rPr>
              <a:t>Neural Net Learning</a:t>
            </a:r>
            <a:endParaRPr b="0" lang="pl-PL" sz="1800" spc="-1" strike="noStrike">
              <a:solidFill>
                <a:srgbClr val="000000"/>
              </a:solidFill>
              <a:uFill>
                <a:solidFill>
                  <a:srgbClr val="ffffff"/>
                </a:solidFill>
              </a:uFill>
              <a:latin typeface="Arial"/>
            </a:endParaRPr>
          </a:p>
        </p:txBody>
      </p:sp>
      <p:pic>
        <p:nvPicPr>
          <p:cNvPr id="177" name="" descr=""/>
          <p:cNvPicPr/>
          <p:nvPr/>
        </p:nvPicPr>
        <p:blipFill>
          <a:blip r:embed="rId1"/>
          <a:stretch/>
        </p:blipFill>
        <p:spPr>
          <a:xfrm>
            <a:off x="1440000" y="1914480"/>
            <a:ext cx="9090360" cy="31248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16920" y="439200"/>
            <a:ext cx="549072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a:ea typeface="DejaVu Sans"/>
              </a:rPr>
              <a:t>Neural Net Learning</a:t>
            </a:r>
            <a:endParaRPr b="0" lang="pl-PL" sz="1800" spc="-1" strike="noStrike">
              <a:solidFill>
                <a:srgbClr val="000000"/>
              </a:solidFill>
              <a:uFill>
                <a:solidFill>
                  <a:srgbClr val="ffffff"/>
                </a:solidFill>
              </a:uFill>
              <a:latin typeface="Arial"/>
            </a:endParaRPr>
          </a:p>
        </p:txBody>
      </p:sp>
      <p:sp>
        <p:nvSpPr>
          <p:cNvPr id="179" name="CustomShape 2"/>
          <p:cNvSpPr/>
          <p:nvPr/>
        </p:nvSpPr>
        <p:spPr>
          <a:xfrm>
            <a:off x="916920" y="1438920"/>
            <a:ext cx="10229400" cy="1339560"/>
          </a:xfrm>
          <a:prstGeom prst="rect">
            <a:avLst/>
          </a:prstGeom>
          <a:noFill/>
          <a:ln>
            <a:noFill/>
          </a:ln>
        </p:spPr>
        <p:style>
          <a:lnRef idx="0"/>
          <a:fillRef idx="0"/>
          <a:effectRef idx="0"/>
          <a:fontRef idx="minor"/>
        </p:style>
        <p:txBody>
          <a:bodyPr lIns="0" rIns="0" tIns="60840" bIns="0"/>
          <a:p>
            <a:pPr marL="241200" indent="-227520">
              <a:lnSpc>
                <a:spcPts val="133"/>
              </a:lnSpc>
              <a:buClr>
                <a:srgbClr val="000000"/>
              </a:buClr>
              <a:buFont typeface="Arial"/>
              <a:buChar char="•"/>
            </a:pPr>
            <a:r>
              <a:rPr b="0" lang="pl-PL" sz="2800" spc="-4" strike="noStrike">
                <a:solidFill>
                  <a:srgbClr val="000000"/>
                </a:solidFill>
                <a:uFill>
                  <a:solidFill>
                    <a:srgbClr val="ffffff"/>
                  </a:solidFill>
                </a:uFill>
                <a:latin typeface="Calibri"/>
                <a:ea typeface="DejaVu Sans"/>
              </a:rPr>
              <a:t>Most commonly used optimization algorithm for Neural Net Learning are algorithms from the family of stochastic gradient algorithms</a:t>
            </a:r>
            <a:r>
              <a:rPr b="0" lang="pl-PL" sz="28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sp>
        <p:nvSpPr>
          <p:cNvPr id="180" name="CustomShape 3"/>
          <p:cNvSpPr/>
          <p:nvPr/>
        </p:nvSpPr>
        <p:spPr>
          <a:xfrm>
            <a:off x="504360" y="3117960"/>
            <a:ext cx="6511680" cy="2610360"/>
          </a:xfrm>
          <a:prstGeom prst="rect">
            <a:avLst/>
          </a:prstGeom>
          <a:blipFill>
            <a:blip r:embed="rId1"/>
            <a:stretch>
              <a:fillRect/>
            </a:stretch>
          </a:blipFill>
          <a:ln>
            <a:noFill/>
          </a:ln>
        </p:spPr>
        <p:style>
          <a:lnRef idx="0"/>
          <a:fillRef idx="0"/>
          <a:effectRef idx="0"/>
          <a:fontRef idx="minor"/>
        </p:style>
      </p:sp>
      <p:sp>
        <p:nvSpPr>
          <p:cNvPr id="181" name="CustomShape 4"/>
          <p:cNvSpPr/>
          <p:nvPr/>
        </p:nvSpPr>
        <p:spPr>
          <a:xfrm>
            <a:off x="8155080" y="2453400"/>
            <a:ext cx="3726720" cy="4106160"/>
          </a:xfrm>
          <a:prstGeom prst="rect">
            <a:avLst/>
          </a:prstGeom>
          <a:blipFill>
            <a:blip r:embed="rId2"/>
            <a:stretch>
              <a:fillRect/>
            </a:stretch>
          </a:blipFill>
          <a:ln>
            <a:no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916920" y="439200"/>
            <a:ext cx="513072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a:ea typeface="DejaVu Sans"/>
              </a:rPr>
              <a:t>Neural Net Learning</a:t>
            </a:r>
            <a:endParaRPr b="0" lang="pl-PL" sz="1800" spc="-1" strike="noStrike">
              <a:solidFill>
                <a:srgbClr val="000000"/>
              </a:solidFill>
              <a:uFill>
                <a:solidFill>
                  <a:srgbClr val="ffffff"/>
                </a:solidFill>
              </a:uFill>
              <a:latin typeface="Arial"/>
            </a:endParaRPr>
          </a:p>
        </p:txBody>
      </p:sp>
      <p:sp>
        <p:nvSpPr>
          <p:cNvPr id="183" name="CustomShape 2"/>
          <p:cNvSpPr/>
          <p:nvPr/>
        </p:nvSpPr>
        <p:spPr>
          <a:xfrm>
            <a:off x="916920" y="1402920"/>
            <a:ext cx="10458360" cy="2442600"/>
          </a:xfrm>
          <a:prstGeom prst="rect">
            <a:avLst/>
          </a:prstGeom>
          <a:noFill/>
          <a:ln>
            <a:noFill/>
          </a:ln>
        </p:spPr>
        <p:style>
          <a:lnRef idx="0"/>
          <a:fillRef idx="0"/>
          <a:effectRef idx="0"/>
          <a:fontRef idx="minor"/>
        </p:style>
        <p:txBody>
          <a:bodyPr lIns="0" rIns="0" tIns="48240" bIns="0"/>
          <a:p>
            <a:pPr marL="241200" indent="-227520">
              <a:lnSpc>
                <a:spcPct val="100000"/>
              </a:lnSpc>
              <a:buClr>
                <a:srgbClr val="000000"/>
              </a:buClr>
              <a:buFont typeface="Arial"/>
              <a:buChar char="•"/>
            </a:pPr>
            <a:r>
              <a:rPr b="0" lang="pl-PL" sz="2800" spc="-7" strike="noStrike">
                <a:solidFill>
                  <a:srgbClr val="000000"/>
                </a:solidFill>
                <a:uFill>
                  <a:solidFill>
                    <a:srgbClr val="ffffff"/>
                  </a:solidFill>
                </a:uFill>
                <a:latin typeface="Calibri"/>
                <a:ea typeface="DejaVu Sans"/>
              </a:rPr>
              <a:t>E.g.:</a:t>
            </a:r>
            <a:endParaRPr b="0" lang="pl-PL" sz="1800" spc="-1" strike="noStrike">
              <a:solidFill>
                <a:srgbClr val="000000"/>
              </a:solidFill>
              <a:uFill>
                <a:solidFill>
                  <a:srgbClr val="ffffff"/>
                </a:solidFill>
              </a:uFill>
              <a:latin typeface="Arial"/>
            </a:endParaRPr>
          </a:p>
          <a:p>
            <a:pPr lvl="1" marL="698400" indent="-227520">
              <a:lnSpc>
                <a:spcPct val="100000"/>
              </a:lnSpc>
              <a:buClr>
                <a:srgbClr val="007973"/>
              </a:buClr>
              <a:buFont typeface="Arial"/>
              <a:buChar char="•"/>
            </a:pPr>
            <a:r>
              <a:rPr b="1" lang="pl-PL" sz="2400" spc="-1" strike="noStrike">
                <a:solidFill>
                  <a:srgbClr val="007973"/>
                </a:solidFill>
                <a:uFill>
                  <a:solidFill>
                    <a:srgbClr val="ffffff"/>
                  </a:solidFill>
                </a:uFill>
                <a:latin typeface="Calibri"/>
                <a:ea typeface="DejaVu Sans"/>
              </a:rPr>
              <a:t>SGD</a:t>
            </a:r>
            <a:endParaRPr b="0" lang="pl-PL" sz="1800" spc="-1" strike="noStrike">
              <a:solidFill>
                <a:srgbClr val="000000"/>
              </a:solidFill>
              <a:uFill>
                <a:solidFill>
                  <a:srgbClr val="ffffff"/>
                </a:solidFill>
              </a:uFill>
              <a:latin typeface="Arial"/>
            </a:endParaRPr>
          </a:p>
          <a:p>
            <a:pPr lvl="1" marL="698400" indent="-227520">
              <a:lnSpc>
                <a:spcPct val="100000"/>
              </a:lnSpc>
              <a:buClr>
                <a:srgbClr val="007973"/>
              </a:buClr>
              <a:buFont typeface="Arial"/>
              <a:buChar char="•"/>
            </a:pPr>
            <a:r>
              <a:rPr b="1" lang="pl-PL" sz="2400" spc="-1" strike="noStrike">
                <a:solidFill>
                  <a:srgbClr val="007973"/>
                </a:solidFill>
                <a:uFill>
                  <a:solidFill>
                    <a:srgbClr val="ffffff"/>
                  </a:solidFill>
                </a:uFill>
                <a:latin typeface="Calibri"/>
                <a:ea typeface="DejaVu Sans"/>
              </a:rPr>
              <a:t>SGD with </a:t>
            </a:r>
            <a:r>
              <a:rPr b="1" i="1" lang="pl-PL" sz="2400" spc="-1" strike="noStrike">
                <a:solidFill>
                  <a:srgbClr val="007973"/>
                </a:solidFill>
                <a:uFill>
                  <a:solidFill>
                    <a:srgbClr val="ffffff"/>
                  </a:solidFill>
                </a:uFill>
                <a:latin typeface="Calibri"/>
                <a:ea typeface="DejaVu Sans"/>
              </a:rPr>
              <a:t>momentum </a:t>
            </a:r>
            <a:r>
              <a:rPr b="0" lang="pl-PL" sz="2400" spc="-7" strike="noStrike">
                <a:solidFill>
                  <a:srgbClr val="007973"/>
                </a:solidFill>
                <a:uFill>
                  <a:solidFill>
                    <a:srgbClr val="ffffff"/>
                  </a:solidFill>
                </a:uFill>
                <a:latin typeface="Calibri"/>
                <a:ea typeface="DejaVu Sans"/>
              </a:rPr>
              <a:t>(Polyak,</a:t>
            </a:r>
            <a:r>
              <a:rPr b="0" lang="pl-PL" sz="2400" spc="-58" strike="noStrike">
                <a:solidFill>
                  <a:srgbClr val="007973"/>
                </a:solidFill>
                <a:uFill>
                  <a:solidFill>
                    <a:srgbClr val="ffffff"/>
                  </a:solidFill>
                </a:uFill>
                <a:latin typeface="Calibri"/>
                <a:ea typeface="DejaVu Sans"/>
              </a:rPr>
              <a:t> </a:t>
            </a:r>
            <a:r>
              <a:rPr b="0" lang="pl-PL" sz="2400" spc="-1" strike="noStrike">
                <a:solidFill>
                  <a:srgbClr val="007973"/>
                </a:solidFill>
                <a:uFill>
                  <a:solidFill>
                    <a:srgbClr val="ffffff"/>
                  </a:solidFill>
                </a:uFill>
                <a:latin typeface="Calibri"/>
                <a:ea typeface="DejaVu Sans"/>
              </a:rPr>
              <a:t>1964)</a:t>
            </a:r>
            <a:endParaRPr b="0" lang="pl-PL" sz="1800" spc="-1" strike="noStrike">
              <a:solidFill>
                <a:srgbClr val="000000"/>
              </a:solidFill>
              <a:uFill>
                <a:solidFill>
                  <a:srgbClr val="ffffff"/>
                </a:solidFill>
              </a:uFill>
              <a:latin typeface="Arial"/>
            </a:endParaRPr>
          </a:p>
          <a:p>
            <a:pPr lvl="1" marL="698400" indent="-227520">
              <a:lnSpc>
                <a:spcPct val="100000"/>
              </a:lnSpc>
              <a:buClr>
                <a:srgbClr val="007973"/>
              </a:buClr>
              <a:buFont typeface="Arial"/>
              <a:buChar char="•"/>
            </a:pPr>
            <a:r>
              <a:rPr b="1" lang="pl-PL" sz="2400" spc="-1" strike="noStrike">
                <a:solidFill>
                  <a:srgbClr val="007973"/>
                </a:solidFill>
                <a:uFill>
                  <a:solidFill>
                    <a:srgbClr val="ffffff"/>
                  </a:solidFill>
                </a:uFill>
                <a:latin typeface="Calibri"/>
                <a:ea typeface="DejaVu Sans"/>
              </a:rPr>
              <a:t>SGD with </a:t>
            </a:r>
            <a:r>
              <a:rPr b="1" lang="pl-PL" sz="2400" spc="-7" strike="noStrike">
                <a:solidFill>
                  <a:srgbClr val="007973"/>
                </a:solidFill>
                <a:uFill>
                  <a:solidFill>
                    <a:srgbClr val="ffffff"/>
                  </a:solidFill>
                </a:uFill>
                <a:latin typeface="Calibri"/>
                <a:ea typeface="DejaVu Sans"/>
              </a:rPr>
              <a:t>Nesterov momentum </a:t>
            </a:r>
            <a:r>
              <a:rPr b="0" lang="pl-PL" sz="2400" spc="-24" strike="noStrike">
                <a:solidFill>
                  <a:srgbClr val="007973"/>
                </a:solidFill>
                <a:uFill>
                  <a:solidFill>
                    <a:srgbClr val="ffffff"/>
                  </a:solidFill>
                </a:uFill>
                <a:latin typeface="Calibri"/>
                <a:ea typeface="DejaVu Sans"/>
              </a:rPr>
              <a:t>(Nesterov, </a:t>
            </a:r>
            <a:r>
              <a:rPr b="0" lang="pl-PL" sz="2400" spc="-1" strike="noStrike">
                <a:solidFill>
                  <a:srgbClr val="007973"/>
                </a:solidFill>
                <a:uFill>
                  <a:solidFill>
                    <a:srgbClr val="ffffff"/>
                  </a:solidFill>
                </a:uFill>
                <a:latin typeface="Calibri"/>
                <a:ea typeface="DejaVu Sans"/>
              </a:rPr>
              <a:t>1983,</a:t>
            </a:r>
            <a:r>
              <a:rPr b="0" lang="pl-PL" sz="2400" spc="-18" strike="noStrike">
                <a:solidFill>
                  <a:srgbClr val="007973"/>
                </a:solidFill>
                <a:uFill>
                  <a:solidFill>
                    <a:srgbClr val="ffffff"/>
                  </a:solidFill>
                </a:uFill>
                <a:latin typeface="Calibri"/>
                <a:ea typeface="DejaVu Sans"/>
              </a:rPr>
              <a:t> </a:t>
            </a:r>
            <a:r>
              <a:rPr b="0" lang="pl-PL" sz="2400" spc="-1" strike="noStrike">
                <a:solidFill>
                  <a:srgbClr val="007973"/>
                </a:solidFill>
                <a:uFill>
                  <a:solidFill>
                    <a:srgbClr val="ffffff"/>
                  </a:solidFill>
                </a:uFill>
                <a:latin typeface="Calibri"/>
                <a:ea typeface="DejaVu Sans"/>
              </a:rPr>
              <a:t>2004)</a:t>
            </a:r>
            <a:endParaRPr b="0" lang="pl-PL" sz="1800" spc="-1" strike="noStrike">
              <a:solidFill>
                <a:srgbClr val="000000"/>
              </a:solidFill>
              <a:uFill>
                <a:solidFill>
                  <a:srgbClr val="ffffff"/>
                </a:solidFill>
              </a:uFill>
              <a:latin typeface="Arial"/>
            </a:endParaRPr>
          </a:p>
          <a:p>
            <a:pPr lvl="1" marL="698400" indent="-227520">
              <a:lnSpc>
                <a:spcPct val="100000"/>
              </a:lnSpc>
              <a:buClr>
                <a:srgbClr val="007973"/>
              </a:buClr>
              <a:buFont typeface="Arial"/>
              <a:buChar char="•"/>
            </a:pPr>
            <a:r>
              <a:rPr b="1" lang="pl-PL" sz="2400" spc="-4" strike="noStrike">
                <a:solidFill>
                  <a:srgbClr val="007973"/>
                </a:solidFill>
                <a:uFill>
                  <a:solidFill>
                    <a:srgbClr val="ffffff"/>
                  </a:solidFill>
                </a:uFill>
                <a:latin typeface="Calibri"/>
                <a:ea typeface="DejaVu Sans"/>
              </a:rPr>
              <a:t>AdaGrad </a:t>
            </a:r>
            <a:r>
              <a:rPr b="0" lang="pl-PL" sz="2400" spc="-1" strike="noStrike">
                <a:solidFill>
                  <a:srgbClr val="007973"/>
                </a:solidFill>
                <a:uFill>
                  <a:solidFill>
                    <a:srgbClr val="ffffff"/>
                  </a:solidFill>
                </a:uFill>
                <a:latin typeface="Calibri"/>
                <a:ea typeface="DejaVu Sans"/>
              </a:rPr>
              <a:t>(</a:t>
            </a:r>
            <a:r>
              <a:rPr b="0" i="1" lang="pl-PL" sz="2400" spc="-1" strike="noStrike">
                <a:solidFill>
                  <a:srgbClr val="007973"/>
                </a:solidFill>
                <a:uFill>
                  <a:solidFill>
                    <a:srgbClr val="ffffff"/>
                  </a:solidFill>
                </a:uFill>
                <a:latin typeface="Calibri"/>
                <a:ea typeface="DejaVu Sans"/>
              </a:rPr>
              <a:t>Adaptive Gradient Algorithm</a:t>
            </a:r>
            <a:r>
              <a:rPr b="0" lang="pl-PL" sz="2400" spc="-1" strike="noStrike">
                <a:solidFill>
                  <a:srgbClr val="007973"/>
                </a:solidFill>
                <a:uFill>
                  <a:solidFill>
                    <a:srgbClr val="ffffff"/>
                  </a:solidFill>
                </a:uFill>
                <a:latin typeface="Calibri"/>
                <a:ea typeface="DejaVu Sans"/>
              </a:rPr>
              <a:t>) (Duchi et. al.</a:t>
            </a:r>
            <a:r>
              <a:rPr b="0" lang="pl-PL" sz="2400" spc="-83" strike="noStrike">
                <a:solidFill>
                  <a:srgbClr val="007973"/>
                </a:solidFill>
                <a:uFill>
                  <a:solidFill>
                    <a:srgbClr val="ffffff"/>
                  </a:solidFill>
                </a:uFill>
                <a:latin typeface="Calibri"/>
                <a:ea typeface="DejaVu Sans"/>
              </a:rPr>
              <a:t> </a:t>
            </a:r>
            <a:r>
              <a:rPr b="0" lang="pl-PL" sz="2400" spc="-1" strike="noStrike">
                <a:solidFill>
                  <a:srgbClr val="007973"/>
                </a:solidFill>
                <a:uFill>
                  <a:solidFill>
                    <a:srgbClr val="ffffff"/>
                  </a:solidFill>
                </a:uFill>
                <a:latin typeface="Calibri"/>
                <a:ea typeface="DejaVu Sans"/>
              </a:rPr>
              <a:t>2011)</a:t>
            </a:r>
            <a:endParaRPr b="0" lang="pl-PL" sz="1800" spc="-1" strike="noStrike">
              <a:solidFill>
                <a:srgbClr val="000000"/>
              </a:solidFill>
              <a:uFill>
                <a:solidFill>
                  <a:srgbClr val="ffffff"/>
                </a:solidFill>
              </a:uFill>
              <a:latin typeface="Arial"/>
            </a:endParaRPr>
          </a:p>
          <a:p>
            <a:pPr lvl="1" marL="698400" indent="-227520">
              <a:lnSpc>
                <a:spcPct val="100000"/>
              </a:lnSpc>
              <a:buClr>
                <a:srgbClr val="007973"/>
              </a:buClr>
              <a:buFont typeface="Arial"/>
              <a:buChar char="•"/>
            </a:pPr>
            <a:r>
              <a:rPr b="1" lang="pl-PL" sz="2400" spc="-12" strike="noStrike">
                <a:solidFill>
                  <a:srgbClr val="007973"/>
                </a:solidFill>
                <a:uFill>
                  <a:solidFill>
                    <a:srgbClr val="ffffff"/>
                  </a:solidFill>
                </a:uFill>
                <a:latin typeface="Calibri"/>
                <a:ea typeface="DejaVu Sans"/>
              </a:rPr>
              <a:t>ADAM </a:t>
            </a:r>
            <a:r>
              <a:rPr b="0" lang="pl-PL" sz="2400" spc="-1" strike="noStrike">
                <a:solidFill>
                  <a:srgbClr val="007973"/>
                </a:solidFill>
                <a:uFill>
                  <a:solidFill>
                    <a:srgbClr val="ffffff"/>
                  </a:solidFill>
                </a:uFill>
                <a:latin typeface="Calibri"/>
                <a:ea typeface="DejaVu Sans"/>
              </a:rPr>
              <a:t>(</a:t>
            </a:r>
            <a:r>
              <a:rPr b="0" i="1" lang="pl-PL" sz="2400" spc="-1" strike="noStrike">
                <a:solidFill>
                  <a:srgbClr val="007973"/>
                </a:solidFill>
                <a:uFill>
                  <a:solidFill>
                    <a:srgbClr val="ffffff"/>
                  </a:solidFill>
                </a:uFill>
                <a:latin typeface="Calibri"/>
                <a:ea typeface="DejaVu Sans"/>
              </a:rPr>
              <a:t>Adaptive Moment Estimation</a:t>
            </a:r>
            <a:r>
              <a:rPr b="0" lang="pl-PL" sz="2400" spc="-1" strike="noStrike">
                <a:solidFill>
                  <a:srgbClr val="007973"/>
                </a:solidFill>
                <a:uFill>
                  <a:solidFill>
                    <a:srgbClr val="ffffff"/>
                  </a:solidFill>
                </a:uFill>
                <a:latin typeface="Calibri"/>
                <a:ea typeface="DejaVu Sans"/>
              </a:rPr>
              <a:t>) (Kingma &amp; Ba,</a:t>
            </a:r>
            <a:r>
              <a:rPr b="0" lang="pl-PL" sz="2400" spc="-43" strike="noStrike">
                <a:solidFill>
                  <a:srgbClr val="007973"/>
                </a:solidFill>
                <a:uFill>
                  <a:solidFill>
                    <a:srgbClr val="ffffff"/>
                  </a:solidFill>
                </a:uFill>
                <a:latin typeface="Calibri"/>
                <a:ea typeface="DejaVu Sans"/>
              </a:rPr>
              <a:t> </a:t>
            </a:r>
            <a:r>
              <a:rPr b="0" lang="pl-PL" sz="2400" spc="-1" strike="noStrike">
                <a:solidFill>
                  <a:srgbClr val="007973"/>
                </a:solidFill>
                <a:uFill>
                  <a:solidFill>
                    <a:srgbClr val="ffffff"/>
                  </a:solidFill>
                </a:uFill>
                <a:latin typeface="Calibri"/>
                <a:ea typeface="DejaVu Sans"/>
              </a:rPr>
              <a:t>2015)</a:t>
            </a:r>
            <a:endParaRPr b="0" lang="pl-PL"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916920" y="439200"/>
            <a:ext cx="613872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a:ea typeface="DejaVu Sans"/>
              </a:rPr>
              <a:t>Neural Net Learning</a:t>
            </a:r>
            <a:endParaRPr b="0" lang="pl-PL" sz="1800" spc="-1" strike="noStrike">
              <a:solidFill>
                <a:srgbClr val="000000"/>
              </a:solidFill>
              <a:uFill>
                <a:solidFill>
                  <a:srgbClr val="ffffff"/>
                </a:solidFill>
              </a:uFill>
              <a:latin typeface="Arial"/>
            </a:endParaRPr>
          </a:p>
        </p:txBody>
      </p:sp>
      <p:sp>
        <p:nvSpPr>
          <p:cNvPr id="185" name="CustomShape 2"/>
          <p:cNvSpPr/>
          <p:nvPr/>
        </p:nvSpPr>
        <p:spPr>
          <a:xfrm>
            <a:off x="916920" y="1438920"/>
            <a:ext cx="9605880" cy="2702160"/>
          </a:xfrm>
          <a:prstGeom prst="rect">
            <a:avLst/>
          </a:prstGeom>
          <a:noFill/>
          <a:ln>
            <a:noFill/>
          </a:ln>
        </p:spPr>
        <p:style>
          <a:lnRef idx="0"/>
          <a:fillRef idx="0"/>
          <a:effectRef idx="0"/>
          <a:fontRef idx="minor"/>
        </p:style>
        <p:txBody>
          <a:bodyPr lIns="0" rIns="0" tIns="12240" bIns="0"/>
          <a:p>
            <a:pPr marL="2412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When using those algorithms, crucial is to choose an appropriate value of </a:t>
            </a:r>
            <a:r>
              <a:rPr b="1" lang="pl-PL" sz="2800" spc="-1" strike="noStrike">
                <a:solidFill>
                  <a:srgbClr val="007973"/>
                </a:solidFill>
                <a:uFill>
                  <a:solidFill>
                    <a:srgbClr val="ffffff"/>
                  </a:solidFill>
                </a:uFill>
                <a:latin typeface="Calibri"/>
                <a:ea typeface="DejaVu Sans"/>
              </a:rPr>
              <a:t>learning </a:t>
            </a:r>
            <a:r>
              <a:rPr b="1" lang="pl-PL" sz="2800" spc="-24" strike="noStrike">
                <a:solidFill>
                  <a:srgbClr val="007973"/>
                </a:solidFill>
                <a:uFill>
                  <a:solidFill>
                    <a:srgbClr val="ffffff"/>
                  </a:solidFill>
                </a:uFill>
                <a:latin typeface="Calibri"/>
                <a:ea typeface="DejaVu Sans"/>
              </a:rPr>
              <a:t>rate</a:t>
            </a:r>
            <a:r>
              <a:rPr b="1" lang="pl-PL" sz="2800" spc="123" strike="noStrike">
                <a:solidFill>
                  <a:srgbClr val="007973"/>
                </a:solidFill>
                <a:uFill>
                  <a:solidFill>
                    <a:srgbClr val="ffffff"/>
                  </a:solidFill>
                </a:uFill>
                <a:latin typeface="Calibri"/>
                <a:ea typeface="DejaVu Sans"/>
              </a:rPr>
              <a:t> </a:t>
            </a:r>
            <a:r>
              <a:rPr b="0" lang="pl-PL" sz="2800" spc="-1" strike="noStrike">
                <a:solidFill>
                  <a:srgbClr val="007973"/>
                </a:solidFill>
                <a:uFill>
                  <a:solidFill>
                    <a:srgbClr val="ffffff"/>
                  </a:solidFill>
                </a:uFill>
                <a:latin typeface="Cambria Math"/>
                <a:ea typeface="DejaVu Sans"/>
              </a:rPr>
              <a:t>𝝐</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Usually it is not set to a constant value for all iterations of the training, but it is prone to change during training.</a:t>
            </a:r>
            <a:endParaRPr b="0" lang="pl-PL"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916920" y="439200"/>
            <a:ext cx="520272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a:ea typeface="DejaVu Sans"/>
              </a:rPr>
              <a:t>Neural Net Learning</a:t>
            </a:r>
            <a:endParaRPr b="0" lang="pl-PL" sz="1800" spc="-1" strike="noStrike">
              <a:solidFill>
                <a:srgbClr val="000000"/>
              </a:solidFill>
              <a:uFill>
                <a:solidFill>
                  <a:srgbClr val="ffffff"/>
                </a:solidFill>
              </a:uFill>
              <a:latin typeface="Arial"/>
            </a:endParaRPr>
          </a:p>
        </p:txBody>
      </p:sp>
      <p:pic>
        <p:nvPicPr>
          <p:cNvPr id="187" name="" descr=""/>
          <p:cNvPicPr/>
          <p:nvPr/>
        </p:nvPicPr>
        <p:blipFill>
          <a:blip r:embed="rId1"/>
          <a:stretch/>
        </p:blipFill>
        <p:spPr>
          <a:xfrm>
            <a:off x="1383840" y="2436480"/>
            <a:ext cx="8048160" cy="1704600"/>
          </a:xfrm>
          <a:prstGeom prst="rect">
            <a:avLst/>
          </a:prstGeom>
          <a:ln>
            <a:noFill/>
          </a:ln>
        </p:spPr>
      </p:pic>
      <p:sp>
        <p:nvSpPr>
          <p:cNvPr id="188" name="CustomShape 2"/>
          <p:cNvSpPr/>
          <p:nvPr/>
        </p:nvSpPr>
        <p:spPr>
          <a:xfrm>
            <a:off x="916920" y="1438920"/>
            <a:ext cx="9605880" cy="2702160"/>
          </a:xfrm>
          <a:prstGeom prst="rect">
            <a:avLst/>
          </a:prstGeom>
          <a:noFill/>
          <a:ln>
            <a:noFill/>
          </a:ln>
        </p:spPr>
        <p:style>
          <a:lnRef idx="0"/>
          <a:fillRef idx="0"/>
          <a:effectRef idx="0"/>
          <a:fontRef idx="minor"/>
        </p:style>
        <p:txBody>
          <a:bodyPr lIns="0" rIns="0" tIns="12240" bIns="0"/>
          <a:p>
            <a:pPr marL="2412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When using those algorithms, crucial is to choose an appropriate value of </a:t>
            </a:r>
            <a:r>
              <a:rPr b="1" lang="pl-PL" sz="2800" spc="-1" strike="noStrike">
                <a:solidFill>
                  <a:srgbClr val="007973"/>
                </a:solidFill>
                <a:uFill>
                  <a:solidFill>
                    <a:srgbClr val="ffffff"/>
                  </a:solidFill>
                </a:uFill>
                <a:latin typeface="Calibri"/>
                <a:ea typeface="DejaVu Sans"/>
              </a:rPr>
              <a:t>learning </a:t>
            </a:r>
            <a:r>
              <a:rPr b="1" lang="pl-PL" sz="2800" spc="-24" strike="noStrike">
                <a:solidFill>
                  <a:srgbClr val="007973"/>
                </a:solidFill>
                <a:uFill>
                  <a:solidFill>
                    <a:srgbClr val="ffffff"/>
                  </a:solidFill>
                </a:uFill>
                <a:latin typeface="Calibri"/>
                <a:ea typeface="DejaVu Sans"/>
              </a:rPr>
              <a:t>rate</a:t>
            </a:r>
            <a:r>
              <a:rPr b="1" lang="pl-PL" sz="2800" spc="123" strike="noStrike">
                <a:solidFill>
                  <a:srgbClr val="007973"/>
                </a:solidFill>
                <a:uFill>
                  <a:solidFill>
                    <a:srgbClr val="ffffff"/>
                  </a:solidFill>
                </a:uFill>
                <a:latin typeface="Calibri"/>
                <a:ea typeface="DejaVu Sans"/>
              </a:rPr>
              <a:t> </a:t>
            </a:r>
            <a:r>
              <a:rPr b="0" lang="pl-PL" sz="2800" spc="-1" strike="noStrike">
                <a:solidFill>
                  <a:srgbClr val="007973"/>
                </a:solidFill>
                <a:uFill>
                  <a:solidFill>
                    <a:srgbClr val="ffffff"/>
                  </a:solidFill>
                </a:uFill>
                <a:latin typeface="Cambria Math"/>
                <a:ea typeface="DejaVu Sans"/>
              </a:rPr>
              <a:t>𝝐</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a:lnSpc>
                <a:spcPts val="133"/>
              </a:lnSpc>
            </a:pP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Usually the learning rate is decreasing linearly to some iteration τ and then it is stable:</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p:txBody>
      </p:sp>
      <p:pic>
        <p:nvPicPr>
          <p:cNvPr id="189" name="" descr=""/>
          <p:cNvPicPr/>
          <p:nvPr/>
        </p:nvPicPr>
        <p:blipFill>
          <a:blip r:embed="rId2"/>
          <a:stretch/>
        </p:blipFill>
        <p:spPr>
          <a:xfrm>
            <a:off x="2221920" y="5400000"/>
            <a:ext cx="7210080" cy="9903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916920" y="439200"/>
            <a:ext cx="4194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Regularization</a:t>
            </a:r>
            <a:endParaRPr b="0" lang="pl-PL" sz="1800" spc="-1" strike="noStrike">
              <a:solidFill>
                <a:srgbClr val="000000"/>
              </a:solidFill>
              <a:uFill>
                <a:solidFill>
                  <a:srgbClr val="ffffff"/>
                </a:solidFill>
              </a:uFill>
              <a:latin typeface="Arial"/>
            </a:endParaRPr>
          </a:p>
        </p:txBody>
      </p:sp>
      <p:sp>
        <p:nvSpPr>
          <p:cNvPr id="191" name="CustomShape 2"/>
          <p:cNvSpPr/>
          <p:nvPr/>
        </p:nvSpPr>
        <p:spPr>
          <a:xfrm>
            <a:off x="916200" y="1438920"/>
            <a:ext cx="11275200" cy="3947400"/>
          </a:xfrm>
          <a:prstGeom prst="rect">
            <a:avLst/>
          </a:prstGeom>
          <a:noFill/>
          <a:ln>
            <a:noFill/>
          </a:ln>
        </p:spPr>
        <p:style>
          <a:lnRef idx="0"/>
          <a:fillRef idx="0"/>
          <a:effectRef idx="0"/>
          <a:fontRef idx="minor"/>
        </p:style>
        <p:txBody>
          <a:bodyPr lIns="0" rIns="0" tIns="60840" bIns="0"/>
          <a:p>
            <a:pPr marL="241200" indent="-227520">
              <a:lnSpc>
                <a:spcPts val="133"/>
              </a:lnSpc>
              <a:buClr>
                <a:srgbClr val="000000"/>
              </a:buClr>
              <a:buFont typeface="Arial"/>
              <a:buChar char="•"/>
            </a:pPr>
            <a:r>
              <a:rPr b="0" lang="pl-PL" sz="2800" spc="-4" strike="noStrike">
                <a:solidFill>
                  <a:srgbClr val="000000"/>
                </a:solidFill>
                <a:uFill>
                  <a:solidFill>
                    <a:srgbClr val="ffffff"/>
                  </a:solidFill>
                </a:uFill>
                <a:latin typeface="Calibri"/>
                <a:ea typeface="DejaVu Sans"/>
              </a:rPr>
              <a:t>The goal of regularization is to prepare an algorithm, that will work well not only on training data, but also on the test data</a:t>
            </a:r>
            <a:r>
              <a:rPr b="0" lang="pl-PL" sz="2800" spc="-12"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4" strike="noStrike">
                <a:solidFill>
                  <a:srgbClr val="000000"/>
                </a:solidFill>
                <a:uFill>
                  <a:solidFill>
                    <a:srgbClr val="ffffff"/>
                  </a:solidFill>
                </a:uFill>
                <a:latin typeface="Calibri"/>
                <a:ea typeface="DejaVu Sans"/>
              </a:rPr>
              <a:t>The aim of regularization is to minimize the generalization error</a:t>
            </a:r>
            <a:r>
              <a:rPr b="0" lang="pl-PL" sz="28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sp>
        <p:nvSpPr>
          <p:cNvPr id="192" name="CustomShape 3"/>
          <p:cNvSpPr/>
          <p:nvPr/>
        </p:nvSpPr>
        <p:spPr>
          <a:xfrm>
            <a:off x="2070000" y="3726360"/>
            <a:ext cx="6338880" cy="2990520"/>
          </a:xfrm>
          <a:prstGeom prst="rect">
            <a:avLst/>
          </a:prstGeom>
          <a:blipFill>
            <a:blip r:embed="rId1"/>
            <a:stretch>
              <a:fillRect/>
            </a:stretch>
          </a:blip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916920" y="439200"/>
            <a:ext cx="5634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43" strike="noStrike">
                <a:solidFill>
                  <a:srgbClr val="007973"/>
                </a:solidFill>
                <a:uFill>
                  <a:solidFill>
                    <a:srgbClr val="ffffff"/>
                  </a:solidFill>
                </a:uFill>
                <a:latin typeface="Calibri Light"/>
                <a:ea typeface="DejaVu Sans"/>
              </a:rPr>
              <a:t>Bias-Variance</a:t>
            </a:r>
            <a:r>
              <a:rPr b="0" lang="pl-PL" sz="4000" spc="-89" strike="noStrike">
                <a:solidFill>
                  <a:srgbClr val="007973"/>
                </a:solidFill>
                <a:uFill>
                  <a:solidFill>
                    <a:srgbClr val="ffffff"/>
                  </a:solidFill>
                </a:uFill>
                <a:latin typeface="Calibri Light"/>
                <a:ea typeface="DejaVu Sans"/>
              </a:rPr>
              <a:t> </a:t>
            </a:r>
            <a:r>
              <a:rPr b="0" lang="pl-PL" sz="4000" spc="-72" strike="noStrike">
                <a:solidFill>
                  <a:srgbClr val="007973"/>
                </a:solidFill>
                <a:uFill>
                  <a:solidFill>
                    <a:srgbClr val="ffffff"/>
                  </a:solidFill>
                </a:uFill>
                <a:latin typeface="Calibri Light"/>
                <a:ea typeface="DejaVu Sans"/>
              </a:rPr>
              <a:t>Tradeoff</a:t>
            </a:r>
            <a:endParaRPr b="0" lang="pl-PL" sz="1800" spc="-1" strike="noStrike">
              <a:solidFill>
                <a:srgbClr val="000000"/>
              </a:solidFill>
              <a:uFill>
                <a:solidFill>
                  <a:srgbClr val="ffffff"/>
                </a:solidFill>
              </a:uFill>
              <a:latin typeface="Arial"/>
            </a:endParaRPr>
          </a:p>
        </p:txBody>
      </p:sp>
      <p:sp>
        <p:nvSpPr>
          <p:cNvPr id="194" name="CustomShape 2"/>
          <p:cNvSpPr/>
          <p:nvPr/>
        </p:nvSpPr>
        <p:spPr>
          <a:xfrm>
            <a:off x="5445360" y="1272600"/>
            <a:ext cx="6271560" cy="3871440"/>
          </a:xfrm>
          <a:prstGeom prst="rect">
            <a:avLst/>
          </a:prstGeom>
          <a:blipFill>
            <a:blip r:embed="rId1"/>
            <a:stretch>
              <a:fillRect/>
            </a:stretch>
          </a:blipFill>
          <a:ln>
            <a:noFill/>
          </a:ln>
        </p:spPr>
        <p:style>
          <a:lnRef idx="0"/>
          <a:fillRef idx="0"/>
          <a:effectRef idx="0"/>
          <a:fontRef idx="minor"/>
        </p:style>
      </p:sp>
      <p:sp>
        <p:nvSpPr>
          <p:cNvPr id="195" name="CustomShape 3"/>
          <p:cNvSpPr/>
          <p:nvPr/>
        </p:nvSpPr>
        <p:spPr>
          <a:xfrm>
            <a:off x="856800" y="1424880"/>
            <a:ext cx="3837600" cy="3818880"/>
          </a:xfrm>
          <a:prstGeom prst="rect">
            <a:avLst/>
          </a:prstGeom>
          <a:blipFill>
            <a:blip r:embed="rId2"/>
            <a:stretch>
              <a:fillRect/>
            </a:stretch>
          </a:blipFill>
          <a:ln>
            <a:noFill/>
          </a:ln>
        </p:spPr>
        <p:style>
          <a:lnRef idx="0"/>
          <a:fillRef idx="0"/>
          <a:effectRef idx="0"/>
          <a:fontRef idx="minor"/>
        </p:style>
      </p:sp>
      <p:sp>
        <p:nvSpPr>
          <p:cNvPr id="196" name="CustomShape 4"/>
          <p:cNvSpPr/>
          <p:nvPr/>
        </p:nvSpPr>
        <p:spPr>
          <a:xfrm>
            <a:off x="811800" y="5396760"/>
            <a:ext cx="9146880" cy="560160"/>
          </a:xfrm>
          <a:prstGeom prst="rect">
            <a:avLst/>
          </a:prstGeom>
          <a:noFill/>
          <a:ln>
            <a:noFill/>
          </a:ln>
        </p:spPr>
        <p:style>
          <a:lnRef idx="0"/>
          <a:fillRef idx="0"/>
          <a:effectRef idx="0"/>
          <a:fontRef idx="minor"/>
        </p:style>
        <p:txBody>
          <a:bodyPr lIns="0" rIns="0" tIns="12600" bIns="0"/>
          <a:p>
            <a:pPr marL="12600">
              <a:lnSpc>
                <a:spcPct val="100000"/>
              </a:lnSpc>
            </a:pPr>
            <a:r>
              <a:rPr b="0" lang="pl-PL" sz="1800" spc="-4" strike="noStrike">
                <a:solidFill>
                  <a:srgbClr val="000000"/>
                </a:solidFill>
                <a:uFill>
                  <a:solidFill>
                    <a:srgbClr val="ffffff"/>
                  </a:solidFill>
                </a:uFill>
                <a:latin typeface="Calibri"/>
                <a:ea typeface="DejaVu Sans"/>
              </a:rPr>
              <a:t>Source:</a:t>
            </a:r>
            <a:r>
              <a:rPr b="0" lang="pl-PL" sz="1800" spc="182" strike="noStrike">
                <a:solidFill>
                  <a:srgbClr val="000000"/>
                </a:solidFill>
                <a:uFill>
                  <a:solidFill>
                    <a:srgbClr val="ffffff"/>
                  </a:solidFill>
                </a:uFill>
                <a:latin typeface="Calibri"/>
                <a:ea typeface="DejaVu Sans"/>
              </a:rPr>
              <a:t> </a:t>
            </a:r>
            <a:r>
              <a:rPr b="0" lang="pl-PL" sz="1800" spc="-4" strike="noStrike">
                <a:solidFill>
                  <a:srgbClr val="000000"/>
                </a:solidFill>
                <a:uFill>
                  <a:solidFill>
                    <a:srgbClr val="ffffff"/>
                  </a:solidFill>
                </a:uFill>
                <a:latin typeface="Calibri"/>
                <a:ea typeface="DejaVu Sans"/>
              </a:rPr>
              <a:t>https://towardsdatascience.com/understanding-the-bias-variance-tradeoff-165e6942b229</a:t>
            </a:r>
            <a:endParaRPr b="0" lang="pl-PL"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916920" y="439200"/>
            <a:ext cx="397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Introduction</a:t>
            </a:r>
            <a:endParaRPr b="0" lang="pl-PL" sz="1800" spc="-1" strike="noStrike">
              <a:solidFill>
                <a:srgbClr val="000000"/>
              </a:solidFill>
              <a:uFill>
                <a:solidFill>
                  <a:srgbClr val="ffffff"/>
                </a:solidFill>
              </a:uFill>
              <a:latin typeface="Arial"/>
            </a:endParaRPr>
          </a:p>
        </p:txBody>
      </p:sp>
      <p:sp>
        <p:nvSpPr>
          <p:cNvPr id="110" name="CustomShape 2"/>
          <p:cNvSpPr/>
          <p:nvPr/>
        </p:nvSpPr>
        <p:spPr>
          <a:xfrm>
            <a:off x="916920" y="1402920"/>
            <a:ext cx="6066720" cy="871200"/>
          </a:xfrm>
          <a:prstGeom prst="rect">
            <a:avLst/>
          </a:prstGeom>
          <a:noFill/>
          <a:ln>
            <a:noFill/>
          </a:ln>
        </p:spPr>
        <p:style>
          <a:lnRef idx="0"/>
          <a:fillRef idx="0"/>
          <a:effectRef idx="0"/>
          <a:fontRef idx="minor"/>
        </p:style>
        <p:txBody>
          <a:bodyPr lIns="0" rIns="0" tIns="48240" bIns="0"/>
          <a:p>
            <a:pPr marL="241200" indent="-227520">
              <a:lnSpc>
                <a:spcPct val="100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Recommended reading:</a:t>
            </a:r>
            <a:endParaRPr b="0" lang="pl-PL" sz="1800" spc="-1" strike="noStrike">
              <a:solidFill>
                <a:srgbClr val="000000"/>
              </a:solidFill>
              <a:uFill>
                <a:solidFill>
                  <a:srgbClr val="ffffff"/>
                </a:solidFill>
              </a:uFill>
              <a:latin typeface="Arial"/>
            </a:endParaRPr>
          </a:p>
          <a:p>
            <a:pPr marL="469800">
              <a:lnSpc>
                <a:spcPct val="100000"/>
              </a:lnSpc>
            </a:pPr>
            <a:r>
              <a:rPr b="0" lang="pl-PL" sz="2400" spc="-4" strike="noStrike" u="heavy">
                <a:solidFill>
                  <a:srgbClr val="0000ff"/>
                </a:solidFill>
                <a:uFill>
                  <a:solidFill>
                    <a:srgbClr val="007973"/>
                  </a:solidFill>
                </a:uFill>
                <a:latin typeface="Calibri"/>
                <a:ea typeface="DejaVu Sans"/>
                <a:hlinkClick r:id="rId1"/>
              </a:rPr>
              <a:t>http://www.deeplearningbook.org/</a:t>
            </a:r>
            <a:endParaRPr b="0" lang="pl-PL"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916920" y="439200"/>
            <a:ext cx="4194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Regularization</a:t>
            </a:r>
            <a:endParaRPr b="0" lang="pl-PL" sz="1800" spc="-1" strike="noStrike">
              <a:solidFill>
                <a:srgbClr val="000000"/>
              </a:solidFill>
              <a:uFill>
                <a:solidFill>
                  <a:srgbClr val="ffffff"/>
                </a:solidFill>
              </a:uFill>
              <a:latin typeface="Arial"/>
            </a:endParaRPr>
          </a:p>
        </p:txBody>
      </p:sp>
      <p:sp>
        <p:nvSpPr>
          <p:cNvPr id="198" name="CustomShape 2"/>
          <p:cNvSpPr/>
          <p:nvPr/>
        </p:nvSpPr>
        <p:spPr>
          <a:xfrm>
            <a:off x="6373800" y="4484520"/>
            <a:ext cx="141120" cy="360"/>
          </a:xfrm>
          <a:custGeom>
            <a:avLst/>
            <a:gdLst/>
            <a:ahLst/>
            <a:rect l="l" t="t" r="r" b="b"/>
            <a:pathLst>
              <a:path w="142240" h="0">
                <a:moveTo>
                  <a:pt x="0" y="0"/>
                </a:moveTo>
                <a:lnTo>
                  <a:pt x="141731" y="0"/>
                </a:lnTo>
              </a:path>
            </a:pathLst>
          </a:custGeom>
          <a:noFill/>
          <a:ln w="16920">
            <a:solidFill>
              <a:srgbClr val="ffffff"/>
            </a:solidFill>
            <a:round/>
          </a:ln>
        </p:spPr>
        <p:style>
          <a:lnRef idx="0"/>
          <a:fillRef idx="0"/>
          <a:effectRef idx="0"/>
          <a:fontRef idx="minor"/>
        </p:style>
      </p:sp>
      <p:sp>
        <p:nvSpPr>
          <p:cNvPr id="199" name="CustomShape 3"/>
          <p:cNvSpPr/>
          <p:nvPr/>
        </p:nvSpPr>
        <p:spPr>
          <a:xfrm>
            <a:off x="6872400" y="4368240"/>
            <a:ext cx="360" cy="230760"/>
          </a:xfrm>
          <a:custGeom>
            <a:avLst/>
            <a:gdLst/>
            <a:ahLst/>
            <a:rect l="l" t="t" r="r" b="b"/>
            <a:pathLst>
              <a:path w="0" h="231775">
                <a:moveTo>
                  <a:pt x="0" y="0"/>
                </a:moveTo>
                <a:lnTo>
                  <a:pt x="0" y="231266"/>
                </a:lnTo>
              </a:path>
            </a:pathLst>
          </a:custGeom>
          <a:noFill/>
          <a:ln w="19080">
            <a:solidFill>
              <a:srgbClr val="ffffff"/>
            </a:solidFill>
            <a:round/>
          </a:ln>
        </p:spPr>
        <p:style>
          <a:lnRef idx="0"/>
          <a:fillRef idx="0"/>
          <a:effectRef idx="0"/>
          <a:fontRef idx="minor"/>
        </p:style>
      </p:sp>
      <p:sp>
        <p:nvSpPr>
          <p:cNvPr id="200" name="CustomShape 4"/>
          <p:cNvSpPr/>
          <p:nvPr/>
        </p:nvSpPr>
        <p:spPr>
          <a:xfrm>
            <a:off x="6596640" y="4368240"/>
            <a:ext cx="360" cy="230760"/>
          </a:xfrm>
          <a:custGeom>
            <a:avLst/>
            <a:gdLst/>
            <a:ahLst/>
            <a:rect l="l" t="t" r="r" b="b"/>
            <a:pathLst>
              <a:path w="0" h="231775">
                <a:moveTo>
                  <a:pt x="0" y="0"/>
                </a:moveTo>
                <a:lnTo>
                  <a:pt x="0" y="231266"/>
                </a:lnTo>
              </a:path>
            </a:pathLst>
          </a:custGeom>
          <a:noFill/>
          <a:ln w="19080">
            <a:solidFill>
              <a:srgbClr val="ffffff"/>
            </a:solidFill>
            <a:round/>
          </a:ln>
        </p:spPr>
        <p:style>
          <a:lnRef idx="0"/>
          <a:fillRef idx="0"/>
          <a:effectRef idx="0"/>
          <a:fontRef idx="minor"/>
        </p:style>
      </p:sp>
      <p:sp>
        <p:nvSpPr>
          <p:cNvPr id="201" name="CustomShape 5"/>
          <p:cNvSpPr/>
          <p:nvPr/>
        </p:nvSpPr>
        <p:spPr>
          <a:xfrm>
            <a:off x="6327360" y="5554080"/>
            <a:ext cx="360" cy="306720"/>
          </a:xfrm>
          <a:custGeom>
            <a:avLst/>
            <a:gdLst/>
            <a:ahLst/>
            <a:rect l="l" t="t" r="r" b="b"/>
            <a:pathLst>
              <a:path w="0" h="307975">
                <a:moveTo>
                  <a:pt x="0" y="0"/>
                </a:moveTo>
                <a:lnTo>
                  <a:pt x="0" y="307416"/>
                </a:lnTo>
              </a:path>
            </a:pathLst>
          </a:custGeom>
          <a:noFill/>
          <a:ln w="19080">
            <a:solidFill>
              <a:srgbClr val="ffffff"/>
            </a:solidFill>
            <a:round/>
          </a:ln>
        </p:spPr>
        <p:style>
          <a:lnRef idx="0"/>
          <a:fillRef idx="0"/>
          <a:effectRef idx="0"/>
          <a:fontRef idx="minor"/>
        </p:style>
      </p:sp>
      <p:sp>
        <p:nvSpPr>
          <p:cNvPr id="202" name="CustomShape 6"/>
          <p:cNvSpPr/>
          <p:nvPr/>
        </p:nvSpPr>
        <p:spPr>
          <a:xfrm>
            <a:off x="5889960" y="5554080"/>
            <a:ext cx="360" cy="306720"/>
          </a:xfrm>
          <a:custGeom>
            <a:avLst/>
            <a:gdLst/>
            <a:ahLst/>
            <a:rect l="l" t="t" r="r" b="b"/>
            <a:pathLst>
              <a:path w="0" h="307975">
                <a:moveTo>
                  <a:pt x="0" y="0"/>
                </a:moveTo>
                <a:lnTo>
                  <a:pt x="0" y="307416"/>
                </a:lnTo>
              </a:path>
            </a:pathLst>
          </a:custGeom>
          <a:noFill/>
          <a:ln w="19080">
            <a:solidFill>
              <a:srgbClr val="ffffff"/>
            </a:solidFill>
            <a:round/>
          </a:ln>
        </p:spPr>
        <p:style>
          <a:lnRef idx="0"/>
          <a:fillRef idx="0"/>
          <a:effectRef idx="0"/>
          <a:fontRef idx="minor"/>
        </p:style>
      </p:sp>
      <p:sp>
        <p:nvSpPr>
          <p:cNvPr id="203" name="CustomShape 7"/>
          <p:cNvSpPr/>
          <p:nvPr/>
        </p:nvSpPr>
        <p:spPr>
          <a:xfrm>
            <a:off x="6246720" y="5591880"/>
            <a:ext cx="360" cy="230760"/>
          </a:xfrm>
          <a:custGeom>
            <a:avLst/>
            <a:gdLst/>
            <a:ahLst/>
            <a:rect l="l" t="t" r="r" b="b"/>
            <a:pathLst>
              <a:path w="0" h="231775">
                <a:moveTo>
                  <a:pt x="0" y="0"/>
                </a:moveTo>
                <a:lnTo>
                  <a:pt x="0" y="231279"/>
                </a:lnTo>
              </a:path>
            </a:pathLst>
          </a:custGeom>
          <a:noFill/>
          <a:ln w="19080">
            <a:solidFill>
              <a:srgbClr val="ffffff"/>
            </a:solidFill>
            <a:round/>
          </a:ln>
        </p:spPr>
        <p:style>
          <a:lnRef idx="0"/>
          <a:fillRef idx="0"/>
          <a:effectRef idx="0"/>
          <a:fontRef idx="minor"/>
        </p:style>
      </p:sp>
      <p:sp>
        <p:nvSpPr>
          <p:cNvPr id="204" name="CustomShape 8"/>
          <p:cNvSpPr/>
          <p:nvPr/>
        </p:nvSpPr>
        <p:spPr>
          <a:xfrm>
            <a:off x="5970960" y="5591880"/>
            <a:ext cx="360" cy="230760"/>
          </a:xfrm>
          <a:custGeom>
            <a:avLst/>
            <a:gdLst/>
            <a:ahLst/>
            <a:rect l="l" t="t" r="r" b="b"/>
            <a:pathLst>
              <a:path w="0" h="231775">
                <a:moveTo>
                  <a:pt x="0" y="0"/>
                </a:moveTo>
                <a:lnTo>
                  <a:pt x="0" y="231279"/>
                </a:lnTo>
              </a:path>
            </a:pathLst>
          </a:custGeom>
          <a:noFill/>
          <a:ln w="19080">
            <a:solidFill>
              <a:srgbClr val="ffffff"/>
            </a:solidFill>
            <a:round/>
          </a:ln>
        </p:spPr>
        <p:style>
          <a:lnRef idx="0"/>
          <a:fillRef idx="0"/>
          <a:effectRef idx="0"/>
          <a:fontRef idx="minor"/>
        </p:style>
      </p:sp>
      <p:sp>
        <p:nvSpPr>
          <p:cNvPr id="205" name="CustomShape 9"/>
          <p:cNvSpPr/>
          <p:nvPr/>
        </p:nvSpPr>
        <p:spPr>
          <a:xfrm>
            <a:off x="916920" y="1440000"/>
            <a:ext cx="9605880" cy="2702160"/>
          </a:xfrm>
          <a:prstGeom prst="rect">
            <a:avLst/>
          </a:prstGeom>
          <a:noFill/>
          <a:ln>
            <a:noFill/>
          </a:ln>
        </p:spPr>
        <p:style>
          <a:lnRef idx="0"/>
          <a:fillRef idx="0"/>
          <a:effectRef idx="0"/>
          <a:fontRef idx="minor"/>
        </p:style>
        <p:txBody>
          <a:bodyPr lIns="0" rIns="0" tIns="12240" bIns="0"/>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One of the most popular regularization techniques is giving penalties dependent on model parameters:</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Most commonly used are:</a:t>
            </a:r>
            <a:endParaRPr b="0" lang="pl-PL" sz="1800" spc="-1" strike="noStrike">
              <a:solidFill>
                <a:srgbClr val="000000"/>
              </a:solidFill>
              <a:uFill>
                <a:solidFill>
                  <a:srgbClr val="ffffff"/>
                </a:solidFill>
              </a:uFill>
              <a:latin typeface="Arial"/>
            </a:endParaRPr>
          </a:p>
          <a:p>
            <a:pPr lvl="1" marL="432000" indent="-216000">
              <a:lnSpc>
                <a:spcPts val="133"/>
              </a:lnSpc>
              <a:buClr>
                <a:srgbClr val="000000"/>
              </a:buClr>
              <a:buSzPct val="45000"/>
              <a:buFont typeface="Wingdings" charset="2"/>
              <a:buChar char=""/>
            </a:pPr>
            <a:r>
              <a:rPr b="0" lang="pl-PL" sz="2800" spc="-7" strike="noStrike">
                <a:solidFill>
                  <a:srgbClr val="000000"/>
                </a:solidFill>
                <a:uFill>
                  <a:solidFill>
                    <a:srgbClr val="ffffff"/>
                  </a:solidFill>
                </a:uFill>
                <a:latin typeface="Calibri"/>
                <a:ea typeface="DejaVu Sans"/>
              </a:rPr>
              <a:t>L2 regularization (also known as Tichonow regularization)</a:t>
            </a:r>
            <a:endParaRPr b="0" lang="pl-PL" sz="1800" spc="-1" strike="noStrike">
              <a:solidFill>
                <a:srgbClr val="000000"/>
              </a:solidFill>
              <a:uFill>
                <a:solidFill>
                  <a:srgbClr val="ffffff"/>
                </a:solidFill>
              </a:uFill>
              <a:latin typeface="Arial"/>
            </a:endParaRPr>
          </a:p>
          <a:p>
            <a:pPr lvl="1" marL="432000" indent="-216000">
              <a:lnSpc>
                <a:spcPts val="133"/>
              </a:lnSpc>
              <a:buClr>
                <a:srgbClr val="000000"/>
              </a:buClr>
              <a:buSzPct val="45000"/>
              <a:buFont typeface="Wingdings" charset="2"/>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lvl="1" marL="432000" indent="-216000">
              <a:lnSpc>
                <a:spcPts val="133"/>
              </a:lnSpc>
              <a:buClr>
                <a:srgbClr val="000000"/>
              </a:buClr>
              <a:buSzPct val="45000"/>
              <a:buFont typeface="Wingdings" charset="2"/>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lvl="1" marL="432000" indent="-216000">
              <a:lnSpc>
                <a:spcPts val="133"/>
              </a:lnSpc>
              <a:buClr>
                <a:srgbClr val="000000"/>
              </a:buClr>
              <a:buSzPct val="45000"/>
              <a:buFont typeface="Wingdings" charset="2"/>
              <a:buChar char=""/>
            </a:pPr>
            <a:r>
              <a:rPr b="0" lang="pl-PL" sz="2800" spc="-7" strike="noStrike">
                <a:solidFill>
                  <a:srgbClr val="000000"/>
                </a:solidFill>
                <a:uFill>
                  <a:solidFill>
                    <a:srgbClr val="ffffff"/>
                  </a:solidFill>
                </a:uFill>
                <a:latin typeface="Calibri"/>
                <a:ea typeface="DejaVu Sans"/>
              </a:rPr>
              <a:t>L1 regularization</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p:txBody>
      </p:sp>
      <p:pic>
        <p:nvPicPr>
          <p:cNvPr id="206" name="" descr=""/>
          <p:cNvPicPr/>
          <p:nvPr/>
        </p:nvPicPr>
        <p:blipFill>
          <a:blip r:embed="rId1"/>
          <a:stretch/>
        </p:blipFill>
        <p:spPr>
          <a:xfrm>
            <a:off x="1296000" y="2337480"/>
            <a:ext cx="9115200" cy="542520"/>
          </a:xfrm>
          <a:prstGeom prst="rect">
            <a:avLst/>
          </a:prstGeom>
          <a:ln>
            <a:noFill/>
          </a:ln>
        </p:spPr>
      </p:pic>
      <p:pic>
        <p:nvPicPr>
          <p:cNvPr id="207" name="" descr=""/>
          <p:cNvPicPr/>
          <p:nvPr/>
        </p:nvPicPr>
        <p:blipFill>
          <a:blip r:embed="rId2"/>
          <a:stretch/>
        </p:blipFill>
        <p:spPr>
          <a:xfrm>
            <a:off x="1333440" y="4445640"/>
            <a:ext cx="8962560" cy="666360"/>
          </a:xfrm>
          <a:prstGeom prst="rect">
            <a:avLst/>
          </a:prstGeom>
          <a:ln>
            <a:noFill/>
          </a:ln>
        </p:spPr>
      </p:pic>
      <p:pic>
        <p:nvPicPr>
          <p:cNvPr id="208" name="" descr=""/>
          <p:cNvPicPr/>
          <p:nvPr/>
        </p:nvPicPr>
        <p:blipFill>
          <a:blip r:embed="rId3"/>
          <a:stretch/>
        </p:blipFill>
        <p:spPr>
          <a:xfrm>
            <a:off x="1308960" y="5832000"/>
            <a:ext cx="8915040" cy="7999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916920" y="439200"/>
            <a:ext cx="397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Regularization</a:t>
            </a:r>
            <a:endParaRPr b="0" lang="pl-PL" sz="1800" spc="-1" strike="noStrike">
              <a:solidFill>
                <a:srgbClr val="000000"/>
              </a:solidFill>
              <a:uFill>
                <a:solidFill>
                  <a:srgbClr val="ffffff"/>
                </a:solidFill>
              </a:uFill>
              <a:latin typeface="Arial"/>
            </a:endParaRPr>
          </a:p>
        </p:txBody>
      </p:sp>
      <p:sp>
        <p:nvSpPr>
          <p:cNvPr id="210" name="CustomShape 2"/>
          <p:cNvSpPr/>
          <p:nvPr/>
        </p:nvSpPr>
        <p:spPr>
          <a:xfrm>
            <a:off x="916920" y="1438920"/>
            <a:ext cx="10264320" cy="2570760"/>
          </a:xfrm>
          <a:prstGeom prst="rect">
            <a:avLst/>
          </a:prstGeom>
          <a:noFill/>
          <a:ln>
            <a:noFill/>
          </a:ln>
        </p:spPr>
        <p:style>
          <a:lnRef idx="0"/>
          <a:fillRef idx="0"/>
          <a:effectRef idx="0"/>
          <a:fontRef idx="minor"/>
        </p:style>
        <p:txBody>
          <a:bodyPr lIns="0" rIns="0" tIns="12240" bIns="0"/>
          <a:p>
            <a:pPr marL="241200" indent="-215640">
              <a:lnSpc>
                <a:spcPts val="131"/>
              </a:lnSpc>
              <a:buClr>
                <a:srgbClr val="000000"/>
              </a:buClr>
              <a:buSzPct val="45000"/>
              <a:buFont typeface="Wingdings" charset="2"/>
              <a:buChar char=""/>
            </a:pPr>
            <a:r>
              <a:rPr b="0" lang="pl-PL" sz="2800" spc="-12" strike="noStrike">
                <a:solidFill>
                  <a:srgbClr val="000000"/>
                </a:solidFill>
                <a:uFill>
                  <a:solidFill>
                    <a:srgbClr val="ffffff"/>
                  </a:solidFill>
                </a:uFill>
                <a:latin typeface="Calibri"/>
                <a:ea typeface="DejaVu Sans"/>
              </a:rPr>
              <a:t>Another regularization technique is </a:t>
            </a:r>
            <a:r>
              <a:rPr b="1" lang="pl-PL" sz="2800" spc="-4" strike="noStrike">
                <a:solidFill>
                  <a:srgbClr val="007973"/>
                </a:solidFill>
                <a:uFill>
                  <a:solidFill>
                    <a:srgbClr val="ffffff"/>
                  </a:solidFill>
                </a:uFill>
                <a:latin typeface="Calibri"/>
                <a:ea typeface="DejaVu Sans"/>
              </a:rPr>
              <a:t>early stopping</a:t>
            </a:r>
            <a:r>
              <a:rPr b="0" lang="pl-PL" sz="2800" spc="-4"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15640">
              <a:lnSpc>
                <a:spcPts val="131"/>
              </a:lnSpc>
              <a:buClr>
                <a:srgbClr val="000000"/>
              </a:buClr>
              <a:buSzPct val="45000"/>
              <a:buFont typeface="Wingdings" charset="2"/>
              <a:buChar char=""/>
            </a:pPr>
            <a:r>
              <a:rPr b="0" lang="pl-PL" sz="2800" spc="-12" strike="noStrike">
                <a:solidFill>
                  <a:srgbClr val="000000"/>
                </a:solidFill>
                <a:uFill>
                  <a:solidFill>
                    <a:srgbClr val="ffffff"/>
                  </a:solidFill>
                </a:uFill>
                <a:latin typeface="Calibri"/>
                <a:ea typeface="DejaVu Sans"/>
              </a:rPr>
              <a:t>This method relies on the following observation – the error on the training dataset gets lower in every next iteration, but the error on the validation/test dataset decreases to some point, and then starts to increase.</a:t>
            </a:r>
            <a:endParaRPr b="0" lang="pl-PL" sz="1800" spc="-1" strike="noStrike">
              <a:solidFill>
                <a:srgbClr val="000000"/>
              </a:solidFill>
              <a:uFill>
                <a:solidFill>
                  <a:srgbClr val="ffffff"/>
                </a:solidFill>
              </a:uFill>
              <a:latin typeface="Arial"/>
            </a:endParaRPr>
          </a:p>
        </p:txBody>
      </p:sp>
      <p:sp>
        <p:nvSpPr>
          <p:cNvPr id="211" name="CustomShape 3"/>
          <p:cNvSpPr/>
          <p:nvPr/>
        </p:nvSpPr>
        <p:spPr>
          <a:xfrm>
            <a:off x="3126600" y="4176000"/>
            <a:ext cx="5008680" cy="2361960"/>
          </a:xfrm>
          <a:prstGeom prst="rect">
            <a:avLst/>
          </a:prstGeom>
          <a:blipFill>
            <a:blip r:embed="rId1"/>
            <a:stretch>
              <a:fillRect/>
            </a:stretch>
          </a:blipFill>
          <a:ln>
            <a:noFill/>
          </a:ln>
        </p:spPr>
        <p:style>
          <a:lnRef idx="0"/>
          <a:fillRef idx="0"/>
          <a:effectRef idx="0"/>
          <a:fontRef idx="minor"/>
        </p:style>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916920" y="439200"/>
            <a:ext cx="4266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Regularization</a:t>
            </a:r>
            <a:endParaRPr b="0" lang="pl-PL" sz="1800" spc="-1" strike="noStrike">
              <a:solidFill>
                <a:srgbClr val="000000"/>
              </a:solidFill>
              <a:uFill>
                <a:solidFill>
                  <a:srgbClr val="ffffff"/>
                </a:solidFill>
              </a:uFill>
              <a:latin typeface="Arial"/>
            </a:endParaRPr>
          </a:p>
        </p:txBody>
      </p:sp>
      <p:sp>
        <p:nvSpPr>
          <p:cNvPr id="213" name="CustomShape 2"/>
          <p:cNvSpPr/>
          <p:nvPr/>
        </p:nvSpPr>
        <p:spPr>
          <a:xfrm>
            <a:off x="916920" y="1438920"/>
            <a:ext cx="10308960" cy="1766160"/>
          </a:xfrm>
          <a:prstGeom prst="rect">
            <a:avLst/>
          </a:prstGeom>
          <a:noFill/>
          <a:ln>
            <a:noFill/>
          </a:ln>
        </p:spPr>
        <p:style>
          <a:lnRef idx="0"/>
          <a:fillRef idx="0"/>
          <a:effectRef idx="0"/>
          <a:fontRef idx="minor"/>
        </p:style>
        <p:txBody>
          <a:bodyPr lIns="0" rIns="0" tIns="60840" bIns="0"/>
          <a:p>
            <a:pPr marL="241200" indent="-227520" algn="just">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The idea is to train the model long enough (up to the moment, then the error on the test dataset starts to increase) and from the all generated models choose the one, that had the lowest error on the test dataset.</a:t>
            </a:r>
            <a:endParaRPr b="0" lang="pl-PL" sz="1800" spc="-1" strike="noStrike">
              <a:solidFill>
                <a:srgbClr val="000000"/>
              </a:solidFill>
              <a:uFill>
                <a:solidFill>
                  <a:srgbClr val="ffffff"/>
                </a:solidFill>
              </a:uFill>
              <a:latin typeface="Arial"/>
            </a:endParaRPr>
          </a:p>
        </p:txBody>
      </p:sp>
      <p:sp>
        <p:nvSpPr>
          <p:cNvPr id="214" name="CustomShape 3"/>
          <p:cNvSpPr/>
          <p:nvPr/>
        </p:nvSpPr>
        <p:spPr>
          <a:xfrm>
            <a:off x="3070800" y="3956400"/>
            <a:ext cx="5008680" cy="2361960"/>
          </a:xfrm>
          <a:prstGeom prst="rect">
            <a:avLst/>
          </a:prstGeom>
          <a:blipFill>
            <a:blip r:embed="rId1"/>
            <a:stretch>
              <a:fillRect/>
            </a:stretch>
          </a:blipFill>
          <a:ln>
            <a:noFill/>
          </a:ln>
        </p:spPr>
        <p:style>
          <a:lnRef idx="0"/>
          <a:fillRef idx="0"/>
          <a:effectRef idx="0"/>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916920" y="439200"/>
            <a:ext cx="4554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Regularization</a:t>
            </a:r>
            <a:endParaRPr b="0" lang="pl-PL" sz="1800" spc="-1" strike="noStrike">
              <a:solidFill>
                <a:srgbClr val="000000"/>
              </a:solidFill>
              <a:uFill>
                <a:solidFill>
                  <a:srgbClr val="ffffff"/>
                </a:solidFill>
              </a:uFill>
              <a:latin typeface="Arial"/>
            </a:endParaRPr>
          </a:p>
        </p:txBody>
      </p:sp>
      <p:sp>
        <p:nvSpPr>
          <p:cNvPr id="216" name="CustomShape 2"/>
          <p:cNvSpPr/>
          <p:nvPr/>
        </p:nvSpPr>
        <p:spPr>
          <a:xfrm>
            <a:off x="835920" y="1375200"/>
            <a:ext cx="8019720" cy="3376440"/>
          </a:xfrm>
          <a:prstGeom prst="rect">
            <a:avLst/>
          </a:prstGeom>
          <a:noFill/>
          <a:ln>
            <a:noFill/>
          </a:ln>
        </p:spPr>
        <p:style>
          <a:lnRef idx="0"/>
          <a:fillRef idx="0"/>
          <a:effectRef idx="0"/>
          <a:fontRef idx="minor"/>
        </p:style>
        <p:txBody>
          <a:bodyPr lIns="0" rIns="0" tIns="97920" bIns="0"/>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Early stopping is an intuitive algorithm.</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7" strike="noStrike">
                <a:solidFill>
                  <a:srgbClr val="000000"/>
                </a:solidFill>
                <a:uFill>
                  <a:solidFill>
                    <a:srgbClr val="ffffff"/>
                  </a:solidFill>
                </a:uFill>
                <a:latin typeface="Calibri"/>
                <a:ea typeface="DejaVu Sans"/>
              </a:rPr>
              <a:t>3 things are problematic with it</a:t>
            </a:r>
            <a:r>
              <a:rPr b="0" lang="pl-PL" sz="2800" spc="-4"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7" strike="noStrike">
                <a:solidFill>
                  <a:srgbClr val="000000"/>
                </a:solidFill>
                <a:uFill>
                  <a:solidFill>
                    <a:srgbClr val="ffffff"/>
                  </a:solidFill>
                </a:uFill>
                <a:latin typeface="Calibri"/>
                <a:ea typeface="DejaVu Sans"/>
              </a:rPr>
              <a:t>Choosing the appropriate number of steps</a:t>
            </a:r>
            <a:r>
              <a:rPr b="0" lang="pl-PL" sz="2400" spc="-38"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1" strike="noStrike">
                <a:solidFill>
                  <a:srgbClr val="000000"/>
                </a:solidFill>
                <a:uFill>
                  <a:solidFill>
                    <a:srgbClr val="ffffff"/>
                  </a:solidFill>
                </a:uFill>
                <a:latin typeface="Calibri"/>
                <a:ea typeface="DejaVu Sans"/>
              </a:rPr>
              <a:t>Running the model on the validation set multiple times</a:t>
            </a:r>
            <a:r>
              <a:rPr b="0" lang="pl-PL" sz="2400" spc="-4"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1" strike="noStrike">
                <a:solidFill>
                  <a:srgbClr val="000000"/>
                </a:solidFill>
                <a:uFill>
                  <a:solidFill>
                    <a:srgbClr val="ffffff"/>
                  </a:solidFill>
                </a:uFill>
                <a:latin typeface="Calibri"/>
                <a:ea typeface="DejaVu Sans"/>
              </a:rPr>
              <a:t>Storing all intermetiate trained models.</a:t>
            </a:r>
            <a:endParaRPr b="0" lang="pl-PL" sz="1800" spc="-1" strike="noStrike">
              <a:solidFill>
                <a:srgbClr val="000000"/>
              </a:solidFill>
              <a:uFill>
                <a:solidFill>
                  <a:srgbClr val="ffffff"/>
                </a:solidFill>
              </a:uFill>
              <a:latin typeface="Arial"/>
            </a:endParaRPr>
          </a:p>
        </p:txBody>
      </p:sp>
      <p:sp>
        <p:nvSpPr>
          <p:cNvPr id="217" name="CustomShape 3"/>
          <p:cNvSpPr/>
          <p:nvPr/>
        </p:nvSpPr>
        <p:spPr>
          <a:xfrm>
            <a:off x="4714920" y="4464000"/>
            <a:ext cx="7236360" cy="2415960"/>
          </a:xfrm>
          <a:prstGeom prst="rect">
            <a:avLst/>
          </a:prstGeom>
          <a:blipFill>
            <a:blip r:embed="rId1"/>
            <a:stretch>
              <a:fillRect/>
            </a:stretch>
          </a:blipFill>
          <a:ln>
            <a:noFill/>
          </a:ln>
        </p:spPr>
        <p:style>
          <a:lnRef idx="0"/>
          <a:fillRef idx="0"/>
          <a:effectRef idx="0"/>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916920" y="439200"/>
            <a:ext cx="4122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Regularization</a:t>
            </a:r>
            <a:endParaRPr b="0" lang="pl-PL" sz="1800" spc="-1" strike="noStrike">
              <a:solidFill>
                <a:srgbClr val="000000"/>
              </a:solidFill>
              <a:uFill>
                <a:solidFill>
                  <a:srgbClr val="ffffff"/>
                </a:solidFill>
              </a:uFill>
              <a:latin typeface="Arial"/>
            </a:endParaRPr>
          </a:p>
        </p:txBody>
      </p:sp>
      <p:sp>
        <p:nvSpPr>
          <p:cNvPr id="219" name="CustomShape 2"/>
          <p:cNvSpPr/>
          <p:nvPr/>
        </p:nvSpPr>
        <p:spPr>
          <a:xfrm>
            <a:off x="916920" y="1353240"/>
            <a:ext cx="10285920" cy="4278960"/>
          </a:xfrm>
          <a:prstGeom prst="rect">
            <a:avLst/>
          </a:prstGeom>
          <a:noFill/>
          <a:ln>
            <a:noFill/>
          </a:ln>
        </p:spPr>
        <p:style>
          <a:lnRef idx="0"/>
          <a:fillRef idx="0"/>
          <a:effectRef idx="0"/>
          <a:fontRef idx="minor"/>
        </p:style>
        <p:txBody>
          <a:bodyPr lIns="0" rIns="0" tIns="97920" bIns="0"/>
          <a:p>
            <a:pPr marL="321840" indent="-308160">
              <a:lnSpc>
                <a:spcPct val="100000"/>
              </a:lnSpc>
              <a:buClr>
                <a:srgbClr val="000000"/>
              </a:buClr>
              <a:buFont typeface="Arial"/>
              <a:buChar char="•"/>
            </a:pPr>
            <a:r>
              <a:rPr b="0" lang="pl-PL" sz="2800" spc="-4" strike="noStrike">
                <a:solidFill>
                  <a:srgbClr val="000000"/>
                </a:solidFill>
                <a:uFill>
                  <a:solidFill>
                    <a:srgbClr val="ffffff"/>
                  </a:solidFill>
                </a:uFill>
                <a:latin typeface="Calibri"/>
                <a:ea typeface="DejaVu Sans"/>
              </a:rPr>
              <a:t>Other regularization techniques:</a:t>
            </a:r>
            <a:endParaRPr b="0" lang="pl-PL"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1" lang="pl-PL" sz="2800" spc="-1" strike="noStrike">
                <a:solidFill>
                  <a:srgbClr val="007973"/>
                </a:solidFill>
                <a:uFill>
                  <a:solidFill>
                    <a:srgbClr val="ffffff"/>
                  </a:solidFill>
                </a:uFill>
                <a:latin typeface="Calibri"/>
                <a:ea typeface="DejaVu Sans"/>
              </a:rPr>
              <a:t>Bagging </a:t>
            </a:r>
            <a:r>
              <a:rPr b="1" lang="pl-PL" sz="2800" spc="-7" strike="noStrike">
                <a:solidFill>
                  <a:srgbClr val="007973"/>
                </a:solidFill>
                <a:uFill>
                  <a:solidFill>
                    <a:srgbClr val="ffffff"/>
                  </a:solidFill>
                </a:uFill>
                <a:latin typeface="Calibri"/>
                <a:ea typeface="DejaVu Sans"/>
              </a:rPr>
              <a:t>(bootstrap</a:t>
            </a:r>
            <a:r>
              <a:rPr b="1" lang="pl-PL" sz="2800" spc="32" strike="noStrike">
                <a:solidFill>
                  <a:srgbClr val="007973"/>
                </a:solidFill>
                <a:uFill>
                  <a:solidFill>
                    <a:srgbClr val="ffffff"/>
                  </a:solidFill>
                </a:uFill>
                <a:latin typeface="Calibri"/>
                <a:ea typeface="DejaVu Sans"/>
              </a:rPr>
              <a:t> </a:t>
            </a:r>
            <a:r>
              <a:rPr b="1" lang="pl-PL" sz="2800" spc="-7" strike="noStrike">
                <a:solidFill>
                  <a:srgbClr val="007973"/>
                </a:solidFill>
                <a:uFill>
                  <a:solidFill>
                    <a:srgbClr val="ffffff"/>
                  </a:solidFill>
                </a:uFill>
                <a:latin typeface="Calibri"/>
                <a:ea typeface="DejaVu Sans"/>
              </a:rPr>
              <a:t>aggregating): </a:t>
            </a:r>
            <a:r>
              <a:rPr b="0" lang="pl-PL" sz="2800" spc="-7" strike="noStrike">
                <a:solidFill>
                  <a:srgbClr val="000000"/>
                </a:solidFill>
                <a:uFill>
                  <a:solidFill>
                    <a:srgbClr val="ffffff"/>
                  </a:solidFill>
                </a:uFill>
                <a:latin typeface="Calibri"/>
                <a:ea typeface="DejaVu Sans"/>
              </a:rPr>
              <a:t>It relies on sampling with repetition k observations from the input data set and estimating k models on them, and then averaging their results.</a:t>
            </a:r>
            <a:endParaRPr b="0" lang="pl-PL"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1" lang="pl-PL" sz="2800" spc="-4" strike="noStrike">
                <a:solidFill>
                  <a:srgbClr val="007973"/>
                </a:solidFill>
                <a:uFill>
                  <a:solidFill>
                    <a:srgbClr val="ffffff"/>
                  </a:solidFill>
                </a:uFill>
                <a:latin typeface="Calibri"/>
                <a:ea typeface="DejaVu Sans"/>
              </a:rPr>
              <a:t>Dropout: </a:t>
            </a:r>
            <a:r>
              <a:rPr b="0" lang="pl-PL" sz="2800" spc="-7" strike="noStrike">
                <a:solidFill>
                  <a:srgbClr val="000000"/>
                </a:solidFill>
                <a:uFill>
                  <a:solidFill>
                    <a:srgbClr val="ffffff"/>
                  </a:solidFill>
                </a:uFill>
                <a:latin typeface="Calibri"/>
                <a:ea typeface="DejaVu Sans"/>
              </a:rPr>
              <a:t>Works in a similar way to bagging - the difference is that instead of sampling the input data, neurons are removed from the model.</a:t>
            </a:r>
            <a:endParaRPr b="0" lang="pl-PL"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916920" y="439200"/>
            <a:ext cx="9666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26" strike="noStrike">
                <a:solidFill>
                  <a:srgbClr val="007973"/>
                </a:solidFill>
                <a:uFill>
                  <a:solidFill>
                    <a:srgbClr val="ffffff"/>
                  </a:solidFill>
                </a:uFill>
                <a:latin typeface="Calibri Light"/>
                <a:ea typeface="DejaVu Sans"/>
              </a:rPr>
              <a:t>Choosing model hyperparameters</a:t>
            </a:r>
            <a:endParaRPr b="0" lang="pl-PL" sz="1800" spc="-1" strike="noStrike">
              <a:solidFill>
                <a:srgbClr val="000000"/>
              </a:solidFill>
              <a:uFill>
                <a:solidFill>
                  <a:srgbClr val="ffffff"/>
                </a:solidFill>
              </a:uFill>
              <a:latin typeface="Arial"/>
            </a:endParaRPr>
          </a:p>
        </p:txBody>
      </p:sp>
      <p:sp>
        <p:nvSpPr>
          <p:cNvPr id="221" name="CustomShape 2"/>
          <p:cNvSpPr/>
          <p:nvPr/>
        </p:nvSpPr>
        <p:spPr>
          <a:xfrm>
            <a:off x="916920" y="1429920"/>
            <a:ext cx="10263240" cy="3409560"/>
          </a:xfrm>
          <a:prstGeom prst="rect">
            <a:avLst/>
          </a:prstGeom>
          <a:noFill/>
          <a:ln>
            <a:noFill/>
          </a:ln>
        </p:spPr>
        <p:style>
          <a:lnRef idx="0"/>
          <a:fillRef idx="0"/>
          <a:effectRef idx="0"/>
          <a:fontRef idx="minor"/>
        </p:style>
        <p:txBody>
          <a:bodyPr lIns="0" rIns="0" tIns="61560" bIns="0"/>
          <a:p>
            <a:pPr marL="241200" indent="-227520">
              <a:lnSpc>
                <a:spcPct val="90000"/>
              </a:lnSpc>
              <a:buClr>
                <a:srgbClr val="000000"/>
              </a:buClr>
              <a:buFont typeface="Arial"/>
              <a:buChar char="•"/>
            </a:pPr>
            <a:r>
              <a:rPr b="0" lang="pl-PL" sz="3200" spc="-4" strike="noStrike">
                <a:solidFill>
                  <a:srgbClr val="000000"/>
                </a:solidFill>
                <a:uFill>
                  <a:solidFill>
                    <a:srgbClr val="ffffff"/>
                  </a:solidFill>
                </a:uFill>
                <a:latin typeface="Calibri"/>
                <a:ea typeface="DejaVu Sans"/>
              </a:rPr>
              <a:t>Hyperparameters are parameters, which value is set before starting the ANN training process (e.g. number of layers</a:t>
            </a:r>
            <a:r>
              <a:rPr b="0" lang="pl-PL" sz="3200" spc="-1" strike="noStrike">
                <a:solidFill>
                  <a:srgbClr val="000000"/>
                </a:solidFill>
                <a:uFill>
                  <a:solidFill>
                    <a:srgbClr val="ffffff"/>
                  </a:solidFill>
                </a:uFill>
                <a:latin typeface="Calibri"/>
                <a:ea typeface="DejaVu Sans"/>
              </a:rPr>
              <a:t>, number of neurons in a layer</a:t>
            </a:r>
            <a:r>
              <a:rPr b="0" lang="pl-PL" sz="3200" spc="-7" strike="noStrike">
                <a:solidFill>
                  <a:srgbClr val="000000"/>
                </a:solidFill>
                <a:uFill>
                  <a:solidFill>
                    <a:srgbClr val="ffffff"/>
                  </a:solidFill>
                </a:uFill>
                <a:latin typeface="Calibri"/>
                <a:ea typeface="DejaVu Sans"/>
              </a:rPr>
              <a:t>, learning rate, ...</a:t>
            </a:r>
            <a:r>
              <a:rPr b="0" lang="pl-PL" sz="3200" spc="-1"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ts val="152"/>
              </a:lnSpc>
              <a:buClr>
                <a:srgbClr val="000000"/>
              </a:buClr>
              <a:buFont typeface="Arial"/>
              <a:buChar char="•"/>
            </a:pPr>
            <a:r>
              <a:rPr b="0" lang="pl-PL" sz="3200" spc="-7" strike="noStrike">
                <a:solidFill>
                  <a:srgbClr val="000000"/>
                </a:solidFill>
                <a:uFill>
                  <a:solidFill>
                    <a:srgbClr val="ffffff"/>
                  </a:solidFill>
                </a:uFill>
                <a:latin typeface="Calibri"/>
                <a:ea typeface="DejaVu Sans"/>
              </a:rPr>
              <a:t>Wrong values of those parameters can lead to over- or underfitting the model.</a:t>
            </a:r>
            <a:endParaRPr b="0" lang="pl-PL"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916920" y="439200"/>
            <a:ext cx="901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26" strike="noStrike">
                <a:solidFill>
                  <a:srgbClr val="007973"/>
                </a:solidFill>
                <a:uFill>
                  <a:solidFill>
                    <a:srgbClr val="ffffff"/>
                  </a:solidFill>
                </a:uFill>
                <a:latin typeface="Calibri Light"/>
                <a:ea typeface="DejaVu Sans"/>
              </a:rPr>
              <a:t>Choosing model hyperparameters</a:t>
            </a:r>
            <a:endParaRPr b="0" lang="pl-PL" sz="1800" spc="-1" strike="noStrike">
              <a:solidFill>
                <a:srgbClr val="000000"/>
              </a:solidFill>
              <a:uFill>
                <a:solidFill>
                  <a:srgbClr val="ffffff"/>
                </a:solidFill>
              </a:uFill>
              <a:latin typeface="Arial"/>
            </a:endParaRPr>
          </a:p>
        </p:txBody>
      </p:sp>
      <p:sp>
        <p:nvSpPr>
          <p:cNvPr id="223" name="CustomShape 2"/>
          <p:cNvSpPr/>
          <p:nvPr/>
        </p:nvSpPr>
        <p:spPr>
          <a:xfrm>
            <a:off x="916920" y="1402560"/>
            <a:ext cx="11034360" cy="2812320"/>
          </a:xfrm>
          <a:prstGeom prst="rect">
            <a:avLst/>
          </a:prstGeom>
          <a:noFill/>
          <a:ln>
            <a:noFill/>
          </a:ln>
        </p:spPr>
        <p:style>
          <a:lnRef idx="0"/>
          <a:fillRef idx="0"/>
          <a:effectRef idx="0"/>
          <a:fontRef idx="minor"/>
        </p:style>
        <p:txBody>
          <a:bodyPr lIns="0" rIns="0" tIns="39960" bIns="0"/>
          <a:p>
            <a:pPr marL="241200" indent="-227520">
              <a:lnSpc>
                <a:spcPct val="100000"/>
              </a:lnSpc>
              <a:buClr>
                <a:srgbClr val="000000"/>
              </a:buClr>
              <a:buFont typeface="Arial"/>
              <a:buChar char="•"/>
            </a:pPr>
            <a:r>
              <a:rPr b="0" lang="pl-PL" sz="3200" spc="-7" strike="noStrike">
                <a:solidFill>
                  <a:srgbClr val="000000"/>
                </a:solidFill>
                <a:uFill>
                  <a:solidFill>
                    <a:srgbClr val="ffffff"/>
                  </a:solidFill>
                </a:uFill>
                <a:latin typeface="Calibri"/>
                <a:ea typeface="DejaVu Sans"/>
              </a:rPr>
              <a:t>Choosing the right hyperparameters’ values can be done:</a:t>
            </a:r>
            <a:endParaRPr b="0" lang="pl-PL" sz="1800" spc="-1" strike="noStrike">
              <a:solidFill>
                <a:srgbClr val="000000"/>
              </a:solidFill>
              <a:uFill>
                <a:solidFill>
                  <a:srgbClr val="ffffff"/>
                </a:solidFill>
              </a:uFill>
              <a:latin typeface="Arial"/>
            </a:endParaRPr>
          </a:p>
          <a:p>
            <a:pPr lvl="1" marL="698400" indent="-227520">
              <a:lnSpc>
                <a:spcPts val="133"/>
              </a:lnSpc>
              <a:buClr>
                <a:srgbClr val="000000"/>
              </a:buClr>
              <a:buFont typeface="Arial"/>
              <a:buChar char="•"/>
            </a:pPr>
            <a:r>
              <a:rPr b="0" lang="pl-PL" sz="2800" spc="-4" strike="noStrike">
                <a:solidFill>
                  <a:srgbClr val="000000"/>
                </a:solidFill>
                <a:uFill>
                  <a:solidFill>
                    <a:srgbClr val="ffffff"/>
                  </a:solidFill>
                </a:uFill>
                <a:latin typeface="Calibri"/>
                <a:ea typeface="DejaVu Sans"/>
              </a:rPr>
              <a:t>Manually (just choosing some values, training, choosing other values, training, ...</a:t>
            </a:r>
            <a:r>
              <a:rPr b="0" lang="pl-PL" sz="28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984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Using an appropriate algorithm that takes values from the hyperparameters’ domains</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800" spc="-7" strike="noStrike">
                <a:solidFill>
                  <a:srgbClr val="000000"/>
                </a:solidFill>
                <a:uFill>
                  <a:solidFill>
                    <a:srgbClr val="ffffff"/>
                  </a:solidFill>
                </a:uFill>
                <a:latin typeface="Calibri"/>
                <a:ea typeface="DejaVu Sans"/>
              </a:rPr>
              <a:t>Treating it as an optimization problem.</a:t>
            </a:r>
            <a:endParaRPr b="0" lang="pl-PL"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916920" y="439200"/>
            <a:ext cx="901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26" strike="noStrike">
                <a:solidFill>
                  <a:srgbClr val="007973"/>
                </a:solidFill>
                <a:uFill>
                  <a:solidFill>
                    <a:srgbClr val="ffffff"/>
                  </a:solidFill>
                </a:uFill>
                <a:latin typeface="Calibri Light"/>
                <a:ea typeface="DejaVu Sans"/>
              </a:rPr>
              <a:t>Choosing model hyperparameters</a:t>
            </a:r>
            <a:endParaRPr b="0" lang="pl-PL" sz="1800" spc="-1" strike="noStrike">
              <a:solidFill>
                <a:srgbClr val="000000"/>
              </a:solidFill>
              <a:uFill>
                <a:solidFill>
                  <a:srgbClr val="ffffff"/>
                </a:solidFill>
              </a:uFill>
              <a:latin typeface="Arial"/>
            </a:endParaRPr>
          </a:p>
        </p:txBody>
      </p:sp>
      <p:sp>
        <p:nvSpPr>
          <p:cNvPr id="225" name="CustomShape 2"/>
          <p:cNvSpPr/>
          <p:nvPr/>
        </p:nvSpPr>
        <p:spPr>
          <a:xfrm>
            <a:off x="916920" y="1429920"/>
            <a:ext cx="4338360" cy="500400"/>
          </a:xfrm>
          <a:prstGeom prst="rect">
            <a:avLst/>
          </a:prstGeom>
          <a:noFill/>
          <a:ln>
            <a:noFill/>
          </a:ln>
        </p:spPr>
        <p:style>
          <a:lnRef idx="0"/>
          <a:fillRef idx="0"/>
          <a:effectRef idx="0"/>
          <a:fontRef idx="minor"/>
        </p:style>
        <p:txBody>
          <a:bodyPr lIns="0" rIns="0" tIns="13320" bIns="0"/>
          <a:p>
            <a:pPr marL="241200" indent="-227520">
              <a:lnSpc>
                <a:spcPct val="100000"/>
              </a:lnSpc>
              <a:buClr>
                <a:srgbClr val="000000"/>
              </a:buClr>
              <a:buFont typeface="Arial"/>
              <a:buChar char="•"/>
            </a:pPr>
            <a:r>
              <a:rPr b="0" lang="pl-PL" sz="3200" spc="-1" strike="noStrike">
                <a:solidFill>
                  <a:srgbClr val="000000"/>
                </a:solidFill>
                <a:uFill>
                  <a:solidFill>
                    <a:srgbClr val="ffffff"/>
                  </a:solidFill>
                </a:uFill>
                <a:latin typeface="Calibri"/>
                <a:ea typeface="DejaVu Sans"/>
              </a:rPr>
              <a:t>Grid</a:t>
            </a:r>
            <a:endParaRPr b="0" lang="pl-PL" sz="1800" spc="-1" strike="noStrike">
              <a:solidFill>
                <a:srgbClr val="000000"/>
              </a:solidFill>
              <a:uFill>
                <a:solidFill>
                  <a:srgbClr val="ffffff"/>
                </a:solidFill>
              </a:uFill>
              <a:latin typeface="Arial"/>
            </a:endParaRPr>
          </a:p>
        </p:txBody>
      </p:sp>
      <p:sp>
        <p:nvSpPr>
          <p:cNvPr id="226" name="CustomShape 3"/>
          <p:cNvSpPr/>
          <p:nvPr/>
        </p:nvSpPr>
        <p:spPr>
          <a:xfrm>
            <a:off x="6129360" y="1153800"/>
            <a:ext cx="5223240" cy="5339160"/>
          </a:xfrm>
          <a:prstGeom prst="rect">
            <a:avLst/>
          </a:prstGeom>
          <a:blipFill>
            <a:blip r:embed="rId1"/>
            <a:stretch>
              <a:fillRect/>
            </a:stretch>
          </a:blipFill>
          <a:ln>
            <a:noFill/>
          </a:ln>
        </p:spPr>
        <p:style>
          <a:lnRef idx="0"/>
          <a:fillRef idx="0"/>
          <a:effectRef idx="0"/>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916920" y="439200"/>
            <a:ext cx="9090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26" strike="noStrike">
                <a:solidFill>
                  <a:srgbClr val="007973"/>
                </a:solidFill>
                <a:uFill>
                  <a:solidFill>
                    <a:srgbClr val="ffffff"/>
                  </a:solidFill>
                </a:uFill>
                <a:latin typeface="Calibri Light"/>
                <a:ea typeface="DejaVu Sans"/>
              </a:rPr>
              <a:t>Choosing model hyperparameters</a:t>
            </a:r>
            <a:endParaRPr b="0" lang="pl-PL" sz="1800" spc="-1" strike="noStrike">
              <a:solidFill>
                <a:srgbClr val="000000"/>
              </a:solidFill>
              <a:uFill>
                <a:solidFill>
                  <a:srgbClr val="ffffff"/>
                </a:solidFill>
              </a:uFill>
              <a:latin typeface="Arial"/>
            </a:endParaRPr>
          </a:p>
        </p:txBody>
      </p:sp>
      <p:sp>
        <p:nvSpPr>
          <p:cNvPr id="228" name="CustomShape 2"/>
          <p:cNvSpPr/>
          <p:nvPr/>
        </p:nvSpPr>
        <p:spPr>
          <a:xfrm>
            <a:off x="916920" y="1429920"/>
            <a:ext cx="4986360" cy="500400"/>
          </a:xfrm>
          <a:prstGeom prst="rect">
            <a:avLst/>
          </a:prstGeom>
          <a:noFill/>
          <a:ln>
            <a:noFill/>
          </a:ln>
        </p:spPr>
        <p:style>
          <a:lnRef idx="0"/>
          <a:fillRef idx="0"/>
          <a:effectRef idx="0"/>
          <a:fontRef idx="minor"/>
        </p:style>
        <p:txBody>
          <a:bodyPr lIns="0" rIns="0" tIns="13320" bIns="0"/>
          <a:p>
            <a:pPr marL="241200" indent="-227520">
              <a:lnSpc>
                <a:spcPct val="100000"/>
              </a:lnSpc>
              <a:buClr>
                <a:srgbClr val="000000"/>
              </a:buClr>
              <a:buFont typeface="Arial"/>
              <a:buChar char="•"/>
            </a:pPr>
            <a:r>
              <a:rPr b="0" lang="pl-PL" sz="3200" spc="-1" strike="noStrike">
                <a:solidFill>
                  <a:srgbClr val="000000"/>
                </a:solidFill>
                <a:uFill>
                  <a:solidFill>
                    <a:srgbClr val="ffffff"/>
                  </a:solidFill>
                </a:uFill>
                <a:latin typeface="Calibri"/>
                <a:ea typeface="DejaVu Sans"/>
              </a:rPr>
              <a:t>Random</a:t>
            </a:r>
            <a:endParaRPr b="0" lang="pl-PL" sz="1800" spc="-1" strike="noStrike">
              <a:solidFill>
                <a:srgbClr val="000000"/>
              </a:solidFill>
              <a:uFill>
                <a:solidFill>
                  <a:srgbClr val="ffffff"/>
                </a:solidFill>
              </a:uFill>
              <a:latin typeface="Arial"/>
            </a:endParaRPr>
          </a:p>
        </p:txBody>
      </p:sp>
      <p:sp>
        <p:nvSpPr>
          <p:cNvPr id="229" name="CustomShape 3"/>
          <p:cNvSpPr/>
          <p:nvPr/>
        </p:nvSpPr>
        <p:spPr>
          <a:xfrm>
            <a:off x="6700680" y="1539000"/>
            <a:ext cx="4611600" cy="4653360"/>
          </a:xfrm>
          <a:prstGeom prst="rect">
            <a:avLst/>
          </a:prstGeom>
          <a:blipFill>
            <a:blip r:embed="rId1"/>
            <a:stretch>
              <a:fillRect/>
            </a:stretch>
          </a:blipFill>
          <a:ln>
            <a:noFill/>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6620400" y="1097280"/>
            <a:ext cx="5191200" cy="5698800"/>
          </a:xfrm>
          <a:prstGeom prst="rect">
            <a:avLst/>
          </a:prstGeom>
          <a:blipFill>
            <a:blip r:embed="rId1"/>
            <a:stretch>
              <a:fillRect/>
            </a:stretch>
          </a:blipFill>
          <a:ln>
            <a:noFill/>
          </a:ln>
        </p:spPr>
        <p:style>
          <a:lnRef idx="0"/>
          <a:fillRef idx="0"/>
          <a:effectRef idx="0"/>
          <a:fontRef idx="minor"/>
        </p:style>
      </p:sp>
      <p:sp>
        <p:nvSpPr>
          <p:cNvPr id="231" name="CustomShape 2"/>
          <p:cNvSpPr/>
          <p:nvPr/>
        </p:nvSpPr>
        <p:spPr>
          <a:xfrm>
            <a:off x="916920" y="439200"/>
            <a:ext cx="8946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26" strike="noStrike">
                <a:solidFill>
                  <a:srgbClr val="007973"/>
                </a:solidFill>
                <a:uFill>
                  <a:solidFill>
                    <a:srgbClr val="ffffff"/>
                  </a:solidFill>
                </a:uFill>
                <a:latin typeface="Calibri Light"/>
                <a:ea typeface="DejaVu Sans"/>
              </a:rPr>
              <a:t>Choosing model hyperparameters</a:t>
            </a:r>
            <a:endParaRPr b="0" lang="pl-PL" sz="1800" spc="-1" strike="noStrike">
              <a:solidFill>
                <a:srgbClr val="000000"/>
              </a:solidFill>
              <a:uFill>
                <a:solidFill>
                  <a:srgbClr val="ffffff"/>
                </a:solidFill>
              </a:uFill>
              <a:latin typeface="Arial"/>
            </a:endParaRPr>
          </a:p>
        </p:txBody>
      </p:sp>
      <p:sp>
        <p:nvSpPr>
          <p:cNvPr id="232" name="CustomShape 3"/>
          <p:cNvSpPr/>
          <p:nvPr/>
        </p:nvSpPr>
        <p:spPr>
          <a:xfrm>
            <a:off x="916920" y="1429920"/>
            <a:ext cx="4698360" cy="500400"/>
          </a:xfrm>
          <a:prstGeom prst="rect">
            <a:avLst/>
          </a:prstGeom>
          <a:noFill/>
          <a:ln>
            <a:noFill/>
          </a:ln>
        </p:spPr>
        <p:style>
          <a:lnRef idx="0"/>
          <a:fillRef idx="0"/>
          <a:effectRef idx="0"/>
          <a:fontRef idx="minor"/>
        </p:style>
        <p:txBody>
          <a:bodyPr lIns="0" rIns="0" tIns="13320" bIns="0"/>
          <a:p>
            <a:pPr marL="241200" indent="-227520">
              <a:lnSpc>
                <a:spcPct val="100000"/>
              </a:lnSpc>
              <a:buClr>
                <a:srgbClr val="000000"/>
              </a:buClr>
              <a:buFont typeface="Arial"/>
              <a:buChar char="•"/>
            </a:pPr>
            <a:r>
              <a:rPr b="0" lang="pl-PL" sz="3200" spc="-1" strike="noStrike">
                <a:solidFill>
                  <a:srgbClr val="000000"/>
                </a:solidFill>
                <a:uFill>
                  <a:solidFill>
                    <a:srgbClr val="ffffff"/>
                  </a:solidFill>
                </a:uFill>
                <a:latin typeface="Calibri"/>
                <a:ea typeface="DejaVu Sans"/>
              </a:rPr>
              <a:t>Sobol sequences</a:t>
            </a:r>
            <a:endParaRPr b="0" lang="pl-PL"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16920" y="439200"/>
            <a:ext cx="397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Introduction</a:t>
            </a:r>
            <a:endParaRPr b="0" lang="pl-PL" sz="1800" spc="-1" strike="noStrike">
              <a:solidFill>
                <a:srgbClr val="000000"/>
              </a:solidFill>
              <a:uFill>
                <a:solidFill>
                  <a:srgbClr val="ffffff"/>
                </a:solidFill>
              </a:uFill>
              <a:latin typeface="Arial"/>
            </a:endParaRPr>
          </a:p>
        </p:txBody>
      </p:sp>
      <p:sp>
        <p:nvSpPr>
          <p:cNvPr id="112" name="CustomShape 2"/>
          <p:cNvSpPr/>
          <p:nvPr/>
        </p:nvSpPr>
        <p:spPr>
          <a:xfrm>
            <a:off x="947160" y="1440360"/>
            <a:ext cx="9060480" cy="2711880"/>
          </a:xfrm>
          <a:prstGeom prst="rect">
            <a:avLst/>
          </a:prstGeom>
          <a:noFill/>
          <a:ln>
            <a:noFill/>
          </a:ln>
        </p:spPr>
        <p:style>
          <a:lnRef idx="0"/>
          <a:fillRef idx="0"/>
          <a:effectRef idx="0"/>
          <a:fontRef idx="minor"/>
        </p:style>
        <p:txBody>
          <a:bodyPr lIns="90000" rIns="90000" tIns="45000" bIns="45000"/>
          <a:p>
            <a:pPr marL="241200" indent="-227520">
              <a:lnSpc>
                <a:spcPct val="100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What is Deep Learning?</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How does it differ from Machine Learning?</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What are its applications?</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What algorithms are being used?</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2016000" y="2880000"/>
            <a:ext cx="8226360" cy="244980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Demo (MNIST &amp; Fashion MNIST)</a:t>
            </a:r>
            <a:endParaRPr b="0" lang="pl-PL"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916920" y="426960"/>
            <a:ext cx="8442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235" name="CustomShape 2"/>
          <p:cNvSpPr/>
          <p:nvPr/>
        </p:nvSpPr>
        <p:spPr>
          <a:xfrm>
            <a:off x="511200" y="4792680"/>
            <a:ext cx="1043208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4" strike="noStrike">
                <a:solidFill>
                  <a:srgbClr val="000000"/>
                </a:solidFill>
                <a:uFill>
                  <a:solidFill>
                    <a:srgbClr val="ffffff"/>
                  </a:solidFill>
                </a:uFill>
                <a:latin typeface="Calibri"/>
                <a:ea typeface="DejaVu Sans"/>
              </a:rPr>
              <a:t>Source:</a:t>
            </a:r>
            <a:r>
              <a:rPr b="0" lang="pl-PL" sz="1800" spc="117" strike="noStrike">
                <a:solidFill>
                  <a:srgbClr val="000000"/>
                </a:solidFill>
                <a:uFill>
                  <a:solidFill>
                    <a:srgbClr val="ffffff"/>
                  </a:solidFill>
                </a:uFill>
                <a:latin typeface="Calibri"/>
                <a:ea typeface="DejaVu Sans"/>
              </a:rPr>
              <a:t> </a:t>
            </a:r>
            <a:r>
              <a:rPr b="0" lang="pl-PL" sz="1800" spc="-4" strike="noStrike">
                <a:solidFill>
                  <a:srgbClr val="000000"/>
                </a:solidFill>
                <a:uFill>
                  <a:solidFill>
                    <a:srgbClr val="ffffff"/>
                  </a:solidFill>
                </a:uFill>
                <a:latin typeface="Calibri"/>
                <a:ea typeface="DejaVu Sans"/>
              </a:rPr>
              <a:t>https://ujjwalkarn.me/2016/08/11/intuitive-explanation-convnets/</a:t>
            </a:r>
            <a:endParaRPr b="0" lang="pl-PL" sz="1800" spc="-1" strike="noStrike">
              <a:solidFill>
                <a:srgbClr val="000000"/>
              </a:solidFill>
              <a:uFill>
                <a:solidFill>
                  <a:srgbClr val="ffffff"/>
                </a:solidFill>
              </a:uFill>
              <a:latin typeface="Arial"/>
            </a:endParaRPr>
          </a:p>
        </p:txBody>
      </p:sp>
      <p:sp>
        <p:nvSpPr>
          <p:cNvPr id="236" name="CustomShape 3"/>
          <p:cNvSpPr/>
          <p:nvPr/>
        </p:nvSpPr>
        <p:spPr>
          <a:xfrm>
            <a:off x="654120" y="2219400"/>
            <a:ext cx="10991520" cy="2395440"/>
          </a:xfrm>
          <a:prstGeom prst="rect">
            <a:avLst/>
          </a:prstGeom>
          <a:blipFill>
            <a:blip r:embed="rId1"/>
            <a:stretch>
              <a:fillRect/>
            </a:stretch>
          </a:blipFill>
          <a:ln>
            <a:noFill/>
          </a:ln>
        </p:spPr>
        <p:style>
          <a:lnRef idx="0"/>
          <a:fillRef idx="0"/>
          <a:effectRef idx="0"/>
          <a:fontRef idx="minor"/>
        </p:style>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256000" y="2880000"/>
            <a:ext cx="2970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Demo</a:t>
            </a:r>
            <a:endParaRPr b="0" lang="pl-PL" sz="1800" spc="-1" strike="noStrike">
              <a:solidFill>
                <a:srgbClr val="000000"/>
              </a:solidFill>
              <a:uFill>
                <a:solidFill>
                  <a:srgbClr val="ffffff"/>
                </a:solidFill>
              </a:uFill>
              <a:latin typeface="Arial"/>
            </a:endParaRPr>
          </a:p>
        </p:txBody>
      </p:sp>
      <p:pic>
        <p:nvPicPr>
          <p:cNvPr id="238" name="" descr=""/>
          <p:cNvPicPr/>
          <p:nvPr/>
        </p:nvPicPr>
        <p:blipFill>
          <a:blip r:embed="rId1"/>
          <a:stretch/>
        </p:blipFill>
        <p:spPr>
          <a:xfrm>
            <a:off x="2705040" y="1295280"/>
            <a:ext cx="6870240" cy="4824000"/>
          </a:xfrm>
          <a:prstGeom prst="rect">
            <a:avLst/>
          </a:prstGeom>
          <a:ln>
            <a:noFill/>
          </a:ln>
        </p:spPr>
      </p:pic>
      <p:sp>
        <p:nvSpPr>
          <p:cNvPr id="239" name="CustomShape 2"/>
          <p:cNvSpPr/>
          <p:nvPr/>
        </p:nvSpPr>
        <p:spPr>
          <a:xfrm>
            <a:off x="915840" y="427320"/>
            <a:ext cx="8442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256000" y="2880000"/>
            <a:ext cx="2970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Demo</a:t>
            </a:r>
            <a:endParaRPr b="0" lang="pl-PL" sz="1800" spc="-1" strike="noStrike">
              <a:solidFill>
                <a:srgbClr val="000000"/>
              </a:solidFill>
              <a:uFill>
                <a:solidFill>
                  <a:srgbClr val="ffffff"/>
                </a:solidFill>
              </a:uFill>
              <a:latin typeface="Arial"/>
            </a:endParaRPr>
          </a:p>
        </p:txBody>
      </p:sp>
      <p:pic>
        <p:nvPicPr>
          <p:cNvPr id="241" name="" descr=""/>
          <p:cNvPicPr/>
          <p:nvPr/>
        </p:nvPicPr>
        <p:blipFill>
          <a:blip r:embed="rId1"/>
          <a:stretch/>
        </p:blipFill>
        <p:spPr>
          <a:xfrm>
            <a:off x="3384000" y="936000"/>
            <a:ext cx="5285160" cy="5694840"/>
          </a:xfrm>
          <a:prstGeom prst="rect">
            <a:avLst/>
          </a:prstGeom>
          <a:ln>
            <a:noFill/>
          </a:ln>
        </p:spPr>
      </p:pic>
      <p:sp>
        <p:nvSpPr>
          <p:cNvPr id="242" name="CustomShape 2"/>
          <p:cNvSpPr/>
          <p:nvPr/>
        </p:nvSpPr>
        <p:spPr>
          <a:xfrm>
            <a:off x="914760" y="427680"/>
            <a:ext cx="8442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256000" y="2880000"/>
            <a:ext cx="2970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Demo</a:t>
            </a:r>
            <a:endParaRPr b="0" lang="pl-PL" sz="1800" spc="-1" strike="noStrike">
              <a:solidFill>
                <a:srgbClr val="000000"/>
              </a:solidFill>
              <a:uFill>
                <a:solidFill>
                  <a:srgbClr val="ffffff"/>
                </a:solidFill>
              </a:uFill>
              <a:latin typeface="Arial"/>
            </a:endParaRPr>
          </a:p>
        </p:txBody>
      </p:sp>
      <p:pic>
        <p:nvPicPr>
          <p:cNvPr id="244" name="" descr=""/>
          <p:cNvPicPr/>
          <p:nvPr/>
        </p:nvPicPr>
        <p:blipFill>
          <a:blip r:embed="rId1"/>
          <a:stretch/>
        </p:blipFill>
        <p:spPr>
          <a:xfrm>
            <a:off x="3277800" y="1042560"/>
            <a:ext cx="5361480" cy="5580720"/>
          </a:xfrm>
          <a:prstGeom prst="rect">
            <a:avLst/>
          </a:prstGeom>
          <a:ln>
            <a:noFill/>
          </a:ln>
        </p:spPr>
      </p:pic>
      <p:sp>
        <p:nvSpPr>
          <p:cNvPr id="245" name="CustomShape 2"/>
          <p:cNvSpPr/>
          <p:nvPr/>
        </p:nvSpPr>
        <p:spPr>
          <a:xfrm>
            <a:off x="914760" y="427680"/>
            <a:ext cx="8442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916920" y="439200"/>
            <a:ext cx="4410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80" strike="noStrike">
                <a:solidFill>
                  <a:srgbClr val="007973"/>
                </a:solidFill>
                <a:uFill>
                  <a:solidFill>
                    <a:srgbClr val="ffffff"/>
                  </a:solidFill>
                </a:uFill>
                <a:latin typeface="Calibri Light"/>
                <a:ea typeface="DejaVu Sans"/>
              </a:rPr>
              <a:t>Introduction</a:t>
            </a:r>
            <a:endParaRPr b="0" lang="pl-PL" sz="1800" spc="-1" strike="noStrike">
              <a:solidFill>
                <a:srgbClr val="000000"/>
              </a:solidFill>
              <a:uFill>
                <a:solidFill>
                  <a:srgbClr val="ffffff"/>
                </a:solidFill>
              </a:uFill>
              <a:latin typeface="Arial"/>
            </a:endParaRPr>
          </a:p>
        </p:txBody>
      </p:sp>
      <p:sp>
        <p:nvSpPr>
          <p:cNvPr id="247" name="CustomShape 2"/>
          <p:cNvSpPr/>
          <p:nvPr/>
        </p:nvSpPr>
        <p:spPr>
          <a:xfrm>
            <a:off x="916920" y="1465200"/>
            <a:ext cx="10819080" cy="3330000"/>
          </a:xfrm>
          <a:prstGeom prst="rect">
            <a:avLst/>
          </a:prstGeom>
          <a:noFill/>
          <a:ln>
            <a:noFill/>
          </a:ln>
        </p:spPr>
        <p:style>
          <a:lnRef idx="0"/>
          <a:fillRef idx="0"/>
          <a:effectRef idx="0"/>
          <a:fontRef idx="minor"/>
        </p:style>
        <p:txBody>
          <a:bodyPr lIns="0" rIns="0" tIns="48240" bIns="0"/>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u</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v</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l</a:t>
            </a:r>
            <a:r>
              <a:rPr b="0" lang="pl-PL" sz="2800" spc="-1" strike="noStrike">
                <a:solidFill>
                  <a:srgbClr val="000000"/>
                </a:solidFill>
                <a:uFill>
                  <a:solidFill>
                    <a:srgbClr val="ffffff"/>
                  </a:solidFill>
                </a:uFill>
                <a:latin typeface="Calibri"/>
                <a:ea typeface="DejaVu Sans"/>
              </a:rPr>
              <a:t>y</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c</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v</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l</a:t>
            </a:r>
            <a:r>
              <a:rPr b="0" lang="pl-PL" sz="2800" spc="-1" strike="noStrike">
                <a:solidFill>
                  <a:srgbClr val="000000"/>
                </a:solidFill>
                <a:uFill>
                  <a:solidFill>
                    <a:srgbClr val="ffffff"/>
                  </a:solidFill>
                </a:uFill>
                <a:latin typeface="Calibri"/>
                <a:ea typeface="DejaVu Sans"/>
              </a:rPr>
              <a:t>u</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c</a:t>
            </a:r>
            <a:r>
              <a:rPr b="0" lang="pl-PL" sz="2800" spc="-1" strike="noStrike">
                <a:solidFill>
                  <a:srgbClr val="000000"/>
                </a:solidFill>
                <a:uFill>
                  <a:solidFill>
                    <a:srgbClr val="ffffff"/>
                  </a:solidFill>
                </a:uFill>
                <a:latin typeface="Calibri"/>
                <a:ea typeface="DejaVu Sans"/>
              </a:rPr>
              <a:t>a</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b</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s</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a</a:t>
            </a:r>
            <a:r>
              <a:rPr b="0" lang="pl-PL" sz="2800" spc="-1" strike="noStrike">
                <a:solidFill>
                  <a:srgbClr val="000000"/>
                </a:solidFill>
                <a:uFill>
                  <a:solidFill>
                    <a:srgbClr val="ffffff"/>
                  </a:solidFill>
                </a:uFill>
                <a:latin typeface="Calibri"/>
                <a:ea typeface="DejaVu Sans"/>
              </a:rPr>
              <a:t>s</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w</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g</a:t>
            </a:r>
            <a:r>
              <a:rPr b="0" lang="pl-PL" sz="2800" spc="-1" strike="noStrike">
                <a:solidFill>
                  <a:srgbClr val="000000"/>
                </a:solidFill>
                <a:uFill>
                  <a:solidFill>
                    <a:srgbClr val="ffffff"/>
                  </a:solidFill>
                </a:uFill>
                <a:latin typeface="Calibri"/>
                <a:ea typeface="DejaVu Sans"/>
              </a:rPr>
              <a:t>h</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g</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f</a:t>
            </a:r>
            <a:r>
              <a:rPr b="0" lang="pl-PL" sz="2800" spc="-1" strike="noStrike">
                <a:solidFill>
                  <a:srgbClr val="000000"/>
                </a:solidFill>
                <a:uFill>
                  <a:solidFill>
                    <a:srgbClr val="ffffff"/>
                  </a:solidFill>
                </a:uFill>
                <a:latin typeface="Calibri"/>
                <a:ea typeface="DejaVu Sans"/>
              </a:rPr>
              <a:t>u</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c</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w</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h</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a</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h</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r</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indent="-227520">
              <a:lnSpc>
                <a:spcPts val="120"/>
              </a:lnSpc>
              <a:buClr>
                <a:srgbClr val="000000"/>
              </a:buClr>
              <a:buFont typeface="Arial"/>
              <a:buChar char="•"/>
            </a:pPr>
            <a:r>
              <a:rPr b="0" lang="pl-PL" sz="2800" spc="-1" strike="noStrike">
                <a:solidFill>
                  <a:srgbClr val="000000"/>
                </a:solidFill>
                <a:uFill>
                  <a:solidFill>
                    <a:srgbClr val="ffffff"/>
                  </a:solidFill>
                </a:uFill>
                <a:latin typeface="Calibri"/>
                <a:ea typeface="DejaVu Sans"/>
              </a:rPr>
              <a:t>C</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v</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l</a:t>
            </a:r>
            <a:r>
              <a:rPr b="0" lang="pl-PL" sz="2800" spc="-1" strike="noStrike">
                <a:solidFill>
                  <a:srgbClr val="000000"/>
                </a:solidFill>
                <a:uFill>
                  <a:solidFill>
                    <a:srgbClr val="ffffff"/>
                  </a:solidFill>
                </a:uFill>
                <a:latin typeface="Calibri"/>
                <a:ea typeface="DejaVu Sans"/>
              </a:rPr>
              <a:t>u</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f</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w</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f</a:t>
            </a:r>
            <a:r>
              <a:rPr b="0" lang="pl-PL" sz="2800" spc="-1" strike="noStrike">
                <a:solidFill>
                  <a:srgbClr val="000000"/>
                </a:solidFill>
                <a:uFill>
                  <a:solidFill>
                    <a:srgbClr val="ffffff"/>
                  </a:solidFill>
                </a:uFill>
                <a:latin typeface="Calibri"/>
                <a:ea typeface="DejaVu Sans"/>
              </a:rPr>
              <a:t>u</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c</a:t>
            </a:r>
            <a:r>
              <a:rPr b="0" lang="pl-PL" sz="2800" spc="-1" strike="noStrike">
                <a:solidFill>
                  <a:srgbClr val="000000"/>
                </a:solidFill>
                <a:uFill>
                  <a:solidFill>
                    <a:srgbClr val="ffffff"/>
                  </a:solidFill>
                </a:uFill>
                <a:latin typeface="Calibri"/>
                <a:ea typeface="DejaVu Sans"/>
              </a:rPr>
              <a:t>t</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o</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s</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s</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d</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f</a:t>
            </a:r>
            <a:r>
              <a:rPr b="0" lang="pl-PL" sz="2800" spc="-1" strike="noStrike">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n</a:t>
            </a:r>
            <a:r>
              <a:rPr b="0" lang="pl-PL" sz="2800" spc="-1" strike="noStrike">
                <a:solidFill>
                  <a:srgbClr val="000000"/>
                </a:solidFill>
                <a:uFill>
                  <a:solidFill>
                    <a:srgbClr val="ffffff"/>
                  </a:solidFill>
                </a:uFill>
                <a:latin typeface="Calibri"/>
                <a:ea typeface="DejaVu Sans"/>
              </a:rPr>
              <a:t>e</a:t>
            </a:r>
            <a:r>
              <a:rPr b="0" lang="pl-PL" sz="2800" spc="-1" strike="noStrike">
                <a:solidFill>
                  <a:srgbClr val="000000"/>
                </a:solidFill>
                <a:uFill>
                  <a:solidFill>
                    <a:srgbClr val="ffffff"/>
                  </a:solidFill>
                </a:uFill>
                <a:latin typeface="Calibri"/>
                <a:ea typeface="DejaVu Sans"/>
              </a:rPr>
              <a:t>d</a:t>
            </a:r>
            <a:r>
              <a:rPr b="0" lang="pl-PL" sz="2800" spc="-1"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a</a:t>
            </a:r>
            <a:r>
              <a:rPr b="0" lang="pl-PL" sz="2800" spc="-1" strike="noStrike">
                <a:solidFill>
                  <a:srgbClr val="000000"/>
                </a:solidFill>
                <a:uFill>
                  <a:solidFill>
                    <a:srgbClr val="ffffff"/>
                  </a:solidFill>
                </a:uFill>
                <a:latin typeface="Calibri"/>
                <a:ea typeface="DejaVu Sans"/>
              </a:rPr>
              <a:t>s</a:t>
            </a:r>
            <a:r>
              <a:rPr b="0" lang="pl-PL" sz="2800" spc="-1" strike="noStrike">
                <a:solidFill>
                  <a:srgbClr val="000000"/>
                </a:solidFill>
                <a:uFill>
                  <a:solidFill>
                    <a:srgbClr val="ffffff"/>
                  </a:solidFill>
                </a:uFill>
                <a:latin typeface="Calibri"/>
                <a:ea typeface="DejaVu Sans"/>
              </a:rPr>
              <a:t>:</a:t>
            </a:r>
            <a:r>
              <a:rPr b="0" lang="pl-PL" sz="2800" spc="-1"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p:txBody>
      </p:sp>
      <p:pic>
        <p:nvPicPr>
          <p:cNvPr id="248" name="" descr=""/>
          <p:cNvPicPr/>
          <p:nvPr/>
        </p:nvPicPr>
        <p:blipFill>
          <a:blip r:embed="rId1"/>
          <a:stretch/>
        </p:blipFill>
        <p:spPr>
          <a:xfrm>
            <a:off x="3802320" y="3888000"/>
            <a:ext cx="4333680" cy="105696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916920" y="439200"/>
            <a:ext cx="6211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 features</a:t>
            </a:r>
            <a:endParaRPr b="0" lang="pl-PL" sz="1800" spc="-1" strike="noStrike">
              <a:solidFill>
                <a:srgbClr val="000000"/>
              </a:solidFill>
              <a:uFill>
                <a:solidFill>
                  <a:srgbClr val="ffffff"/>
                </a:solidFill>
              </a:uFill>
              <a:latin typeface="Arial"/>
            </a:endParaRPr>
          </a:p>
        </p:txBody>
      </p:sp>
      <p:sp>
        <p:nvSpPr>
          <p:cNvPr id="250" name="CustomShape 2"/>
          <p:cNvSpPr/>
          <p:nvPr/>
        </p:nvSpPr>
        <p:spPr>
          <a:xfrm>
            <a:off x="916920" y="1402920"/>
            <a:ext cx="7362360" cy="3330000"/>
          </a:xfrm>
          <a:prstGeom prst="rect">
            <a:avLst/>
          </a:prstGeom>
          <a:noFill/>
          <a:ln>
            <a:noFill/>
          </a:ln>
        </p:spPr>
        <p:style>
          <a:lnRef idx="0"/>
          <a:fillRef idx="0"/>
          <a:effectRef idx="0"/>
          <a:fontRef idx="minor"/>
        </p:style>
        <p:txBody>
          <a:bodyPr lIns="0" rIns="0" tIns="48240" bIns="0"/>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Convolution is:</a:t>
            </a:r>
            <a:endParaRPr b="0" lang="pl-PL" sz="1800" spc="-1" strike="noStrike">
              <a:solidFill>
                <a:srgbClr val="000000"/>
              </a:solidFill>
              <a:uFill>
                <a:solidFill>
                  <a:srgbClr val="ffffff"/>
                </a:solidFill>
              </a:uFill>
              <a:latin typeface="Arial"/>
            </a:endParaRPr>
          </a:p>
          <a:p>
            <a:pPr lvl="1" marL="698400" indent="-227520">
              <a:lnSpc>
                <a:spcPts val="120"/>
              </a:lnSpc>
              <a:buClr>
                <a:srgbClr val="007973"/>
              </a:buClr>
              <a:buFont typeface="Arial"/>
              <a:buChar char="•"/>
            </a:pPr>
            <a:r>
              <a:rPr b="1" lang="pl-PL" sz="2400" spc="-4" strike="noStrike">
                <a:solidFill>
                  <a:srgbClr val="007973"/>
                </a:solidFill>
                <a:uFill>
                  <a:solidFill>
                    <a:srgbClr val="ffffff"/>
                  </a:solidFill>
                </a:uFill>
                <a:latin typeface="Calibri"/>
                <a:ea typeface="DejaVu Sans"/>
              </a:rPr>
              <a:t>Commutative:</a:t>
            </a:r>
            <a:endParaRPr b="0" lang="pl-PL" sz="1800" spc="-1" strike="noStrike">
              <a:solidFill>
                <a:srgbClr val="000000"/>
              </a:solidFill>
              <a:uFill>
                <a:solidFill>
                  <a:srgbClr val="ffffff"/>
                </a:solidFill>
              </a:uFill>
              <a:latin typeface="Arial"/>
            </a:endParaRPr>
          </a:p>
          <a:p>
            <a:pPr marL="2882160" algn="ctr">
              <a:lnSpc>
                <a:spcPts val="120"/>
              </a:lnSpc>
            </a:pPr>
            <a:r>
              <a:rPr b="0" lang="pl-PL" sz="2400" spc="-194" strike="noStrike">
                <a:solidFill>
                  <a:srgbClr val="007973"/>
                </a:solidFill>
                <a:uFill>
                  <a:solidFill>
                    <a:srgbClr val="ffffff"/>
                  </a:solidFill>
                </a:uFill>
                <a:latin typeface="Cambria Math"/>
                <a:ea typeface="DejaVu Sans"/>
              </a:rPr>
              <a:t>𝑓</a:t>
            </a:r>
            <a:r>
              <a:rPr b="0" lang="pl-PL" sz="2629" spc="-293" strike="noStrike" baseline="-15000">
                <a:solidFill>
                  <a:srgbClr val="007973"/>
                </a:solidFill>
                <a:uFill>
                  <a:solidFill>
                    <a:srgbClr val="ffffff"/>
                  </a:solidFill>
                </a:uFill>
                <a:latin typeface="Cambria Math"/>
                <a:ea typeface="DejaVu Sans"/>
              </a:rPr>
              <a:t>1 </a:t>
            </a:r>
            <a:r>
              <a:rPr b="0" lang="pl-PL" sz="2400" spc="-1" strike="noStrike">
                <a:solidFill>
                  <a:srgbClr val="007973"/>
                </a:solidFill>
                <a:uFill>
                  <a:solidFill>
                    <a:srgbClr val="ffffff"/>
                  </a:solidFill>
                </a:uFill>
                <a:latin typeface="Cambria Math"/>
                <a:ea typeface="DejaVu Sans"/>
              </a:rPr>
              <a:t>∗ </a:t>
            </a:r>
            <a:r>
              <a:rPr b="0" lang="pl-PL" sz="2400" spc="-162" strike="noStrike">
                <a:solidFill>
                  <a:srgbClr val="007973"/>
                </a:solidFill>
                <a:uFill>
                  <a:solidFill>
                    <a:srgbClr val="ffffff"/>
                  </a:solidFill>
                </a:uFill>
                <a:latin typeface="Cambria Math"/>
                <a:ea typeface="DejaVu Sans"/>
              </a:rPr>
              <a:t>𝑓</a:t>
            </a:r>
            <a:r>
              <a:rPr b="0" lang="pl-PL" sz="2629" spc="-248" strike="noStrike" baseline="-15000">
                <a:solidFill>
                  <a:srgbClr val="007973"/>
                </a:solidFill>
                <a:uFill>
                  <a:solidFill>
                    <a:srgbClr val="ffffff"/>
                  </a:solidFill>
                </a:uFill>
                <a:latin typeface="Cambria Math"/>
                <a:ea typeface="DejaVu Sans"/>
              </a:rPr>
              <a:t>2 </a:t>
            </a:r>
            <a:r>
              <a:rPr b="0" lang="pl-PL" sz="2400" spc="-1" strike="noStrike">
                <a:solidFill>
                  <a:srgbClr val="007973"/>
                </a:solidFill>
                <a:uFill>
                  <a:solidFill>
                    <a:srgbClr val="ffffff"/>
                  </a:solidFill>
                </a:uFill>
                <a:latin typeface="Cambria Math"/>
                <a:ea typeface="DejaVu Sans"/>
              </a:rPr>
              <a:t>= </a:t>
            </a:r>
            <a:r>
              <a:rPr b="0" lang="pl-PL" sz="2400" spc="-162" strike="noStrike">
                <a:solidFill>
                  <a:srgbClr val="007973"/>
                </a:solidFill>
                <a:uFill>
                  <a:solidFill>
                    <a:srgbClr val="ffffff"/>
                  </a:solidFill>
                </a:uFill>
                <a:latin typeface="Cambria Math"/>
                <a:ea typeface="DejaVu Sans"/>
              </a:rPr>
              <a:t>𝑓</a:t>
            </a:r>
            <a:r>
              <a:rPr b="0" lang="pl-PL" sz="2629" spc="-248" strike="noStrike" baseline="-15000">
                <a:solidFill>
                  <a:srgbClr val="007973"/>
                </a:solidFill>
                <a:uFill>
                  <a:solidFill>
                    <a:srgbClr val="ffffff"/>
                  </a:solidFill>
                </a:uFill>
                <a:latin typeface="Cambria Math"/>
                <a:ea typeface="DejaVu Sans"/>
              </a:rPr>
              <a:t>2 </a:t>
            </a:r>
            <a:r>
              <a:rPr b="0" lang="pl-PL" sz="2400" spc="-1" strike="noStrike">
                <a:solidFill>
                  <a:srgbClr val="007973"/>
                </a:solidFill>
                <a:uFill>
                  <a:solidFill>
                    <a:srgbClr val="ffffff"/>
                  </a:solidFill>
                </a:uFill>
                <a:latin typeface="Cambria Math"/>
                <a:ea typeface="DejaVu Sans"/>
              </a:rPr>
              <a:t>∗</a:t>
            </a:r>
            <a:r>
              <a:rPr b="0" lang="pl-PL" sz="2400" spc="-97" strike="noStrike">
                <a:solidFill>
                  <a:srgbClr val="007973"/>
                </a:solidFill>
                <a:uFill>
                  <a:solidFill>
                    <a:srgbClr val="ffffff"/>
                  </a:solidFill>
                </a:uFill>
                <a:latin typeface="Cambria Math"/>
                <a:ea typeface="DejaVu Sans"/>
              </a:rPr>
              <a:t> </a:t>
            </a:r>
            <a:r>
              <a:rPr b="0" lang="pl-PL" sz="2400" spc="-194" strike="noStrike">
                <a:solidFill>
                  <a:srgbClr val="007973"/>
                </a:solidFill>
                <a:uFill>
                  <a:solidFill>
                    <a:srgbClr val="ffffff"/>
                  </a:solidFill>
                </a:uFill>
                <a:latin typeface="Cambria Math"/>
                <a:ea typeface="DejaVu Sans"/>
              </a:rPr>
              <a:t>𝑓</a:t>
            </a:r>
            <a:r>
              <a:rPr b="0" lang="pl-PL" sz="2629" spc="-293" strike="noStrike" baseline="-15000">
                <a:solidFill>
                  <a:srgbClr val="007973"/>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a:p>
            <a:pPr lvl="1" marL="698400" indent="-227520">
              <a:lnSpc>
                <a:spcPts val="120"/>
              </a:lnSpc>
              <a:buClr>
                <a:srgbClr val="007973"/>
              </a:buClr>
              <a:buFont typeface="Arial"/>
              <a:buChar char="•"/>
            </a:pPr>
            <a:r>
              <a:rPr b="1" lang="pl-PL" sz="2400" spc="-4" strike="noStrike">
                <a:solidFill>
                  <a:srgbClr val="007973"/>
                </a:solidFill>
                <a:uFill>
                  <a:solidFill>
                    <a:srgbClr val="ffffff"/>
                  </a:solidFill>
                </a:uFill>
                <a:latin typeface="Calibri"/>
                <a:ea typeface="DejaVu Sans"/>
              </a:rPr>
              <a:t>Associative:</a:t>
            </a:r>
            <a:endParaRPr b="0" lang="pl-PL" sz="1800" spc="-1" strike="noStrike">
              <a:solidFill>
                <a:srgbClr val="000000"/>
              </a:solidFill>
              <a:uFill>
                <a:solidFill>
                  <a:srgbClr val="ffffff"/>
                </a:solidFill>
              </a:uFill>
              <a:latin typeface="Arial"/>
            </a:endParaRPr>
          </a:p>
          <a:p>
            <a:pPr marL="2895120" algn="ctr">
              <a:lnSpc>
                <a:spcPts val="120"/>
              </a:lnSpc>
            </a:pPr>
            <a:r>
              <a:rPr b="0" lang="pl-PL" sz="2400" spc="-66" strike="noStrike">
                <a:solidFill>
                  <a:srgbClr val="007973"/>
                </a:solidFill>
                <a:uFill>
                  <a:solidFill>
                    <a:srgbClr val="ffffff"/>
                  </a:solidFill>
                </a:uFill>
                <a:latin typeface="Cambria Math"/>
                <a:ea typeface="DejaVu Sans"/>
              </a:rPr>
              <a:t>(?</a:t>
            </a:r>
            <a:r>
              <a:rPr b="0" lang="pl-PL" sz="2629" spc="-106" strike="noStrike" baseline="-15000">
                <a:solidFill>
                  <a:srgbClr val="007973"/>
                </a:solidFill>
                <a:uFill>
                  <a:solidFill>
                    <a:srgbClr val="ffffff"/>
                  </a:solidFill>
                </a:uFill>
                <a:latin typeface="Cambria Math"/>
                <a:ea typeface="DejaVu Sans"/>
              </a:rPr>
              <a:t>1</a:t>
            </a:r>
            <a:r>
              <a:rPr b="0" lang="pl-PL" sz="2400" spc="-66" strike="noStrike">
                <a:solidFill>
                  <a:srgbClr val="007973"/>
                </a:solidFill>
                <a:uFill>
                  <a:solidFill>
                    <a:srgbClr val="ffffff"/>
                  </a:solidFill>
                </a:uFill>
                <a:latin typeface="Cambria Math"/>
                <a:ea typeface="DejaVu Sans"/>
              </a:rPr>
              <a:t>∗ </a:t>
            </a:r>
            <a:r>
              <a:rPr b="0" lang="pl-PL" sz="2400" spc="-72" strike="noStrike">
                <a:solidFill>
                  <a:srgbClr val="007973"/>
                </a:solidFill>
                <a:uFill>
                  <a:solidFill>
                    <a:srgbClr val="ffffff"/>
                  </a:solidFill>
                </a:uFill>
                <a:latin typeface="Cambria Math"/>
                <a:ea typeface="DejaVu Sans"/>
              </a:rPr>
              <a:t>𝑓</a:t>
            </a:r>
            <a:r>
              <a:rPr b="0" lang="pl-PL" sz="2629" spc="-111" strike="noStrike" baseline="-15000">
                <a:solidFill>
                  <a:srgbClr val="007973"/>
                </a:solidFill>
                <a:uFill>
                  <a:solidFill>
                    <a:srgbClr val="ffffff"/>
                  </a:solidFill>
                </a:uFill>
                <a:latin typeface="Cambria Math"/>
                <a:ea typeface="DejaVu Sans"/>
              </a:rPr>
              <a:t>2</a:t>
            </a:r>
            <a:r>
              <a:rPr b="0" lang="pl-PL" sz="2400" spc="-72" strike="noStrike">
                <a:solidFill>
                  <a:srgbClr val="007973"/>
                </a:solidFill>
                <a:uFill>
                  <a:solidFill>
                    <a:srgbClr val="ffffff"/>
                  </a:solidFill>
                </a:uFill>
                <a:latin typeface="Cambria Math"/>
                <a:ea typeface="DejaVu Sans"/>
              </a:rPr>
              <a:t>) </a:t>
            </a:r>
            <a:r>
              <a:rPr b="0" lang="pl-PL" sz="2400" spc="-1" strike="noStrike">
                <a:solidFill>
                  <a:srgbClr val="007973"/>
                </a:solidFill>
                <a:uFill>
                  <a:solidFill>
                    <a:srgbClr val="ffffff"/>
                  </a:solidFill>
                </a:uFill>
                <a:latin typeface="Cambria Math"/>
                <a:ea typeface="DejaVu Sans"/>
              </a:rPr>
              <a:t>∗ </a:t>
            </a:r>
            <a:r>
              <a:rPr b="0" lang="pl-PL" sz="2400" spc="-162" strike="noStrike">
                <a:solidFill>
                  <a:srgbClr val="007973"/>
                </a:solidFill>
                <a:uFill>
                  <a:solidFill>
                    <a:srgbClr val="ffffff"/>
                  </a:solidFill>
                </a:uFill>
                <a:latin typeface="Cambria Math"/>
                <a:ea typeface="DejaVu Sans"/>
              </a:rPr>
              <a:t>𝑓</a:t>
            </a:r>
            <a:r>
              <a:rPr b="0" lang="pl-PL" sz="2629" spc="-248" strike="noStrike" baseline="-15000">
                <a:solidFill>
                  <a:srgbClr val="007973"/>
                </a:solidFill>
                <a:uFill>
                  <a:solidFill>
                    <a:srgbClr val="ffffff"/>
                  </a:solidFill>
                </a:uFill>
                <a:latin typeface="Cambria Math"/>
                <a:ea typeface="DejaVu Sans"/>
              </a:rPr>
              <a:t>3 </a:t>
            </a:r>
            <a:r>
              <a:rPr b="0" lang="pl-PL" sz="2400" spc="-1" strike="noStrike">
                <a:solidFill>
                  <a:srgbClr val="007973"/>
                </a:solidFill>
                <a:uFill>
                  <a:solidFill>
                    <a:srgbClr val="ffffff"/>
                  </a:solidFill>
                </a:uFill>
                <a:latin typeface="Cambria Math"/>
                <a:ea typeface="DejaVu Sans"/>
              </a:rPr>
              <a:t>= </a:t>
            </a:r>
            <a:r>
              <a:rPr b="0" lang="pl-PL" sz="2400" spc="-194" strike="noStrike">
                <a:solidFill>
                  <a:srgbClr val="007973"/>
                </a:solidFill>
                <a:uFill>
                  <a:solidFill>
                    <a:srgbClr val="ffffff"/>
                  </a:solidFill>
                </a:uFill>
                <a:latin typeface="Cambria Math"/>
                <a:ea typeface="DejaVu Sans"/>
              </a:rPr>
              <a:t>𝑓</a:t>
            </a:r>
            <a:r>
              <a:rPr b="0" lang="pl-PL" sz="2629" spc="-293" strike="noStrike" baseline="-15000">
                <a:solidFill>
                  <a:srgbClr val="007973"/>
                </a:solidFill>
                <a:uFill>
                  <a:solidFill>
                    <a:srgbClr val="ffffff"/>
                  </a:solidFill>
                </a:uFill>
                <a:latin typeface="Cambria Math"/>
                <a:ea typeface="DejaVu Sans"/>
              </a:rPr>
              <a:t>1 </a:t>
            </a:r>
            <a:r>
              <a:rPr b="0" lang="pl-PL" sz="2400" spc="-1" strike="noStrike">
                <a:solidFill>
                  <a:srgbClr val="007973"/>
                </a:solidFill>
                <a:uFill>
                  <a:solidFill>
                    <a:srgbClr val="ffffff"/>
                  </a:solidFill>
                </a:uFill>
                <a:latin typeface="Cambria Math"/>
                <a:ea typeface="DejaVu Sans"/>
              </a:rPr>
              <a:t>∗ </a:t>
            </a:r>
            <a:r>
              <a:rPr b="0" lang="pl-PL" sz="2400" spc="-52" strike="noStrike">
                <a:solidFill>
                  <a:srgbClr val="007973"/>
                </a:solidFill>
                <a:uFill>
                  <a:solidFill>
                    <a:srgbClr val="ffffff"/>
                  </a:solidFill>
                </a:uFill>
                <a:latin typeface="Cambria Math"/>
                <a:ea typeface="DejaVu Sans"/>
              </a:rPr>
              <a:t>(?</a:t>
            </a:r>
            <a:r>
              <a:rPr b="0" lang="pl-PL" sz="2629" spc="-80" strike="noStrike" baseline="-15000">
                <a:solidFill>
                  <a:srgbClr val="007973"/>
                </a:solidFill>
                <a:uFill>
                  <a:solidFill>
                    <a:srgbClr val="ffffff"/>
                  </a:solidFill>
                </a:uFill>
                <a:latin typeface="Cambria Math"/>
                <a:ea typeface="DejaVu Sans"/>
              </a:rPr>
              <a:t>2</a:t>
            </a:r>
            <a:r>
              <a:rPr b="0" lang="pl-PL" sz="2400" spc="-52" strike="noStrike">
                <a:solidFill>
                  <a:srgbClr val="007973"/>
                </a:solidFill>
                <a:uFill>
                  <a:solidFill>
                    <a:srgbClr val="ffffff"/>
                  </a:solidFill>
                </a:uFill>
                <a:latin typeface="Cambria Math"/>
                <a:ea typeface="DejaVu Sans"/>
              </a:rPr>
              <a:t>∗</a:t>
            </a:r>
            <a:r>
              <a:rPr b="0" lang="pl-PL" sz="2400" spc="72" strike="noStrike">
                <a:solidFill>
                  <a:srgbClr val="007973"/>
                </a:solidFill>
                <a:uFill>
                  <a:solidFill>
                    <a:srgbClr val="ffffff"/>
                  </a:solidFill>
                </a:uFill>
                <a:latin typeface="Cambria Math"/>
                <a:ea typeface="DejaVu Sans"/>
              </a:rPr>
              <a:t> </a:t>
            </a:r>
            <a:r>
              <a:rPr b="0" lang="pl-PL" sz="2400" spc="-72" strike="noStrike">
                <a:solidFill>
                  <a:srgbClr val="007973"/>
                </a:solidFill>
                <a:uFill>
                  <a:solidFill>
                    <a:srgbClr val="ffffff"/>
                  </a:solidFill>
                </a:uFill>
                <a:latin typeface="Cambria Math"/>
                <a:ea typeface="DejaVu Sans"/>
              </a:rPr>
              <a:t>𝑓</a:t>
            </a:r>
            <a:r>
              <a:rPr b="0" lang="pl-PL" sz="2629" spc="-111" strike="noStrike" baseline="-15000">
                <a:solidFill>
                  <a:srgbClr val="007973"/>
                </a:solidFill>
                <a:uFill>
                  <a:solidFill>
                    <a:srgbClr val="ffffff"/>
                  </a:solidFill>
                </a:uFill>
                <a:latin typeface="Cambria Math"/>
                <a:ea typeface="DejaVu Sans"/>
              </a:rPr>
              <a:t>3</a:t>
            </a:r>
            <a:r>
              <a:rPr b="0" lang="pl-PL" sz="2400" spc="-72" strike="noStrike">
                <a:solidFill>
                  <a:srgbClr val="007973"/>
                </a:solidFill>
                <a:uFill>
                  <a:solidFill>
                    <a:srgbClr val="ffffff"/>
                  </a:solidFill>
                </a:uFill>
                <a:latin typeface="Cambria Math"/>
                <a:ea typeface="DejaVu Sans"/>
              </a:rPr>
              <a:t>)</a:t>
            </a:r>
            <a:endParaRPr b="0" lang="pl-PL" sz="1800" spc="-1" strike="noStrike">
              <a:solidFill>
                <a:srgbClr val="000000"/>
              </a:solidFill>
              <a:uFill>
                <a:solidFill>
                  <a:srgbClr val="ffffff"/>
                </a:solidFill>
              </a:uFill>
              <a:latin typeface="Arial"/>
            </a:endParaRPr>
          </a:p>
          <a:p>
            <a:pPr marL="2895120">
              <a:lnSpc>
                <a:spcPct val="100000"/>
              </a:lnSpc>
            </a:pPr>
            <a:endParaRPr b="0" lang="pl-PL" sz="1800" spc="-1" strike="noStrike">
              <a:solidFill>
                <a:srgbClr val="000000"/>
              </a:solidFill>
              <a:uFill>
                <a:solidFill>
                  <a:srgbClr val="ffffff"/>
                </a:solidFill>
              </a:uFill>
              <a:latin typeface="Arial"/>
            </a:endParaRPr>
          </a:p>
          <a:p>
            <a:pPr lvl="1" marL="698400" indent="-227520">
              <a:lnSpc>
                <a:spcPts val="120"/>
              </a:lnSpc>
              <a:buClr>
                <a:srgbClr val="007973"/>
              </a:buClr>
              <a:buFont typeface="Arial"/>
              <a:buChar char="•"/>
            </a:pPr>
            <a:r>
              <a:rPr b="1" lang="pl-PL" sz="2400" spc="-4" strike="noStrike">
                <a:solidFill>
                  <a:srgbClr val="007973"/>
                </a:solidFill>
                <a:uFill>
                  <a:solidFill>
                    <a:srgbClr val="ffffff"/>
                  </a:solidFill>
                </a:uFill>
                <a:latin typeface="Calibri"/>
                <a:ea typeface="DejaVu Sans"/>
              </a:rPr>
              <a:t>Multiplication is distributive with respect to addition:</a:t>
            </a:r>
            <a:endParaRPr b="0" lang="pl-PL" sz="1800" spc="-1" strike="noStrike">
              <a:solidFill>
                <a:srgbClr val="000000"/>
              </a:solidFill>
              <a:uFill>
                <a:solidFill>
                  <a:srgbClr val="ffffff"/>
                </a:solidFill>
              </a:uFill>
              <a:latin typeface="Arial"/>
            </a:endParaRPr>
          </a:p>
          <a:p>
            <a:pPr marL="2883600" algn="ctr">
              <a:lnSpc>
                <a:spcPts val="120"/>
              </a:lnSpc>
            </a:pPr>
            <a:r>
              <a:rPr b="0" lang="pl-PL" sz="2400" spc="-128" strike="noStrike">
                <a:solidFill>
                  <a:srgbClr val="007973"/>
                </a:solidFill>
                <a:uFill>
                  <a:solidFill>
                    <a:srgbClr val="ffffff"/>
                  </a:solidFill>
                </a:uFill>
                <a:latin typeface="Cambria Math"/>
                <a:ea typeface="DejaVu Sans"/>
              </a:rPr>
              <a:t>(𝑓</a:t>
            </a:r>
            <a:r>
              <a:rPr b="0" lang="pl-PL" sz="2629" spc="-194" strike="noStrike" baseline="-15000">
                <a:solidFill>
                  <a:srgbClr val="007973"/>
                </a:solidFill>
                <a:uFill>
                  <a:solidFill>
                    <a:srgbClr val="ffffff"/>
                  </a:solidFill>
                </a:uFill>
                <a:latin typeface="Cambria Math"/>
                <a:ea typeface="DejaVu Sans"/>
              </a:rPr>
              <a:t>1   </a:t>
            </a:r>
            <a:r>
              <a:rPr b="0" lang="pl-PL" sz="2400" spc="-1" strike="noStrike">
                <a:solidFill>
                  <a:srgbClr val="007973"/>
                </a:solidFill>
                <a:uFill>
                  <a:solidFill>
                    <a:srgbClr val="ffffff"/>
                  </a:solidFill>
                </a:uFill>
                <a:latin typeface="Cambria Math"/>
                <a:ea typeface="DejaVu Sans"/>
              </a:rPr>
              <a:t>+ </a:t>
            </a:r>
            <a:r>
              <a:rPr b="0" lang="pl-PL" sz="2400" spc="-72" strike="noStrike">
                <a:solidFill>
                  <a:srgbClr val="007973"/>
                </a:solidFill>
                <a:uFill>
                  <a:solidFill>
                    <a:srgbClr val="ffffff"/>
                  </a:solidFill>
                </a:uFill>
                <a:latin typeface="Cambria Math"/>
                <a:ea typeface="DejaVu Sans"/>
              </a:rPr>
              <a:t>𝑓</a:t>
            </a:r>
            <a:r>
              <a:rPr b="0" lang="pl-PL" sz="2629" spc="-111" strike="noStrike" baseline="-15000">
                <a:solidFill>
                  <a:srgbClr val="007973"/>
                </a:solidFill>
                <a:uFill>
                  <a:solidFill>
                    <a:srgbClr val="ffffff"/>
                  </a:solidFill>
                </a:uFill>
                <a:latin typeface="Cambria Math"/>
                <a:ea typeface="DejaVu Sans"/>
              </a:rPr>
              <a:t>2</a:t>
            </a:r>
            <a:r>
              <a:rPr b="0" lang="pl-PL" sz="2400" spc="-72" strike="noStrike">
                <a:solidFill>
                  <a:srgbClr val="007973"/>
                </a:solidFill>
                <a:uFill>
                  <a:solidFill>
                    <a:srgbClr val="ffffff"/>
                  </a:solidFill>
                </a:uFill>
                <a:latin typeface="Cambria Math"/>
                <a:ea typeface="DejaVu Sans"/>
              </a:rPr>
              <a:t>) </a:t>
            </a:r>
            <a:r>
              <a:rPr b="0" lang="pl-PL" sz="2400" spc="-1" strike="noStrike">
                <a:solidFill>
                  <a:srgbClr val="007973"/>
                </a:solidFill>
                <a:uFill>
                  <a:solidFill>
                    <a:srgbClr val="ffffff"/>
                  </a:solidFill>
                </a:uFill>
                <a:latin typeface="Cambria Math"/>
                <a:ea typeface="DejaVu Sans"/>
              </a:rPr>
              <a:t>∗ </a:t>
            </a:r>
            <a:r>
              <a:rPr b="0" lang="pl-PL" sz="2400" spc="-162" strike="noStrike">
                <a:solidFill>
                  <a:srgbClr val="007973"/>
                </a:solidFill>
                <a:uFill>
                  <a:solidFill>
                    <a:srgbClr val="ffffff"/>
                  </a:solidFill>
                </a:uFill>
                <a:latin typeface="Cambria Math"/>
                <a:ea typeface="DejaVu Sans"/>
              </a:rPr>
              <a:t>𝑓</a:t>
            </a:r>
            <a:r>
              <a:rPr b="0" lang="pl-PL" sz="2629" spc="-248" strike="noStrike" baseline="-15000">
                <a:solidFill>
                  <a:srgbClr val="007973"/>
                </a:solidFill>
                <a:uFill>
                  <a:solidFill>
                    <a:srgbClr val="ffffff"/>
                  </a:solidFill>
                </a:uFill>
                <a:latin typeface="Cambria Math"/>
                <a:ea typeface="DejaVu Sans"/>
              </a:rPr>
              <a:t>3    </a:t>
            </a:r>
            <a:r>
              <a:rPr b="0" lang="pl-PL" sz="2400" spc="-1" strike="noStrike">
                <a:solidFill>
                  <a:srgbClr val="007973"/>
                </a:solidFill>
                <a:uFill>
                  <a:solidFill>
                    <a:srgbClr val="ffffff"/>
                  </a:solidFill>
                </a:uFill>
                <a:latin typeface="Cambria Math"/>
                <a:ea typeface="DejaVu Sans"/>
              </a:rPr>
              <a:t>= </a:t>
            </a:r>
            <a:r>
              <a:rPr b="0" lang="pl-PL" sz="2400" spc="-194" strike="noStrike">
                <a:solidFill>
                  <a:srgbClr val="007973"/>
                </a:solidFill>
                <a:uFill>
                  <a:solidFill>
                    <a:srgbClr val="ffffff"/>
                  </a:solidFill>
                </a:uFill>
                <a:latin typeface="Cambria Math"/>
                <a:ea typeface="DejaVu Sans"/>
              </a:rPr>
              <a:t>𝑓</a:t>
            </a:r>
            <a:r>
              <a:rPr b="0" lang="pl-PL" sz="2629" spc="-293" strike="noStrike" baseline="-15000">
                <a:solidFill>
                  <a:srgbClr val="007973"/>
                </a:solidFill>
                <a:uFill>
                  <a:solidFill>
                    <a:srgbClr val="ffffff"/>
                  </a:solidFill>
                </a:uFill>
                <a:latin typeface="Cambria Math"/>
                <a:ea typeface="DejaVu Sans"/>
              </a:rPr>
              <a:t>1    </a:t>
            </a:r>
            <a:r>
              <a:rPr b="0" lang="pl-PL" sz="2400" spc="-1" strike="noStrike">
                <a:solidFill>
                  <a:srgbClr val="007973"/>
                </a:solidFill>
                <a:uFill>
                  <a:solidFill>
                    <a:srgbClr val="ffffff"/>
                  </a:solidFill>
                </a:uFill>
                <a:latin typeface="Cambria Math"/>
                <a:ea typeface="DejaVu Sans"/>
              </a:rPr>
              <a:t>∗</a:t>
            </a:r>
            <a:r>
              <a:rPr b="0" lang="pl-PL" sz="2400" spc="-72" strike="noStrike">
                <a:solidFill>
                  <a:srgbClr val="007973"/>
                </a:solidFill>
                <a:uFill>
                  <a:solidFill>
                    <a:srgbClr val="ffffff"/>
                  </a:solidFill>
                </a:uFill>
                <a:latin typeface="Cambria Math"/>
                <a:ea typeface="DejaVu Sans"/>
              </a:rPr>
              <a:t> </a:t>
            </a:r>
            <a:r>
              <a:rPr b="0" lang="pl-PL" sz="2400" spc="-157" strike="noStrike">
                <a:solidFill>
                  <a:srgbClr val="007973"/>
                </a:solidFill>
                <a:uFill>
                  <a:solidFill>
                    <a:srgbClr val="ffffff"/>
                  </a:solidFill>
                </a:uFill>
                <a:latin typeface="Cambria Math"/>
                <a:ea typeface="DejaVu Sans"/>
              </a:rPr>
              <a:t>𝑓</a:t>
            </a:r>
            <a:r>
              <a:rPr b="0" lang="pl-PL" sz="2629" spc="-239" strike="noStrike" baseline="-15000">
                <a:solidFill>
                  <a:srgbClr val="007973"/>
                </a:solidFill>
                <a:uFill>
                  <a:solidFill>
                    <a:srgbClr val="ffffff"/>
                  </a:solidFill>
                </a:uFill>
                <a:latin typeface="Cambria Math"/>
                <a:ea typeface="DejaVu Sans"/>
              </a:rPr>
              <a:t>3 </a:t>
            </a:r>
            <a:r>
              <a:rPr b="0" lang="pl-PL" sz="2629" spc="29" strike="noStrike" baseline="-15000">
                <a:solidFill>
                  <a:srgbClr val="007973"/>
                </a:solidFill>
                <a:uFill>
                  <a:solidFill>
                    <a:srgbClr val="ffffff"/>
                  </a:solidFill>
                </a:uFill>
                <a:latin typeface="Cambria Math"/>
                <a:ea typeface="DejaVu Sans"/>
              </a:rPr>
              <a:t> </a:t>
            </a:r>
            <a:r>
              <a:rPr b="0" lang="pl-PL" sz="2400" spc="-1" strike="noStrike">
                <a:solidFill>
                  <a:srgbClr val="007973"/>
                </a:solidFill>
                <a:uFill>
                  <a:solidFill>
                    <a:srgbClr val="ffffff"/>
                  </a:solidFill>
                </a:uFill>
                <a:latin typeface="Cambria Math"/>
                <a:ea typeface="DejaVu Sans"/>
              </a:rPr>
              <a:t>+ </a:t>
            </a:r>
            <a:r>
              <a:rPr b="0" lang="pl-PL" sz="2400" spc="-162" strike="noStrike">
                <a:solidFill>
                  <a:srgbClr val="007973"/>
                </a:solidFill>
                <a:uFill>
                  <a:solidFill>
                    <a:srgbClr val="ffffff"/>
                  </a:solidFill>
                </a:uFill>
                <a:latin typeface="Cambria Math"/>
                <a:ea typeface="DejaVu Sans"/>
              </a:rPr>
              <a:t>𝑓</a:t>
            </a:r>
            <a:r>
              <a:rPr b="0" lang="pl-PL" sz="2629" spc="-248" strike="noStrike" baseline="-15000">
                <a:solidFill>
                  <a:srgbClr val="007973"/>
                </a:solidFill>
                <a:uFill>
                  <a:solidFill>
                    <a:srgbClr val="ffffff"/>
                  </a:solidFill>
                </a:uFill>
                <a:latin typeface="Cambria Math"/>
                <a:ea typeface="DejaVu Sans"/>
              </a:rPr>
              <a:t>2 </a:t>
            </a:r>
            <a:r>
              <a:rPr b="0" lang="pl-PL" sz="2400" spc="-1" strike="noStrike">
                <a:solidFill>
                  <a:srgbClr val="007973"/>
                </a:solidFill>
                <a:uFill>
                  <a:solidFill>
                    <a:srgbClr val="ffffff"/>
                  </a:solidFill>
                </a:uFill>
                <a:latin typeface="Cambria Math"/>
                <a:ea typeface="DejaVu Sans"/>
              </a:rPr>
              <a:t>∗</a:t>
            </a:r>
            <a:r>
              <a:rPr b="0" lang="pl-PL" sz="2400" spc="-72" strike="noStrike">
                <a:solidFill>
                  <a:srgbClr val="007973"/>
                </a:solidFill>
                <a:uFill>
                  <a:solidFill>
                    <a:srgbClr val="ffffff"/>
                  </a:solidFill>
                </a:uFill>
                <a:latin typeface="Cambria Math"/>
                <a:ea typeface="DejaVu Sans"/>
              </a:rPr>
              <a:t> </a:t>
            </a:r>
            <a:r>
              <a:rPr b="0" lang="pl-PL" sz="2400" spc="-162" strike="noStrike">
                <a:solidFill>
                  <a:srgbClr val="007973"/>
                </a:solidFill>
                <a:uFill>
                  <a:solidFill>
                    <a:srgbClr val="ffffff"/>
                  </a:solidFill>
                </a:uFill>
                <a:latin typeface="Cambria Math"/>
                <a:ea typeface="DejaVu Sans"/>
              </a:rPr>
              <a:t>𝑓</a:t>
            </a:r>
            <a:r>
              <a:rPr b="0" lang="pl-PL" sz="2629" spc="-248" strike="noStrike" baseline="-15000">
                <a:solidFill>
                  <a:srgbClr val="007973"/>
                </a:solidFill>
                <a:uFill>
                  <a:solidFill>
                    <a:srgbClr val="ffffff"/>
                  </a:solidFill>
                </a:uFill>
                <a:latin typeface="Cambria Math"/>
                <a:ea typeface="DejaVu Sans"/>
              </a:rPr>
              <a:t>3</a:t>
            </a:r>
            <a:endParaRPr b="0" lang="pl-PL"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907200" y="439560"/>
            <a:ext cx="3772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52" name="CustomShape 2"/>
          <p:cNvSpPr/>
          <p:nvPr/>
        </p:nvSpPr>
        <p:spPr>
          <a:xfrm>
            <a:off x="916920" y="1403280"/>
            <a:ext cx="10386720" cy="2058480"/>
          </a:xfrm>
          <a:prstGeom prst="rect">
            <a:avLst/>
          </a:prstGeom>
          <a:noFill/>
          <a:ln>
            <a:noFill/>
          </a:ln>
        </p:spPr>
        <p:style>
          <a:lnRef idx="0"/>
          <a:fillRef idx="0"/>
          <a:effectRef idx="0"/>
          <a:fontRef idx="minor"/>
        </p:style>
        <p:txBody>
          <a:bodyPr lIns="0" rIns="0" tIns="48240" bIns="0"/>
          <a:p>
            <a:pPr marL="241200" indent="-227520">
              <a:lnSpc>
                <a:spcPct val="100000"/>
              </a:lnSpc>
              <a:buClr>
                <a:srgbClr val="000000"/>
              </a:buClr>
              <a:buFont typeface="Arial"/>
              <a:buChar char="•"/>
            </a:pPr>
            <a:r>
              <a:rPr b="0" lang="pl-PL" sz="2800" spc="-18" strike="noStrike">
                <a:solidFill>
                  <a:srgbClr val="000000"/>
                </a:solidFill>
                <a:uFill>
                  <a:solidFill>
                    <a:srgbClr val="ffffff"/>
                  </a:solidFill>
                </a:uFill>
                <a:latin typeface="Calibri"/>
                <a:ea typeface="DejaVu Sans"/>
              </a:rPr>
              <a:t>Probability theory and statistics</a:t>
            </a:r>
            <a:r>
              <a:rPr b="0" lang="pl-PL" sz="28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4" strike="noStrike">
                <a:solidFill>
                  <a:srgbClr val="000000"/>
                </a:solidFill>
                <a:uFill>
                  <a:solidFill>
                    <a:srgbClr val="ffffff"/>
                  </a:solidFill>
                </a:uFill>
                <a:latin typeface="Calibri"/>
                <a:ea typeface="DejaVu Sans"/>
              </a:rPr>
              <a:t>Calculating the moving average.</a:t>
            </a:r>
            <a:endParaRPr b="0" lang="pl-PL" sz="1800" spc="-1" strike="noStrike">
              <a:solidFill>
                <a:srgbClr val="000000"/>
              </a:solidFill>
              <a:uFill>
                <a:solidFill>
                  <a:srgbClr val="ffffff"/>
                </a:solidFill>
              </a:uFill>
              <a:latin typeface="Arial"/>
            </a:endParaRPr>
          </a:p>
          <a:p>
            <a:pPr lvl="1" marL="698400" indent="-227520">
              <a:lnSpc>
                <a:spcPts val="114"/>
              </a:lnSpc>
              <a:buClr>
                <a:srgbClr val="000000"/>
              </a:buClr>
              <a:buFont typeface="Arial"/>
              <a:buChar char="•"/>
            </a:pPr>
            <a:r>
              <a:rPr b="0" lang="pl-PL" sz="2400" spc="-1" strike="noStrike">
                <a:solidFill>
                  <a:srgbClr val="000000"/>
                </a:solidFill>
                <a:uFill>
                  <a:solidFill>
                    <a:srgbClr val="ffffff"/>
                  </a:solidFill>
                </a:uFill>
                <a:latin typeface="Calibri"/>
                <a:ea typeface="DejaVu Sans"/>
              </a:rPr>
              <a:t>Sum of two independent random variables is a convolution of their distributions</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7" strike="noStrike">
                <a:solidFill>
                  <a:srgbClr val="000000"/>
                </a:solidFill>
                <a:uFill>
                  <a:solidFill>
                    <a:srgbClr val="ffffff"/>
                  </a:solidFill>
                </a:uFill>
                <a:latin typeface="Calibri"/>
                <a:ea typeface="DejaVu Sans"/>
              </a:rPr>
              <a:t>Kernel density estimator.</a:t>
            </a:r>
            <a:endParaRPr b="0" lang="pl-PL" sz="1800" spc="-1" strike="noStrike">
              <a:solidFill>
                <a:srgbClr val="000000"/>
              </a:solidFill>
              <a:uFill>
                <a:solidFill>
                  <a:srgbClr val="ffffff"/>
                </a:solidFill>
              </a:uFill>
              <a:latin typeface="Arial"/>
            </a:endParaRPr>
          </a:p>
        </p:txBody>
      </p:sp>
      <p:sp>
        <p:nvSpPr>
          <p:cNvPr id="253" name="CustomShape 3"/>
          <p:cNvSpPr/>
          <p:nvPr/>
        </p:nvSpPr>
        <p:spPr>
          <a:xfrm>
            <a:off x="6036480" y="2708640"/>
            <a:ext cx="5305320" cy="3975120"/>
          </a:xfrm>
          <a:prstGeom prst="rect">
            <a:avLst/>
          </a:prstGeom>
          <a:blipFill>
            <a:blip r:embed="rId1"/>
            <a:stretch>
              <a:fillRect/>
            </a:stretch>
          </a:blipFill>
          <a:ln>
            <a:noFill/>
          </a:ln>
        </p:spPr>
        <p:style>
          <a:lnRef idx="0"/>
          <a:fillRef idx="0"/>
          <a:effectRef idx="0"/>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907200" y="439200"/>
            <a:ext cx="3628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55" name="CustomShape 2"/>
          <p:cNvSpPr/>
          <p:nvPr/>
        </p:nvSpPr>
        <p:spPr>
          <a:xfrm>
            <a:off x="916920" y="1402920"/>
            <a:ext cx="4914360" cy="871200"/>
          </a:xfrm>
          <a:prstGeom prst="rect">
            <a:avLst/>
          </a:prstGeom>
          <a:noFill/>
          <a:ln>
            <a:noFill/>
          </a:ln>
        </p:spPr>
        <p:style>
          <a:lnRef idx="0"/>
          <a:fillRef idx="0"/>
          <a:effectRef idx="0"/>
          <a:fontRef idx="minor"/>
        </p:style>
        <p:txBody>
          <a:bodyPr lIns="0" rIns="0" tIns="48240" bIns="0"/>
          <a:p>
            <a:pPr marL="241200" indent="-227520">
              <a:lnSpc>
                <a:spcPct val="100000"/>
              </a:lnSpc>
              <a:buClr>
                <a:srgbClr val="000000"/>
              </a:buClr>
              <a:buFont typeface="Arial"/>
              <a:buChar char="•"/>
            </a:pPr>
            <a:r>
              <a:rPr b="0" lang="pl-PL" sz="2800" spc="-7" strike="noStrike">
                <a:solidFill>
                  <a:srgbClr val="000000"/>
                </a:solidFill>
                <a:uFill>
                  <a:solidFill>
                    <a:srgbClr val="ffffff"/>
                  </a:solidFill>
                </a:uFill>
                <a:latin typeface="Calibri"/>
                <a:ea typeface="DejaVu Sans"/>
              </a:rPr>
              <a:t>Image processing:</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4" strike="noStrike">
                <a:solidFill>
                  <a:srgbClr val="000000"/>
                </a:solidFill>
                <a:uFill>
                  <a:solidFill>
                    <a:srgbClr val="ffffff"/>
                  </a:solidFill>
                </a:uFill>
                <a:latin typeface="Calibri"/>
                <a:ea typeface="DejaVu Sans"/>
              </a:rPr>
              <a:t>Detecting edges.</a:t>
            </a:r>
            <a:endParaRPr b="0" lang="pl-PL" sz="1800" spc="-1" strike="noStrike">
              <a:solidFill>
                <a:srgbClr val="000000"/>
              </a:solidFill>
              <a:uFill>
                <a:solidFill>
                  <a:srgbClr val="ffffff"/>
                </a:solidFill>
              </a:uFill>
              <a:latin typeface="Arial"/>
            </a:endParaRPr>
          </a:p>
        </p:txBody>
      </p:sp>
      <p:sp>
        <p:nvSpPr>
          <p:cNvPr id="256" name="CustomShape 3"/>
          <p:cNvSpPr/>
          <p:nvPr/>
        </p:nvSpPr>
        <p:spPr>
          <a:xfrm>
            <a:off x="6095880" y="1690200"/>
            <a:ext cx="5968080" cy="2805480"/>
          </a:xfrm>
          <a:prstGeom prst="rect">
            <a:avLst/>
          </a:prstGeom>
          <a:blipFill>
            <a:blip r:embed="rId1"/>
            <a:stretch>
              <a:fillRect/>
            </a:stretch>
          </a:blipFill>
          <a:ln>
            <a:noFill/>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907200" y="439200"/>
            <a:ext cx="4060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58" name="CustomShape 2"/>
          <p:cNvSpPr/>
          <p:nvPr/>
        </p:nvSpPr>
        <p:spPr>
          <a:xfrm>
            <a:off x="916920" y="1402920"/>
            <a:ext cx="4620600" cy="1629360"/>
          </a:xfrm>
          <a:prstGeom prst="rect">
            <a:avLst/>
          </a:prstGeom>
          <a:noFill/>
          <a:ln>
            <a:noFill/>
          </a:ln>
        </p:spPr>
        <p:style>
          <a:lnRef idx="0"/>
          <a:fillRef idx="0"/>
          <a:effectRef idx="0"/>
          <a:fontRef idx="minor"/>
        </p:style>
        <p:txBody>
          <a:bodyPr lIns="0" rIns="0" tIns="48240" bIns="0"/>
          <a:p>
            <a:pPr marL="241200" indent="-227520">
              <a:lnSpc>
                <a:spcPct val="100000"/>
              </a:lnSpc>
              <a:buClr>
                <a:srgbClr val="000000"/>
              </a:buClr>
              <a:buFont typeface="Arial"/>
              <a:buChar char="•"/>
            </a:pPr>
            <a:r>
              <a:rPr b="0" lang="pl-PL" sz="2800" spc="-7" strike="noStrike">
                <a:solidFill>
                  <a:srgbClr val="000000"/>
                </a:solidFill>
                <a:uFill>
                  <a:solidFill>
                    <a:srgbClr val="ffffff"/>
                  </a:solidFill>
                </a:uFill>
                <a:latin typeface="Calibri"/>
                <a:ea typeface="DejaVu Sans"/>
              </a:rPr>
              <a:t>Image processing:</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4" strike="noStrike">
                <a:solidFill>
                  <a:srgbClr val="000000"/>
                </a:solidFill>
                <a:uFill>
                  <a:solidFill>
                    <a:srgbClr val="ffffff"/>
                  </a:solidFill>
                </a:uFill>
                <a:latin typeface="Calibri"/>
                <a:ea typeface="DejaVu Sans"/>
              </a:rPr>
              <a:t>Detecting edges.</a:t>
            </a:r>
            <a:endParaRPr b="0" lang="pl-PL" sz="1800" spc="-1" strike="noStrike">
              <a:solidFill>
                <a:srgbClr val="000000"/>
              </a:solidFill>
              <a:uFill>
                <a:solidFill>
                  <a:srgbClr val="ffffff"/>
                </a:solidFill>
              </a:uFill>
              <a:latin typeface="Arial"/>
            </a:endParaRPr>
          </a:p>
          <a:p>
            <a:pPr lvl="1" marL="698400" indent="-227520">
              <a:lnSpc>
                <a:spcPct val="100000"/>
              </a:lnSpc>
              <a:buClr>
                <a:srgbClr val="000000"/>
              </a:buClr>
              <a:buFont typeface="Arial"/>
              <a:buChar char="•"/>
            </a:pPr>
            <a:r>
              <a:rPr b="0" lang="pl-PL" sz="2400" spc="-7" strike="noStrike">
                <a:solidFill>
                  <a:srgbClr val="000000"/>
                </a:solidFill>
                <a:uFill>
                  <a:solidFill>
                    <a:srgbClr val="ffffff"/>
                  </a:solidFill>
                </a:uFill>
                <a:latin typeface="Calibri"/>
                <a:ea typeface="DejaVu Sans"/>
              </a:rPr>
              <a:t>Image</a:t>
            </a:r>
            <a:r>
              <a:rPr b="0" lang="pl-PL" sz="2400" spc="-18" strike="noStrike">
                <a:solidFill>
                  <a:srgbClr val="000000"/>
                </a:solidFill>
                <a:uFill>
                  <a:solidFill>
                    <a:srgbClr val="ffffff"/>
                  </a:solidFill>
                </a:uFill>
                <a:latin typeface="Calibri"/>
                <a:ea typeface="DejaVu Sans"/>
              </a:rPr>
              <a:t> smoothing</a:t>
            </a:r>
            <a:r>
              <a:rPr b="0" lang="pl-PL" sz="24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sp>
        <p:nvSpPr>
          <p:cNvPr id="259" name="CustomShape 3"/>
          <p:cNvSpPr/>
          <p:nvPr/>
        </p:nvSpPr>
        <p:spPr>
          <a:xfrm>
            <a:off x="7536240" y="412920"/>
            <a:ext cx="3973680" cy="6078240"/>
          </a:xfrm>
          <a:prstGeom prst="rect">
            <a:avLst/>
          </a:prstGeom>
          <a:blipFill>
            <a:blip r:embed="rId1"/>
            <a:stretch>
              <a:fillRect/>
            </a:stretch>
          </a:blipFill>
          <a:ln>
            <a:noFill/>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916920" y="439200"/>
            <a:ext cx="397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80" strike="noStrike">
                <a:solidFill>
                  <a:srgbClr val="007973"/>
                </a:solidFill>
                <a:uFill>
                  <a:solidFill>
                    <a:srgbClr val="ffffff"/>
                  </a:solidFill>
                </a:uFill>
                <a:latin typeface="Calibri Light"/>
                <a:ea typeface="DejaVu Sans"/>
              </a:rPr>
              <a:t>W</a:t>
            </a:r>
            <a:r>
              <a:rPr b="0" lang="pl-PL" sz="4000" spc="-24" strike="noStrike">
                <a:solidFill>
                  <a:srgbClr val="007973"/>
                </a:solidFill>
                <a:uFill>
                  <a:solidFill>
                    <a:srgbClr val="ffffff"/>
                  </a:solidFill>
                </a:uFill>
                <a:latin typeface="Calibri Light"/>
                <a:ea typeface="DejaVu Sans"/>
              </a:rPr>
              <a:t>p</a:t>
            </a:r>
            <a:r>
              <a:rPr b="0" lang="pl-PL" sz="4000" spc="-83" strike="noStrike">
                <a:solidFill>
                  <a:srgbClr val="007973"/>
                </a:solidFill>
                <a:uFill>
                  <a:solidFill>
                    <a:srgbClr val="ffffff"/>
                  </a:solidFill>
                </a:uFill>
                <a:latin typeface="Calibri Light"/>
                <a:ea typeface="DejaVu Sans"/>
              </a:rPr>
              <a:t>r</a:t>
            </a:r>
            <a:r>
              <a:rPr b="0" lang="pl-PL" sz="4000" spc="-52" strike="noStrike">
                <a:solidFill>
                  <a:srgbClr val="007973"/>
                </a:solidFill>
                <a:uFill>
                  <a:solidFill>
                    <a:srgbClr val="ffffff"/>
                  </a:solidFill>
                </a:uFill>
                <a:latin typeface="Calibri Light"/>
                <a:ea typeface="DejaVu Sans"/>
              </a:rPr>
              <a:t>o</a:t>
            </a:r>
            <a:r>
              <a:rPr b="0" lang="pl-PL" sz="4000" spc="-103" strike="noStrike">
                <a:solidFill>
                  <a:srgbClr val="007973"/>
                </a:solidFill>
                <a:uFill>
                  <a:solidFill>
                    <a:srgbClr val="ffffff"/>
                  </a:solidFill>
                </a:uFill>
                <a:latin typeface="Calibri Light"/>
                <a:ea typeface="DejaVu Sans"/>
              </a:rPr>
              <a:t>w</a:t>
            </a:r>
            <a:r>
              <a:rPr b="0" lang="pl-PL" sz="4000" spc="-32" strike="noStrike">
                <a:solidFill>
                  <a:srgbClr val="007973"/>
                </a:solidFill>
                <a:uFill>
                  <a:solidFill>
                    <a:srgbClr val="ffffff"/>
                  </a:solidFill>
                </a:uFill>
                <a:latin typeface="Calibri Light"/>
                <a:ea typeface="DejaVu Sans"/>
              </a:rPr>
              <a:t>ad</a:t>
            </a:r>
            <a:r>
              <a:rPr b="0" lang="pl-PL" sz="4000" spc="-123" strike="noStrike">
                <a:solidFill>
                  <a:srgbClr val="007973"/>
                </a:solidFill>
                <a:uFill>
                  <a:solidFill>
                    <a:srgbClr val="ffffff"/>
                  </a:solidFill>
                </a:uFill>
                <a:latin typeface="Calibri Light"/>
                <a:ea typeface="DejaVu Sans"/>
              </a:rPr>
              <a:t>z</a:t>
            </a:r>
            <a:r>
              <a:rPr b="0" lang="pl-PL" sz="4000" spc="-43" strike="noStrike">
                <a:solidFill>
                  <a:srgbClr val="007973"/>
                </a:solidFill>
                <a:uFill>
                  <a:solidFill>
                    <a:srgbClr val="ffffff"/>
                  </a:solidFill>
                </a:uFill>
                <a:latin typeface="Calibri Light"/>
                <a:ea typeface="DejaVu Sans"/>
              </a:rPr>
              <a:t>e</a:t>
            </a:r>
            <a:r>
              <a:rPr b="0" lang="pl-PL" sz="4000" spc="-32" strike="noStrike">
                <a:solidFill>
                  <a:srgbClr val="007973"/>
                </a:solidFill>
                <a:uFill>
                  <a:solidFill>
                    <a:srgbClr val="ffffff"/>
                  </a:solidFill>
                </a:uFill>
                <a:latin typeface="Calibri Light"/>
                <a:ea typeface="DejaVu Sans"/>
              </a:rPr>
              <a:t>n</a:t>
            </a:r>
            <a:r>
              <a:rPr b="0" lang="pl-PL" sz="4000" spc="-18" strike="noStrike">
                <a:solidFill>
                  <a:srgbClr val="007973"/>
                </a:solidFill>
                <a:uFill>
                  <a:solidFill>
                    <a:srgbClr val="ffffff"/>
                  </a:solidFill>
                </a:uFill>
                <a:latin typeface="Calibri Light"/>
                <a:ea typeface="DejaVu Sans"/>
              </a:rPr>
              <a:t>i</a:t>
            </a:r>
            <a:r>
              <a:rPr b="0" lang="pl-PL" sz="4000" spc="-1" strike="noStrike">
                <a:solidFill>
                  <a:srgbClr val="007973"/>
                </a:solidFill>
                <a:uFill>
                  <a:solidFill>
                    <a:srgbClr val="ffffff"/>
                  </a:solidFill>
                </a:uFill>
                <a:latin typeface="Calibri Light"/>
                <a:ea typeface="DejaVu Sans"/>
              </a:rPr>
              <a:t>e</a:t>
            </a:r>
            <a:endParaRPr b="0" lang="pl-PL" sz="1800" spc="-1" strike="noStrike">
              <a:solidFill>
                <a:srgbClr val="000000"/>
              </a:solidFill>
              <a:uFill>
                <a:solidFill>
                  <a:srgbClr val="ffffff"/>
                </a:solidFill>
              </a:uFill>
              <a:latin typeface="Arial"/>
            </a:endParaRPr>
          </a:p>
        </p:txBody>
      </p:sp>
      <p:pic>
        <p:nvPicPr>
          <p:cNvPr id="114" name="" descr=""/>
          <p:cNvPicPr/>
          <p:nvPr/>
        </p:nvPicPr>
        <p:blipFill>
          <a:blip r:embed="rId1"/>
          <a:stretch/>
        </p:blipFill>
        <p:spPr>
          <a:xfrm>
            <a:off x="1549440" y="1368000"/>
            <a:ext cx="8673840" cy="43912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907200" y="439200"/>
            <a:ext cx="3844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61" name="CustomShape 2"/>
          <p:cNvSpPr/>
          <p:nvPr/>
        </p:nvSpPr>
        <p:spPr>
          <a:xfrm>
            <a:off x="916920" y="1438920"/>
            <a:ext cx="10126080" cy="1339560"/>
          </a:xfrm>
          <a:prstGeom prst="rect">
            <a:avLst/>
          </a:prstGeom>
          <a:noFill/>
          <a:ln>
            <a:noFill/>
          </a:ln>
        </p:spPr>
        <p:style>
          <a:lnRef idx="0"/>
          <a:fillRef idx="0"/>
          <a:effectRef idx="0"/>
          <a:fontRef idx="minor"/>
        </p:style>
        <p:txBody>
          <a:bodyPr lIns="0" rIns="0" tIns="60840" bIns="0"/>
          <a:p>
            <a:pPr marL="241200" indent="-227520" algn="just">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For image (or tabular) data) convolution operation can be treated as an operation on matrices:</a:t>
            </a:r>
            <a:endParaRPr b="0" lang="pl-PL" sz="1800" spc="-1" strike="noStrike">
              <a:solidFill>
                <a:srgbClr val="000000"/>
              </a:solidFill>
              <a:uFill>
                <a:solidFill>
                  <a:srgbClr val="ffffff"/>
                </a:solidFill>
              </a:uFill>
              <a:latin typeface="Arial"/>
            </a:endParaRPr>
          </a:p>
        </p:txBody>
      </p:sp>
      <p:graphicFrame>
        <p:nvGraphicFramePr>
          <p:cNvPr id="262" name="Table 3"/>
          <p:cNvGraphicFramePr/>
          <p:nvPr/>
        </p:nvGraphicFramePr>
        <p:xfrm>
          <a:off x="1768680" y="2760120"/>
          <a:ext cx="2018520" cy="1853280"/>
        </p:xfrm>
        <a:graphic>
          <a:graphicData uri="http://schemas.openxmlformats.org/drawingml/2006/table">
            <a:tbl>
              <a:tblPr/>
              <a:tblGrid>
                <a:gridCol w="403560"/>
                <a:gridCol w="403560"/>
                <a:gridCol w="403560"/>
                <a:gridCol w="403560"/>
                <a:gridCol w="404640"/>
              </a:tblGrid>
              <a:tr h="370800">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08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bl>
          </a:graphicData>
        </a:graphic>
      </p:graphicFrame>
      <p:graphicFrame>
        <p:nvGraphicFramePr>
          <p:cNvPr id="263" name="Table 4"/>
          <p:cNvGraphicFramePr/>
          <p:nvPr/>
        </p:nvGraphicFramePr>
        <p:xfrm>
          <a:off x="5483520" y="3501720"/>
          <a:ext cx="1191960" cy="1111320"/>
        </p:xfrm>
        <a:graphic>
          <a:graphicData uri="http://schemas.openxmlformats.org/drawingml/2006/table">
            <a:tbl>
              <a:tblPr/>
              <a:tblGrid>
                <a:gridCol w="397440"/>
                <a:gridCol w="397440"/>
                <a:gridCol w="397440"/>
              </a:tblGrid>
              <a:tr h="370800">
                <a:tc>
                  <a:txBody>
                    <a:bodyPr/>
                    <a:p>
                      <a:pPr marL="720"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70800">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69720">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bl>
          </a:graphicData>
        </a:graphic>
      </p:graphicFrame>
      <p:graphicFrame>
        <p:nvGraphicFramePr>
          <p:cNvPr id="264" name="Table 5"/>
          <p:cNvGraphicFramePr/>
          <p:nvPr/>
        </p:nvGraphicFramePr>
        <p:xfrm>
          <a:off x="9218160" y="3501720"/>
          <a:ext cx="1191960" cy="1285920"/>
        </p:xfrm>
        <a:graphic>
          <a:graphicData uri="http://schemas.openxmlformats.org/drawingml/2006/table">
            <a:tbl>
              <a:tblPr/>
              <a:tblGrid>
                <a:gridCol w="397440"/>
                <a:gridCol w="397440"/>
                <a:gridCol w="39744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bl>
          </a:graphicData>
        </a:graphic>
      </p:graphicFrame>
      <p:sp>
        <p:nvSpPr>
          <p:cNvPr id="265" name="CustomShape 6"/>
          <p:cNvSpPr/>
          <p:nvPr/>
        </p:nvSpPr>
        <p:spPr>
          <a:xfrm>
            <a:off x="2535120" y="4854960"/>
            <a:ext cx="135216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Input</a:t>
            </a:r>
            <a:endParaRPr b="0" lang="pl-PL" sz="1800" spc="-1" strike="noStrike">
              <a:solidFill>
                <a:srgbClr val="000000"/>
              </a:solidFill>
              <a:uFill>
                <a:solidFill>
                  <a:srgbClr val="ffffff"/>
                </a:solidFill>
              </a:uFill>
              <a:latin typeface="Arial"/>
            </a:endParaRPr>
          </a:p>
        </p:txBody>
      </p:sp>
      <p:sp>
        <p:nvSpPr>
          <p:cNvPr id="266" name="CustomShape 7"/>
          <p:cNvSpPr/>
          <p:nvPr/>
        </p:nvSpPr>
        <p:spPr>
          <a:xfrm>
            <a:off x="5720760" y="4854960"/>
            <a:ext cx="162252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32" strike="noStrike">
                <a:solidFill>
                  <a:srgbClr val="000000"/>
                </a:solidFill>
                <a:uFill>
                  <a:solidFill>
                    <a:srgbClr val="ffffff"/>
                  </a:solidFill>
                </a:uFill>
                <a:latin typeface="Calibri"/>
                <a:ea typeface="DejaVu Sans"/>
              </a:rPr>
              <a:t>K</a:t>
            </a:r>
            <a:r>
              <a:rPr b="0" lang="pl-PL" sz="1800" spc="-1" strike="noStrike">
                <a:solidFill>
                  <a:srgbClr val="000000"/>
                </a:solidFill>
                <a:uFill>
                  <a:solidFill>
                    <a:srgbClr val="ffffff"/>
                  </a:solidFill>
                </a:uFill>
                <a:latin typeface="Calibri"/>
                <a:ea typeface="DejaVu Sans"/>
              </a:rPr>
              <a:t>ernel</a:t>
            </a:r>
            <a:endParaRPr b="0" lang="pl-PL" sz="1800" spc="-1" strike="noStrike">
              <a:solidFill>
                <a:srgbClr val="000000"/>
              </a:solidFill>
              <a:uFill>
                <a:solidFill>
                  <a:srgbClr val="ffffff"/>
                </a:solidFill>
              </a:uFill>
              <a:latin typeface="Arial"/>
            </a:endParaRPr>
          </a:p>
        </p:txBody>
      </p:sp>
      <p:sp>
        <p:nvSpPr>
          <p:cNvPr id="267" name="CustomShape 8"/>
          <p:cNvSpPr/>
          <p:nvPr/>
        </p:nvSpPr>
        <p:spPr>
          <a:xfrm>
            <a:off x="9483840" y="4854960"/>
            <a:ext cx="88344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Output</a:t>
            </a:r>
            <a:endParaRPr b="0" lang="pl-PL"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907200" y="439200"/>
            <a:ext cx="3700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69" name="CustomShape 2"/>
          <p:cNvSpPr/>
          <p:nvPr/>
        </p:nvSpPr>
        <p:spPr>
          <a:xfrm>
            <a:off x="916920" y="1438920"/>
            <a:ext cx="10130400" cy="1717920"/>
          </a:xfrm>
          <a:prstGeom prst="rect">
            <a:avLst/>
          </a:prstGeom>
          <a:noFill/>
          <a:ln>
            <a:noFill/>
          </a:ln>
        </p:spPr>
        <p:style>
          <a:lnRef idx="0"/>
          <a:fillRef idx="0"/>
          <a:effectRef idx="0"/>
          <a:fontRef idx="minor"/>
        </p:style>
        <p:txBody>
          <a:bodyPr lIns="0" rIns="0" tIns="60840" bIns="0"/>
          <a:p>
            <a:pPr marL="241200" indent="-227520" algn="just">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In an image case (or tabular data) convolution operation can be treated as an operation on matrices:</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1800" spc="-4" strike="noStrike" u="heavy">
                <a:solidFill>
                  <a:srgbClr val="0000ff"/>
                </a:solidFill>
                <a:uFill>
                  <a:solidFill>
                    <a:srgbClr val="0462c1"/>
                  </a:solidFill>
                </a:uFill>
                <a:latin typeface="Calibri"/>
                <a:ea typeface="DejaVu Sans"/>
                <a:hlinkClick r:id="rId1"/>
              </a:rPr>
              <a:t>https://ujwlkarn.files.wordpress.com/2016/07/convolution_schematic.gif?w=268&amp;h=196&amp;zoom=2</a:t>
            </a:r>
            <a:endParaRPr b="0" lang="pl-PL" sz="1800" spc="-1" strike="noStrike">
              <a:solidFill>
                <a:srgbClr val="000000"/>
              </a:solidFill>
              <a:uFill>
                <a:solidFill>
                  <a:srgbClr val="ffffff"/>
                </a:solidFill>
              </a:uFill>
              <a:latin typeface="Arial"/>
            </a:endParaRPr>
          </a:p>
        </p:txBody>
      </p:sp>
      <p:sp>
        <p:nvSpPr>
          <p:cNvPr id="270" name="CustomShape 3"/>
          <p:cNvSpPr/>
          <p:nvPr/>
        </p:nvSpPr>
        <p:spPr>
          <a:xfrm>
            <a:off x="3925440" y="3648240"/>
            <a:ext cx="4141800" cy="2999160"/>
          </a:xfrm>
          <a:prstGeom prst="rect">
            <a:avLst/>
          </a:prstGeom>
          <a:blipFill>
            <a:blip r:embed="rId2"/>
            <a:stretch>
              <a:fillRect/>
            </a:stretch>
          </a:blipFill>
          <a:ln>
            <a:noFill/>
          </a:ln>
        </p:spPr>
        <p:style>
          <a:lnRef idx="0"/>
          <a:fillRef idx="0"/>
          <a:effectRef idx="0"/>
          <a:fontRef idx="minor"/>
        </p:style>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907200" y="439200"/>
            <a:ext cx="3628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72" name="CustomShape 2"/>
          <p:cNvSpPr/>
          <p:nvPr/>
        </p:nvSpPr>
        <p:spPr>
          <a:xfrm>
            <a:off x="916920" y="1438920"/>
            <a:ext cx="10020600" cy="912960"/>
          </a:xfrm>
          <a:prstGeom prst="rect">
            <a:avLst/>
          </a:prstGeom>
          <a:noFill/>
          <a:ln>
            <a:noFill/>
          </a:ln>
        </p:spPr>
        <p:style>
          <a:lnRef idx="0"/>
          <a:fillRef idx="0"/>
          <a:effectRef idx="0"/>
          <a:fontRef idx="minor"/>
        </p:style>
        <p:txBody>
          <a:bodyPr lIns="0" rIns="0" tIns="60840" bIns="0"/>
          <a:p>
            <a:pPr marL="2412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After applying a convolution between an input image and a filter we loose some information from the input image</a:t>
            </a:r>
            <a:r>
              <a:rPr b="0" lang="pl-PL" sz="28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graphicFrame>
        <p:nvGraphicFramePr>
          <p:cNvPr id="273" name="Table 3"/>
          <p:cNvGraphicFramePr/>
          <p:nvPr/>
        </p:nvGraphicFramePr>
        <p:xfrm>
          <a:off x="1768680" y="2760120"/>
          <a:ext cx="2018520" cy="1853280"/>
        </p:xfrm>
        <a:graphic>
          <a:graphicData uri="http://schemas.openxmlformats.org/drawingml/2006/table">
            <a:tbl>
              <a:tblPr/>
              <a:tblGrid>
                <a:gridCol w="403560"/>
                <a:gridCol w="403560"/>
                <a:gridCol w="403560"/>
                <a:gridCol w="403560"/>
                <a:gridCol w="404640"/>
              </a:tblGrid>
              <a:tr h="370800">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08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bl>
          </a:graphicData>
        </a:graphic>
      </p:graphicFrame>
      <p:graphicFrame>
        <p:nvGraphicFramePr>
          <p:cNvPr id="274" name="Table 4"/>
          <p:cNvGraphicFramePr/>
          <p:nvPr/>
        </p:nvGraphicFramePr>
        <p:xfrm>
          <a:off x="5483520" y="3501720"/>
          <a:ext cx="1191960" cy="1111320"/>
        </p:xfrm>
        <a:graphic>
          <a:graphicData uri="http://schemas.openxmlformats.org/drawingml/2006/table">
            <a:tbl>
              <a:tblPr/>
              <a:tblGrid>
                <a:gridCol w="397440"/>
                <a:gridCol w="397440"/>
                <a:gridCol w="397440"/>
              </a:tblGrid>
              <a:tr h="370800">
                <a:tc>
                  <a:txBody>
                    <a:bodyPr/>
                    <a:p>
                      <a:pPr marL="720"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70800">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69720">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bl>
          </a:graphicData>
        </a:graphic>
      </p:graphicFrame>
      <p:graphicFrame>
        <p:nvGraphicFramePr>
          <p:cNvPr id="275" name="Table 5"/>
          <p:cNvGraphicFramePr/>
          <p:nvPr/>
        </p:nvGraphicFramePr>
        <p:xfrm>
          <a:off x="9218160" y="3501720"/>
          <a:ext cx="1191960" cy="1285920"/>
        </p:xfrm>
        <a:graphic>
          <a:graphicData uri="http://schemas.openxmlformats.org/drawingml/2006/table">
            <a:tbl>
              <a:tblPr/>
              <a:tblGrid>
                <a:gridCol w="397440"/>
                <a:gridCol w="397440"/>
                <a:gridCol w="39744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bl>
          </a:graphicData>
        </a:graphic>
      </p:graphicFrame>
      <p:sp>
        <p:nvSpPr>
          <p:cNvPr id="276" name="CustomShape 6"/>
          <p:cNvSpPr/>
          <p:nvPr/>
        </p:nvSpPr>
        <p:spPr>
          <a:xfrm>
            <a:off x="2535120" y="4854960"/>
            <a:ext cx="92016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Input</a:t>
            </a:r>
            <a:endParaRPr b="0" lang="pl-PL" sz="1800" spc="-1" strike="noStrike">
              <a:solidFill>
                <a:srgbClr val="000000"/>
              </a:solidFill>
              <a:uFill>
                <a:solidFill>
                  <a:srgbClr val="ffffff"/>
                </a:solidFill>
              </a:uFill>
              <a:latin typeface="Arial"/>
            </a:endParaRPr>
          </a:p>
        </p:txBody>
      </p:sp>
      <p:sp>
        <p:nvSpPr>
          <p:cNvPr id="277" name="CustomShape 7"/>
          <p:cNvSpPr/>
          <p:nvPr/>
        </p:nvSpPr>
        <p:spPr>
          <a:xfrm>
            <a:off x="5720760" y="4854960"/>
            <a:ext cx="126252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32" strike="noStrike">
                <a:solidFill>
                  <a:srgbClr val="000000"/>
                </a:solidFill>
                <a:uFill>
                  <a:solidFill>
                    <a:srgbClr val="ffffff"/>
                  </a:solidFill>
                </a:uFill>
                <a:latin typeface="Calibri"/>
                <a:ea typeface="DejaVu Sans"/>
              </a:rPr>
              <a:t>K</a:t>
            </a:r>
            <a:r>
              <a:rPr b="0" lang="pl-PL" sz="1800" spc="-1" strike="noStrike">
                <a:solidFill>
                  <a:srgbClr val="000000"/>
                </a:solidFill>
                <a:uFill>
                  <a:solidFill>
                    <a:srgbClr val="ffffff"/>
                  </a:solidFill>
                </a:uFill>
                <a:latin typeface="Calibri"/>
                <a:ea typeface="DejaVu Sans"/>
              </a:rPr>
              <a:t>ernel</a:t>
            </a:r>
            <a:endParaRPr b="0" lang="pl-PL" sz="1800" spc="-1" strike="noStrike">
              <a:solidFill>
                <a:srgbClr val="000000"/>
              </a:solidFill>
              <a:uFill>
                <a:solidFill>
                  <a:srgbClr val="ffffff"/>
                </a:solidFill>
              </a:uFill>
              <a:latin typeface="Arial"/>
            </a:endParaRPr>
          </a:p>
        </p:txBody>
      </p:sp>
      <p:sp>
        <p:nvSpPr>
          <p:cNvPr id="278" name="CustomShape 8"/>
          <p:cNvSpPr/>
          <p:nvPr/>
        </p:nvSpPr>
        <p:spPr>
          <a:xfrm>
            <a:off x="9483840" y="4854960"/>
            <a:ext cx="95544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Output</a:t>
            </a:r>
            <a:endParaRPr b="0" lang="pl-PL"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907200" y="439200"/>
            <a:ext cx="3916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80" name="CustomShape 2"/>
          <p:cNvSpPr/>
          <p:nvPr/>
        </p:nvSpPr>
        <p:spPr>
          <a:xfrm>
            <a:off x="916920" y="1438920"/>
            <a:ext cx="11106360" cy="1291680"/>
          </a:xfrm>
          <a:prstGeom prst="rect">
            <a:avLst/>
          </a:prstGeom>
          <a:noFill/>
          <a:ln>
            <a:noFill/>
          </a:ln>
        </p:spPr>
        <p:style>
          <a:lnRef idx="0"/>
          <a:fillRef idx="0"/>
          <a:effectRef idx="0"/>
          <a:fontRef idx="minor"/>
        </p:style>
        <p:txBody>
          <a:bodyPr lIns="0" rIns="0" tIns="12240" bIns="0"/>
          <a:p>
            <a:pPr marL="241200" indent="-227520">
              <a:lnSpc>
                <a:spcPts val="140"/>
              </a:lnSpc>
              <a:buClr>
                <a:srgbClr val="000000"/>
              </a:buClr>
              <a:buFont typeface="Arial"/>
              <a:buChar char="•"/>
            </a:pPr>
            <a:r>
              <a:rPr b="0" lang="pl-PL" sz="2800" spc="-7" strike="noStrike">
                <a:solidFill>
                  <a:srgbClr val="000000"/>
                </a:solidFill>
                <a:uFill>
                  <a:solidFill>
                    <a:srgbClr val="ffffff"/>
                  </a:solidFill>
                </a:uFill>
                <a:latin typeface="Calibri"/>
                <a:ea typeface="DejaVu Sans"/>
              </a:rPr>
              <a:t>It may be a problem especially when convolution operation is repeated many times (as in CNN).</a:t>
            </a:r>
            <a:endParaRPr b="0" lang="pl-PL" sz="1800" spc="-1" strike="noStrike">
              <a:solidFill>
                <a:srgbClr val="000000"/>
              </a:solidFill>
              <a:uFill>
                <a:solidFill>
                  <a:srgbClr val="ffffff"/>
                </a:solidFill>
              </a:uFill>
              <a:latin typeface="Arial"/>
            </a:endParaRPr>
          </a:p>
        </p:txBody>
      </p:sp>
      <p:graphicFrame>
        <p:nvGraphicFramePr>
          <p:cNvPr id="281" name="Table 3"/>
          <p:cNvGraphicFramePr/>
          <p:nvPr/>
        </p:nvGraphicFramePr>
        <p:xfrm>
          <a:off x="1768680" y="2760120"/>
          <a:ext cx="2018520" cy="1853280"/>
        </p:xfrm>
        <a:graphic>
          <a:graphicData uri="http://schemas.openxmlformats.org/drawingml/2006/table">
            <a:tbl>
              <a:tblPr/>
              <a:tblGrid>
                <a:gridCol w="403560"/>
                <a:gridCol w="403560"/>
                <a:gridCol w="403560"/>
                <a:gridCol w="403560"/>
                <a:gridCol w="404640"/>
              </a:tblGrid>
              <a:tr h="370800">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08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bl>
          </a:graphicData>
        </a:graphic>
      </p:graphicFrame>
      <p:graphicFrame>
        <p:nvGraphicFramePr>
          <p:cNvPr id="282" name="Table 4"/>
          <p:cNvGraphicFramePr/>
          <p:nvPr/>
        </p:nvGraphicFramePr>
        <p:xfrm>
          <a:off x="5483520" y="3501720"/>
          <a:ext cx="1191960" cy="1111320"/>
        </p:xfrm>
        <a:graphic>
          <a:graphicData uri="http://schemas.openxmlformats.org/drawingml/2006/table">
            <a:tbl>
              <a:tblPr/>
              <a:tblGrid>
                <a:gridCol w="397440"/>
                <a:gridCol w="397440"/>
                <a:gridCol w="397440"/>
              </a:tblGrid>
              <a:tr h="370800">
                <a:tc>
                  <a:txBody>
                    <a:bodyPr/>
                    <a:p>
                      <a:pPr marL="720"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70800">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69720">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bl>
          </a:graphicData>
        </a:graphic>
      </p:graphicFrame>
      <p:graphicFrame>
        <p:nvGraphicFramePr>
          <p:cNvPr id="283" name="Table 5"/>
          <p:cNvGraphicFramePr/>
          <p:nvPr/>
        </p:nvGraphicFramePr>
        <p:xfrm>
          <a:off x="9218160" y="3501720"/>
          <a:ext cx="1191960" cy="1285920"/>
        </p:xfrm>
        <a:graphic>
          <a:graphicData uri="http://schemas.openxmlformats.org/drawingml/2006/table">
            <a:tbl>
              <a:tblPr/>
              <a:tblGrid>
                <a:gridCol w="397440"/>
                <a:gridCol w="397440"/>
                <a:gridCol w="39744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bl>
          </a:graphicData>
        </a:graphic>
      </p:graphicFrame>
      <p:sp>
        <p:nvSpPr>
          <p:cNvPr id="284" name="CustomShape 6"/>
          <p:cNvSpPr/>
          <p:nvPr/>
        </p:nvSpPr>
        <p:spPr>
          <a:xfrm>
            <a:off x="2535120" y="4854960"/>
            <a:ext cx="77616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Input</a:t>
            </a:r>
            <a:endParaRPr b="0" lang="pl-PL" sz="1800" spc="-1" strike="noStrike">
              <a:solidFill>
                <a:srgbClr val="000000"/>
              </a:solidFill>
              <a:uFill>
                <a:solidFill>
                  <a:srgbClr val="ffffff"/>
                </a:solidFill>
              </a:uFill>
              <a:latin typeface="Arial"/>
            </a:endParaRPr>
          </a:p>
        </p:txBody>
      </p:sp>
      <p:sp>
        <p:nvSpPr>
          <p:cNvPr id="285" name="CustomShape 7"/>
          <p:cNvSpPr/>
          <p:nvPr/>
        </p:nvSpPr>
        <p:spPr>
          <a:xfrm>
            <a:off x="5720760" y="4854960"/>
            <a:ext cx="90252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32" strike="noStrike">
                <a:solidFill>
                  <a:srgbClr val="000000"/>
                </a:solidFill>
                <a:uFill>
                  <a:solidFill>
                    <a:srgbClr val="ffffff"/>
                  </a:solidFill>
                </a:uFill>
                <a:latin typeface="Calibri"/>
                <a:ea typeface="DejaVu Sans"/>
              </a:rPr>
              <a:t>K</a:t>
            </a:r>
            <a:r>
              <a:rPr b="0" lang="pl-PL" sz="1800" spc="-1" strike="noStrike">
                <a:solidFill>
                  <a:srgbClr val="000000"/>
                </a:solidFill>
                <a:uFill>
                  <a:solidFill>
                    <a:srgbClr val="ffffff"/>
                  </a:solidFill>
                </a:uFill>
                <a:latin typeface="Calibri"/>
                <a:ea typeface="DejaVu Sans"/>
              </a:rPr>
              <a:t>ernel</a:t>
            </a:r>
            <a:endParaRPr b="0" lang="pl-PL" sz="1800" spc="-1" strike="noStrike">
              <a:solidFill>
                <a:srgbClr val="000000"/>
              </a:solidFill>
              <a:uFill>
                <a:solidFill>
                  <a:srgbClr val="ffffff"/>
                </a:solidFill>
              </a:uFill>
              <a:latin typeface="Arial"/>
            </a:endParaRPr>
          </a:p>
        </p:txBody>
      </p:sp>
      <p:sp>
        <p:nvSpPr>
          <p:cNvPr id="286" name="CustomShape 8"/>
          <p:cNvSpPr/>
          <p:nvPr/>
        </p:nvSpPr>
        <p:spPr>
          <a:xfrm>
            <a:off x="9483840" y="4854960"/>
            <a:ext cx="102744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Output</a:t>
            </a:r>
            <a:endParaRPr b="0" lang="pl-PL"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907200" y="439200"/>
            <a:ext cx="3844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Applications</a:t>
            </a:r>
            <a:endParaRPr b="0" lang="pl-PL" sz="1800" spc="-1" strike="noStrike">
              <a:solidFill>
                <a:srgbClr val="000000"/>
              </a:solidFill>
              <a:uFill>
                <a:solidFill>
                  <a:srgbClr val="ffffff"/>
                </a:solidFill>
              </a:uFill>
              <a:latin typeface="Arial"/>
            </a:endParaRPr>
          </a:p>
        </p:txBody>
      </p:sp>
      <p:sp>
        <p:nvSpPr>
          <p:cNvPr id="288" name="CustomShape 2"/>
          <p:cNvSpPr/>
          <p:nvPr/>
        </p:nvSpPr>
        <p:spPr>
          <a:xfrm>
            <a:off x="916920" y="1438920"/>
            <a:ext cx="10242360" cy="438480"/>
          </a:xfrm>
          <a:prstGeom prst="rect">
            <a:avLst/>
          </a:prstGeom>
          <a:noFill/>
          <a:ln>
            <a:noFill/>
          </a:ln>
        </p:spPr>
        <p:style>
          <a:lnRef idx="0"/>
          <a:fillRef idx="0"/>
          <a:effectRef idx="0"/>
          <a:fontRef idx="minor"/>
        </p:style>
        <p:txBody>
          <a:bodyPr lIns="0" rIns="0" tIns="12240" bIns="0"/>
          <a:p>
            <a:pPr marL="241200" indent="-227520">
              <a:lnSpc>
                <a:spcPct val="100000"/>
              </a:lnSpc>
              <a:buClr>
                <a:srgbClr val="000000"/>
              </a:buClr>
              <a:buFont typeface="Arial"/>
              <a:buChar char="•"/>
            </a:pPr>
            <a:r>
              <a:rPr b="0" lang="pl-PL" sz="2800" spc="-18" strike="noStrike">
                <a:solidFill>
                  <a:srgbClr val="000000"/>
                </a:solidFill>
                <a:uFill>
                  <a:solidFill>
                    <a:srgbClr val="ffffff"/>
                  </a:solidFill>
                </a:uFill>
                <a:latin typeface="Calibri"/>
                <a:ea typeface="DejaVu Sans"/>
              </a:rPr>
              <a:t>In such case it is good to consider </a:t>
            </a:r>
            <a:r>
              <a:rPr b="1" lang="pl-PL" sz="2800" spc="-18" strike="noStrike">
                <a:solidFill>
                  <a:srgbClr val="007973"/>
                </a:solidFill>
                <a:uFill>
                  <a:solidFill>
                    <a:srgbClr val="ffffff"/>
                  </a:solidFill>
                </a:uFill>
                <a:latin typeface="Calibri"/>
                <a:ea typeface="DejaVu Sans"/>
              </a:rPr>
              <a:t>zero </a:t>
            </a:r>
            <a:r>
              <a:rPr b="1" lang="pl-PL" sz="2800" spc="-1" strike="noStrike">
                <a:solidFill>
                  <a:srgbClr val="007973"/>
                </a:solidFill>
                <a:uFill>
                  <a:solidFill>
                    <a:srgbClr val="ffffff"/>
                  </a:solidFill>
                </a:uFill>
                <a:latin typeface="Calibri"/>
                <a:ea typeface="DejaVu Sans"/>
              </a:rPr>
              <a:t>–</a:t>
            </a:r>
            <a:r>
              <a:rPr b="1" lang="pl-PL" sz="2800" spc="97" strike="noStrike">
                <a:solidFill>
                  <a:srgbClr val="007973"/>
                </a:solidFill>
                <a:uFill>
                  <a:solidFill>
                    <a:srgbClr val="ffffff"/>
                  </a:solidFill>
                </a:uFill>
                <a:latin typeface="Calibri"/>
                <a:ea typeface="DejaVu Sans"/>
              </a:rPr>
              <a:t> </a:t>
            </a:r>
            <a:r>
              <a:rPr b="1" lang="pl-PL" sz="2800" spc="-1" strike="noStrike">
                <a:solidFill>
                  <a:srgbClr val="007973"/>
                </a:solidFill>
                <a:uFill>
                  <a:solidFill>
                    <a:srgbClr val="ffffff"/>
                  </a:solidFill>
                </a:uFill>
                <a:latin typeface="Calibri"/>
                <a:ea typeface="DejaVu Sans"/>
              </a:rPr>
              <a:t>padding</a:t>
            </a:r>
            <a:r>
              <a:rPr b="0" lang="pl-PL" sz="2800" spc="-1"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graphicFrame>
        <p:nvGraphicFramePr>
          <p:cNvPr id="289" name="Table 3"/>
          <p:cNvGraphicFramePr/>
          <p:nvPr/>
        </p:nvGraphicFramePr>
        <p:xfrm>
          <a:off x="1768680" y="2307600"/>
          <a:ext cx="2084040" cy="2594880"/>
        </p:xfrm>
        <a:graphic>
          <a:graphicData uri="http://schemas.openxmlformats.org/drawingml/2006/table">
            <a:tbl>
              <a:tblPr/>
              <a:tblGrid>
                <a:gridCol w="297720"/>
                <a:gridCol w="297720"/>
                <a:gridCol w="297720"/>
                <a:gridCol w="297720"/>
                <a:gridCol w="297720"/>
                <a:gridCol w="297720"/>
                <a:gridCol w="298080"/>
              </a:tblGrid>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90720">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907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907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90720">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90720">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144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80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907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144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r h="370080">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90720">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144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2d050"/>
                    </a:solidFill>
                  </a:tcPr>
                </a:tc>
              </a:tr>
            </a:tbl>
          </a:graphicData>
        </a:graphic>
      </p:graphicFrame>
      <p:graphicFrame>
        <p:nvGraphicFramePr>
          <p:cNvPr id="290" name="Table 4"/>
          <p:cNvGraphicFramePr/>
          <p:nvPr/>
        </p:nvGraphicFramePr>
        <p:xfrm>
          <a:off x="5483520" y="3501720"/>
          <a:ext cx="1191960" cy="1111320"/>
        </p:xfrm>
        <a:graphic>
          <a:graphicData uri="http://schemas.openxmlformats.org/drawingml/2006/table">
            <a:tbl>
              <a:tblPr/>
              <a:tblGrid>
                <a:gridCol w="397440"/>
                <a:gridCol w="397440"/>
                <a:gridCol w="397440"/>
              </a:tblGrid>
              <a:tr h="370800">
                <a:tc>
                  <a:txBody>
                    <a:bodyPr/>
                    <a:p>
                      <a:pPr marL="720"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70800">
                <a:tc>
                  <a:txBody>
                    <a:bodyPr/>
                    <a:p>
                      <a:pPr marL="720"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369720">
                <a:tc>
                  <a:txBody>
                    <a:bodyPr/>
                    <a:p>
                      <a:pPr algn="ctr">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algn="ctr">
                        <a:lnSpc>
                          <a:spcPct val="100000"/>
                        </a:lnSpc>
                      </a:pPr>
                      <a:r>
                        <a:rPr b="0" lang="pl-PL" sz="1800" spc="-1" strike="noStrike">
                          <a:solidFill>
                            <a:srgbClr val="000000"/>
                          </a:solidFill>
                          <a:uFill>
                            <a:solidFill>
                              <a:srgbClr val="ffffff"/>
                            </a:solidFill>
                          </a:uFill>
                          <a:latin typeface="Calibri"/>
                        </a:rPr>
                        <a:t>0</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a:p>
                      <a:pPr marL="141120">
                        <a:lnSpc>
                          <a:spcPct val="100000"/>
                        </a:lnSpc>
                      </a:pPr>
                      <a:r>
                        <a:rPr b="0" lang="pl-PL" sz="1800" spc="-1" strike="noStrike">
                          <a:solidFill>
                            <a:srgbClr val="000000"/>
                          </a:solidFill>
                          <a:uFill>
                            <a:solidFill>
                              <a:srgbClr val="ffffff"/>
                            </a:solidFill>
                          </a:uFill>
                          <a:latin typeface="Calibri"/>
                        </a:rPr>
                        <a:t>1</a:t>
                      </a:r>
                      <a:endParaRPr b="0" lang="pl-PL"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bl>
          </a:graphicData>
        </a:graphic>
      </p:graphicFrame>
      <p:graphicFrame>
        <p:nvGraphicFramePr>
          <p:cNvPr id="291" name="Table 5"/>
          <p:cNvGraphicFramePr/>
          <p:nvPr/>
        </p:nvGraphicFramePr>
        <p:xfrm>
          <a:off x="9043560" y="2983320"/>
          <a:ext cx="1573920" cy="2143440"/>
        </p:xfrm>
        <a:graphic>
          <a:graphicData uri="http://schemas.openxmlformats.org/drawingml/2006/table">
            <a:tbl>
              <a:tblPr/>
              <a:tblGrid>
                <a:gridCol w="314640"/>
                <a:gridCol w="314640"/>
                <a:gridCol w="314640"/>
                <a:gridCol w="314640"/>
                <a:gridCol w="31572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99cc"/>
                    </a:solidFill>
                  </a:tcPr>
                </a:tc>
              </a:tr>
            </a:tbl>
          </a:graphicData>
        </a:graphic>
      </p:graphicFrame>
      <p:sp>
        <p:nvSpPr>
          <p:cNvPr id="292" name="CustomShape 6"/>
          <p:cNvSpPr/>
          <p:nvPr/>
        </p:nvSpPr>
        <p:spPr>
          <a:xfrm>
            <a:off x="2535120" y="4854960"/>
            <a:ext cx="142416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Input</a:t>
            </a:r>
            <a:endParaRPr b="0" lang="pl-PL" sz="1800" spc="-1" strike="noStrike">
              <a:solidFill>
                <a:srgbClr val="000000"/>
              </a:solidFill>
              <a:uFill>
                <a:solidFill>
                  <a:srgbClr val="ffffff"/>
                </a:solidFill>
              </a:uFill>
              <a:latin typeface="Arial"/>
            </a:endParaRPr>
          </a:p>
        </p:txBody>
      </p:sp>
      <p:sp>
        <p:nvSpPr>
          <p:cNvPr id="293" name="CustomShape 7"/>
          <p:cNvSpPr/>
          <p:nvPr/>
        </p:nvSpPr>
        <p:spPr>
          <a:xfrm>
            <a:off x="5720760" y="4854960"/>
            <a:ext cx="169452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32" strike="noStrike">
                <a:solidFill>
                  <a:srgbClr val="000000"/>
                </a:solidFill>
                <a:uFill>
                  <a:solidFill>
                    <a:srgbClr val="ffffff"/>
                  </a:solidFill>
                </a:uFill>
                <a:latin typeface="Calibri"/>
                <a:ea typeface="DejaVu Sans"/>
              </a:rPr>
              <a:t>K</a:t>
            </a:r>
            <a:r>
              <a:rPr b="0" lang="pl-PL" sz="1800" spc="-1" strike="noStrike">
                <a:solidFill>
                  <a:srgbClr val="000000"/>
                </a:solidFill>
                <a:uFill>
                  <a:solidFill>
                    <a:srgbClr val="ffffff"/>
                  </a:solidFill>
                </a:uFill>
                <a:latin typeface="Calibri"/>
                <a:ea typeface="DejaVu Sans"/>
              </a:rPr>
              <a:t>ernel</a:t>
            </a:r>
            <a:endParaRPr b="0" lang="pl-PL" sz="1800" spc="-1" strike="noStrike">
              <a:solidFill>
                <a:srgbClr val="000000"/>
              </a:solidFill>
              <a:uFill>
                <a:solidFill>
                  <a:srgbClr val="ffffff"/>
                </a:solidFill>
              </a:uFill>
              <a:latin typeface="Arial"/>
            </a:endParaRPr>
          </a:p>
        </p:txBody>
      </p:sp>
      <p:sp>
        <p:nvSpPr>
          <p:cNvPr id="294" name="CustomShape 8"/>
          <p:cNvSpPr/>
          <p:nvPr/>
        </p:nvSpPr>
        <p:spPr>
          <a:xfrm>
            <a:off x="9483840" y="4854960"/>
            <a:ext cx="167544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libri"/>
                <a:ea typeface="DejaVu Sans"/>
              </a:rPr>
              <a:t>Output</a:t>
            </a:r>
            <a:endParaRPr b="0" lang="pl-PL"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907200" y="439200"/>
            <a:ext cx="8092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296" name="CustomShape 2"/>
          <p:cNvSpPr/>
          <p:nvPr/>
        </p:nvSpPr>
        <p:spPr>
          <a:xfrm>
            <a:off x="916920" y="1416960"/>
            <a:ext cx="11035080" cy="907920"/>
          </a:xfrm>
          <a:prstGeom prst="rect">
            <a:avLst/>
          </a:prstGeom>
          <a:noFill/>
          <a:ln>
            <a:noFill/>
          </a:ln>
        </p:spPr>
        <p:style>
          <a:lnRef idx="0"/>
          <a:fillRef idx="0"/>
          <a:effectRef idx="0"/>
          <a:fontRef idx="minor"/>
        </p:style>
        <p:txBody>
          <a:bodyPr lIns="0" rIns="0" tIns="33480" bIns="0"/>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Let’s begin with convolutional neural networks</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As an example we will go through the model that classifies objects found on the images.</a:t>
            </a:r>
            <a:endParaRPr b="0" lang="pl-PL" sz="1800" spc="-1" strike="noStrike">
              <a:solidFill>
                <a:srgbClr val="000000"/>
              </a:solidFill>
              <a:uFill>
                <a:solidFill>
                  <a:srgbClr val="ffffff"/>
                </a:solidFill>
              </a:uFill>
              <a:latin typeface="Arial"/>
            </a:endParaRPr>
          </a:p>
        </p:txBody>
      </p:sp>
      <p:pic>
        <p:nvPicPr>
          <p:cNvPr id="297" name="" descr=""/>
          <p:cNvPicPr/>
          <p:nvPr/>
        </p:nvPicPr>
        <p:blipFill>
          <a:blip r:embed="rId1"/>
          <a:stretch/>
        </p:blipFill>
        <p:spPr>
          <a:xfrm>
            <a:off x="3168000" y="3827160"/>
            <a:ext cx="5847840" cy="258084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907200" y="439200"/>
            <a:ext cx="8092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299" name="CustomShape 2"/>
          <p:cNvSpPr/>
          <p:nvPr/>
        </p:nvSpPr>
        <p:spPr>
          <a:xfrm>
            <a:off x="916920" y="1416960"/>
            <a:ext cx="4122360" cy="907920"/>
          </a:xfrm>
          <a:prstGeom prst="rect">
            <a:avLst/>
          </a:prstGeom>
          <a:noFill/>
          <a:ln>
            <a:noFill/>
          </a:ln>
        </p:spPr>
        <p:style>
          <a:lnRef idx="0"/>
          <a:fillRef idx="0"/>
          <a:effectRef idx="0"/>
          <a:fontRef idx="minor"/>
        </p:style>
        <p:txBody>
          <a:bodyPr lIns="0" rIns="0" tIns="33480" bIns="0"/>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Step</a:t>
            </a:r>
            <a:r>
              <a:rPr b="0" lang="pl-PL" sz="2800" spc="-1" strike="noStrike">
                <a:solidFill>
                  <a:srgbClr val="000000"/>
                </a:solidFill>
                <a:uFill>
                  <a:solidFill>
                    <a:srgbClr val="ffffff"/>
                  </a:solidFill>
                </a:uFill>
                <a:latin typeface="Calibri"/>
                <a:ea typeface="DejaVu Sans"/>
              </a:rPr>
              <a:t> 1:</a:t>
            </a:r>
            <a:endParaRPr b="0" lang="pl-PL" sz="1800" spc="-1" strike="noStrike">
              <a:solidFill>
                <a:srgbClr val="000000"/>
              </a:solidFill>
              <a:uFill>
                <a:solidFill>
                  <a:srgbClr val="ffffff"/>
                </a:solidFill>
              </a:uFill>
              <a:latin typeface="Arial"/>
            </a:endParaRPr>
          </a:p>
          <a:p>
            <a:pPr marL="469800">
              <a:lnSpc>
                <a:spcPct val="100000"/>
              </a:lnSpc>
            </a:pPr>
            <a:r>
              <a:rPr b="1" lang="pl-PL" sz="2800" spc="-1" strike="noStrike">
                <a:solidFill>
                  <a:srgbClr val="007973"/>
                </a:solidFill>
                <a:uFill>
                  <a:solidFill>
                    <a:srgbClr val="ffffff"/>
                  </a:solidFill>
                </a:uFill>
                <a:latin typeface="Calibri"/>
                <a:ea typeface="DejaVu Sans"/>
              </a:rPr>
              <a:t>Convolution</a:t>
            </a:r>
            <a:endParaRPr b="0" lang="pl-PL" sz="1800" spc="-1" strike="noStrike">
              <a:solidFill>
                <a:srgbClr val="000000"/>
              </a:solidFill>
              <a:uFill>
                <a:solidFill>
                  <a:srgbClr val="ffffff"/>
                </a:solidFill>
              </a:uFill>
              <a:latin typeface="Arial"/>
            </a:endParaRPr>
          </a:p>
        </p:txBody>
      </p:sp>
      <p:sp>
        <p:nvSpPr>
          <p:cNvPr id="300" name="CustomShape 3"/>
          <p:cNvSpPr/>
          <p:nvPr/>
        </p:nvSpPr>
        <p:spPr>
          <a:xfrm>
            <a:off x="1510200" y="2668320"/>
            <a:ext cx="4869720" cy="2943720"/>
          </a:xfrm>
          <a:prstGeom prst="rect">
            <a:avLst/>
          </a:prstGeom>
          <a:blipFill>
            <a:blip r:embed="rId1"/>
            <a:stretch>
              <a:fillRect/>
            </a:stretch>
          </a:blipFill>
          <a:ln>
            <a:noFill/>
          </a:ln>
        </p:spPr>
        <p:style>
          <a:lnRef idx="0"/>
          <a:fillRef idx="0"/>
          <a:effectRef idx="0"/>
          <a:fontRef idx="minor"/>
        </p:style>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907200" y="439200"/>
            <a:ext cx="773244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302" name="CustomShape 2"/>
          <p:cNvSpPr/>
          <p:nvPr/>
        </p:nvSpPr>
        <p:spPr>
          <a:xfrm>
            <a:off x="916920" y="1438920"/>
            <a:ext cx="6963480" cy="3599280"/>
          </a:xfrm>
          <a:prstGeom prst="rect">
            <a:avLst/>
          </a:prstGeom>
          <a:noFill/>
          <a:ln>
            <a:noFill/>
          </a:ln>
        </p:spPr>
        <p:style>
          <a:lnRef idx="0"/>
          <a:fillRef idx="0"/>
          <a:effectRef idx="0"/>
          <a:fontRef idx="minor"/>
        </p:style>
        <p:txBody>
          <a:bodyPr lIns="0" rIns="0" tIns="60840" bIns="0"/>
          <a:p>
            <a:pPr marL="2412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As we know convolutions are the basis of most graphic filters.</a:t>
            </a:r>
            <a:endParaRPr b="0" lang="pl-PL" sz="1800" spc="-1" strike="noStrike">
              <a:solidFill>
                <a:srgbClr val="000000"/>
              </a:solidFill>
              <a:uFill>
                <a:solidFill>
                  <a:srgbClr val="ffffff"/>
                </a:solidFill>
              </a:uFill>
              <a:latin typeface="Arial"/>
            </a:endParaRPr>
          </a:p>
          <a:p>
            <a:pPr marL="241200" indent="-227520">
              <a:lnSpc>
                <a:spcPct val="90000"/>
              </a:lnSpc>
              <a:buClr>
                <a:srgbClr val="000000"/>
              </a:buClr>
              <a:buFont typeface="Arial"/>
              <a:buChar char="•"/>
            </a:pPr>
            <a:r>
              <a:rPr b="0" lang="pl-PL" sz="2800" spc="-24" strike="noStrike">
                <a:solidFill>
                  <a:srgbClr val="000000"/>
                </a:solidFill>
                <a:uFill>
                  <a:solidFill>
                    <a:srgbClr val="ffffff"/>
                  </a:solidFill>
                </a:uFill>
                <a:latin typeface="Calibri"/>
                <a:ea typeface="DejaVu Sans"/>
              </a:rPr>
              <a:t>Using different filters allows us to get different image characteristics</a:t>
            </a:r>
            <a:r>
              <a:rPr b="0" lang="pl-PL" sz="28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Thanks to convolution we can create </a:t>
            </a:r>
            <a:r>
              <a:rPr b="0" i="1" lang="pl-PL" sz="2800" spc="-4" strike="noStrike">
                <a:solidFill>
                  <a:srgbClr val="007973"/>
                </a:solidFill>
                <a:uFill>
                  <a:solidFill>
                    <a:srgbClr val="ffffff"/>
                  </a:solidFill>
                </a:uFill>
                <a:latin typeface="Calibri"/>
                <a:ea typeface="DejaVu Sans"/>
              </a:rPr>
              <a:t>feature</a:t>
            </a:r>
            <a:r>
              <a:rPr b="0" i="1" lang="pl-PL" sz="2800" spc="18" strike="noStrike">
                <a:solidFill>
                  <a:srgbClr val="007973"/>
                </a:solidFill>
                <a:uFill>
                  <a:solidFill>
                    <a:srgbClr val="ffffff"/>
                  </a:solidFill>
                </a:uFill>
                <a:latin typeface="Calibri"/>
                <a:ea typeface="DejaVu Sans"/>
              </a:rPr>
              <a:t> </a:t>
            </a:r>
            <a:r>
              <a:rPr b="0" i="1" lang="pl-PL" sz="2800" spc="-1" strike="noStrike">
                <a:solidFill>
                  <a:srgbClr val="007973"/>
                </a:solidFill>
                <a:uFill>
                  <a:solidFill>
                    <a:srgbClr val="ffffff"/>
                  </a:solidFill>
                </a:uFill>
                <a:latin typeface="Calibri"/>
                <a:ea typeface="DejaVu Sans"/>
              </a:rPr>
              <a:t>maps</a:t>
            </a:r>
            <a:r>
              <a:rPr b="0" lang="pl-PL" sz="2800" spc="-1"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sp>
        <p:nvSpPr>
          <p:cNvPr id="303" name="CustomShape 3"/>
          <p:cNvSpPr/>
          <p:nvPr/>
        </p:nvSpPr>
        <p:spPr>
          <a:xfrm>
            <a:off x="8568000" y="304920"/>
            <a:ext cx="3508920" cy="6540120"/>
          </a:xfrm>
          <a:prstGeom prst="rect">
            <a:avLst/>
          </a:prstGeom>
          <a:blipFill>
            <a:blip r:embed="rId1"/>
            <a:stretch>
              <a:fillRect/>
            </a:stretch>
          </a:blipFill>
          <a:ln>
            <a:noFill/>
          </a:ln>
        </p:spPr>
        <p:style>
          <a:lnRef idx="0"/>
          <a:fillRef idx="0"/>
          <a:effectRef idx="0"/>
          <a:fontRef idx="minor"/>
        </p:style>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907200" y="439200"/>
            <a:ext cx="9100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305" name="CustomShape 2"/>
          <p:cNvSpPr/>
          <p:nvPr/>
        </p:nvSpPr>
        <p:spPr>
          <a:xfrm>
            <a:off x="144000" y="1152000"/>
            <a:ext cx="12066480" cy="5117400"/>
          </a:xfrm>
          <a:prstGeom prst="rect">
            <a:avLst/>
          </a:prstGeom>
          <a:noFill/>
          <a:ln>
            <a:noFill/>
          </a:ln>
        </p:spPr>
        <p:style>
          <a:lnRef idx="0"/>
          <a:fillRef idx="0"/>
          <a:effectRef idx="0"/>
          <a:fontRef idx="minor"/>
        </p:style>
        <p:txBody>
          <a:bodyPr lIns="0" rIns="0" tIns="94680" bIns="0"/>
          <a:p>
            <a:pPr marL="241200" indent="-227520">
              <a:lnSpc>
                <a:spcPts val="118"/>
              </a:lnSpc>
              <a:buClr>
                <a:srgbClr val="000000"/>
              </a:buClr>
              <a:buFont typeface="Arial"/>
              <a:buChar char="•"/>
            </a:pPr>
            <a:r>
              <a:rPr b="0" lang="pl-PL" sz="2800" spc="-7" strike="noStrike">
                <a:solidFill>
                  <a:srgbClr val="000000"/>
                </a:solidFill>
                <a:uFill>
                  <a:solidFill>
                    <a:srgbClr val="ffffff"/>
                  </a:solidFill>
                </a:uFill>
                <a:latin typeface="Calibri"/>
                <a:ea typeface="DejaVu Sans"/>
              </a:rPr>
              <a:t>Convolution as an ANN operation has many useful properties</a:t>
            </a:r>
            <a:r>
              <a:rPr b="0" lang="pl-PL" sz="2800" spc="-1"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ts val="118"/>
              </a:lnSpc>
              <a:buClr>
                <a:srgbClr val="000000"/>
              </a:buClr>
              <a:buFont typeface="Arial"/>
              <a:buChar char="•"/>
            </a:pPr>
            <a:r>
              <a:rPr b="0" lang="pl-PL" sz="2800" spc="-24" strike="noStrike">
                <a:solidFill>
                  <a:srgbClr val="000000"/>
                </a:solidFill>
                <a:uFill>
                  <a:solidFill>
                    <a:srgbClr val="ffffff"/>
                  </a:solidFill>
                </a:uFill>
                <a:latin typeface="Calibri"/>
                <a:ea typeface="DejaVu Sans"/>
              </a:rPr>
              <a:t>Feedforward Neural Networks can be used for problems involving work with imagesm but:</a:t>
            </a:r>
            <a:endParaRPr b="0" lang="pl-PL" sz="1800" spc="-1" strike="noStrike">
              <a:solidFill>
                <a:srgbClr val="000000"/>
              </a:solidFill>
              <a:uFill>
                <a:solidFill>
                  <a:srgbClr val="ffffff"/>
                </a:solidFill>
              </a:uFill>
              <a:latin typeface="Arial"/>
            </a:endParaRPr>
          </a:p>
          <a:p>
            <a:pPr lvl="1" marL="698400" indent="-227520">
              <a:lnSpc>
                <a:spcPct val="80000"/>
              </a:lnSpc>
              <a:buClr>
                <a:srgbClr val="000000"/>
              </a:buClr>
              <a:buFont typeface="Arial"/>
              <a:buChar char="•"/>
            </a:pPr>
            <a:r>
              <a:rPr b="0" lang="pl-PL" sz="2400" spc="-4" strike="noStrike">
                <a:solidFill>
                  <a:srgbClr val="000000"/>
                </a:solidFill>
                <a:uFill>
                  <a:solidFill>
                    <a:srgbClr val="ffffff"/>
                  </a:solidFill>
                </a:uFill>
                <a:latin typeface="Calibri"/>
                <a:ea typeface="DejaVu Sans"/>
              </a:rPr>
              <a:t>It would not be effective – we would need to treat every single pixel and as input and properly weight it</a:t>
            </a:r>
            <a:r>
              <a:rPr b="0" lang="pl-PL" sz="2400" spc="-7"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98400" indent="-227520">
              <a:lnSpc>
                <a:spcPts val="101"/>
              </a:lnSpc>
              <a:buClr>
                <a:srgbClr val="000000"/>
              </a:buClr>
              <a:buFont typeface="Arial"/>
              <a:buChar char="•"/>
            </a:pPr>
            <a:r>
              <a:rPr b="0" lang="pl-PL" sz="2400" spc="-4" strike="noStrike">
                <a:solidFill>
                  <a:srgbClr val="000000"/>
                </a:solidFill>
                <a:uFill>
                  <a:solidFill>
                    <a:srgbClr val="ffffff"/>
                  </a:solidFill>
                </a:uFill>
                <a:latin typeface="Calibri"/>
                <a:ea typeface="DejaVu Sans"/>
              </a:rPr>
              <a:t>Optionally we could in the beginning manually filter out and extract key image traits (computer vision techniques).</a:t>
            </a:r>
            <a:endParaRPr b="0" lang="pl-PL" sz="1800" spc="-1" strike="noStrike">
              <a:solidFill>
                <a:srgbClr val="000000"/>
              </a:solidFill>
              <a:uFill>
                <a:solidFill>
                  <a:srgbClr val="ffffff"/>
                </a:solidFill>
              </a:uFill>
              <a:latin typeface="Arial"/>
            </a:endParaRPr>
          </a:p>
          <a:p>
            <a:pPr lvl="1" marL="698400" indent="-227520">
              <a:lnSpc>
                <a:spcPts val="101"/>
              </a:lnSpc>
              <a:buClr>
                <a:srgbClr val="000000"/>
              </a:buClr>
              <a:buFont typeface="Arial"/>
              <a:buChar char="•"/>
            </a:pPr>
            <a:r>
              <a:rPr b="0" lang="pl-PL" sz="2400" spc="-7" strike="noStrike">
                <a:solidFill>
                  <a:srgbClr val="000000"/>
                </a:solidFill>
                <a:uFill>
                  <a:solidFill>
                    <a:srgbClr val="ffffff"/>
                  </a:solidFill>
                </a:uFill>
                <a:latin typeface="Calibri"/>
                <a:ea typeface="DejaVu Sans"/>
              </a:rPr>
              <a:t>Moreover each image would need to be structured in the same way and the object would need to be placed in the same location on the image</a:t>
            </a:r>
            <a:r>
              <a:rPr b="0" lang="pl-PL" sz="2400" spc="-1"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1" strike="noStrike">
                <a:solidFill>
                  <a:srgbClr val="000000"/>
                </a:solidFill>
                <a:uFill>
                  <a:solidFill>
                    <a:srgbClr val="ffffff"/>
                  </a:solidFill>
                </a:uFill>
                <a:latin typeface="Calibri"/>
                <a:ea typeface="DejaVu Sans"/>
              </a:rPr>
              <a:t>Convolutional neural networks solve those problems.</a:t>
            </a:r>
            <a:endParaRPr b="0" lang="pl-PL"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7199280" y="2857320"/>
            <a:ext cx="3885120" cy="3961440"/>
          </a:xfrm>
          <a:prstGeom prst="rect">
            <a:avLst/>
          </a:prstGeom>
          <a:blipFill>
            <a:blip r:embed="rId1"/>
            <a:stretch>
              <a:fillRect/>
            </a:stretch>
          </a:blipFill>
          <a:ln>
            <a:noFill/>
          </a:ln>
        </p:spPr>
        <p:style>
          <a:lnRef idx="0"/>
          <a:fillRef idx="0"/>
          <a:effectRef idx="0"/>
          <a:fontRef idx="minor"/>
        </p:style>
      </p:sp>
      <p:sp>
        <p:nvSpPr>
          <p:cNvPr id="307" name="CustomShape 2"/>
          <p:cNvSpPr/>
          <p:nvPr/>
        </p:nvSpPr>
        <p:spPr>
          <a:xfrm>
            <a:off x="907200" y="439200"/>
            <a:ext cx="8740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308" name="CustomShape 3"/>
          <p:cNvSpPr/>
          <p:nvPr/>
        </p:nvSpPr>
        <p:spPr>
          <a:xfrm>
            <a:off x="907200" y="1152000"/>
            <a:ext cx="9732240" cy="5617800"/>
          </a:xfrm>
          <a:prstGeom prst="rect">
            <a:avLst/>
          </a:prstGeom>
          <a:noFill/>
          <a:ln>
            <a:noFill/>
          </a:ln>
        </p:spPr>
        <p:style>
          <a:lnRef idx="0"/>
          <a:fillRef idx="0"/>
          <a:effectRef idx="0"/>
          <a:fontRef idx="minor"/>
        </p:style>
        <p:txBody>
          <a:bodyPr lIns="0" rIns="0" tIns="12240" bIns="0"/>
          <a:p>
            <a:pPr marL="173880" indent="-160200">
              <a:lnSpc>
                <a:spcPts val="140"/>
              </a:lnSpc>
              <a:buClr>
                <a:srgbClr val="000000"/>
              </a:buClr>
              <a:buFont typeface="Arial"/>
              <a:buChar char="•"/>
            </a:pPr>
            <a:r>
              <a:rPr b="0" lang="pl-PL" sz="1800" spc="-1" strike="noStrike">
                <a:solidFill>
                  <a:srgbClr val="000000"/>
                </a:solidFill>
                <a:uFill>
                  <a:solidFill>
                    <a:srgbClr val="ffffff"/>
                  </a:solidFill>
                </a:uFill>
                <a:latin typeface="Calibri"/>
                <a:ea typeface="DejaVu Sans"/>
              </a:rPr>
              <a:t> </a:t>
            </a: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First of all convolution neural networks use phenomenon called </a:t>
            </a:r>
            <a:r>
              <a:rPr b="1" i="1" lang="pl-PL" sz="2800" spc="-1" strike="noStrike">
                <a:solidFill>
                  <a:srgbClr val="007973"/>
                </a:solidFill>
                <a:uFill>
                  <a:solidFill>
                    <a:srgbClr val="ffffff"/>
                  </a:solidFill>
                </a:uFill>
                <a:latin typeface="Calibri"/>
                <a:ea typeface="DejaVu Sans"/>
              </a:rPr>
              <a:t>sparse </a:t>
            </a:r>
            <a:r>
              <a:rPr b="1" i="1" lang="pl-PL" sz="2800" spc="-4" strike="noStrike">
                <a:solidFill>
                  <a:srgbClr val="007973"/>
                </a:solidFill>
                <a:uFill>
                  <a:solidFill>
                    <a:srgbClr val="ffffff"/>
                  </a:solidFill>
                </a:uFill>
                <a:latin typeface="Calibri"/>
                <a:ea typeface="DejaVu Sans"/>
              </a:rPr>
              <a:t>interactions/</a:t>
            </a:r>
            <a:r>
              <a:rPr b="1" i="1" lang="pl-PL" sz="2800" spc="-1" strike="noStrike">
                <a:solidFill>
                  <a:srgbClr val="007973"/>
                </a:solidFill>
                <a:uFill>
                  <a:solidFill>
                    <a:srgbClr val="ffffff"/>
                  </a:solidFill>
                </a:uFill>
                <a:latin typeface="Calibri"/>
                <a:ea typeface="DejaVu Sans"/>
              </a:rPr>
              <a:t>sparse</a:t>
            </a:r>
            <a:r>
              <a:rPr b="1" i="1" lang="pl-PL" sz="2800" spc="162" strike="noStrike">
                <a:solidFill>
                  <a:srgbClr val="007973"/>
                </a:solidFill>
                <a:uFill>
                  <a:solidFill>
                    <a:srgbClr val="ffffff"/>
                  </a:solidFill>
                </a:uFill>
                <a:latin typeface="Calibri"/>
                <a:ea typeface="DejaVu Sans"/>
              </a:rPr>
              <a:t> </a:t>
            </a:r>
            <a:r>
              <a:rPr b="1" i="1" lang="pl-PL" sz="2800" spc="-4" strike="noStrike">
                <a:solidFill>
                  <a:srgbClr val="007973"/>
                </a:solidFill>
                <a:uFill>
                  <a:solidFill>
                    <a:srgbClr val="ffffff"/>
                  </a:solidFill>
                </a:uFill>
                <a:latin typeface="Calibri"/>
                <a:ea typeface="DejaVu Sans"/>
              </a:rPr>
              <a:t>connectivity</a:t>
            </a:r>
            <a:r>
              <a:rPr b="0" lang="pl-PL" sz="2800" spc="-4"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a:lnSpc>
                <a:spcPct val="119000"/>
              </a:lnSpc>
            </a:pP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It exists, because the kernel </a:t>
            </a: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is usually much smaller that </a:t>
            </a: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the input matrix/data.</a:t>
            </a:r>
            <a:endParaRPr b="0" lang="pl-PL" sz="1800" spc="-1" strike="noStrike">
              <a:solidFill>
                <a:srgbClr val="000000"/>
              </a:solidFill>
              <a:uFill>
                <a:solidFill>
                  <a:srgbClr val="ffffff"/>
                </a:solidFill>
              </a:uFill>
              <a:latin typeface="Arial"/>
            </a:endParaRPr>
          </a:p>
          <a:p>
            <a:pPr marL="241200">
              <a:lnSpc>
                <a:spcPts val="140"/>
              </a:lnSpc>
            </a:pP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Thanks to that there are lesser </a:t>
            </a: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trainable parameters, less </a:t>
            </a: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memory is required and </a:t>
            </a:r>
            <a:endParaRPr b="0" lang="pl-PL" sz="1800" spc="-1" strike="noStrike">
              <a:solidFill>
                <a:srgbClr val="000000"/>
              </a:solidFill>
              <a:uFill>
                <a:solidFill>
                  <a:srgbClr val="ffffff"/>
                </a:solidFill>
              </a:uFill>
              <a:latin typeface="Arial"/>
            </a:endParaRPr>
          </a:p>
          <a:p>
            <a:pPr marL="241200">
              <a:lnSpc>
                <a:spcPts val="140"/>
              </a:lnSpc>
            </a:pPr>
            <a:r>
              <a:rPr b="0" lang="pl-PL" sz="2800" spc="-7" strike="noStrike">
                <a:solidFill>
                  <a:srgbClr val="000000"/>
                </a:solidFill>
                <a:uFill>
                  <a:solidFill>
                    <a:srgbClr val="ffffff"/>
                  </a:solidFill>
                </a:uFill>
                <a:latin typeface="Calibri"/>
                <a:ea typeface="DejaVu Sans"/>
              </a:rPr>
              <a:t>the training is faster.</a:t>
            </a:r>
            <a:endParaRPr b="0" lang="pl-PL" sz="18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916920" y="439200"/>
            <a:ext cx="397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80" strike="noStrike">
                <a:solidFill>
                  <a:srgbClr val="007973"/>
                </a:solidFill>
                <a:uFill>
                  <a:solidFill>
                    <a:srgbClr val="ffffff"/>
                  </a:solidFill>
                </a:uFill>
                <a:latin typeface="Calibri Light"/>
                <a:ea typeface="DejaVu Sans"/>
              </a:rPr>
              <a:t>W</a:t>
            </a:r>
            <a:r>
              <a:rPr b="0" lang="pl-PL" sz="4000" spc="-24" strike="noStrike">
                <a:solidFill>
                  <a:srgbClr val="007973"/>
                </a:solidFill>
                <a:uFill>
                  <a:solidFill>
                    <a:srgbClr val="ffffff"/>
                  </a:solidFill>
                </a:uFill>
                <a:latin typeface="Calibri Light"/>
                <a:ea typeface="DejaVu Sans"/>
              </a:rPr>
              <a:t>p</a:t>
            </a:r>
            <a:r>
              <a:rPr b="0" lang="pl-PL" sz="4000" spc="-83" strike="noStrike">
                <a:solidFill>
                  <a:srgbClr val="007973"/>
                </a:solidFill>
                <a:uFill>
                  <a:solidFill>
                    <a:srgbClr val="ffffff"/>
                  </a:solidFill>
                </a:uFill>
                <a:latin typeface="Calibri Light"/>
                <a:ea typeface="DejaVu Sans"/>
              </a:rPr>
              <a:t>r</a:t>
            </a:r>
            <a:r>
              <a:rPr b="0" lang="pl-PL" sz="4000" spc="-52" strike="noStrike">
                <a:solidFill>
                  <a:srgbClr val="007973"/>
                </a:solidFill>
                <a:uFill>
                  <a:solidFill>
                    <a:srgbClr val="ffffff"/>
                  </a:solidFill>
                </a:uFill>
                <a:latin typeface="Calibri Light"/>
                <a:ea typeface="DejaVu Sans"/>
              </a:rPr>
              <a:t>o</a:t>
            </a:r>
            <a:r>
              <a:rPr b="0" lang="pl-PL" sz="4000" spc="-103" strike="noStrike">
                <a:solidFill>
                  <a:srgbClr val="007973"/>
                </a:solidFill>
                <a:uFill>
                  <a:solidFill>
                    <a:srgbClr val="ffffff"/>
                  </a:solidFill>
                </a:uFill>
                <a:latin typeface="Calibri Light"/>
                <a:ea typeface="DejaVu Sans"/>
              </a:rPr>
              <a:t>w</a:t>
            </a:r>
            <a:r>
              <a:rPr b="0" lang="pl-PL" sz="4000" spc="-32" strike="noStrike">
                <a:solidFill>
                  <a:srgbClr val="007973"/>
                </a:solidFill>
                <a:uFill>
                  <a:solidFill>
                    <a:srgbClr val="ffffff"/>
                  </a:solidFill>
                </a:uFill>
                <a:latin typeface="Calibri Light"/>
                <a:ea typeface="DejaVu Sans"/>
              </a:rPr>
              <a:t>ad</a:t>
            </a:r>
            <a:r>
              <a:rPr b="0" lang="pl-PL" sz="4000" spc="-123" strike="noStrike">
                <a:solidFill>
                  <a:srgbClr val="007973"/>
                </a:solidFill>
                <a:uFill>
                  <a:solidFill>
                    <a:srgbClr val="ffffff"/>
                  </a:solidFill>
                </a:uFill>
                <a:latin typeface="Calibri Light"/>
                <a:ea typeface="DejaVu Sans"/>
              </a:rPr>
              <a:t>z</a:t>
            </a:r>
            <a:r>
              <a:rPr b="0" lang="pl-PL" sz="4000" spc="-43" strike="noStrike">
                <a:solidFill>
                  <a:srgbClr val="007973"/>
                </a:solidFill>
                <a:uFill>
                  <a:solidFill>
                    <a:srgbClr val="ffffff"/>
                  </a:solidFill>
                </a:uFill>
                <a:latin typeface="Calibri Light"/>
                <a:ea typeface="DejaVu Sans"/>
              </a:rPr>
              <a:t>e</a:t>
            </a:r>
            <a:r>
              <a:rPr b="0" lang="pl-PL" sz="4000" spc="-32" strike="noStrike">
                <a:solidFill>
                  <a:srgbClr val="007973"/>
                </a:solidFill>
                <a:uFill>
                  <a:solidFill>
                    <a:srgbClr val="ffffff"/>
                  </a:solidFill>
                </a:uFill>
                <a:latin typeface="Calibri Light"/>
                <a:ea typeface="DejaVu Sans"/>
              </a:rPr>
              <a:t>n</a:t>
            </a:r>
            <a:r>
              <a:rPr b="0" lang="pl-PL" sz="4000" spc="-18" strike="noStrike">
                <a:solidFill>
                  <a:srgbClr val="007973"/>
                </a:solidFill>
                <a:uFill>
                  <a:solidFill>
                    <a:srgbClr val="ffffff"/>
                  </a:solidFill>
                </a:uFill>
                <a:latin typeface="Calibri Light"/>
                <a:ea typeface="DejaVu Sans"/>
              </a:rPr>
              <a:t>i</a:t>
            </a:r>
            <a:r>
              <a:rPr b="0" lang="pl-PL" sz="4000" spc="-1" strike="noStrike">
                <a:solidFill>
                  <a:srgbClr val="007973"/>
                </a:solidFill>
                <a:uFill>
                  <a:solidFill>
                    <a:srgbClr val="ffffff"/>
                  </a:solidFill>
                </a:uFill>
                <a:latin typeface="Calibri Light"/>
                <a:ea typeface="DejaVu Sans"/>
              </a:rPr>
              <a:t>e</a:t>
            </a:r>
            <a:endParaRPr b="0" lang="pl-PL" sz="1800" spc="-1" strike="noStrike">
              <a:solidFill>
                <a:srgbClr val="000000"/>
              </a:solidFill>
              <a:uFill>
                <a:solidFill>
                  <a:srgbClr val="ffffff"/>
                </a:solidFill>
              </a:uFill>
              <a:latin typeface="Arial"/>
            </a:endParaRPr>
          </a:p>
        </p:txBody>
      </p:sp>
      <p:pic>
        <p:nvPicPr>
          <p:cNvPr id="116" name="" descr=""/>
          <p:cNvPicPr/>
          <p:nvPr/>
        </p:nvPicPr>
        <p:blipFill>
          <a:blip r:embed="rId1"/>
          <a:stretch/>
        </p:blipFill>
        <p:spPr>
          <a:xfrm>
            <a:off x="2664000" y="1512000"/>
            <a:ext cx="5512680" cy="39405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907200" y="439200"/>
            <a:ext cx="7948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310" name="CustomShape 2"/>
          <p:cNvSpPr/>
          <p:nvPr/>
        </p:nvSpPr>
        <p:spPr>
          <a:xfrm>
            <a:off x="916920" y="1438920"/>
            <a:ext cx="8742240" cy="1339560"/>
          </a:xfrm>
          <a:prstGeom prst="rect">
            <a:avLst/>
          </a:prstGeom>
          <a:noFill/>
          <a:ln>
            <a:noFill/>
          </a:ln>
        </p:spPr>
        <p:style>
          <a:lnRef idx="0"/>
          <a:fillRef idx="0"/>
          <a:effectRef idx="0"/>
          <a:fontRef idx="minor"/>
        </p:style>
        <p:txBody>
          <a:bodyPr lIns="0" rIns="0" tIns="60840" bIns="0"/>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Another important feature of convolutional neural networks is </a:t>
            </a:r>
            <a:r>
              <a:rPr b="1" i="1" lang="pl-PL" sz="2800" spc="-4" strike="noStrike">
                <a:solidFill>
                  <a:srgbClr val="007973"/>
                </a:solidFill>
                <a:uFill>
                  <a:solidFill>
                    <a:srgbClr val="ffffff"/>
                  </a:solidFill>
                </a:uFill>
                <a:latin typeface="Calibri"/>
                <a:ea typeface="DejaVu Sans"/>
              </a:rPr>
              <a:t>parameter</a:t>
            </a:r>
            <a:r>
              <a:rPr b="1" i="1" lang="pl-PL" sz="2800" spc="26" strike="noStrike">
                <a:solidFill>
                  <a:srgbClr val="007973"/>
                </a:solidFill>
                <a:uFill>
                  <a:solidFill>
                    <a:srgbClr val="ffffff"/>
                  </a:solidFill>
                </a:uFill>
                <a:latin typeface="Calibri"/>
                <a:ea typeface="DejaVu Sans"/>
              </a:rPr>
              <a:t> </a:t>
            </a:r>
            <a:r>
              <a:rPr b="1" i="1" lang="pl-PL" sz="2800" spc="-1" strike="noStrike">
                <a:solidFill>
                  <a:srgbClr val="007973"/>
                </a:solidFill>
                <a:uFill>
                  <a:solidFill>
                    <a:srgbClr val="ffffff"/>
                  </a:solidFill>
                </a:uFill>
                <a:latin typeface="Calibri"/>
                <a:ea typeface="DejaVu Sans"/>
              </a:rPr>
              <a:t>sharing</a:t>
            </a:r>
            <a:r>
              <a:rPr b="0" lang="pl-PL" sz="2800" spc="-1"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sp>
        <p:nvSpPr>
          <p:cNvPr id="311" name="CustomShape 3"/>
          <p:cNvSpPr/>
          <p:nvPr/>
        </p:nvSpPr>
        <p:spPr>
          <a:xfrm>
            <a:off x="3775320" y="2464920"/>
            <a:ext cx="4374360" cy="3504960"/>
          </a:xfrm>
          <a:prstGeom prst="rect">
            <a:avLst/>
          </a:prstGeom>
          <a:blipFill>
            <a:blip r:embed="rId1"/>
            <a:stretch>
              <a:fillRect/>
            </a:stretch>
          </a:blipFill>
          <a:ln>
            <a:noFill/>
          </a:ln>
        </p:spPr>
        <p:style>
          <a:lnRef idx="0"/>
          <a:fillRef idx="0"/>
          <a:effectRef idx="0"/>
          <a:fontRef idx="minor"/>
        </p:style>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907200" y="439200"/>
            <a:ext cx="8524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313" name="CustomShape 2"/>
          <p:cNvSpPr/>
          <p:nvPr/>
        </p:nvSpPr>
        <p:spPr>
          <a:xfrm>
            <a:off x="916920" y="1438920"/>
            <a:ext cx="9916920" cy="2583720"/>
          </a:xfrm>
          <a:prstGeom prst="rect">
            <a:avLst/>
          </a:prstGeom>
          <a:noFill/>
          <a:ln>
            <a:noFill/>
          </a:ln>
        </p:spPr>
        <p:style>
          <a:lnRef idx="0"/>
          <a:fillRef idx="0"/>
          <a:effectRef idx="0"/>
          <a:fontRef idx="minor"/>
        </p:style>
        <p:txBody>
          <a:bodyPr lIns="0" rIns="0" tIns="12240" bIns="0"/>
          <a:p>
            <a:pPr marL="241200" indent="-227520">
              <a:lnSpc>
                <a:spcPts val="140"/>
              </a:lnSpc>
              <a:buClr>
                <a:srgbClr val="000000"/>
              </a:buClr>
              <a:buFont typeface="Arial"/>
              <a:buChar char="•"/>
            </a:pPr>
            <a:r>
              <a:rPr b="0" lang="pl-PL" sz="2800" spc="-4" strike="noStrike">
                <a:solidFill>
                  <a:srgbClr val="000000"/>
                </a:solidFill>
                <a:uFill>
                  <a:solidFill>
                    <a:srgbClr val="ffffff"/>
                  </a:solidFill>
                </a:uFill>
                <a:latin typeface="Calibri"/>
                <a:ea typeface="DejaVu Sans"/>
              </a:rPr>
              <a:t>Convolutional neural networks are </a:t>
            </a:r>
            <a:r>
              <a:rPr b="1" i="1" lang="pl-PL" sz="2800" spc="-1" strike="noStrike">
                <a:solidFill>
                  <a:srgbClr val="007973"/>
                </a:solidFill>
                <a:uFill>
                  <a:solidFill>
                    <a:srgbClr val="ffffff"/>
                  </a:solidFill>
                </a:uFill>
                <a:latin typeface="Calibri"/>
                <a:ea typeface="DejaVu Sans"/>
              </a:rPr>
              <a:t>equivariant </a:t>
            </a:r>
            <a:r>
              <a:rPr b="1" i="1" lang="pl-PL" sz="2800" spc="-18" strike="noStrike">
                <a:solidFill>
                  <a:srgbClr val="007973"/>
                </a:solidFill>
                <a:uFill>
                  <a:solidFill>
                    <a:srgbClr val="ffffff"/>
                  </a:solidFill>
                </a:uFill>
                <a:latin typeface="Calibri"/>
                <a:ea typeface="DejaVu Sans"/>
              </a:rPr>
              <a:t>to</a:t>
            </a:r>
            <a:r>
              <a:rPr b="1" i="1" lang="pl-PL" sz="2800" spc="-1" strike="noStrike">
                <a:solidFill>
                  <a:srgbClr val="007973"/>
                </a:solidFill>
                <a:uFill>
                  <a:solidFill>
                    <a:srgbClr val="ffffff"/>
                  </a:solidFill>
                </a:uFill>
                <a:latin typeface="Calibri"/>
                <a:ea typeface="DejaVu Sans"/>
              </a:rPr>
              <a:t> translation</a:t>
            </a:r>
            <a:r>
              <a:rPr b="0" lang="pl-PL" sz="2800" spc="-1"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ts val="140"/>
              </a:lnSpc>
              <a:buClr>
                <a:srgbClr val="000000"/>
              </a:buClr>
              <a:buFont typeface="Arial"/>
              <a:buChar char="•"/>
            </a:pPr>
            <a:r>
              <a:rPr b="0" lang="pl-PL" sz="2800" spc="-4" strike="noStrike">
                <a:solidFill>
                  <a:srgbClr val="000000"/>
                </a:solidFill>
                <a:uFill>
                  <a:solidFill>
                    <a:srgbClr val="ffffff"/>
                  </a:solidFill>
                </a:uFill>
                <a:latin typeface="Calibri"/>
                <a:ea typeface="DejaVu Sans"/>
              </a:rPr>
              <a:t>This means, that it can recognize shapes/objects/patterns regardless of its location on an image.</a:t>
            </a:r>
            <a:endParaRPr b="0" lang="pl-PL" sz="18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907200" y="439200"/>
            <a:ext cx="8596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a:t>
            </a:r>
            <a:endParaRPr b="0" lang="pl-PL" sz="1800" spc="-1" strike="noStrike">
              <a:solidFill>
                <a:srgbClr val="000000"/>
              </a:solidFill>
              <a:uFill>
                <a:solidFill>
                  <a:srgbClr val="ffffff"/>
                </a:solidFill>
              </a:uFill>
              <a:latin typeface="Arial"/>
            </a:endParaRPr>
          </a:p>
        </p:txBody>
      </p:sp>
      <p:sp>
        <p:nvSpPr>
          <p:cNvPr id="315" name="CustomShape 2"/>
          <p:cNvSpPr/>
          <p:nvPr/>
        </p:nvSpPr>
        <p:spPr>
          <a:xfrm>
            <a:off x="916920" y="1416960"/>
            <a:ext cx="10242360" cy="907920"/>
          </a:xfrm>
          <a:prstGeom prst="rect">
            <a:avLst/>
          </a:prstGeom>
          <a:noFill/>
          <a:ln>
            <a:noFill/>
          </a:ln>
        </p:spPr>
        <p:style>
          <a:lnRef idx="0"/>
          <a:fillRef idx="0"/>
          <a:effectRef idx="0"/>
          <a:fontRef idx="minor"/>
        </p:style>
        <p:txBody>
          <a:bodyPr lIns="0" rIns="0" tIns="33480" bIns="0"/>
          <a:p>
            <a:pPr marL="241200" indent="-227520">
              <a:lnSpc>
                <a:spcPct val="100000"/>
              </a:lnSpc>
              <a:buClr>
                <a:srgbClr val="000000"/>
              </a:buClr>
              <a:buFont typeface="Arial"/>
              <a:buChar char="•"/>
            </a:pPr>
            <a:r>
              <a:rPr b="0" lang="pl-PL" sz="2800" spc="-24" strike="noStrike">
                <a:solidFill>
                  <a:srgbClr val="000000"/>
                </a:solidFill>
                <a:uFill>
                  <a:solidFill>
                    <a:srgbClr val="ffffff"/>
                  </a:solidFill>
                </a:uFill>
                <a:latin typeface="Calibri"/>
                <a:ea typeface="DejaVu Sans"/>
              </a:rPr>
              <a:t>Step</a:t>
            </a:r>
            <a:r>
              <a:rPr b="0" lang="pl-PL" sz="2800" spc="-1" strike="noStrike">
                <a:solidFill>
                  <a:srgbClr val="000000"/>
                </a:solidFill>
                <a:uFill>
                  <a:solidFill>
                    <a:srgbClr val="ffffff"/>
                  </a:solidFill>
                </a:uFill>
                <a:latin typeface="Calibri"/>
                <a:ea typeface="DejaVu Sans"/>
              </a:rPr>
              <a:t> 2:</a:t>
            </a:r>
            <a:endParaRPr b="0" lang="pl-PL" sz="1800" spc="-1" strike="noStrike">
              <a:solidFill>
                <a:srgbClr val="000000"/>
              </a:solidFill>
              <a:uFill>
                <a:solidFill>
                  <a:srgbClr val="ffffff"/>
                </a:solidFill>
              </a:uFill>
              <a:latin typeface="Arial"/>
            </a:endParaRPr>
          </a:p>
          <a:p>
            <a:pPr marL="469800">
              <a:lnSpc>
                <a:spcPct val="100000"/>
              </a:lnSpc>
            </a:pPr>
            <a:r>
              <a:rPr b="1" lang="pl-PL" sz="2800" spc="-4" strike="noStrike">
                <a:solidFill>
                  <a:srgbClr val="007973"/>
                </a:solidFill>
                <a:uFill>
                  <a:solidFill>
                    <a:srgbClr val="ffffff"/>
                  </a:solidFill>
                </a:uFill>
                <a:latin typeface="Calibri"/>
                <a:ea typeface="DejaVu Sans"/>
              </a:rPr>
              <a:t>Introducing nonlinearity </a:t>
            </a:r>
            <a:r>
              <a:rPr b="0" lang="pl-PL" sz="2800" spc="-7" strike="noStrike">
                <a:solidFill>
                  <a:srgbClr val="007973"/>
                </a:solidFill>
                <a:uFill>
                  <a:solidFill>
                    <a:srgbClr val="ffffff"/>
                  </a:solidFill>
                </a:uFill>
                <a:latin typeface="Calibri"/>
                <a:ea typeface="DejaVu Sans"/>
              </a:rPr>
              <a:t>(</a:t>
            </a:r>
            <a:r>
              <a:rPr b="0" i="1" lang="pl-PL" sz="2800" spc="-7" strike="noStrike">
                <a:solidFill>
                  <a:srgbClr val="007973"/>
                </a:solidFill>
                <a:uFill>
                  <a:solidFill>
                    <a:srgbClr val="ffffff"/>
                  </a:solidFill>
                </a:uFill>
                <a:latin typeface="Calibri"/>
                <a:ea typeface="DejaVu Sans"/>
              </a:rPr>
              <a:t>detector</a:t>
            </a:r>
            <a:r>
              <a:rPr b="0" i="1" lang="pl-PL" sz="2800" spc="58" strike="noStrike">
                <a:solidFill>
                  <a:srgbClr val="007973"/>
                </a:solidFill>
                <a:uFill>
                  <a:solidFill>
                    <a:srgbClr val="ffffff"/>
                  </a:solidFill>
                </a:uFill>
                <a:latin typeface="Calibri"/>
                <a:ea typeface="DejaVu Sans"/>
              </a:rPr>
              <a:t> </a:t>
            </a:r>
            <a:r>
              <a:rPr b="0" i="1" lang="pl-PL" sz="2800" spc="-7" strike="noStrike">
                <a:solidFill>
                  <a:srgbClr val="007973"/>
                </a:solidFill>
                <a:uFill>
                  <a:solidFill>
                    <a:srgbClr val="ffffff"/>
                  </a:solidFill>
                </a:uFill>
                <a:latin typeface="Calibri"/>
                <a:ea typeface="DejaVu Sans"/>
              </a:rPr>
              <a:t>stage</a:t>
            </a:r>
            <a:r>
              <a:rPr b="0" lang="pl-PL" sz="2800" spc="-7"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p:txBody>
      </p:sp>
      <p:sp>
        <p:nvSpPr>
          <p:cNvPr id="316" name="CustomShape 3"/>
          <p:cNvSpPr/>
          <p:nvPr/>
        </p:nvSpPr>
        <p:spPr>
          <a:xfrm>
            <a:off x="1216080" y="2714400"/>
            <a:ext cx="5142600" cy="3047040"/>
          </a:xfrm>
          <a:prstGeom prst="rect">
            <a:avLst/>
          </a:prstGeom>
          <a:blipFill>
            <a:blip r:embed="rId1"/>
            <a:stretch>
              <a:fillRect/>
            </a:stretch>
          </a:blipFill>
          <a:ln>
            <a:noFill/>
          </a:ln>
        </p:spPr>
        <p:style>
          <a:lnRef idx="0"/>
          <a:fillRef idx="0"/>
          <a:effectRef idx="0"/>
          <a:fontRef idx="minor"/>
        </p:style>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907200" y="439200"/>
            <a:ext cx="8668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networks</a:t>
            </a:r>
            <a:endParaRPr b="0" lang="pl-PL" sz="1800" spc="-1" strike="noStrike">
              <a:solidFill>
                <a:srgbClr val="000000"/>
              </a:solidFill>
              <a:uFill>
                <a:solidFill>
                  <a:srgbClr val="ffffff"/>
                </a:solidFill>
              </a:uFill>
              <a:latin typeface="Arial"/>
            </a:endParaRPr>
          </a:p>
        </p:txBody>
      </p:sp>
      <p:sp>
        <p:nvSpPr>
          <p:cNvPr id="318" name="CustomShape 2"/>
          <p:cNvSpPr/>
          <p:nvPr/>
        </p:nvSpPr>
        <p:spPr>
          <a:xfrm>
            <a:off x="916920" y="1353240"/>
            <a:ext cx="10048320" cy="3855600"/>
          </a:xfrm>
          <a:prstGeom prst="rect">
            <a:avLst/>
          </a:prstGeom>
          <a:noFill/>
          <a:ln>
            <a:noFill/>
          </a:ln>
        </p:spPr>
        <p:style>
          <a:lnRef idx="0"/>
          <a:fillRef idx="0"/>
          <a:effectRef idx="0"/>
          <a:fontRef idx="minor"/>
        </p:style>
        <p:txBody>
          <a:bodyPr lIns="0" rIns="0" tIns="97920" bIns="0"/>
          <a:p>
            <a:pPr marL="241200" indent="-227520">
              <a:lnSpc>
                <a:spcPct val="100000"/>
              </a:lnSpc>
              <a:buClr>
                <a:srgbClr val="000000"/>
              </a:buClr>
              <a:buFont typeface="Arial"/>
              <a:buChar char="•"/>
            </a:pPr>
            <a:r>
              <a:rPr b="0" lang="pl-PL" sz="2800" spc="-7" strike="noStrike">
                <a:solidFill>
                  <a:srgbClr val="000000"/>
                </a:solidFill>
                <a:uFill>
                  <a:solidFill>
                    <a:srgbClr val="ffffff"/>
                  </a:solidFill>
                </a:uFill>
                <a:latin typeface="Calibri"/>
                <a:ea typeface="DejaVu Sans"/>
              </a:rPr>
              <a:t>Convolution is a linear operation.</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But in reality relations between objects are usually nonlinear</a:t>
            </a:r>
            <a:r>
              <a:rPr b="0" lang="pl-PL" sz="2800" spc="-4"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marL="241200" indent="-227520">
              <a:lnSpc>
                <a:spcPct val="100000"/>
              </a:lnSpc>
              <a:buClr>
                <a:srgbClr val="000000"/>
              </a:buClr>
              <a:buFont typeface="Arial"/>
              <a:buChar char="•"/>
            </a:pPr>
            <a:r>
              <a:rPr b="0" lang="pl-PL" sz="2800" spc="-4" strike="noStrike">
                <a:solidFill>
                  <a:srgbClr val="000000"/>
                </a:solidFill>
                <a:uFill>
                  <a:solidFill>
                    <a:srgbClr val="ffffff"/>
                  </a:solidFill>
                </a:uFill>
                <a:latin typeface="Calibri"/>
                <a:ea typeface="DejaVu Sans"/>
              </a:rPr>
              <a:t>ANN are used to get this nonlinear relationship between data.</a:t>
            </a:r>
            <a:endParaRPr b="0" lang="pl-PL" sz="1800" spc="-1" strike="noStrike">
              <a:solidFill>
                <a:srgbClr val="000000"/>
              </a:solidFill>
              <a:uFill>
                <a:solidFill>
                  <a:srgbClr val="ffffff"/>
                </a:solidFill>
              </a:uFill>
              <a:latin typeface="Arial"/>
            </a:endParaRPr>
          </a:p>
          <a:p>
            <a:pPr marL="241200" indent="-22752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This is why the results from the convolution step are then served as an input for a non-linear function (e.g. ReLu).</a:t>
            </a:r>
            <a:endParaRPr b="0" lang="pl-PL"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907200" y="439200"/>
            <a:ext cx="9028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networks</a:t>
            </a:r>
            <a:endParaRPr b="0" lang="pl-PL" sz="1800" spc="-1" strike="noStrike">
              <a:solidFill>
                <a:srgbClr val="000000"/>
              </a:solidFill>
              <a:uFill>
                <a:solidFill>
                  <a:srgbClr val="ffffff"/>
                </a:solidFill>
              </a:uFill>
              <a:latin typeface="Arial"/>
            </a:endParaRPr>
          </a:p>
        </p:txBody>
      </p:sp>
      <p:sp>
        <p:nvSpPr>
          <p:cNvPr id="320" name="CustomShape 2"/>
          <p:cNvSpPr/>
          <p:nvPr/>
        </p:nvSpPr>
        <p:spPr>
          <a:xfrm>
            <a:off x="916920" y="1416960"/>
            <a:ext cx="6570360" cy="907920"/>
          </a:xfrm>
          <a:prstGeom prst="rect">
            <a:avLst/>
          </a:prstGeom>
          <a:noFill/>
          <a:ln>
            <a:noFill/>
          </a:ln>
        </p:spPr>
        <p:style>
          <a:lnRef idx="0"/>
          <a:fillRef idx="0"/>
          <a:effectRef idx="0"/>
          <a:fontRef idx="minor"/>
        </p:style>
        <p:txBody>
          <a:bodyPr lIns="0" rIns="0" tIns="33480" bIns="0"/>
          <a:p>
            <a:pPr marL="241200" indent="-227520">
              <a:lnSpc>
                <a:spcPct val="100000"/>
              </a:lnSpc>
              <a:buClr>
                <a:srgbClr val="000000"/>
              </a:buClr>
              <a:buFont typeface="Arial"/>
              <a:buChar char="•"/>
            </a:pPr>
            <a:r>
              <a:rPr b="0" lang="pl-PL" sz="2800" spc="-24" strike="noStrike">
                <a:solidFill>
                  <a:srgbClr val="000000"/>
                </a:solidFill>
                <a:uFill>
                  <a:solidFill>
                    <a:srgbClr val="ffffff"/>
                  </a:solidFill>
                </a:uFill>
                <a:latin typeface="Calibri"/>
                <a:ea typeface="DejaVu Sans"/>
              </a:rPr>
              <a:t>Step</a:t>
            </a:r>
            <a:r>
              <a:rPr b="0" lang="pl-PL" sz="2800" spc="-4"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3:</a:t>
            </a:r>
            <a:endParaRPr b="0" lang="pl-PL" sz="1800" spc="-1" strike="noStrike">
              <a:solidFill>
                <a:srgbClr val="000000"/>
              </a:solidFill>
              <a:uFill>
                <a:solidFill>
                  <a:srgbClr val="ffffff"/>
                </a:solidFill>
              </a:uFill>
              <a:latin typeface="Arial"/>
            </a:endParaRPr>
          </a:p>
          <a:p>
            <a:pPr marL="469800">
              <a:lnSpc>
                <a:spcPct val="100000"/>
              </a:lnSpc>
            </a:pPr>
            <a:r>
              <a:rPr b="1" lang="pl-PL" sz="2800" spc="-7" strike="noStrike">
                <a:solidFill>
                  <a:srgbClr val="007973"/>
                </a:solidFill>
                <a:uFill>
                  <a:solidFill>
                    <a:srgbClr val="ffffff"/>
                  </a:solidFill>
                </a:uFill>
                <a:latin typeface="Calibri"/>
                <a:ea typeface="DejaVu Sans"/>
              </a:rPr>
              <a:t>Pooling</a:t>
            </a:r>
            <a:endParaRPr b="0" lang="pl-PL" sz="1800" spc="-1" strike="noStrike">
              <a:solidFill>
                <a:srgbClr val="000000"/>
              </a:solidFill>
              <a:uFill>
                <a:solidFill>
                  <a:srgbClr val="ffffff"/>
                </a:solidFill>
              </a:uFill>
              <a:latin typeface="Arial"/>
            </a:endParaRPr>
          </a:p>
        </p:txBody>
      </p:sp>
      <p:sp>
        <p:nvSpPr>
          <p:cNvPr id="321" name="CustomShape 3"/>
          <p:cNvSpPr/>
          <p:nvPr/>
        </p:nvSpPr>
        <p:spPr>
          <a:xfrm>
            <a:off x="838080" y="3016080"/>
            <a:ext cx="6771600" cy="3058920"/>
          </a:xfrm>
          <a:prstGeom prst="rect">
            <a:avLst/>
          </a:prstGeom>
          <a:blipFill>
            <a:blip r:embed="rId1"/>
            <a:stretch>
              <a:fillRect/>
            </a:stretch>
          </a:blipFill>
          <a:ln>
            <a:noFill/>
          </a:ln>
        </p:spPr>
        <p:style>
          <a:lnRef idx="0"/>
          <a:fillRef idx="0"/>
          <a:effectRef idx="0"/>
          <a:fontRef idx="minor"/>
        </p:style>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907200" y="439200"/>
            <a:ext cx="8956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Convolutional neural networks</a:t>
            </a:r>
            <a:endParaRPr b="0" lang="pl-PL" sz="1800" spc="-1" strike="noStrike">
              <a:solidFill>
                <a:srgbClr val="000000"/>
              </a:solidFill>
              <a:uFill>
                <a:solidFill>
                  <a:srgbClr val="ffffff"/>
                </a:solidFill>
              </a:uFill>
              <a:latin typeface="Arial"/>
            </a:endParaRPr>
          </a:p>
        </p:txBody>
      </p:sp>
      <p:sp>
        <p:nvSpPr>
          <p:cNvPr id="323" name="CustomShape 2"/>
          <p:cNvSpPr/>
          <p:nvPr/>
        </p:nvSpPr>
        <p:spPr>
          <a:xfrm>
            <a:off x="916920" y="1438920"/>
            <a:ext cx="9762840" cy="912960"/>
          </a:xfrm>
          <a:prstGeom prst="rect">
            <a:avLst/>
          </a:prstGeom>
          <a:noFill/>
          <a:ln>
            <a:noFill/>
          </a:ln>
        </p:spPr>
        <p:style>
          <a:lnRef idx="0"/>
          <a:fillRef idx="0"/>
          <a:effectRef idx="0"/>
          <a:fontRef idx="minor"/>
        </p:style>
        <p:txBody>
          <a:bodyPr lIns="0" rIns="0" tIns="60840" bIns="0"/>
          <a:p>
            <a:pPr marL="241200" indent="-227520">
              <a:lnSpc>
                <a:spcPts val="133"/>
              </a:lnSpc>
              <a:buClr>
                <a:srgbClr val="000000"/>
              </a:buClr>
              <a:buFont typeface="Arial"/>
              <a:buChar char="•"/>
            </a:pPr>
            <a:r>
              <a:rPr b="0" lang="pl-PL" sz="2800" spc="-1" strike="noStrike">
                <a:solidFill>
                  <a:srgbClr val="000000"/>
                </a:solidFill>
                <a:uFill>
                  <a:solidFill>
                    <a:srgbClr val="ffffff"/>
                  </a:solidFill>
                </a:uFill>
                <a:latin typeface="Calibri"/>
                <a:ea typeface="DejaVu Sans"/>
              </a:rPr>
              <a:t>Pooling can be treated as a special functions, that in the same time maps and cropps available data.</a:t>
            </a:r>
            <a:endParaRPr b="0" lang="pl-PL" sz="1800" spc="-1" strike="noStrike">
              <a:solidFill>
                <a:srgbClr val="000000"/>
              </a:solidFill>
              <a:uFill>
                <a:solidFill>
                  <a:srgbClr val="ffffff"/>
                </a:solidFill>
              </a:uFill>
              <a:latin typeface="Arial"/>
            </a:endParaRPr>
          </a:p>
        </p:txBody>
      </p:sp>
      <p:sp>
        <p:nvSpPr>
          <p:cNvPr id="324" name="CustomShape 3"/>
          <p:cNvSpPr/>
          <p:nvPr/>
        </p:nvSpPr>
        <p:spPr>
          <a:xfrm>
            <a:off x="941760" y="2561760"/>
            <a:ext cx="3019320" cy="2914200"/>
          </a:xfrm>
          <a:prstGeom prst="rect">
            <a:avLst/>
          </a:prstGeom>
          <a:blipFill>
            <a:blip r:embed="rId1"/>
            <a:stretch>
              <a:fillRect/>
            </a:stretch>
          </a:blipFill>
          <a:ln>
            <a:noFill/>
          </a:ln>
        </p:spPr>
        <p:style>
          <a:lnRef idx="0"/>
          <a:fillRef idx="0"/>
          <a:effectRef idx="0"/>
          <a:fontRef idx="minor"/>
        </p:style>
      </p:sp>
      <p:sp>
        <p:nvSpPr>
          <p:cNvPr id="325" name="CustomShape 4"/>
          <p:cNvSpPr/>
          <p:nvPr/>
        </p:nvSpPr>
        <p:spPr>
          <a:xfrm>
            <a:off x="4582800" y="3314880"/>
            <a:ext cx="1947240" cy="227520"/>
          </a:xfrm>
          <a:custGeom>
            <a:avLst/>
            <a:gdLst/>
            <a:ahLst/>
            <a:rect l="l" t="t" r="r" b="b"/>
            <a:pathLst>
              <a:path w="1948179" h="228600">
                <a:moveTo>
                  <a:pt x="1719199" y="0"/>
                </a:moveTo>
                <a:lnTo>
                  <a:pt x="1719199" y="228600"/>
                </a:lnTo>
                <a:lnTo>
                  <a:pt x="1871599" y="152400"/>
                </a:lnTo>
                <a:lnTo>
                  <a:pt x="1757299" y="152400"/>
                </a:lnTo>
                <a:lnTo>
                  <a:pt x="1757299" y="76200"/>
                </a:lnTo>
                <a:lnTo>
                  <a:pt x="1871599" y="76200"/>
                </a:lnTo>
                <a:lnTo>
                  <a:pt x="1719199" y="0"/>
                </a:lnTo>
                <a:close/>
                <a:moveTo>
                  <a:pt x="1719199" y="76200"/>
                </a:moveTo>
                <a:lnTo>
                  <a:pt x="0" y="76200"/>
                </a:lnTo>
                <a:lnTo>
                  <a:pt x="0" y="152400"/>
                </a:lnTo>
                <a:lnTo>
                  <a:pt x="1719199" y="152400"/>
                </a:lnTo>
                <a:lnTo>
                  <a:pt x="1719199" y="76200"/>
                </a:lnTo>
                <a:close/>
                <a:moveTo>
                  <a:pt x="1871599" y="76200"/>
                </a:moveTo>
                <a:lnTo>
                  <a:pt x="1757299" y="76200"/>
                </a:lnTo>
                <a:lnTo>
                  <a:pt x="1757299" y="152400"/>
                </a:lnTo>
                <a:lnTo>
                  <a:pt x="1871599" y="152400"/>
                </a:lnTo>
                <a:lnTo>
                  <a:pt x="1947799" y="114300"/>
                </a:lnTo>
                <a:lnTo>
                  <a:pt x="1871599" y="76200"/>
                </a:lnTo>
                <a:close/>
              </a:path>
            </a:pathLst>
          </a:custGeom>
          <a:solidFill>
            <a:srgbClr val="007973"/>
          </a:solidFill>
          <a:ln>
            <a:noFill/>
          </a:ln>
        </p:spPr>
        <p:style>
          <a:lnRef idx="0"/>
          <a:fillRef idx="0"/>
          <a:effectRef idx="0"/>
          <a:fontRef idx="minor"/>
        </p:style>
      </p:sp>
      <p:sp>
        <p:nvSpPr>
          <p:cNvPr id="326" name="CustomShape 5"/>
          <p:cNvSpPr/>
          <p:nvPr/>
        </p:nvSpPr>
        <p:spPr>
          <a:xfrm>
            <a:off x="8083800" y="2962800"/>
            <a:ext cx="1018080" cy="1055160"/>
          </a:xfrm>
          <a:prstGeom prst="rect">
            <a:avLst/>
          </a:prstGeom>
          <a:blipFill>
            <a:blip r:embed="rId2"/>
            <a:stretch>
              <a:fillRect/>
            </a:stretch>
          </a:blipFill>
          <a:ln>
            <a:noFill/>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144000" y="1584000"/>
            <a:ext cx="6479640" cy="5241600"/>
          </a:xfrm>
          <a:prstGeom prst="rect">
            <a:avLst/>
          </a:prstGeom>
          <a:noFill/>
          <a:ln>
            <a:noFill/>
          </a:ln>
        </p:spPr>
        <p:style>
          <a:lnRef idx="0"/>
          <a:fillRef idx="0"/>
          <a:effectRef idx="0"/>
          <a:fontRef idx="minor"/>
        </p:style>
        <p:txBody>
          <a:bodyPr lIns="0" rIns="0" tIns="94680" bIns="0"/>
          <a:p>
            <a:pPr marL="241200" indent="-227520">
              <a:lnSpc>
                <a:spcPct val="97000"/>
              </a:lnSpc>
              <a:buClr>
                <a:srgbClr val="000000"/>
              </a:buClr>
              <a:buFont typeface="Arial"/>
              <a:buChar char="•"/>
            </a:pPr>
            <a:r>
              <a:rPr b="0" lang="pl-PL" sz="2800" spc="-7" strike="noStrike">
                <a:solidFill>
                  <a:srgbClr val="000000"/>
                </a:solidFill>
                <a:uFill>
                  <a:solidFill>
                    <a:srgbClr val="ffffff"/>
                  </a:solidFill>
                </a:uFill>
                <a:latin typeface="Calibri"/>
                <a:ea typeface="DejaVu Sans"/>
              </a:rPr>
              <a:t>Pooling is an important step in DNN, because of its features such as</a:t>
            </a:r>
            <a:r>
              <a:rPr b="0" lang="pl-PL" sz="2800" spc="-1" strike="noStrike">
                <a:solidFill>
                  <a:srgbClr val="000000"/>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74280" indent="-203400">
              <a:lnSpc>
                <a:spcPct val="97000"/>
              </a:lnSpc>
              <a:buClr>
                <a:srgbClr val="000000"/>
              </a:buClr>
              <a:buFont typeface="Arial"/>
              <a:buChar char="•"/>
            </a:pPr>
            <a:r>
              <a:rPr b="0" lang="pl-PL" sz="2400" spc="-4" strike="noStrike">
                <a:solidFill>
                  <a:srgbClr val="000000"/>
                </a:solidFill>
                <a:uFill>
                  <a:solidFill>
                    <a:srgbClr val="ffffff"/>
                  </a:solidFill>
                </a:uFill>
                <a:latin typeface="Calibri"/>
                <a:ea typeface="DejaVu Sans"/>
              </a:rPr>
              <a:t>The most important one is that approximation is</a:t>
            </a:r>
            <a:endParaRPr b="0" lang="pl-PL" sz="1800" spc="-1" strike="noStrike">
              <a:solidFill>
                <a:srgbClr val="000000"/>
              </a:solidFill>
              <a:uFill>
                <a:solidFill>
                  <a:srgbClr val="ffffff"/>
                </a:solidFill>
              </a:uFill>
              <a:latin typeface="Arial"/>
            </a:endParaRPr>
          </a:p>
          <a:p>
            <a:pPr marL="673560">
              <a:lnSpc>
                <a:spcPts val="123"/>
              </a:lnSpc>
            </a:pPr>
            <a:r>
              <a:rPr b="1" i="1" lang="pl-PL" sz="2400" spc="-4" strike="noStrike">
                <a:solidFill>
                  <a:srgbClr val="007973"/>
                </a:solidFill>
                <a:uFill>
                  <a:solidFill>
                    <a:srgbClr val="ffffff"/>
                  </a:solidFill>
                </a:uFill>
                <a:latin typeface="Calibri"/>
                <a:ea typeface="DejaVu Sans"/>
              </a:rPr>
              <a:t>invariant </a:t>
            </a:r>
            <a:r>
              <a:rPr b="1" i="1" lang="pl-PL" sz="2400" spc="-7" strike="noStrike">
                <a:solidFill>
                  <a:srgbClr val="007973"/>
                </a:solidFill>
                <a:uFill>
                  <a:solidFill>
                    <a:srgbClr val="ffffff"/>
                  </a:solidFill>
                </a:uFill>
                <a:latin typeface="Calibri"/>
                <a:ea typeface="DejaVu Sans"/>
              </a:rPr>
              <a:t>to </a:t>
            </a:r>
            <a:r>
              <a:rPr b="1" i="1" lang="pl-PL" sz="2400" spc="-1" strike="noStrike">
                <a:solidFill>
                  <a:srgbClr val="007973"/>
                </a:solidFill>
                <a:uFill>
                  <a:solidFill>
                    <a:srgbClr val="ffffff"/>
                  </a:solidFill>
                </a:uFill>
                <a:latin typeface="Calibri"/>
                <a:ea typeface="DejaVu Sans"/>
              </a:rPr>
              <a:t>local</a:t>
            </a:r>
            <a:r>
              <a:rPr b="1" i="1" lang="pl-PL" sz="2400" spc="-4" strike="noStrike">
                <a:solidFill>
                  <a:srgbClr val="007973"/>
                </a:solidFill>
                <a:uFill>
                  <a:solidFill>
                    <a:srgbClr val="ffffff"/>
                  </a:solidFill>
                </a:uFill>
                <a:latin typeface="Calibri"/>
                <a:ea typeface="DejaVu Sans"/>
              </a:rPr>
              <a:t> </a:t>
            </a:r>
            <a:r>
              <a:rPr b="1" i="1" lang="pl-PL" sz="2400" spc="-1" strike="noStrike">
                <a:solidFill>
                  <a:srgbClr val="007973"/>
                </a:solidFill>
                <a:uFill>
                  <a:solidFill>
                    <a:srgbClr val="ffffff"/>
                  </a:solidFill>
                </a:uFill>
                <a:latin typeface="Calibri"/>
                <a:ea typeface="DejaVu Sans"/>
              </a:rPr>
              <a:t>translation</a:t>
            </a:r>
            <a:r>
              <a:rPr b="1" lang="pl-PL" sz="2400" spc="-1" strike="noStrike">
                <a:solidFill>
                  <a:srgbClr val="007973"/>
                </a:solidFill>
                <a:uFill>
                  <a:solidFill>
                    <a:srgbClr val="ffffff"/>
                  </a:solidFill>
                </a:uFill>
                <a:latin typeface="Calibri"/>
                <a:ea typeface="DejaVu Sans"/>
              </a:rPr>
              <a:t>.</a:t>
            </a:r>
            <a:endParaRPr b="0" lang="pl-PL" sz="1800" spc="-1" strike="noStrike">
              <a:solidFill>
                <a:srgbClr val="000000"/>
              </a:solidFill>
              <a:uFill>
                <a:solidFill>
                  <a:srgbClr val="ffffff"/>
                </a:solidFill>
              </a:uFill>
              <a:latin typeface="Arial"/>
            </a:endParaRPr>
          </a:p>
          <a:p>
            <a:pPr lvl="1" marL="674280" indent="-203400">
              <a:lnSpc>
                <a:spcPct val="97000"/>
              </a:lnSpc>
              <a:buClr>
                <a:srgbClr val="000000"/>
              </a:buClr>
              <a:buFont typeface="Arial"/>
              <a:buChar char="•"/>
            </a:pPr>
            <a:r>
              <a:rPr b="0" lang="pl-PL" sz="2400" spc="-4" strike="noStrike">
                <a:solidFill>
                  <a:srgbClr val="000000"/>
                </a:solidFill>
                <a:uFill>
                  <a:solidFill>
                    <a:srgbClr val="ffffff"/>
                  </a:solidFill>
                </a:uFill>
                <a:latin typeface="Calibri"/>
                <a:ea typeface="DejaVu Sans"/>
              </a:rPr>
              <a:t>Allows to compare images of different sizes</a:t>
            </a:r>
            <a:endParaRPr b="0" lang="pl-PL" sz="1800" spc="-1" strike="noStrike">
              <a:solidFill>
                <a:srgbClr val="000000"/>
              </a:solidFill>
              <a:uFill>
                <a:solidFill>
                  <a:srgbClr val="ffffff"/>
                </a:solidFill>
              </a:uFill>
              <a:latin typeface="Arial"/>
            </a:endParaRPr>
          </a:p>
          <a:p>
            <a:pPr lvl="1" marL="674280" indent="-203400">
              <a:lnSpc>
                <a:spcPct val="97000"/>
              </a:lnSpc>
              <a:buClr>
                <a:srgbClr val="000000"/>
              </a:buClr>
              <a:buFont typeface="Arial"/>
              <a:buChar char="•"/>
            </a:pPr>
            <a:r>
              <a:rPr b="0" lang="pl-PL" sz="2400" spc="-4" strike="noStrike">
                <a:solidFill>
                  <a:srgbClr val="000000"/>
                </a:solidFill>
                <a:uFill>
                  <a:solidFill>
                    <a:srgbClr val="ffffff"/>
                  </a:solidFill>
                </a:uFill>
                <a:latin typeface="Calibri"/>
                <a:ea typeface="DejaVu Sans"/>
              </a:rPr>
              <a:t>Smaller the number of parameters, lesser chance of overfitting and increased computational efficiency.</a:t>
            </a:r>
            <a:endParaRPr b="0" lang="pl-PL" sz="1800" spc="-1" strike="noStrike">
              <a:solidFill>
                <a:srgbClr val="000000"/>
              </a:solidFill>
              <a:uFill>
                <a:solidFill>
                  <a:srgbClr val="ffffff"/>
                </a:solidFill>
              </a:uFill>
              <a:latin typeface="Arial"/>
            </a:endParaRPr>
          </a:p>
        </p:txBody>
      </p:sp>
      <p:sp>
        <p:nvSpPr>
          <p:cNvPr id="328" name="CustomShape 2"/>
          <p:cNvSpPr/>
          <p:nvPr/>
        </p:nvSpPr>
        <p:spPr>
          <a:xfrm>
            <a:off x="907200" y="439200"/>
            <a:ext cx="924444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Convolutional neural networks</a:t>
            </a:r>
            <a:endParaRPr b="0" lang="pl-PL" sz="1800" spc="-1" strike="noStrike">
              <a:solidFill>
                <a:srgbClr val="000000"/>
              </a:solidFill>
              <a:uFill>
                <a:solidFill>
                  <a:srgbClr val="ffffff"/>
                </a:solidFill>
              </a:uFill>
              <a:latin typeface="Arial"/>
            </a:endParaRPr>
          </a:p>
        </p:txBody>
      </p:sp>
      <p:sp>
        <p:nvSpPr>
          <p:cNvPr id="329" name="CustomShape 3"/>
          <p:cNvSpPr/>
          <p:nvPr/>
        </p:nvSpPr>
        <p:spPr>
          <a:xfrm>
            <a:off x="6791760" y="2577240"/>
            <a:ext cx="4799520" cy="2894040"/>
          </a:xfrm>
          <a:prstGeom prst="rect">
            <a:avLst/>
          </a:prstGeom>
          <a:blipFill>
            <a:blip r:embed="rId1"/>
            <a:stretch>
              <a:fillRect/>
            </a:stretch>
          </a:blipFill>
          <a:ln>
            <a:noFill/>
          </a:ln>
        </p:spPr>
        <p:style>
          <a:lnRef idx="0"/>
          <a:fillRef idx="0"/>
          <a:effectRef idx="0"/>
          <a:fontRef idx="minor"/>
        </p:style>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907200" y="439200"/>
            <a:ext cx="895608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38" strike="noStrike">
                <a:solidFill>
                  <a:srgbClr val="007973"/>
                </a:solidFill>
                <a:uFill>
                  <a:solidFill>
                    <a:srgbClr val="ffffff"/>
                  </a:solidFill>
                </a:uFill>
                <a:latin typeface="Calibri Light"/>
                <a:ea typeface="DejaVu Sans"/>
              </a:rPr>
              <a:t>Convolutional Neural Networks</a:t>
            </a:r>
            <a:endParaRPr b="0" lang="pl-PL" sz="1800" spc="-1" strike="noStrike">
              <a:solidFill>
                <a:srgbClr val="000000"/>
              </a:solidFill>
              <a:uFill>
                <a:solidFill>
                  <a:srgbClr val="ffffff"/>
                </a:solidFill>
              </a:uFill>
              <a:latin typeface="Arial"/>
            </a:endParaRPr>
          </a:p>
        </p:txBody>
      </p:sp>
      <p:sp>
        <p:nvSpPr>
          <p:cNvPr id="331" name="CustomShape 2"/>
          <p:cNvSpPr/>
          <p:nvPr/>
        </p:nvSpPr>
        <p:spPr>
          <a:xfrm>
            <a:off x="916920" y="1438920"/>
            <a:ext cx="10187640" cy="2220480"/>
          </a:xfrm>
          <a:prstGeom prst="rect">
            <a:avLst/>
          </a:prstGeom>
          <a:noFill/>
          <a:ln>
            <a:noFill/>
          </a:ln>
        </p:spPr>
        <p:style>
          <a:lnRef idx="0"/>
          <a:fillRef idx="0"/>
          <a:effectRef idx="0"/>
          <a:fontRef idx="minor"/>
        </p:style>
        <p:txBody>
          <a:bodyPr lIns="0" rIns="0" tIns="60840" bIns="0"/>
          <a:p>
            <a:pPr marL="241200" indent="-215640">
              <a:lnSpc>
                <a:spcPts val="133"/>
              </a:lnSpc>
              <a:buClr>
                <a:srgbClr val="000000"/>
              </a:buClr>
              <a:buFont typeface="Arial"/>
              <a:buChar char="•"/>
            </a:pPr>
            <a:r>
              <a:rPr b="0" lang="pl-PL" sz="2800" spc="-7" strike="noStrike">
                <a:solidFill>
                  <a:srgbClr val="000000"/>
                </a:solidFill>
                <a:uFill>
                  <a:solidFill>
                    <a:srgbClr val="ffffff"/>
                  </a:solidFill>
                </a:uFill>
                <a:latin typeface="Calibri"/>
                <a:ea typeface="DejaVu Sans"/>
              </a:rPr>
              <a:t>Procedure can be repeated many times, because we want to have a deep model</a:t>
            </a:r>
            <a:endParaRPr b="0" lang="pl-PL" sz="1800" spc="-1" strike="noStrike">
              <a:solidFill>
                <a:srgbClr val="000000"/>
              </a:solidFill>
              <a:uFill>
                <a:solidFill>
                  <a:srgbClr val="ffffff"/>
                </a:solidFill>
              </a:uFill>
              <a:latin typeface="Arial"/>
            </a:endParaRPr>
          </a:p>
          <a:p>
            <a:pPr marL="241200" indent="-215640">
              <a:lnSpc>
                <a:spcPts val="133"/>
              </a:lnSpc>
              <a:buClr>
                <a:srgbClr val="000000"/>
              </a:buClr>
              <a:buFont typeface="Arial"/>
              <a:buChar char="•"/>
            </a:pPr>
            <a:r>
              <a:rPr b="0" lang="pl-PL" sz="2800" spc="-12" strike="noStrike">
                <a:solidFill>
                  <a:srgbClr val="000000"/>
                </a:solidFill>
                <a:uFill>
                  <a:solidFill>
                    <a:srgbClr val="ffffff"/>
                  </a:solidFill>
                </a:uFill>
                <a:latin typeface="Calibri"/>
                <a:ea typeface="DejaVu Sans"/>
              </a:rPr>
              <a:t>Usually the last layer is a </a:t>
            </a:r>
            <a:r>
              <a:rPr b="0" lang="pl-PL" sz="2800" spc="-89" strike="noStrike">
                <a:solidFill>
                  <a:srgbClr val="000000"/>
                </a:solidFill>
                <a:uFill>
                  <a:solidFill>
                    <a:srgbClr val="ffffff"/>
                  </a:solidFill>
                </a:uFill>
                <a:latin typeface="Calibri"/>
                <a:ea typeface="DejaVu Sans"/>
              </a:rPr>
              <a:t>MLP, which is used to translate the convolution results into probabilities</a:t>
            </a:r>
            <a:endParaRPr b="0" lang="pl-PL" sz="1800" spc="-1" strike="noStrike">
              <a:solidFill>
                <a:srgbClr val="000000"/>
              </a:solidFill>
              <a:uFill>
                <a:solidFill>
                  <a:srgbClr val="ffffff"/>
                </a:solidFill>
              </a:uFill>
              <a:latin typeface="Arial"/>
            </a:endParaRPr>
          </a:p>
        </p:txBody>
      </p:sp>
      <p:sp>
        <p:nvSpPr>
          <p:cNvPr id="332" name="CustomShape 3"/>
          <p:cNvSpPr/>
          <p:nvPr/>
        </p:nvSpPr>
        <p:spPr>
          <a:xfrm>
            <a:off x="65160" y="3716640"/>
            <a:ext cx="12019320" cy="2619360"/>
          </a:xfrm>
          <a:prstGeom prst="rect">
            <a:avLst/>
          </a:prstGeom>
          <a:blipFill>
            <a:blip r:embed="rId1"/>
            <a:stretch>
              <a:fillRect/>
            </a:stretch>
          </a:blipFill>
          <a:ln>
            <a:noFill/>
          </a:ln>
        </p:spPr>
        <p:style>
          <a:lnRef idx="0"/>
          <a:fillRef idx="0"/>
          <a:effectRef idx="0"/>
          <a:fontRef idx="minor"/>
        </p:style>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016000" y="2880000"/>
            <a:ext cx="8226360" cy="244980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Demo (MNIST &amp; Fashion MNIST)</a:t>
            </a:r>
            <a:endParaRPr b="0" lang="pl-PL" sz="1800" spc="-1" strike="noStrike">
              <a:solidFill>
                <a:srgbClr val="000000"/>
              </a:solidFill>
              <a:uFill>
                <a:solidFill>
                  <a:srgbClr val="ffffff"/>
                </a:solidFill>
              </a:uFill>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916920" y="439200"/>
            <a:ext cx="3978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Introduction</a:t>
            </a:r>
            <a:endParaRPr b="0" lang="pl-PL" sz="1800" spc="-1" strike="noStrike">
              <a:solidFill>
                <a:srgbClr val="000000"/>
              </a:solidFill>
              <a:uFill>
                <a:solidFill>
                  <a:srgbClr val="ffffff"/>
                </a:solidFill>
              </a:uFill>
              <a:latin typeface="Arial"/>
            </a:endParaRPr>
          </a:p>
        </p:txBody>
      </p:sp>
      <p:sp>
        <p:nvSpPr>
          <p:cNvPr id="118" name="CustomShape 2"/>
          <p:cNvSpPr/>
          <p:nvPr/>
        </p:nvSpPr>
        <p:spPr>
          <a:xfrm>
            <a:off x="1428840" y="1584000"/>
            <a:ext cx="7210440" cy="2649240"/>
          </a:xfrm>
          <a:prstGeom prst="rect">
            <a:avLst/>
          </a:prstGeom>
          <a:noFill/>
          <a:ln>
            <a:noFill/>
          </a:ln>
        </p:spPr>
        <p:style>
          <a:lnRef idx="0"/>
          <a:fillRef idx="0"/>
          <a:effectRef idx="0"/>
          <a:fontRef idx="minor"/>
        </p:style>
        <p:txBody>
          <a:bodyPr lIns="90000" rIns="90000" tIns="45000" bIns="45000"/>
          <a:p>
            <a:r>
              <a:rPr b="0" lang="pl-PL" sz="1800" spc="-1" strike="noStrike">
                <a:solidFill>
                  <a:srgbClr val="000000"/>
                </a:solidFill>
                <a:uFill>
                  <a:solidFill>
                    <a:srgbClr val="ffffff"/>
                  </a:solidFill>
                </a:uFill>
                <a:latin typeface="Arial"/>
                <a:ea typeface="DejaVu Sans"/>
              </a:rPr>
              <a:t>Applications:</a:t>
            </a:r>
            <a:endParaRPr b="0" lang="pl-PL" sz="1800" spc="-1" strike="noStrike">
              <a:solidFill>
                <a:srgbClr val="000000"/>
              </a:solidFill>
              <a:uFill>
                <a:solidFill>
                  <a:srgbClr val="ffffff"/>
                </a:solidFill>
              </a:uFill>
              <a:latin typeface="Arial"/>
            </a:endParaRPr>
          </a:p>
          <a:p>
            <a:endParaRPr b="0" lang="pl-PL" sz="1800" spc="-1" strike="noStrike">
              <a:solidFill>
                <a:srgbClr val="000000"/>
              </a:solidFill>
              <a:uFill>
                <a:solidFill>
                  <a:srgbClr val="ffffff"/>
                </a:solidFill>
              </a:uFill>
              <a:latin typeface="Arial"/>
            </a:endParaRPr>
          </a:p>
          <a:p>
            <a:r>
              <a:rPr b="0" lang="pl-PL" sz="1800" spc="-1" strike="noStrike" u="sng">
                <a:solidFill>
                  <a:srgbClr val="0000ff"/>
                </a:solidFill>
                <a:uFill>
                  <a:solidFill>
                    <a:srgbClr val="ffffff"/>
                  </a:solidFill>
                </a:uFill>
                <a:latin typeface="Arial"/>
                <a:ea typeface="DejaVu Sans"/>
                <a:hlinkClick r:id="rId1"/>
              </a:rPr>
              <a:t>https://www.youtube.com/watch?v=miPyFmr4iCc</a:t>
            </a:r>
            <a:endParaRPr b="0" lang="pl-PL" sz="1800" spc="-1" strike="noStrike">
              <a:solidFill>
                <a:srgbClr val="000000"/>
              </a:solidFill>
              <a:uFill>
                <a:solidFill>
                  <a:srgbClr val="ffffff"/>
                </a:solidFill>
              </a:uFill>
              <a:latin typeface="Arial"/>
            </a:endParaRPr>
          </a:p>
          <a:p>
            <a:r>
              <a:rPr b="0" lang="pl-PL" sz="1800" spc="-1" strike="noStrike" u="sng">
                <a:solidFill>
                  <a:srgbClr val="0000ff"/>
                </a:solidFill>
                <a:uFill>
                  <a:solidFill>
                    <a:srgbClr val="ffffff"/>
                  </a:solidFill>
                </a:uFill>
                <a:latin typeface="Arial"/>
                <a:ea typeface="DejaVu Sans"/>
                <a:hlinkClick r:id="rId2"/>
              </a:rPr>
              <a:t>https://www.youtube.com/watch?v=0yI2wJ6F8r0</a:t>
            </a:r>
            <a:endParaRPr b="0" lang="pl-PL" sz="1800" spc="-1" strike="noStrike">
              <a:solidFill>
                <a:srgbClr val="000000"/>
              </a:solidFill>
              <a:uFill>
                <a:solidFill>
                  <a:srgbClr val="ffffff"/>
                </a:solidFill>
              </a:uFill>
              <a:latin typeface="Arial"/>
            </a:endParaRPr>
          </a:p>
          <a:p>
            <a:r>
              <a:rPr b="0" lang="pl-PL" sz="1800" spc="-1" strike="noStrike" u="sng">
                <a:solidFill>
                  <a:srgbClr val="0000ff"/>
                </a:solidFill>
                <a:uFill>
                  <a:solidFill>
                    <a:srgbClr val="ffffff"/>
                  </a:solidFill>
                </a:uFill>
                <a:latin typeface="Arial"/>
                <a:ea typeface="DejaVu Sans"/>
                <a:hlinkClick r:id="rId3"/>
              </a:rPr>
              <a:t>https://www.youtube.com/watch?v=iutOIJt1zVM</a:t>
            </a:r>
            <a:endParaRPr b="0" lang="pl-PL" sz="1800" spc="-1" strike="noStrike">
              <a:solidFill>
                <a:srgbClr val="000000"/>
              </a:solidFill>
              <a:uFill>
                <a:solidFill>
                  <a:srgbClr val="ffffff"/>
                </a:solidFill>
              </a:uFill>
              <a:latin typeface="Arial"/>
            </a:endParaRPr>
          </a:p>
          <a:p>
            <a:r>
              <a:rPr b="0" lang="pl-PL" sz="1800" spc="-1" strike="noStrike" u="sng">
                <a:solidFill>
                  <a:srgbClr val="0000ff"/>
                </a:solidFill>
                <a:uFill>
                  <a:solidFill>
                    <a:srgbClr val="ffffff"/>
                  </a:solidFill>
                </a:uFill>
                <a:latin typeface="Arial"/>
                <a:ea typeface="DejaVu Sans"/>
                <a:hlinkClick r:id="rId4"/>
              </a:rPr>
              <a:t>https://www.youtube.com/watch?v=fa5QGremQf8</a:t>
            </a:r>
            <a:endParaRPr b="0" lang="pl-PL" sz="1800" spc="-1" strike="noStrike">
              <a:solidFill>
                <a:srgbClr val="000000"/>
              </a:solidFill>
              <a:uFill>
                <a:solidFill>
                  <a:srgbClr val="ffffff"/>
                </a:solidFill>
              </a:uFill>
              <a:latin typeface="Arial"/>
            </a:endParaRPr>
          </a:p>
          <a:p>
            <a:r>
              <a:rPr b="0" lang="pl-PL" sz="1800" spc="-1" strike="noStrike" u="sng">
                <a:solidFill>
                  <a:srgbClr val="0000ff"/>
                </a:solidFill>
                <a:uFill>
                  <a:solidFill>
                    <a:srgbClr val="ffffff"/>
                  </a:solidFill>
                </a:uFill>
                <a:latin typeface="Arial"/>
                <a:ea typeface="DejaVu Sans"/>
                <a:hlinkClick r:id="rId5"/>
              </a:rPr>
              <a:t>https://www.youtube.com/watch?v=ohmajJTcpNk</a:t>
            </a:r>
            <a:endParaRPr b="0" lang="pl-PL" sz="1800" spc="-1" strike="noStrike">
              <a:solidFill>
                <a:srgbClr val="000000"/>
              </a:solidFill>
              <a:uFill>
                <a:solidFill>
                  <a:srgbClr val="ffffff"/>
                </a:solidFill>
              </a:uFill>
              <a:latin typeface="Arial"/>
            </a:endParaRPr>
          </a:p>
          <a:p>
            <a:endParaRPr b="0" lang="pl-PL" sz="1800" spc="-1" strike="noStrike">
              <a:solidFill>
                <a:srgbClr val="000000"/>
              </a:solidFill>
              <a:uFill>
                <a:solidFill>
                  <a:srgbClr val="ffffff"/>
                </a:solidFill>
              </a:uFill>
              <a:latin typeface="Arial"/>
            </a:endParaRPr>
          </a:p>
          <a:p>
            <a:endParaRPr b="0" lang="pl-PL" sz="1800" spc="-1" strike="noStrike">
              <a:solidFill>
                <a:srgbClr val="000000"/>
              </a:solidFill>
              <a:uFill>
                <a:solidFill>
                  <a:srgbClr val="ffffff"/>
                </a:solidFill>
              </a:uFill>
              <a:latin typeface="Arial"/>
            </a:endParaRPr>
          </a:p>
          <a:p>
            <a:endParaRPr b="0" lang="pl-PL"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916920" y="439200"/>
            <a:ext cx="4050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 strike="noStrike">
                <a:solidFill>
                  <a:srgbClr val="007973"/>
                </a:solidFill>
                <a:uFill>
                  <a:solidFill>
                    <a:srgbClr val="ffffff"/>
                  </a:solidFill>
                </a:uFill>
                <a:latin typeface="Calibri Light"/>
                <a:ea typeface="DejaVu Sans"/>
              </a:rPr>
              <a:t>Introduction</a:t>
            </a:r>
            <a:endParaRPr b="0" lang="pl-PL" sz="1800" spc="-1" strike="noStrike">
              <a:solidFill>
                <a:srgbClr val="000000"/>
              </a:solidFill>
              <a:uFill>
                <a:solidFill>
                  <a:srgbClr val="ffffff"/>
                </a:solidFill>
              </a:uFill>
              <a:latin typeface="Arial"/>
            </a:endParaRPr>
          </a:p>
        </p:txBody>
      </p:sp>
      <p:sp>
        <p:nvSpPr>
          <p:cNvPr id="120" name="CustomShape 2"/>
          <p:cNvSpPr/>
          <p:nvPr/>
        </p:nvSpPr>
        <p:spPr>
          <a:xfrm>
            <a:off x="916920" y="1438920"/>
            <a:ext cx="5706360" cy="438480"/>
          </a:xfrm>
          <a:prstGeom prst="rect">
            <a:avLst/>
          </a:prstGeom>
          <a:noFill/>
          <a:ln>
            <a:noFill/>
          </a:ln>
        </p:spPr>
        <p:style>
          <a:lnRef idx="0"/>
          <a:fillRef idx="0"/>
          <a:effectRef idx="0"/>
          <a:fontRef idx="minor"/>
        </p:style>
        <p:txBody>
          <a:bodyPr lIns="0" rIns="0" tIns="12240" bIns="0"/>
          <a:p>
            <a:pPr marL="241200" indent="-227520">
              <a:lnSpc>
                <a:spcPct val="100000"/>
              </a:lnSpc>
              <a:buClr>
                <a:srgbClr val="000000"/>
              </a:buClr>
              <a:buFont typeface="Arial"/>
              <a:buChar char="•"/>
            </a:pPr>
            <a:r>
              <a:rPr b="0" lang="pl-PL" sz="2800" spc="-12" strike="noStrike">
                <a:solidFill>
                  <a:srgbClr val="000000"/>
                </a:solidFill>
                <a:uFill>
                  <a:solidFill>
                    <a:srgbClr val="ffffff"/>
                  </a:solidFill>
                </a:uFill>
                <a:latin typeface="Calibri"/>
                <a:ea typeface="DejaVu Sans"/>
              </a:rPr>
              <a:t>Perceptron (Rosenblatt</a:t>
            </a:r>
            <a:r>
              <a:rPr b="0" lang="pl-PL" sz="2800" spc="43" strike="noStrike">
                <a:solidFill>
                  <a:srgbClr val="000000"/>
                </a:solidFill>
                <a:uFill>
                  <a:solidFill>
                    <a:srgbClr val="ffffff"/>
                  </a:solidFill>
                </a:uFill>
                <a:latin typeface="Calibri"/>
                <a:ea typeface="DejaVu Sans"/>
              </a:rPr>
              <a:t> </a:t>
            </a:r>
            <a:r>
              <a:rPr b="0" lang="pl-PL" sz="2800" spc="-1" strike="noStrike">
                <a:solidFill>
                  <a:srgbClr val="000000"/>
                </a:solidFill>
                <a:uFill>
                  <a:solidFill>
                    <a:srgbClr val="ffffff"/>
                  </a:solidFill>
                </a:uFill>
                <a:latin typeface="Calibri"/>
                <a:ea typeface="DejaVu Sans"/>
              </a:rPr>
              <a:t>1957):</a:t>
            </a:r>
            <a:endParaRPr b="0" lang="pl-PL" sz="1800" spc="-1" strike="noStrike">
              <a:solidFill>
                <a:srgbClr val="000000"/>
              </a:solidFill>
              <a:uFill>
                <a:solidFill>
                  <a:srgbClr val="ffffff"/>
                </a:solidFill>
              </a:uFill>
              <a:latin typeface="Arial"/>
            </a:endParaRPr>
          </a:p>
        </p:txBody>
      </p:sp>
      <p:sp>
        <p:nvSpPr>
          <p:cNvPr id="121" name="CustomShape 3"/>
          <p:cNvSpPr/>
          <p:nvPr/>
        </p:nvSpPr>
        <p:spPr>
          <a:xfrm>
            <a:off x="2961000" y="2301120"/>
            <a:ext cx="428760" cy="446040"/>
          </a:xfrm>
          <a:custGeom>
            <a:avLst/>
            <a:gdLst/>
            <a:ahLst/>
            <a:rect l="l" t="t" r="r" b="b"/>
            <a:pathLst>
              <a:path w="429895" h="447039">
                <a:moveTo>
                  <a:pt x="214884" y="0"/>
                </a:moveTo>
                <a:lnTo>
                  <a:pt x="165631" y="5896"/>
                </a:lnTo>
                <a:lnTo>
                  <a:pt x="120409" y="22691"/>
                </a:lnTo>
                <a:lnTo>
                  <a:pt x="80509" y="49045"/>
                </a:lnTo>
                <a:lnTo>
                  <a:pt x="47226" y="83620"/>
                </a:lnTo>
                <a:lnTo>
                  <a:pt x="21851" y="125074"/>
                </a:lnTo>
                <a:lnTo>
                  <a:pt x="5678" y="172069"/>
                </a:lnTo>
                <a:lnTo>
                  <a:pt x="0" y="223265"/>
                </a:lnTo>
                <a:lnTo>
                  <a:pt x="5678" y="274462"/>
                </a:lnTo>
                <a:lnTo>
                  <a:pt x="21851" y="321457"/>
                </a:lnTo>
                <a:lnTo>
                  <a:pt x="47226" y="362911"/>
                </a:lnTo>
                <a:lnTo>
                  <a:pt x="80509" y="397486"/>
                </a:lnTo>
                <a:lnTo>
                  <a:pt x="120409" y="423840"/>
                </a:lnTo>
                <a:lnTo>
                  <a:pt x="165631" y="440635"/>
                </a:lnTo>
                <a:lnTo>
                  <a:pt x="214884" y="446532"/>
                </a:lnTo>
                <a:lnTo>
                  <a:pt x="264136" y="440635"/>
                </a:lnTo>
                <a:lnTo>
                  <a:pt x="309358" y="423840"/>
                </a:lnTo>
                <a:lnTo>
                  <a:pt x="349258" y="397486"/>
                </a:lnTo>
                <a:lnTo>
                  <a:pt x="382541" y="362911"/>
                </a:lnTo>
                <a:lnTo>
                  <a:pt x="407916" y="321457"/>
                </a:lnTo>
                <a:lnTo>
                  <a:pt x="424089" y="274462"/>
                </a:lnTo>
                <a:lnTo>
                  <a:pt x="429768" y="223265"/>
                </a:lnTo>
                <a:lnTo>
                  <a:pt x="424089" y="172069"/>
                </a:lnTo>
                <a:lnTo>
                  <a:pt x="407916" y="125074"/>
                </a:lnTo>
                <a:lnTo>
                  <a:pt x="382541" y="83620"/>
                </a:lnTo>
                <a:lnTo>
                  <a:pt x="349258" y="49045"/>
                </a:lnTo>
                <a:lnTo>
                  <a:pt x="309358" y="22691"/>
                </a:lnTo>
                <a:lnTo>
                  <a:pt x="264136" y="5896"/>
                </a:lnTo>
                <a:lnTo>
                  <a:pt x="214884" y="0"/>
                </a:lnTo>
                <a:close/>
              </a:path>
            </a:pathLst>
          </a:custGeom>
          <a:solidFill>
            <a:srgbClr val="007973"/>
          </a:solidFill>
          <a:ln>
            <a:noFill/>
          </a:ln>
        </p:spPr>
        <p:style>
          <a:lnRef idx="0"/>
          <a:fillRef idx="0"/>
          <a:effectRef idx="0"/>
          <a:fontRef idx="minor"/>
        </p:style>
      </p:sp>
      <p:sp>
        <p:nvSpPr>
          <p:cNvPr id="122" name="CustomShape 4"/>
          <p:cNvSpPr/>
          <p:nvPr/>
        </p:nvSpPr>
        <p:spPr>
          <a:xfrm>
            <a:off x="2961000" y="2301120"/>
            <a:ext cx="428760" cy="446040"/>
          </a:xfrm>
          <a:custGeom>
            <a:avLst/>
            <a:gdLst/>
            <a:ahLst/>
            <a:rect l="l" t="t" r="r" b="b"/>
            <a:pathLst>
              <a:path w="429895" h="447039">
                <a:moveTo>
                  <a:pt x="0" y="223265"/>
                </a:moveTo>
                <a:lnTo>
                  <a:pt x="5678" y="172069"/>
                </a:lnTo>
                <a:lnTo>
                  <a:pt x="21851" y="125074"/>
                </a:lnTo>
                <a:lnTo>
                  <a:pt x="47226" y="83620"/>
                </a:lnTo>
                <a:lnTo>
                  <a:pt x="80509" y="49045"/>
                </a:lnTo>
                <a:lnTo>
                  <a:pt x="120409" y="22691"/>
                </a:lnTo>
                <a:lnTo>
                  <a:pt x="165631" y="5896"/>
                </a:lnTo>
                <a:lnTo>
                  <a:pt x="214884" y="0"/>
                </a:lnTo>
                <a:lnTo>
                  <a:pt x="264136" y="5896"/>
                </a:lnTo>
                <a:lnTo>
                  <a:pt x="309358" y="22691"/>
                </a:lnTo>
                <a:lnTo>
                  <a:pt x="349258" y="49045"/>
                </a:lnTo>
                <a:lnTo>
                  <a:pt x="382541" y="83620"/>
                </a:lnTo>
                <a:lnTo>
                  <a:pt x="407916" y="125074"/>
                </a:lnTo>
                <a:lnTo>
                  <a:pt x="424089" y="172069"/>
                </a:lnTo>
                <a:lnTo>
                  <a:pt x="429768" y="223265"/>
                </a:lnTo>
                <a:lnTo>
                  <a:pt x="424089" y="274462"/>
                </a:lnTo>
                <a:lnTo>
                  <a:pt x="407916" y="321457"/>
                </a:lnTo>
                <a:lnTo>
                  <a:pt x="382541" y="362911"/>
                </a:lnTo>
                <a:lnTo>
                  <a:pt x="349258" y="397486"/>
                </a:lnTo>
                <a:lnTo>
                  <a:pt x="309358" y="423840"/>
                </a:lnTo>
                <a:lnTo>
                  <a:pt x="264136" y="440635"/>
                </a:lnTo>
                <a:lnTo>
                  <a:pt x="214884" y="446532"/>
                </a:lnTo>
                <a:lnTo>
                  <a:pt x="165631" y="440635"/>
                </a:lnTo>
                <a:lnTo>
                  <a:pt x="120409" y="423840"/>
                </a:lnTo>
                <a:lnTo>
                  <a:pt x="80509" y="397486"/>
                </a:lnTo>
                <a:lnTo>
                  <a:pt x="47226" y="362911"/>
                </a:lnTo>
                <a:lnTo>
                  <a:pt x="21851" y="321457"/>
                </a:lnTo>
                <a:lnTo>
                  <a:pt x="5678" y="274462"/>
                </a:lnTo>
                <a:lnTo>
                  <a:pt x="0" y="223265"/>
                </a:lnTo>
                <a:close/>
              </a:path>
            </a:pathLst>
          </a:custGeom>
          <a:noFill/>
          <a:ln w="12240">
            <a:solidFill>
              <a:srgbClr val="000000"/>
            </a:solidFill>
            <a:round/>
          </a:ln>
        </p:spPr>
        <p:style>
          <a:lnRef idx="0"/>
          <a:fillRef idx="0"/>
          <a:effectRef idx="0"/>
          <a:fontRef idx="minor"/>
        </p:style>
      </p:sp>
      <p:sp>
        <p:nvSpPr>
          <p:cNvPr id="123" name="CustomShape 5"/>
          <p:cNvSpPr/>
          <p:nvPr/>
        </p:nvSpPr>
        <p:spPr>
          <a:xfrm>
            <a:off x="2961000" y="2970360"/>
            <a:ext cx="428760" cy="443880"/>
          </a:xfrm>
          <a:custGeom>
            <a:avLst/>
            <a:gdLst/>
            <a:ahLst/>
            <a:rect l="l" t="t" r="r" b="b"/>
            <a:pathLst>
              <a:path w="429895" h="445135">
                <a:moveTo>
                  <a:pt x="214884" y="0"/>
                </a:moveTo>
                <a:lnTo>
                  <a:pt x="165631" y="5873"/>
                </a:lnTo>
                <a:lnTo>
                  <a:pt x="120409" y="22606"/>
                </a:lnTo>
                <a:lnTo>
                  <a:pt x="80509" y="48865"/>
                </a:lnTo>
                <a:lnTo>
                  <a:pt x="47226" y="83317"/>
                </a:lnTo>
                <a:lnTo>
                  <a:pt x="21851" y="124630"/>
                </a:lnTo>
                <a:lnTo>
                  <a:pt x="5678" y="171469"/>
                </a:lnTo>
                <a:lnTo>
                  <a:pt x="0" y="222503"/>
                </a:lnTo>
                <a:lnTo>
                  <a:pt x="5678" y="273538"/>
                </a:lnTo>
                <a:lnTo>
                  <a:pt x="21851" y="320377"/>
                </a:lnTo>
                <a:lnTo>
                  <a:pt x="47226" y="361690"/>
                </a:lnTo>
                <a:lnTo>
                  <a:pt x="80509" y="396142"/>
                </a:lnTo>
                <a:lnTo>
                  <a:pt x="120409" y="422401"/>
                </a:lnTo>
                <a:lnTo>
                  <a:pt x="165631" y="439134"/>
                </a:lnTo>
                <a:lnTo>
                  <a:pt x="214884" y="445008"/>
                </a:lnTo>
                <a:lnTo>
                  <a:pt x="264136" y="439134"/>
                </a:lnTo>
                <a:lnTo>
                  <a:pt x="309358" y="422401"/>
                </a:lnTo>
                <a:lnTo>
                  <a:pt x="349258" y="396142"/>
                </a:lnTo>
                <a:lnTo>
                  <a:pt x="382541" y="361690"/>
                </a:lnTo>
                <a:lnTo>
                  <a:pt x="407916" y="320377"/>
                </a:lnTo>
                <a:lnTo>
                  <a:pt x="424089" y="273538"/>
                </a:lnTo>
                <a:lnTo>
                  <a:pt x="429768" y="222503"/>
                </a:lnTo>
                <a:lnTo>
                  <a:pt x="424089" y="171469"/>
                </a:lnTo>
                <a:lnTo>
                  <a:pt x="407916" y="124630"/>
                </a:lnTo>
                <a:lnTo>
                  <a:pt x="382541" y="83317"/>
                </a:lnTo>
                <a:lnTo>
                  <a:pt x="349258" y="48865"/>
                </a:lnTo>
                <a:lnTo>
                  <a:pt x="309358" y="22606"/>
                </a:lnTo>
                <a:lnTo>
                  <a:pt x="264136" y="5873"/>
                </a:lnTo>
                <a:lnTo>
                  <a:pt x="214884" y="0"/>
                </a:lnTo>
                <a:close/>
              </a:path>
            </a:pathLst>
          </a:custGeom>
          <a:solidFill>
            <a:srgbClr val="007973"/>
          </a:solidFill>
          <a:ln>
            <a:noFill/>
          </a:ln>
        </p:spPr>
        <p:style>
          <a:lnRef idx="0"/>
          <a:fillRef idx="0"/>
          <a:effectRef idx="0"/>
          <a:fontRef idx="minor"/>
        </p:style>
      </p:sp>
      <p:sp>
        <p:nvSpPr>
          <p:cNvPr id="124" name="CustomShape 6"/>
          <p:cNvSpPr/>
          <p:nvPr/>
        </p:nvSpPr>
        <p:spPr>
          <a:xfrm>
            <a:off x="2961000" y="2970360"/>
            <a:ext cx="428760" cy="443880"/>
          </a:xfrm>
          <a:custGeom>
            <a:avLst/>
            <a:gdLst/>
            <a:ahLst/>
            <a:rect l="l" t="t" r="r" b="b"/>
            <a:pathLst>
              <a:path w="429895" h="445135">
                <a:moveTo>
                  <a:pt x="0" y="222503"/>
                </a:moveTo>
                <a:lnTo>
                  <a:pt x="5678" y="171469"/>
                </a:lnTo>
                <a:lnTo>
                  <a:pt x="21851" y="124630"/>
                </a:lnTo>
                <a:lnTo>
                  <a:pt x="47226" y="83317"/>
                </a:lnTo>
                <a:lnTo>
                  <a:pt x="80509" y="48865"/>
                </a:lnTo>
                <a:lnTo>
                  <a:pt x="120409" y="22606"/>
                </a:lnTo>
                <a:lnTo>
                  <a:pt x="165631" y="5873"/>
                </a:lnTo>
                <a:lnTo>
                  <a:pt x="214884" y="0"/>
                </a:lnTo>
                <a:lnTo>
                  <a:pt x="264136" y="5873"/>
                </a:lnTo>
                <a:lnTo>
                  <a:pt x="309358" y="22606"/>
                </a:lnTo>
                <a:lnTo>
                  <a:pt x="349258" y="48865"/>
                </a:lnTo>
                <a:lnTo>
                  <a:pt x="382541" y="83317"/>
                </a:lnTo>
                <a:lnTo>
                  <a:pt x="407916" y="124630"/>
                </a:lnTo>
                <a:lnTo>
                  <a:pt x="424089" y="171469"/>
                </a:lnTo>
                <a:lnTo>
                  <a:pt x="429768" y="222503"/>
                </a:lnTo>
                <a:lnTo>
                  <a:pt x="424089" y="273538"/>
                </a:lnTo>
                <a:lnTo>
                  <a:pt x="407916" y="320377"/>
                </a:lnTo>
                <a:lnTo>
                  <a:pt x="382541" y="361690"/>
                </a:lnTo>
                <a:lnTo>
                  <a:pt x="349258" y="396142"/>
                </a:lnTo>
                <a:lnTo>
                  <a:pt x="309358" y="422401"/>
                </a:lnTo>
                <a:lnTo>
                  <a:pt x="264136" y="439134"/>
                </a:lnTo>
                <a:lnTo>
                  <a:pt x="214884" y="445008"/>
                </a:lnTo>
                <a:lnTo>
                  <a:pt x="165631" y="439134"/>
                </a:lnTo>
                <a:lnTo>
                  <a:pt x="120409" y="422401"/>
                </a:lnTo>
                <a:lnTo>
                  <a:pt x="80509" y="396142"/>
                </a:lnTo>
                <a:lnTo>
                  <a:pt x="47226" y="361690"/>
                </a:lnTo>
                <a:lnTo>
                  <a:pt x="21851" y="320377"/>
                </a:lnTo>
                <a:lnTo>
                  <a:pt x="5678" y="273538"/>
                </a:lnTo>
                <a:lnTo>
                  <a:pt x="0" y="222503"/>
                </a:lnTo>
                <a:close/>
              </a:path>
            </a:pathLst>
          </a:custGeom>
          <a:noFill/>
          <a:ln w="12240">
            <a:solidFill>
              <a:srgbClr val="000000"/>
            </a:solidFill>
            <a:round/>
          </a:ln>
        </p:spPr>
        <p:style>
          <a:lnRef idx="0"/>
          <a:fillRef idx="0"/>
          <a:effectRef idx="0"/>
          <a:fontRef idx="minor"/>
        </p:style>
      </p:sp>
      <p:sp>
        <p:nvSpPr>
          <p:cNvPr id="125" name="CustomShape 7"/>
          <p:cNvSpPr/>
          <p:nvPr/>
        </p:nvSpPr>
        <p:spPr>
          <a:xfrm>
            <a:off x="4782240" y="2970360"/>
            <a:ext cx="1083960" cy="1124280"/>
          </a:xfrm>
          <a:custGeom>
            <a:avLst/>
            <a:gdLst/>
            <a:ahLst/>
            <a:rect l="l" t="t" r="r" b="b"/>
            <a:pathLst>
              <a:path w="1085214" h="1125220">
                <a:moveTo>
                  <a:pt x="542543" y="0"/>
                </a:moveTo>
                <a:lnTo>
                  <a:pt x="495737" y="2063"/>
                </a:lnTo>
                <a:lnTo>
                  <a:pt x="450035" y="8142"/>
                </a:lnTo>
                <a:lnTo>
                  <a:pt x="405601" y="18067"/>
                </a:lnTo>
                <a:lnTo>
                  <a:pt x="362597" y="31670"/>
                </a:lnTo>
                <a:lnTo>
                  <a:pt x="321186" y="48781"/>
                </a:lnTo>
                <a:lnTo>
                  <a:pt x="281531" y="69233"/>
                </a:lnTo>
                <a:lnTo>
                  <a:pt x="243796" y="92857"/>
                </a:lnTo>
                <a:lnTo>
                  <a:pt x="208143" y="119484"/>
                </a:lnTo>
                <a:lnTo>
                  <a:pt x="174735" y="148946"/>
                </a:lnTo>
                <a:lnTo>
                  <a:pt x="143736" y="181073"/>
                </a:lnTo>
                <a:lnTo>
                  <a:pt x="115307" y="215698"/>
                </a:lnTo>
                <a:lnTo>
                  <a:pt x="89613" y="252651"/>
                </a:lnTo>
                <a:lnTo>
                  <a:pt x="66816" y="291764"/>
                </a:lnTo>
                <a:lnTo>
                  <a:pt x="47079" y="332868"/>
                </a:lnTo>
                <a:lnTo>
                  <a:pt x="30565" y="375795"/>
                </a:lnTo>
                <a:lnTo>
                  <a:pt x="17437" y="420376"/>
                </a:lnTo>
                <a:lnTo>
                  <a:pt x="7858" y="466442"/>
                </a:lnTo>
                <a:lnTo>
                  <a:pt x="1991" y="513825"/>
                </a:lnTo>
                <a:lnTo>
                  <a:pt x="0" y="562356"/>
                </a:lnTo>
                <a:lnTo>
                  <a:pt x="1991" y="610886"/>
                </a:lnTo>
                <a:lnTo>
                  <a:pt x="7858" y="658269"/>
                </a:lnTo>
                <a:lnTo>
                  <a:pt x="17437" y="704335"/>
                </a:lnTo>
                <a:lnTo>
                  <a:pt x="30565" y="748916"/>
                </a:lnTo>
                <a:lnTo>
                  <a:pt x="47079" y="791843"/>
                </a:lnTo>
                <a:lnTo>
                  <a:pt x="66816" y="832947"/>
                </a:lnTo>
                <a:lnTo>
                  <a:pt x="89613" y="872060"/>
                </a:lnTo>
                <a:lnTo>
                  <a:pt x="115307" y="909013"/>
                </a:lnTo>
                <a:lnTo>
                  <a:pt x="143736" y="943638"/>
                </a:lnTo>
                <a:lnTo>
                  <a:pt x="174735" y="975765"/>
                </a:lnTo>
                <a:lnTo>
                  <a:pt x="208143" y="1005227"/>
                </a:lnTo>
                <a:lnTo>
                  <a:pt x="243796" y="1031854"/>
                </a:lnTo>
                <a:lnTo>
                  <a:pt x="281531" y="1055478"/>
                </a:lnTo>
                <a:lnTo>
                  <a:pt x="321186" y="1075930"/>
                </a:lnTo>
                <a:lnTo>
                  <a:pt x="362597" y="1093041"/>
                </a:lnTo>
                <a:lnTo>
                  <a:pt x="405601" y="1106644"/>
                </a:lnTo>
                <a:lnTo>
                  <a:pt x="450035" y="1116569"/>
                </a:lnTo>
                <a:lnTo>
                  <a:pt x="495737" y="1122648"/>
                </a:lnTo>
                <a:lnTo>
                  <a:pt x="542543" y="1124712"/>
                </a:lnTo>
                <a:lnTo>
                  <a:pt x="589350" y="1122648"/>
                </a:lnTo>
                <a:lnTo>
                  <a:pt x="635052" y="1116569"/>
                </a:lnTo>
                <a:lnTo>
                  <a:pt x="679486" y="1106644"/>
                </a:lnTo>
                <a:lnTo>
                  <a:pt x="722490" y="1093041"/>
                </a:lnTo>
                <a:lnTo>
                  <a:pt x="763901" y="1075930"/>
                </a:lnTo>
                <a:lnTo>
                  <a:pt x="803556" y="1055478"/>
                </a:lnTo>
                <a:lnTo>
                  <a:pt x="841291" y="1031854"/>
                </a:lnTo>
                <a:lnTo>
                  <a:pt x="876944" y="1005227"/>
                </a:lnTo>
                <a:lnTo>
                  <a:pt x="910352" y="975765"/>
                </a:lnTo>
                <a:lnTo>
                  <a:pt x="941351" y="943638"/>
                </a:lnTo>
                <a:lnTo>
                  <a:pt x="969780" y="909013"/>
                </a:lnTo>
                <a:lnTo>
                  <a:pt x="995474" y="872060"/>
                </a:lnTo>
                <a:lnTo>
                  <a:pt x="1018271" y="832947"/>
                </a:lnTo>
                <a:lnTo>
                  <a:pt x="1038008" y="791843"/>
                </a:lnTo>
                <a:lnTo>
                  <a:pt x="1054522" y="748916"/>
                </a:lnTo>
                <a:lnTo>
                  <a:pt x="1067650" y="704335"/>
                </a:lnTo>
                <a:lnTo>
                  <a:pt x="1077229" y="658269"/>
                </a:lnTo>
                <a:lnTo>
                  <a:pt x="1083096" y="610886"/>
                </a:lnTo>
                <a:lnTo>
                  <a:pt x="1085088" y="562356"/>
                </a:lnTo>
                <a:lnTo>
                  <a:pt x="1083096" y="513825"/>
                </a:lnTo>
                <a:lnTo>
                  <a:pt x="1077229" y="466442"/>
                </a:lnTo>
                <a:lnTo>
                  <a:pt x="1067650" y="420376"/>
                </a:lnTo>
                <a:lnTo>
                  <a:pt x="1054522" y="375795"/>
                </a:lnTo>
                <a:lnTo>
                  <a:pt x="1038008" y="332868"/>
                </a:lnTo>
                <a:lnTo>
                  <a:pt x="1018271" y="291764"/>
                </a:lnTo>
                <a:lnTo>
                  <a:pt x="995474" y="252651"/>
                </a:lnTo>
                <a:lnTo>
                  <a:pt x="969780" y="215698"/>
                </a:lnTo>
                <a:lnTo>
                  <a:pt x="941351" y="181073"/>
                </a:lnTo>
                <a:lnTo>
                  <a:pt x="910352" y="148946"/>
                </a:lnTo>
                <a:lnTo>
                  <a:pt x="876944" y="119484"/>
                </a:lnTo>
                <a:lnTo>
                  <a:pt x="841291" y="92857"/>
                </a:lnTo>
                <a:lnTo>
                  <a:pt x="803556" y="69233"/>
                </a:lnTo>
                <a:lnTo>
                  <a:pt x="763901" y="48781"/>
                </a:lnTo>
                <a:lnTo>
                  <a:pt x="722490" y="31670"/>
                </a:lnTo>
                <a:lnTo>
                  <a:pt x="679486" y="18067"/>
                </a:lnTo>
                <a:lnTo>
                  <a:pt x="635052" y="8142"/>
                </a:lnTo>
                <a:lnTo>
                  <a:pt x="589350" y="2063"/>
                </a:lnTo>
                <a:lnTo>
                  <a:pt x="542543" y="0"/>
                </a:lnTo>
                <a:close/>
              </a:path>
            </a:pathLst>
          </a:custGeom>
          <a:solidFill>
            <a:srgbClr val="007973"/>
          </a:solidFill>
          <a:ln>
            <a:noFill/>
          </a:ln>
        </p:spPr>
        <p:style>
          <a:lnRef idx="0"/>
          <a:fillRef idx="0"/>
          <a:effectRef idx="0"/>
          <a:fontRef idx="minor"/>
        </p:style>
      </p:sp>
      <p:sp>
        <p:nvSpPr>
          <p:cNvPr id="126" name="CustomShape 8"/>
          <p:cNvSpPr/>
          <p:nvPr/>
        </p:nvSpPr>
        <p:spPr>
          <a:xfrm>
            <a:off x="4782240" y="2970360"/>
            <a:ext cx="1083960" cy="1124280"/>
          </a:xfrm>
          <a:custGeom>
            <a:avLst/>
            <a:gdLst/>
            <a:ahLst/>
            <a:rect l="l" t="t" r="r" b="b"/>
            <a:pathLst>
              <a:path w="1085214" h="1125220">
                <a:moveTo>
                  <a:pt x="0" y="562356"/>
                </a:moveTo>
                <a:lnTo>
                  <a:pt x="1991" y="513825"/>
                </a:lnTo>
                <a:lnTo>
                  <a:pt x="7858" y="466442"/>
                </a:lnTo>
                <a:lnTo>
                  <a:pt x="17437" y="420376"/>
                </a:lnTo>
                <a:lnTo>
                  <a:pt x="30565" y="375795"/>
                </a:lnTo>
                <a:lnTo>
                  <a:pt x="47079" y="332868"/>
                </a:lnTo>
                <a:lnTo>
                  <a:pt x="66816" y="291764"/>
                </a:lnTo>
                <a:lnTo>
                  <a:pt x="89613" y="252651"/>
                </a:lnTo>
                <a:lnTo>
                  <a:pt x="115307" y="215698"/>
                </a:lnTo>
                <a:lnTo>
                  <a:pt x="143736" y="181073"/>
                </a:lnTo>
                <a:lnTo>
                  <a:pt x="174735" y="148946"/>
                </a:lnTo>
                <a:lnTo>
                  <a:pt x="208143" y="119484"/>
                </a:lnTo>
                <a:lnTo>
                  <a:pt x="243796" y="92857"/>
                </a:lnTo>
                <a:lnTo>
                  <a:pt x="281531" y="69233"/>
                </a:lnTo>
                <a:lnTo>
                  <a:pt x="321186" y="48781"/>
                </a:lnTo>
                <a:lnTo>
                  <a:pt x="362597" y="31670"/>
                </a:lnTo>
                <a:lnTo>
                  <a:pt x="405601" y="18067"/>
                </a:lnTo>
                <a:lnTo>
                  <a:pt x="450035" y="8142"/>
                </a:lnTo>
                <a:lnTo>
                  <a:pt x="495737" y="2063"/>
                </a:lnTo>
                <a:lnTo>
                  <a:pt x="542543" y="0"/>
                </a:lnTo>
                <a:lnTo>
                  <a:pt x="589350" y="2063"/>
                </a:lnTo>
                <a:lnTo>
                  <a:pt x="635052" y="8142"/>
                </a:lnTo>
                <a:lnTo>
                  <a:pt x="679486" y="18067"/>
                </a:lnTo>
                <a:lnTo>
                  <a:pt x="722490" y="31670"/>
                </a:lnTo>
                <a:lnTo>
                  <a:pt x="763901" y="48781"/>
                </a:lnTo>
                <a:lnTo>
                  <a:pt x="803556" y="69233"/>
                </a:lnTo>
                <a:lnTo>
                  <a:pt x="841291" y="92857"/>
                </a:lnTo>
                <a:lnTo>
                  <a:pt x="876944" y="119484"/>
                </a:lnTo>
                <a:lnTo>
                  <a:pt x="910352" y="148946"/>
                </a:lnTo>
                <a:lnTo>
                  <a:pt x="941351" y="181073"/>
                </a:lnTo>
                <a:lnTo>
                  <a:pt x="969780" y="215698"/>
                </a:lnTo>
                <a:lnTo>
                  <a:pt x="995474" y="252651"/>
                </a:lnTo>
                <a:lnTo>
                  <a:pt x="1018271" y="291764"/>
                </a:lnTo>
                <a:lnTo>
                  <a:pt x="1038008" y="332868"/>
                </a:lnTo>
                <a:lnTo>
                  <a:pt x="1054522" y="375795"/>
                </a:lnTo>
                <a:lnTo>
                  <a:pt x="1067650" y="420376"/>
                </a:lnTo>
                <a:lnTo>
                  <a:pt x="1077229" y="466442"/>
                </a:lnTo>
                <a:lnTo>
                  <a:pt x="1083096" y="513825"/>
                </a:lnTo>
                <a:lnTo>
                  <a:pt x="1085088" y="562356"/>
                </a:lnTo>
                <a:lnTo>
                  <a:pt x="1083096" y="610886"/>
                </a:lnTo>
                <a:lnTo>
                  <a:pt x="1077229" y="658269"/>
                </a:lnTo>
                <a:lnTo>
                  <a:pt x="1067650" y="704335"/>
                </a:lnTo>
                <a:lnTo>
                  <a:pt x="1054522" y="748916"/>
                </a:lnTo>
                <a:lnTo>
                  <a:pt x="1038008" y="791843"/>
                </a:lnTo>
                <a:lnTo>
                  <a:pt x="1018271" y="832947"/>
                </a:lnTo>
                <a:lnTo>
                  <a:pt x="995474" y="872060"/>
                </a:lnTo>
                <a:lnTo>
                  <a:pt x="969780" y="909013"/>
                </a:lnTo>
                <a:lnTo>
                  <a:pt x="941351" y="943638"/>
                </a:lnTo>
                <a:lnTo>
                  <a:pt x="910352" y="975765"/>
                </a:lnTo>
                <a:lnTo>
                  <a:pt x="876944" y="1005227"/>
                </a:lnTo>
                <a:lnTo>
                  <a:pt x="841291" y="1031854"/>
                </a:lnTo>
                <a:lnTo>
                  <a:pt x="803556" y="1055478"/>
                </a:lnTo>
                <a:lnTo>
                  <a:pt x="763901" y="1075930"/>
                </a:lnTo>
                <a:lnTo>
                  <a:pt x="722490" y="1093041"/>
                </a:lnTo>
                <a:lnTo>
                  <a:pt x="679486" y="1106644"/>
                </a:lnTo>
                <a:lnTo>
                  <a:pt x="635052" y="1116569"/>
                </a:lnTo>
                <a:lnTo>
                  <a:pt x="589350" y="1122648"/>
                </a:lnTo>
                <a:lnTo>
                  <a:pt x="542543" y="1124712"/>
                </a:lnTo>
                <a:lnTo>
                  <a:pt x="495737" y="1122648"/>
                </a:lnTo>
                <a:lnTo>
                  <a:pt x="450035" y="1116569"/>
                </a:lnTo>
                <a:lnTo>
                  <a:pt x="405601" y="1106644"/>
                </a:lnTo>
                <a:lnTo>
                  <a:pt x="362597" y="1093041"/>
                </a:lnTo>
                <a:lnTo>
                  <a:pt x="321186" y="1075930"/>
                </a:lnTo>
                <a:lnTo>
                  <a:pt x="281531" y="1055478"/>
                </a:lnTo>
                <a:lnTo>
                  <a:pt x="243796" y="1031854"/>
                </a:lnTo>
                <a:lnTo>
                  <a:pt x="208143" y="1005227"/>
                </a:lnTo>
                <a:lnTo>
                  <a:pt x="174735" y="975765"/>
                </a:lnTo>
                <a:lnTo>
                  <a:pt x="143736" y="943638"/>
                </a:lnTo>
                <a:lnTo>
                  <a:pt x="115307" y="909013"/>
                </a:lnTo>
                <a:lnTo>
                  <a:pt x="89613" y="872060"/>
                </a:lnTo>
                <a:lnTo>
                  <a:pt x="66816" y="832947"/>
                </a:lnTo>
                <a:lnTo>
                  <a:pt x="47079" y="791843"/>
                </a:lnTo>
                <a:lnTo>
                  <a:pt x="30565" y="748916"/>
                </a:lnTo>
                <a:lnTo>
                  <a:pt x="17437" y="704335"/>
                </a:lnTo>
                <a:lnTo>
                  <a:pt x="7858" y="658269"/>
                </a:lnTo>
                <a:lnTo>
                  <a:pt x="1991" y="610886"/>
                </a:lnTo>
                <a:lnTo>
                  <a:pt x="0" y="562356"/>
                </a:lnTo>
                <a:close/>
              </a:path>
            </a:pathLst>
          </a:custGeom>
          <a:noFill/>
          <a:ln w="12240">
            <a:solidFill>
              <a:srgbClr val="000000"/>
            </a:solidFill>
            <a:round/>
          </a:ln>
        </p:spPr>
        <p:style>
          <a:lnRef idx="0"/>
          <a:fillRef idx="0"/>
          <a:effectRef idx="0"/>
          <a:fontRef idx="minor"/>
        </p:style>
      </p:sp>
      <p:sp>
        <p:nvSpPr>
          <p:cNvPr id="127" name="CustomShape 9"/>
          <p:cNvSpPr/>
          <p:nvPr/>
        </p:nvSpPr>
        <p:spPr>
          <a:xfrm>
            <a:off x="3384720" y="2508120"/>
            <a:ext cx="1557360" cy="638280"/>
          </a:xfrm>
          <a:custGeom>
            <a:avLst/>
            <a:gdLst/>
            <a:ahLst/>
            <a:rect l="l" t="t" r="r" b="b"/>
            <a:pathLst>
              <a:path w="1558289" h="639444">
                <a:moveTo>
                  <a:pt x="1444701" y="603779"/>
                </a:moveTo>
                <a:lnTo>
                  <a:pt x="1430782" y="639190"/>
                </a:lnTo>
                <a:lnTo>
                  <a:pt x="1558036" y="627888"/>
                </a:lnTo>
                <a:lnTo>
                  <a:pt x="1542610" y="610742"/>
                </a:lnTo>
                <a:lnTo>
                  <a:pt x="1462405" y="610742"/>
                </a:lnTo>
                <a:lnTo>
                  <a:pt x="1444701" y="603779"/>
                </a:lnTo>
                <a:close/>
                <a:moveTo>
                  <a:pt x="1458634" y="568331"/>
                </a:moveTo>
                <a:lnTo>
                  <a:pt x="1444701" y="603779"/>
                </a:lnTo>
                <a:lnTo>
                  <a:pt x="1462405" y="610742"/>
                </a:lnTo>
                <a:lnTo>
                  <a:pt x="1476375" y="575310"/>
                </a:lnTo>
                <a:lnTo>
                  <a:pt x="1458634" y="568331"/>
                </a:lnTo>
                <a:close/>
                <a:moveTo>
                  <a:pt x="1472564" y="532891"/>
                </a:moveTo>
                <a:lnTo>
                  <a:pt x="1458634" y="568331"/>
                </a:lnTo>
                <a:lnTo>
                  <a:pt x="1476375" y="575310"/>
                </a:lnTo>
                <a:lnTo>
                  <a:pt x="1462405" y="610742"/>
                </a:lnTo>
                <a:lnTo>
                  <a:pt x="1542610" y="610742"/>
                </a:lnTo>
                <a:lnTo>
                  <a:pt x="1472564" y="532891"/>
                </a:lnTo>
                <a:close/>
                <a:moveTo>
                  <a:pt x="13970" y="0"/>
                </a:moveTo>
                <a:lnTo>
                  <a:pt x="0" y="35560"/>
                </a:lnTo>
                <a:lnTo>
                  <a:pt x="1444701" y="603779"/>
                </a:lnTo>
                <a:lnTo>
                  <a:pt x="1458634" y="568331"/>
                </a:lnTo>
                <a:lnTo>
                  <a:pt x="13970" y="0"/>
                </a:lnTo>
                <a:close/>
              </a:path>
            </a:pathLst>
          </a:custGeom>
          <a:solidFill>
            <a:srgbClr val="000000"/>
          </a:solidFill>
          <a:ln>
            <a:noFill/>
          </a:ln>
        </p:spPr>
        <p:style>
          <a:lnRef idx="0"/>
          <a:fillRef idx="0"/>
          <a:effectRef idx="0"/>
          <a:fontRef idx="minor"/>
        </p:style>
      </p:sp>
      <p:sp>
        <p:nvSpPr>
          <p:cNvPr id="128" name="CustomShape 10"/>
          <p:cNvSpPr/>
          <p:nvPr/>
        </p:nvSpPr>
        <p:spPr>
          <a:xfrm>
            <a:off x="3387240" y="3174840"/>
            <a:ext cx="1396080" cy="386280"/>
          </a:xfrm>
          <a:custGeom>
            <a:avLst/>
            <a:gdLst/>
            <a:ahLst/>
            <a:rect l="l" t="t" r="r" b="b"/>
            <a:pathLst>
              <a:path w="1397000" h="387350">
                <a:moveTo>
                  <a:pt x="1281185" y="350056"/>
                </a:moveTo>
                <a:lnTo>
                  <a:pt x="1272159" y="387096"/>
                </a:lnTo>
                <a:lnTo>
                  <a:pt x="1396746" y="358648"/>
                </a:lnTo>
                <a:lnTo>
                  <a:pt x="1391944" y="354584"/>
                </a:lnTo>
                <a:lnTo>
                  <a:pt x="1299718" y="354584"/>
                </a:lnTo>
                <a:lnTo>
                  <a:pt x="1281185" y="350056"/>
                </a:lnTo>
                <a:close/>
                <a:moveTo>
                  <a:pt x="1290193" y="313095"/>
                </a:moveTo>
                <a:lnTo>
                  <a:pt x="1281185" y="350056"/>
                </a:lnTo>
                <a:lnTo>
                  <a:pt x="1299718" y="354584"/>
                </a:lnTo>
                <a:lnTo>
                  <a:pt x="1308735" y="317626"/>
                </a:lnTo>
                <a:lnTo>
                  <a:pt x="1290193" y="313095"/>
                </a:lnTo>
                <a:close/>
                <a:moveTo>
                  <a:pt x="1299210" y="276098"/>
                </a:moveTo>
                <a:lnTo>
                  <a:pt x="1290193" y="313095"/>
                </a:lnTo>
                <a:lnTo>
                  <a:pt x="1308735" y="317626"/>
                </a:lnTo>
                <a:lnTo>
                  <a:pt x="1299718" y="354584"/>
                </a:lnTo>
                <a:lnTo>
                  <a:pt x="1391944" y="354584"/>
                </a:lnTo>
                <a:lnTo>
                  <a:pt x="1299210" y="276098"/>
                </a:lnTo>
                <a:close/>
                <a:moveTo>
                  <a:pt x="9144" y="0"/>
                </a:moveTo>
                <a:lnTo>
                  <a:pt x="0" y="37084"/>
                </a:lnTo>
                <a:lnTo>
                  <a:pt x="1281185" y="350056"/>
                </a:lnTo>
                <a:lnTo>
                  <a:pt x="1290193" y="313095"/>
                </a:lnTo>
                <a:lnTo>
                  <a:pt x="9144" y="0"/>
                </a:lnTo>
                <a:close/>
              </a:path>
            </a:pathLst>
          </a:custGeom>
          <a:solidFill>
            <a:srgbClr val="000000"/>
          </a:solidFill>
          <a:ln>
            <a:noFill/>
          </a:ln>
        </p:spPr>
        <p:style>
          <a:lnRef idx="0"/>
          <a:fillRef idx="0"/>
          <a:effectRef idx="0"/>
          <a:fontRef idx="minor"/>
        </p:style>
      </p:sp>
      <p:sp>
        <p:nvSpPr>
          <p:cNvPr id="129" name="CustomShape 11"/>
          <p:cNvSpPr/>
          <p:nvPr/>
        </p:nvSpPr>
        <p:spPr>
          <a:xfrm>
            <a:off x="3069000" y="2329560"/>
            <a:ext cx="237600" cy="322200"/>
          </a:xfrm>
          <a:prstGeom prst="rect">
            <a:avLst/>
          </a:prstGeom>
          <a:noFill/>
          <a:ln>
            <a:noFill/>
          </a:ln>
        </p:spPr>
        <p:style>
          <a:lnRef idx="0"/>
          <a:fillRef idx="0"/>
          <a:effectRef idx="0"/>
          <a:fontRef idx="minor"/>
        </p:style>
        <p:txBody>
          <a:bodyPr lIns="0" rIns="0" tIns="12600" bIns="0"/>
          <a:p>
            <a:pPr marL="12600">
              <a:lnSpc>
                <a:spcPct val="100000"/>
              </a:lnSpc>
            </a:pPr>
            <a:r>
              <a:rPr b="0" lang="pl-PL" sz="1800" spc="-43" strike="noStrike">
                <a:solidFill>
                  <a:srgbClr val="ffffff"/>
                </a:solidFill>
                <a:uFill>
                  <a:solidFill>
                    <a:srgbClr val="ffffff"/>
                  </a:solidFill>
                </a:uFill>
                <a:latin typeface="Cambria Math"/>
                <a:ea typeface="DejaVu Sans"/>
              </a:rPr>
              <a:t>𝑥</a:t>
            </a:r>
            <a:r>
              <a:rPr b="0" lang="pl-PL" sz="1950" spc="52" strike="noStrike" baseline="-14000">
                <a:solidFill>
                  <a:srgbClr val="ffffff"/>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p:txBody>
      </p:sp>
      <p:sp>
        <p:nvSpPr>
          <p:cNvPr id="130" name="CustomShape 12"/>
          <p:cNvSpPr/>
          <p:nvPr/>
        </p:nvSpPr>
        <p:spPr>
          <a:xfrm>
            <a:off x="3064680" y="3011760"/>
            <a:ext cx="242280" cy="322200"/>
          </a:xfrm>
          <a:prstGeom prst="rect">
            <a:avLst/>
          </a:prstGeom>
          <a:noFill/>
          <a:ln>
            <a:noFill/>
          </a:ln>
        </p:spPr>
        <p:style>
          <a:lnRef idx="0"/>
          <a:fillRef idx="0"/>
          <a:effectRef idx="0"/>
          <a:fontRef idx="minor"/>
        </p:style>
        <p:txBody>
          <a:bodyPr lIns="0" rIns="0" tIns="12600" bIns="0"/>
          <a:p>
            <a:pPr marL="12600">
              <a:lnSpc>
                <a:spcPct val="100000"/>
              </a:lnSpc>
            </a:pPr>
            <a:r>
              <a:rPr b="0" lang="pl-PL" sz="1800" spc="-4" strike="noStrike">
                <a:solidFill>
                  <a:srgbClr val="ffffff"/>
                </a:solidFill>
                <a:uFill>
                  <a:solidFill>
                    <a:srgbClr val="ffffff"/>
                  </a:solidFill>
                </a:uFill>
                <a:latin typeface="Cambria Math"/>
                <a:ea typeface="DejaVu Sans"/>
              </a:rPr>
              <a:t>𝑥</a:t>
            </a:r>
            <a:r>
              <a:rPr b="0" lang="pl-PL" sz="1950" spc="52" strike="noStrike" baseline="-14000">
                <a:solidFill>
                  <a:srgbClr val="ffffff"/>
                </a:solidFill>
                <a:uFill>
                  <a:solidFill>
                    <a:srgbClr val="ffffff"/>
                  </a:solidFill>
                </a:uFill>
                <a:latin typeface="Cambria Math"/>
                <a:ea typeface="DejaVu Sans"/>
              </a:rPr>
              <a:t>2</a:t>
            </a:r>
            <a:endParaRPr b="0" lang="pl-PL" sz="1800" spc="-1" strike="noStrike">
              <a:solidFill>
                <a:srgbClr val="000000"/>
              </a:solidFill>
              <a:uFill>
                <a:solidFill>
                  <a:srgbClr val="ffffff"/>
                </a:solidFill>
              </a:uFill>
              <a:latin typeface="Arial"/>
            </a:endParaRPr>
          </a:p>
        </p:txBody>
      </p:sp>
      <p:sp>
        <p:nvSpPr>
          <p:cNvPr id="131" name="CustomShape 13"/>
          <p:cNvSpPr/>
          <p:nvPr/>
        </p:nvSpPr>
        <p:spPr>
          <a:xfrm>
            <a:off x="5108760" y="3081600"/>
            <a:ext cx="421200" cy="683280"/>
          </a:xfrm>
          <a:prstGeom prst="rect">
            <a:avLst/>
          </a:prstGeom>
          <a:noFill/>
          <a:ln>
            <a:noFill/>
          </a:ln>
        </p:spPr>
        <p:style>
          <a:lnRef idx="0"/>
          <a:fillRef idx="0"/>
          <a:effectRef idx="0"/>
          <a:fontRef idx="minor"/>
        </p:style>
        <p:txBody>
          <a:bodyPr lIns="0" rIns="0" tIns="13320" bIns="0"/>
          <a:p>
            <a:pPr marL="12600">
              <a:lnSpc>
                <a:spcPct val="100000"/>
              </a:lnSpc>
            </a:pPr>
            <a:r>
              <a:rPr b="0" lang="pl-PL" sz="4400" spc="-1" strike="noStrike">
                <a:solidFill>
                  <a:srgbClr val="ffffff"/>
                </a:solidFill>
                <a:uFill>
                  <a:solidFill>
                    <a:srgbClr val="ffffff"/>
                  </a:solidFill>
                </a:uFill>
                <a:latin typeface="Cambria Math"/>
                <a:ea typeface="DejaVu Sans"/>
              </a:rPr>
              <a:t>∑</a:t>
            </a:r>
            <a:endParaRPr b="0" lang="pl-PL" sz="1800" spc="-1" strike="noStrike">
              <a:solidFill>
                <a:srgbClr val="000000"/>
              </a:solidFill>
              <a:uFill>
                <a:solidFill>
                  <a:srgbClr val="ffffff"/>
                </a:solidFill>
              </a:uFill>
              <a:latin typeface="Arial"/>
            </a:endParaRPr>
          </a:p>
        </p:txBody>
      </p:sp>
      <p:sp>
        <p:nvSpPr>
          <p:cNvPr id="132" name="CustomShape 14"/>
          <p:cNvSpPr/>
          <p:nvPr/>
        </p:nvSpPr>
        <p:spPr>
          <a:xfrm>
            <a:off x="3125880" y="3548160"/>
            <a:ext cx="9540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mbria Math"/>
                <a:ea typeface="DejaVu Sans"/>
              </a:rPr>
              <a:t>⋮</a:t>
            </a:r>
            <a:endParaRPr b="0" lang="pl-PL" sz="1800" spc="-1" strike="noStrike">
              <a:solidFill>
                <a:srgbClr val="000000"/>
              </a:solidFill>
              <a:uFill>
                <a:solidFill>
                  <a:srgbClr val="ffffff"/>
                </a:solidFill>
              </a:uFill>
              <a:latin typeface="Arial"/>
            </a:endParaRPr>
          </a:p>
        </p:txBody>
      </p:sp>
      <p:sp>
        <p:nvSpPr>
          <p:cNvPr id="133" name="CustomShape 15"/>
          <p:cNvSpPr/>
          <p:nvPr/>
        </p:nvSpPr>
        <p:spPr>
          <a:xfrm>
            <a:off x="4051080" y="2468160"/>
            <a:ext cx="15336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mbria Math"/>
                <a:ea typeface="DejaVu Sans"/>
              </a:rPr>
              <a:t>𝜃</a:t>
            </a:r>
            <a:endParaRPr b="0" lang="pl-PL" sz="1800" spc="-1" strike="noStrike">
              <a:solidFill>
                <a:srgbClr val="000000"/>
              </a:solidFill>
              <a:uFill>
                <a:solidFill>
                  <a:srgbClr val="ffffff"/>
                </a:solidFill>
              </a:uFill>
              <a:latin typeface="Arial"/>
            </a:endParaRPr>
          </a:p>
        </p:txBody>
      </p:sp>
      <p:sp>
        <p:nvSpPr>
          <p:cNvPr id="134" name="CustomShape 16"/>
          <p:cNvSpPr/>
          <p:nvPr/>
        </p:nvSpPr>
        <p:spPr>
          <a:xfrm>
            <a:off x="4167000" y="2576160"/>
            <a:ext cx="121320" cy="212760"/>
          </a:xfrm>
          <a:prstGeom prst="rect">
            <a:avLst/>
          </a:prstGeom>
          <a:noFill/>
          <a:ln>
            <a:noFill/>
          </a:ln>
        </p:spPr>
        <p:style>
          <a:lnRef idx="0"/>
          <a:fillRef idx="0"/>
          <a:effectRef idx="0"/>
          <a:fontRef idx="minor"/>
        </p:style>
        <p:txBody>
          <a:bodyPr lIns="0" rIns="0" tIns="15120" bIns="0"/>
          <a:p>
            <a:pPr marL="12600">
              <a:lnSpc>
                <a:spcPct val="100000"/>
              </a:lnSpc>
            </a:pPr>
            <a:r>
              <a:rPr b="0" lang="pl-PL" sz="1300" spc="32" strike="noStrike">
                <a:solidFill>
                  <a:srgbClr val="000000"/>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p:txBody>
      </p:sp>
      <p:sp>
        <p:nvSpPr>
          <p:cNvPr id="135" name="CustomShape 17"/>
          <p:cNvSpPr/>
          <p:nvPr/>
        </p:nvSpPr>
        <p:spPr>
          <a:xfrm>
            <a:off x="4011840" y="2995560"/>
            <a:ext cx="242280" cy="322200"/>
          </a:xfrm>
          <a:prstGeom prst="rect">
            <a:avLst/>
          </a:prstGeom>
          <a:noFill/>
          <a:ln>
            <a:noFill/>
          </a:ln>
        </p:spPr>
        <p:style>
          <a:lnRef idx="0"/>
          <a:fillRef idx="0"/>
          <a:effectRef idx="0"/>
          <a:fontRef idx="minor"/>
        </p:style>
        <p:txBody>
          <a:bodyPr lIns="0" rIns="0" tIns="12600" bIns="0"/>
          <a:p>
            <a:pPr marL="12600">
              <a:lnSpc>
                <a:spcPct val="100000"/>
              </a:lnSpc>
            </a:pPr>
            <a:r>
              <a:rPr b="0" lang="pl-PL" sz="1800" spc="-58" strike="noStrike">
                <a:solidFill>
                  <a:srgbClr val="000000"/>
                </a:solidFill>
                <a:uFill>
                  <a:solidFill>
                    <a:srgbClr val="ffffff"/>
                  </a:solidFill>
                </a:uFill>
                <a:latin typeface="Cambria Math"/>
                <a:ea typeface="DejaVu Sans"/>
              </a:rPr>
              <a:t>𝜃</a:t>
            </a:r>
            <a:r>
              <a:rPr b="0" lang="pl-PL" sz="1950" spc="52" strike="noStrike" baseline="-14000">
                <a:solidFill>
                  <a:srgbClr val="000000"/>
                </a:solidFill>
                <a:uFill>
                  <a:solidFill>
                    <a:srgbClr val="ffffff"/>
                  </a:solidFill>
                </a:uFill>
                <a:latin typeface="Cambria Math"/>
                <a:ea typeface="DejaVu Sans"/>
              </a:rPr>
              <a:t>2</a:t>
            </a:r>
            <a:endParaRPr b="0" lang="pl-PL" sz="1800" spc="-1" strike="noStrike">
              <a:solidFill>
                <a:srgbClr val="000000"/>
              </a:solidFill>
              <a:uFill>
                <a:solidFill>
                  <a:srgbClr val="ffffff"/>
                </a:solidFill>
              </a:uFill>
              <a:latin typeface="Arial"/>
            </a:endParaRPr>
          </a:p>
        </p:txBody>
      </p:sp>
      <p:sp>
        <p:nvSpPr>
          <p:cNvPr id="136" name="CustomShape 18"/>
          <p:cNvSpPr/>
          <p:nvPr/>
        </p:nvSpPr>
        <p:spPr>
          <a:xfrm>
            <a:off x="4951080" y="5018760"/>
            <a:ext cx="2536200" cy="549360"/>
          </a:xfrm>
          <a:prstGeom prst="rect">
            <a:avLst/>
          </a:prstGeom>
          <a:noFill/>
          <a:ln>
            <a:noFill/>
          </a:ln>
        </p:spPr>
        <p:style>
          <a:lnRef idx="0"/>
          <a:fillRef idx="0"/>
          <a:effectRef idx="0"/>
          <a:fontRef idx="minor"/>
        </p:style>
        <p:txBody>
          <a:bodyPr lIns="0" rIns="0" tIns="12600" bIns="0"/>
          <a:p>
            <a:pPr marL="12600">
              <a:lnSpc>
                <a:spcPct val="100000"/>
              </a:lnSpc>
            </a:pPr>
            <a:r>
              <a:rPr b="0" lang="pl-PL" sz="3200" spc="-1" strike="noStrike">
                <a:solidFill>
                  <a:srgbClr val="000000"/>
                </a:solidFill>
                <a:uFill>
                  <a:solidFill>
                    <a:srgbClr val="ffffff"/>
                  </a:solidFill>
                </a:uFill>
                <a:latin typeface="Cambria Math"/>
                <a:ea typeface="DejaVu Sans"/>
              </a:rPr>
              <a:t>𝑦 </a:t>
            </a:r>
            <a:r>
              <a:rPr b="0" lang="pl-PL" sz="3200" spc="-1" strike="noStrike">
                <a:solidFill>
                  <a:srgbClr val="000000"/>
                </a:solidFill>
                <a:uFill>
                  <a:solidFill>
                    <a:srgbClr val="ffffff"/>
                  </a:solidFill>
                </a:uFill>
                <a:latin typeface="Cambria Math"/>
                <a:ea typeface="DejaVu Sans"/>
              </a:rPr>
              <a:t>=</a:t>
            </a:r>
            <a:r>
              <a:rPr b="0" lang="pl-PL" sz="3200" spc="318" strike="noStrike">
                <a:solidFill>
                  <a:srgbClr val="000000"/>
                </a:solidFill>
                <a:uFill>
                  <a:solidFill>
                    <a:srgbClr val="ffffff"/>
                  </a:solidFill>
                </a:uFill>
                <a:latin typeface="Cambria Math"/>
                <a:ea typeface="DejaVu Sans"/>
              </a:rPr>
              <a:t> </a:t>
            </a:r>
            <a:r>
              <a:rPr b="0" lang="pl-PL" sz="3200" spc="72" strike="noStrike">
                <a:solidFill>
                  <a:srgbClr val="000000"/>
                </a:solidFill>
                <a:uFill>
                  <a:solidFill>
                    <a:srgbClr val="ffffff"/>
                  </a:solidFill>
                </a:uFill>
                <a:latin typeface="Cambria Math"/>
                <a:ea typeface="DejaVu Sans"/>
              </a:rPr>
              <a:t>f(𝑥</a:t>
            </a:r>
            <a:r>
              <a:rPr b="0" lang="pl-PL" sz="3529" spc="111" strike="noStrike" baseline="28000">
                <a:solidFill>
                  <a:srgbClr val="000000"/>
                </a:solidFill>
                <a:uFill>
                  <a:solidFill>
                    <a:srgbClr val="ffffff"/>
                  </a:solidFill>
                </a:uFill>
                <a:latin typeface="Cambria Math"/>
                <a:ea typeface="DejaVu Sans"/>
              </a:rPr>
              <a:t>⊤</a:t>
            </a:r>
            <a:r>
              <a:rPr b="0" lang="pl-PL" sz="3200" spc="72" strike="noStrike">
                <a:solidFill>
                  <a:srgbClr val="000000"/>
                </a:solidFill>
                <a:uFill>
                  <a:solidFill>
                    <a:srgbClr val="ffffff"/>
                  </a:solidFill>
                </a:uFill>
                <a:latin typeface="Cambria Math"/>
                <a:ea typeface="DejaVu Sans"/>
              </a:rPr>
              <a:t>𝜃)</a:t>
            </a:r>
            <a:endParaRPr b="0" lang="pl-PL" sz="1800" spc="-1" strike="noStrike">
              <a:solidFill>
                <a:srgbClr val="000000"/>
              </a:solidFill>
              <a:uFill>
                <a:solidFill>
                  <a:srgbClr val="ffffff"/>
                </a:solidFill>
              </a:uFill>
              <a:latin typeface="Arial"/>
            </a:endParaRPr>
          </a:p>
        </p:txBody>
      </p:sp>
      <p:sp>
        <p:nvSpPr>
          <p:cNvPr id="137" name="CustomShape 19"/>
          <p:cNvSpPr/>
          <p:nvPr/>
        </p:nvSpPr>
        <p:spPr>
          <a:xfrm>
            <a:off x="6886440" y="3251160"/>
            <a:ext cx="298800" cy="520920"/>
          </a:xfrm>
          <a:prstGeom prst="rect">
            <a:avLst/>
          </a:prstGeom>
          <a:noFill/>
          <a:ln>
            <a:noFill/>
          </a:ln>
        </p:spPr>
        <p:style>
          <a:lnRef idx="0"/>
          <a:fillRef idx="0"/>
          <a:effectRef idx="0"/>
          <a:fontRef idx="minor"/>
        </p:style>
        <p:txBody>
          <a:bodyPr lIns="0" rIns="0" tIns="12600" bIns="0"/>
          <a:p>
            <a:pPr marL="12600">
              <a:lnSpc>
                <a:spcPct val="100000"/>
              </a:lnSpc>
            </a:pPr>
            <a:r>
              <a:rPr b="0" lang="pl-PL" sz="1800" spc="-43" strike="noStrike">
                <a:solidFill>
                  <a:srgbClr val="000000"/>
                </a:solidFill>
                <a:uFill>
                  <a:solidFill>
                    <a:srgbClr val="ffffff"/>
                  </a:solidFill>
                </a:uFill>
                <a:latin typeface="Cambria Math"/>
                <a:ea typeface="DejaVu Sans"/>
              </a:rPr>
              <a:t>𝑥</a:t>
            </a:r>
            <a:r>
              <a:rPr b="0" lang="pl-PL" sz="1950" spc="-653" strike="noStrike" baseline="-14000">
                <a:solidFill>
                  <a:srgbClr val="000000"/>
                </a:solidFill>
                <a:uFill>
                  <a:solidFill>
                    <a:srgbClr val="ffffff"/>
                  </a:solidFill>
                </a:uFill>
                <a:latin typeface="Cambria Math"/>
                <a:ea typeface="DejaVu Sans"/>
              </a:rPr>
              <a:t>1</a:t>
            </a:r>
            <a:r>
              <a:rPr b="0" lang="pl-PL" sz="2700" spc="-1" strike="noStrike" baseline="-37000">
                <a:solidFill>
                  <a:srgbClr val="000000"/>
                </a:solidFill>
                <a:uFill>
                  <a:solidFill>
                    <a:srgbClr val="ffffff"/>
                  </a:solidFill>
                </a:uFill>
                <a:latin typeface="Cambria Math"/>
                <a:ea typeface="DejaVu Sans"/>
              </a:rPr>
              <a:t>𝑥</a:t>
            </a:r>
            <a:endParaRPr b="0" lang="pl-PL" sz="1800" spc="-1" strike="noStrike">
              <a:solidFill>
                <a:srgbClr val="000000"/>
              </a:solidFill>
              <a:uFill>
                <a:solidFill>
                  <a:srgbClr val="ffffff"/>
                </a:solidFill>
              </a:uFill>
              <a:latin typeface="Arial"/>
            </a:endParaRPr>
          </a:p>
        </p:txBody>
      </p:sp>
      <p:sp>
        <p:nvSpPr>
          <p:cNvPr id="138" name="CustomShape 20"/>
          <p:cNvSpPr/>
          <p:nvPr/>
        </p:nvSpPr>
        <p:spPr>
          <a:xfrm>
            <a:off x="7154640" y="3450600"/>
            <a:ext cx="274680" cy="885240"/>
          </a:xfrm>
          <a:prstGeom prst="rect">
            <a:avLst/>
          </a:prstGeom>
          <a:noFill/>
          <a:ln>
            <a:noFill/>
          </a:ln>
        </p:spPr>
        <p:style>
          <a:lnRef idx="0"/>
          <a:fillRef idx="0"/>
          <a:effectRef idx="0"/>
          <a:fontRef idx="minor"/>
        </p:style>
        <p:txBody>
          <a:bodyPr lIns="0" rIns="0" tIns="12600" bIns="0"/>
          <a:p>
            <a:pPr marL="12600">
              <a:lnSpc>
                <a:spcPct val="100000"/>
              </a:lnSpc>
            </a:pPr>
            <a:r>
              <a:rPr b="0" lang="pl-PL" sz="1300" spc="-432" strike="noStrike">
                <a:solidFill>
                  <a:srgbClr val="000000"/>
                </a:solidFill>
                <a:uFill>
                  <a:solidFill>
                    <a:srgbClr val="ffffff"/>
                  </a:solidFill>
                </a:uFill>
                <a:latin typeface="Cambria Math"/>
                <a:ea typeface="DejaVu Sans"/>
              </a:rPr>
              <a:t>1</a:t>
            </a:r>
            <a:r>
              <a:rPr b="0" lang="pl-PL" sz="2700" spc="-60" strike="noStrike" baseline="-26000">
                <a:solidFill>
                  <a:srgbClr val="000000"/>
                </a:solidFill>
                <a:uFill>
                  <a:solidFill>
                    <a:srgbClr val="ffffff"/>
                  </a:solidFill>
                </a:uFill>
                <a:latin typeface="Cambria Math"/>
                <a:ea typeface="DejaVu Sans"/>
              </a:rPr>
              <a:t>𝑥</a:t>
            </a:r>
            <a:r>
              <a:rPr b="0" lang="pl-PL" sz="1950" spc="52" strike="noStrike" baseline="-51000">
                <a:solidFill>
                  <a:srgbClr val="000000"/>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p:txBody>
      </p:sp>
      <p:sp>
        <p:nvSpPr>
          <p:cNvPr id="139" name="CustomShape 21"/>
          <p:cNvSpPr/>
          <p:nvPr/>
        </p:nvSpPr>
        <p:spPr>
          <a:xfrm>
            <a:off x="6643080" y="2970360"/>
            <a:ext cx="1086120" cy="1124280"/>
          </a:xfrm>
          <a:custGeom>
            <a:avLst/>
            <a:gdLst/>
            <a:ahLst/>
            <a:rect l="l" t="t" r="r" b="b"/>
            <a:pathLst>
              <a:path w="1087120" h="1125220">
                <a:moveTo>
                  <a:pt x="543305" y="0"/>
                </a:moveTo>
                <a:lnTo>
                  <a:pt x="496421" y="2063"/>
                </a:lnTo>
                <a:lnTo>
                  <a:pt x="450645" y="8142"/>
                </a:lnTo>
                <a:lnTo>
                  <a:pt x="406141" y="18067"/>
                </a:lnTo>
                <a:lnTo>
                  <a:pt x="363072" y="31670"/>
                </a:lnTo>
                <a:lnTo>
                  <a:pt x="321599" y="48781"/>
                </a:lnTo>
                <a:lnTo>
                  <a:pt x="281888" y="69233"/>
                </a:lnTo>
                <a:lnTo>
                  <a:pt x="244100" y="92857"/>
                </a:lnTo>
                <a:lnTo>
                  <a:pt x="208398" y="119484"/>
                </a:lnTo>
                <a:lnTo>
                  <a:pt x="174946" y="148946"/>
                </a:lnTo>
                <a:lnTo>
                  <a:pt x="143907" y="181073"/>
                </a:lnTo>
                <a:lnTo>
                  <a:pt x="115442" y="215698"/>
                </a:lnTo>
                <a:lnTo>
                  <a:pt x="89716" y="252651"/>
                </a:lnTo>
                <a:lnTo>
                  <a:pt x="66892" y="291764"/>
                </a:lnTo>
                <a:lnTo>
                  <a:pt x="47132" y="332868"/>
                </a:lnTo>
                <a:lnTo>
                  <a:pt x="30599" y="375795"/>
                </a:lnTo>
                <a:lnTo>
                  <a:pt x="17456" y="420376"/>
                </a:lnTo>
                <a:lnTo>
                  <a:pt x="7867" y="466442"/>
                </a:lnTo>
                <a:lnTo>
                  <a:pt x="1993" y="513825"/>
                </a:lnTo>
                <a:lnTo>
                  <a:pt x="0" y="562356"/>
                </a:lnTo>
                <a:lnTo>
                  <a:pt x="1993" y="610886"/>
                </a:lnTo>
                <a:lnTo>
                  <a:pt x="7867" y="658269"/>
                </a:lnTo>
                <a:lnTo>
                  <a:pt x="17456" y="704335"/>
                </a:lnTo>
                <a:lnTo>
                  <a:pt x="30599" y="748916"/>
                </a:lnTo>
                <a:lnTo>
                  <a:pt x="47132" y="791843"/>
                </a:lnTo>
                <a:lnTo>
                  <a:pt x="66892" y="832947"/>
                </a:lnTo>
                <a:lnTo>
                  <a:pt x="89716" y="872060"/>
                </a:lnTo>
                <a:lnTo>
                  <a:pt x="115442" y="909013"/>
                </a:lnTo>
                <a:lnTo>
                  <a:pt x="143907" y="943638"/>
                </a:lnTo>
                <a:lnTo>
                  <a:pt x="174946" y="975765"/>
                </a:lnTo>
                <a:lnTo>
                  <a:pt x="208398" y="1005227"/>
                </a:lnTo>
                <a:lnTo>
                  <a:pt x="244100" y="1031854"/>
                </a:lnTo>
                <a:lnTo>
                  <a:pt x="281888" y="1055478"/>
                </a:lnTo>
                <a:lnTo>
                  <a:pt x="321599" y="1075930"/>
                </a:lnTo>
                <a:lnTo>
                  <a:pt x="363072" y="1093041"/>
                </a:lnTo>
                <a:lnTo>
                  <a:pt x="406141" y="1106644"/>
                </a:lnTo>
                <a:lnTo>
                  <a:pt x="450645" y="1116569"/>
                </a:lnTo>
                <a:lnTo>
                  <a:pt x="496421" y="1122648"/>
                </a:lnTo>
                <a:lnTo>
                  <a:pt x="543305" y="1124712"/>
                </a:lnTo>
                <a:lnTo>
                  <a:pt x="590190" y="1122648"/>
                </a:lnTo>
                <a:lnTo>
                  <a:pt x="635966" y="1116569"/>
                </a:lnTo>
                <a:lnTo>
                  <a:pt x="680470" y="1106644"/>
                </a:lnTo>
                <a:lnTo>
                  <a:pt x="723539" y="1093041"/>
                </a:lnTo>
                <a:lnTo>
                  <a:pt x="765012" y="1075930"/>
                </a:lnTo>
                <a:lnTo>
                  <a:pt x="804723" y="1055478"/>
                </a:lnTo>
                <a:lnTo>
                  <a:pt x="842511" y="1031854"/>
                </a:lnTo>
                <a:lnTo>
                  <a:pt x="878213" y="1005227"/>
                </a:lnTo>
                <a:lnTo>
                  <a:pt x="911665" y="975765"/>
                </a:lnTo>
                <a:lnTo>
                  <a:pt x="942704" y="943638"/>
                </a:lnTo>
                <a:lnTo>
                  <a:pt x="971169" y="909013"/>
                </a:lnTo>
                <a:lnTo>
                  <a:pt x="996895" y="872060"/>
                </a:lnTo>
                <a:lnTo>
                  <a:pt x="1019719" y="832947"/>
                </a:lnTo>
                <a:lnTo>
                  <a:pt x="1039479" y="791843"/>
                </a:lnTo>
                <a:lnTo>
                  <a:pt x="1056012" y="748916"/>
                </a:lnTo>
                <a:lnTo>
                  <a:pt x="1069155" y="704335"/>
                </a:lnTo>
                <a:lnTo>
                  <a:pt x="1078744" y="658269"/>
                </a:lnTo>
                <a:lnTo>
                  <a:pt x="1084618" y="610886"/>
                </a:lnTo>
                <a:lnTo>
                  <a:pt x="1086611" y="562356"/>
                </a:lnTo>
                <a:lnTo>
                  <a:pt x="1084618" y="513825"/>
                </a:lnTo>
                <a:lnTo>
                  <a:pt x="1078744" y="466442"/>
                </a:lnTo>
                <a:lnTo>
                  <a:pt x="1069155" y="420376"/>
                </a:lnTo>
                <a:lnTo>
                  <a:pt x="1056012" y="375795"/>
                </a:lnTo>
                <a:lnTo>
                  <a:pt x="1039479" y="332868"/>
                </a:lnTo>
                <a:lnTo>
                  <a:pt x="1019719" y="291764"/>
                </a:lnTo>
                <a:lnTo>
                  <a:pt x="996895" y="252651"/>
                </a:lnTo>
                <a:lnTo>
                  <a:pt x="971169" y="215698"/>
                </a:lnTo>
                <a:lnTo>
                  <a:pt x="942704" y="181073"/>
                </a:lnTo>
                <a:lnTo>
                  <a:pt x="911665" y="148946"/>
                </a:lnTo>
                <a:lnTo>
                  <a:pt x="878213" y="119484"/>
                </a:lnTo>
                <a:lnTo>
                  <a:pt x="842511" y="92857"/>
                </a:lnTo>
                <a:lnTo>
                  <a:pt x="804723" y="69233"/>
                </a:lnTo>
                <a:lnTo>
                  <a:pt x="765012" y="48781"/>
                </a:lnTo>
                <a:lnTo>
                  <a:pt x="723539" y="31670"/>
                </a:lnTo>
                <a:lnTo>
                  <a:pt x="680470" y="18067"/>
                </a:lnTo>
                <a:lnTo>
                  <a:pt x="635966" y="8142"/>
                </a:lnTo>
                <a:lnTo>
                  <a:pt x="590190" y="2063"/>
                </a:lnTo>
                <a:lnTo>
                  <a:pt x="543305" y="0"/>
                </a:lnTo>
                <a:close/>
              </a:path>
            </a:pathLst>
          </a:custGeom>
          <a:solidFill>
            <a:srgbClr val="007973"/>
          </a:solidFill>
          <a:ln>
            <a:noFill/>
          </a:ln>
        </p:spPr>
        <p:style>
          <a:lnRef idx="0"/>
          <a:fillRef idx="0"/>
          <a:effectRef idx="0"/>
          <a:fontRef idx="minor"/>
        </p:style>
      </p:sp>
      <p:sp>
        <p:nvSpPr>
          <p:cNvPr id="140" name="CustomShape 22"/>
          <p:cNvSpPr/>
          <p:nvPr/>
        </p:nvSpPr>
        <p:spPr>
          <a:xfrm>
            <a:off x="6643080" y="2970360"/>
            <a:ext cx="1086120" cy="1124280"/>
          </a:xfrm>
          <a:custGeom>
            <a:avLst/>
            <a:gdLst/>
            <a:ahLst/>
            <a:rect l="l" t="t" r="r" b="b"/>
            <a:pathLst>
              <a:path w="1087120" h="1125220">
                <a:moveTo>
                  <a:pt x="0" y="562356"/>
                </a:moveTo>
                <a:lnTo>
                  <a:pt x="1993" y="513825"/>
                </a:lnTo>
                <a:lnTo>
                  <a:pt x="7867" y="466442"/>
                </a:lnTo>
                <a:lnTo>
                  <a:pt x="17456" y="420376"/>
                </a:lnTo>
                <a:lnTo>
                  <a:pt x="30599" y="375795"/>
                </a:lnTo>
                <a:lnTo>
                  <a:pt x="47132" y="332868"/>
                </a:lnTo>
                <a:lnTo>
                  <a:pt x="66892" y="291764"/>
                </a:lnTo>
                <a:lnTo>
                  <a:pt x="89716" y="252651"/>
                </a:lnTo>
                <a:lnTo>
                  <a:pt x="115442" y="215698"/>
                </a:lnTo>
                <a:lnTo>
                  <a:pt x="143907" y="181073"/>
                </a:lnTo>
                <a:lnTo>
                  <a:pt x="174946" y="148946"/>
                </a:lnTo>
                <a:lnTo>
                  <a:pt x="208398" y="119484"/>
                </a:lnTo>
                <a:lnTo>
                  <a:pt x="244100" y="92857"/>
                </a:lnTo>
                <a:lnTo>
                  <a:pt x="281888" y="69233"/>
                </a:lnTo>
                <a:lnTo>
                  <a:pt x="321599" y="48781"/>
                </a:lnTo>
                <a:lnTo>
                  <a:pt x="363072" y="31670"/>
                </a:lnTo>
                <a:lnTo>
                  <a:pt x="406141" y="18067"/>
                </a:lnTo>
                <a:lnTo>
                  <a:pt x="450645" y="8142"/>
                </a:lnTo>
                <a:lnTo>
                  <a:pt x="496421" y="2063"/>
                </a:lnTo>
                <a:lnTo>
                  <a:pt x="543305" y="0"/>
                </a:lnTo>
                <a:lnTo>
                  <a:pt x="590190" y="2063"/>
                </a:lnTo>
                <a:lnTo>
                  <a:pt x="635966" y="8142"/>
                </a:lnTo>
                <a:lnTo>
                  <a:pt x="680470" y="18067"/>
                </a:lnTo>
                <a:lnTo>
                  <a:pt x="723539" y="31670"/>
                </a:lnTo>
                <a:lnTo>
                  <a:pt x="765012" y="48781"/>
                </a:lnTo>
                <a:lnTo>
                  <a:pt x="804723" y="69233"/>
                </a:lnTo>
                <a:lnTo>
                  <a:pt x="842511" y="92857"/>
                </a:lnTo>
                <a:lnTo>
                  <a:pt x="878213" y="119484"/>
                </a:lnTo>
                <a:lnTo>
                  <a:pt x="911665" y="148946"/>
                </a:lnTo>
                <a:lnTo>
                  <a:pt x="942704" y="181073"/>
                </a:lnTo>
                <a:lnTo>
                  <a:pt x="971169" y="215698"/>
                </a:lnTo>
                <a:lnTo>
                  <a:pt x="996895" y="252651"/>
                </a:lnTo>
                <a:lnTo>
                  <a:pt x="1019719" y="291764"/>
                </a:lnTo>
                <a:lnTo>
                  <a:pt x="1039479" y="332868"/>
                </a:lnTo>
                <a:lnTo>
                  <a:pt x="1056012" y="375795"/>
                </a:lnTo>
                <a:lnTo>
                  <a:pt x="1069155" y="420376"/>
                </a:lnTo>
                <a:lnTo>
                  <a:pt x="1078744" y="466442"/>
                </a:lnTo>
                <a:lnTo>
                  <a:pt x="1084618" y="513825"/>
                </a:lnTo>
                <a:lnTo>
                  <a:pt x="1086611" y="562356"/>
                </a:lnTo>
                <a:lnTo>
                  <a:pt x="1084618" y="610886"/>
                </a:lnTo>
                <a:lnTo>
                  <a:pt x="1078744" y="658269"/>
                </a:lnTo>
                <a:lnTo>
                  <a:pt x="1069155" y="704335"/>
                </a:lnTo>
                <a:lnTo>
                  <a:pt x="1056012" y="748916"/>
                </a:lnTo>
                <a:lnTo>
                  <a:pt x="1039479" y="791843"/>
                </a:lnTo>
                <a:lnTo>
                  <a:pt x="1019719" y="832947"/>
                </a:lnTo>
                <a:lnTo>
                  <a:pt x="996895" y="872060"/>
                </a:lnTo>
                <a:lnTo>
                  <a:pt x="971169" y="909013"/>
                </a:lnTo>
                <a:lnTo>
                  <a:pt x="942704" y="943638"/>
                </a:lnTo>
                <a:lnTo>
                  <a:pt x="911665" y="975765"/>
                </a:lnTo>
                <a:lnTo>
                  <a:pt x="878213" y="1005227"/>
                </a:lnTo>
                <a:lnTo>
                  <a:pt x="842511" y="1031854"/>
                </a:lnTo>
                <a:lnTo>
                  <a:pt x="804723" y="1055478"/>
                </a:lnTo>
                <a:lnTo>
                  <a:pt x="765012" y="1075930"/>
                </a:lnTo>
                <a:lnTo>
                  <a:pt x="723539" y="1093041"/>
                </a:lnTo>
                <a:lnTo>
                  <a:pt x="680470" y="1106644"/>
                </a:lnTo>
                <a:lnTo>
                  <a:pt x="635966" y="1116569"/>
                </a:lnTo>
                <a:lnTo>
                  <a:pt x="590190" y="1122648"/>
                </a:lnTo>
                <a:lnTo>
                  <a:pt x="543305" y="1124712"/>
                </a:lnTo>
                <a:lnTo>
                  <a:pt x="496421" y="1122648"/>
                </a:lnTo>
                <a:lnTo>
                  <a:pt x="450645" y="1116569"/>
                </a:lnTo>
                <a:lnTo>
                  <a:pt x="406141" y="1106644"/>
                </a:lnTo>
                <a:lnTo>
                  <a:pt x="363072" y="1093041"/>
                </a:lnTo>
                <a:lnTo>
                  <a:pt x="321599" y="1075930"/>
                </a:lnTo>
                <a:lnTo>
                  <a:pt x="281888" y="1055478"/>
                </a:lnTo>
                <a:lnTo>
                  <a:pt x="244100" y="1031854"/>
                </a:lnTo>
                <a:lnTo>
                  <a:pt x="208398" y="1005227"/>
                </a:lnTo>
                <a:lnTo>
                  <a:pt x="174946" y="975765"/>
                </a:lnTo>
                <a:lnTo>
                  <a:pt x="143907" y="943638"/>
                </a:lnTo>
                <a:lnTo>
                  <a:pt x="115442" y="909013"/>
                </a:lnTo>
                <a:lnTo>
                  <a:pt x="89716" y="872060"/>
                </a:lnTo>
                <a:lnTo>
                  <a:pt x="66892" y="832947"/>
                </a:lnTo>
                <a:lnTo>
                  <a:pt x="47132" y="791843"/>
                </a:lnTo>
                <a:lnTo>
                  <a:pt x="30599" y="748916"/>
                </a:lnTo>
                <a:lnTo>
                  <a:pt x="17456" y="704335"/>
                </a:lnTo>
                <a:lnTo>
                  <a:pt x="7867" y="658269"/>
                </a:lnTo>
                <a:lnTo>
                  <a:pt x="1993" y="610886"/>
                </a:lnTo>
                <a:lnTo>
                  <a:pt x="0" y="562356"/>
                </a:lnTo>
                <a:close/>
              </a:path>
            </a:pathLst>
          </a:custGeom>
          <a:noFill/>
          <a:ln w="12240">
            <a:solidFill>
              <a:srgbClr val="000000"/>
            </a:solidFill>
            <a:round/>
          </a:ln>
        </p:spPr>
        <p:style>
          <a:lnRef idx="0"/>
          <a:fillRef idx="0"/>
          <a:effectRef idx="0"/>
          <a:fontRef idx="minor"/>
        </p:style>
      </p:sp>
      <p:sp>
        <p:nvSpPr>
          <p:cNvPr id="141" name="CustomShape 23"/>
          <p:cNvSpPr/>
          <p:nvPr/>
        </p:nvSpPr>
        <p:spPr>
          <a:xfrm>
            <a:off x="5868000" y="3476160"/>
            <a:ext cx="774720" cy="113400"/>
          </a:xfrm>
          <a:custGeom>
            <a:avLst/>
            <a:gdLst/>
            <a:ahLst/>
            <a:rect l="l" t="t" r="r" b="b"/>
            <a:pathLst>
              <a:path w="775970" h="114300">
                <a:moveTo>
                  <a:pt x="661288" y="0"/>
                </a:moveTo>
                <a:lnTo>
                  <a:pt x="661288" y="114300"/>
                </a:lnTo>
                <a:lnTo>
                  <a:pt x="737488" y="76200"/>
                </a:lnTo>
                <a:lnTo>
                  <a:pt x="680338" y="76200"/>
                </a:lnTo>
                <a:lnTo>
                  <a:pt x="680338" y="38100"/>
                </a:lnTo>
                <a:lnTo>
                  <a:pt x="737488" y="38100"/>
                </a:lnTo>
                <a:lnTo>
                  <a:pt x="661288" y="0"/>
                </a:lnTo>
                <a:close/>
                <a:moveTo>
                  <a:pt x="661288" y="38100"/>
                </a:moveTo>
                <a:lnTo>
                  <a:pt x="0" y="38100"/>
                </a:lnTo>
                <a:lnTo>
                  <a:pt x="0" y="76200"/>
                </a:lnTo>
                <a:lnTo>
                  <a:pt x="661288" y="76200"/>
                </a:lnTo>
                <a:lnTo>
                  <a:pt x="661288" y="38100"/>
                </a:lnTo>
                <a:close/>
                <a:moveTo>
                  <a:pt x="737488" y="38100"/>
                </a:moveTo>
                <a:lnTo>
                  <a:pt x="680338" y="38100"/>
                </a:lnTo>
                <a:lnTo>
                  <a:pt x="680338" y="76200"/>
                </a:lnTo>
                <a:lnTo>
                  <a:pt x="737488" y="76200"/>
                </a:lnTo>
                <a:lnTo>
                  <a:pt x="775588" y="57150"/>
                </a:lnTo>
                <a:lnTo>
                  <a:pt x="737488" y="38100"/>
                </a:lnTo>
                <a:close/>
              </a:path>
            </a:pathLst>
          </a:custGeom>
          <a:solidFill>
            <a:srgbClr val="000000"/>
          </a:solidFill>
          <a:ln>
            <a:noFill/>
          </a:ln>
        </p:spPr>
        <p:style>
          <a:lnRef idx="0"/>
          <a:fillRef idx="0"/>
          <a:effectRef idx="0"/>
          <a:fontRef idx="minor"/>
        </p:style>
      </p:sp>
      <p:sp>
        <p:nvSpPr>
          <p:cNvPr id="142" name="CustomShape 24"/>
          <p:cNvSpPr/>
          <p:nvPr/>
        </p:nvSpPr>
        <p:spPr>
          <a:xfrm>
            <a:off x="7730280" y="3494880"/>
            <a:ext cx="1056960" cy="113400"/>
          </a:xfrm>
          <a:custGeom>
            <a:avLst/>
            <a:gdLst/>
            <a:ahLst/>
            <a:rect l="l" t="t" r="r" b="b"/>
            <a:pathLst>
              <a:path w="1057909" h="114300">
                <a:moveTo>
                  <a:pt x="944499" y="0"/>
                </a:moveTo>
                <a:lnTo>
                  <a:pt x="943738" y="37976"/>
                </a:lnTo>
                <a:lnTo>
                  <a:pt x="962787" y="38354"/>
                </a:lnTo>
                <a:lnTo>
                  <a:pt x="962025" y="76454"/>
                </a:lnTo>
                <a:lnTo>
                  <a:pt x="942968" y="76454"/>
                </a:lnTo>
                <a:lnTo>
                  <a:pt x="942213" y="114173"/>
                </a:lnTo>
                <a:lnTo>
                  <a:pt x="1021580" y="76454"/>
                </a:lnTo>
                <a:lnTo>
                  <a:pt x="962025" y="76454"/>
                </a:lnTo>
                <a:lnTo>
                  <a:pt x="942975" y="76076"/>
                </a:lnTo>
                <a:lnTo>
                  <a:pt x="1022373" y="76076"/>
                </a:lnTo>
                <a:lnTo>
                  <a:pt x="1057656" y="59309"/>
                </a:lnTo>
                <a:lnTo>
                  <a:pt x="944499" y="0"/>
                </a:lnTo>
                <a:close/>
                <a:moveTo>
                  <a:pt x="943738" y="37976"/>
                </a:moveTo>
                <a:lnTo>
                  <a:pt x="942975" y="76076"/>
                </a:lnTo>
                <a:lnTo>
                  <a:pt x="962025" y="76454"/>
                </a:lnTo>
                <a:lnTo>
                  <a:pt x="962787" y="38354"/>
                </a:lnTo>
                <a:lnTo>
                  <a:pt x="943738" y="37976"/>
                </a:lnTo>
                <a:close/>
                <a:moveTo>
                  <a:pt x="762" y="19304"/>
                </a:moveTo>
                <a:lnTo>
                  <a:pt x="0" y="57404"/>
                </a:lnTo>
                <a:lnTo>
                  <a:pt x="942975" y="76076"/>
                </a:lnTo>
                <a:lnTo>
                  <a:pt x="943738" y="37976"/>
                </a:lnTo>
                <a:lnTo>
                  <a:pt x="762" y="19304"/>
                </a:lnTo>
                <a:close/>
              </a:path>
            </a:pathLst>
          </a:custGeom>
          <a:solidFill>
            <a:srgbClr val="000000"/>
          </a:solidFill>
          <a:ln>
            <a:noFill/>
          </a:ln>
        </p:spPr>
        <p:style>
          <a:lnRef idx="0"/>
          <a:fillRef idx="0"/>
          <a:effectRef idx="0"/>
          <a:fontRef idx="minor"/>
        </p:style>
      </p:sp>
      <p:sp>
        <p:nvSpPr>
          <p:cNvPr id="143" name="CustomShape 25"/>
          <p:cNvSpPr/>
          <p:nvPr/>
        </p:nvSpPr>
        <p:spPr>
          <a:xfrm>
            <a:off x="6916680" y="3342960"/>
            <a:ext cx="456120" cy="328320"/>
          </a:xfrm>
          <a:custGeom>
            <a:avLst/>
            <a:gdLst/>
            <a:ahLst/>
            <a:rect l="l" t="t" r="r" b="b"/>
            <a:pathLst>
              <a:path w="457200" h="329564">
                <a:moveTo>
                  <a:pt x="456692" y="0"/>
                </a:moveTo>
                <a:lnTo>
                  <a:pt x="228346" y="0"/>
                </a:lnTo>
                <a:lnTo>
                  <a:pt x="228346" y="329564"/>
                </a:lnTo>
                <a:lnTo>
                  <a:pt x="0" y="329564"/>
                </a:lnTo>
              </a:path>
            </a:pathLst>
          </a:custGeom>
          <a:noFill/>
          <a:ln w="38160">
            <a:solidFill>
              <a:srgbClr val="ffffff"/>
            </a:solidFill>
            <a:round/>
          </a:ln>
        </p:spPr>
        <p:style>
          <a:lnRef idx="0"/>
          <a:fillRef idx="0"/>
          <a:effectRef idx="0"/>
          <a:fontRef idx="minor"/>
        </p:style>
      </p:sp>
      <p:sp>
        <p:nvSpPr>
          <p:cNvPr id="144" name="CustomShape 26"/>
          <p:cNvSpPr/>
          <p:nvPr/>
        </p:nvSpPr>
        <p:spPr>
          <a:xfrm>
            <a:off x="7995600" y="3204720"/>
            <a:ext cx="15264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mbria Math"/>
                <a:ea typeface="DejaVu Sans"/>
              </a:rPr>
              <a:t>𝑦</a:t>
            </a:r>
            <a:endParaRPr b="0" lang="pl-PL" sz="1800" spc="-1" strike="noStrike">
              <a:solidFill>
                <a:srgbClr val="000000"/>
              </a:solidFill>
              <a:uFill>
                <a:solidFill>
                  <a:srgbClr val="ffffff"/>
                </a:solidFill>
              </a:uFill>
              <a:latin typeface="Arial"/>
            </a:endParaRPr>
          </a:p>
        </p:txBody>
      </p:sp>
      <p:sp>
        <p:nvSpPr>
          <p:cNvPr id="145" name="CustomShape 27"/>
          <p:cNvSpPr/>
          <p:nvPr/>
        </p:nvSpPr>
        <p:spPr>
          <a:xfrm>
            <a:off x="2926080" y="4034160"/>
            <a:ext cx="428760" cy="446040"/>
          </a:xfrm>
          <a:custGeom>
            <a:avLst/>
            <a:gdLst/>
            <a:ahLst/>
            <a:rect l="l" t="t" r="r" b="b"/>
            <a:pathLst>
              <a:path w="429895" h="447039">
                <a:moveTo>
                  <a:pt x="214883" y="0"/>
                </a:moveTo>
                <a:lnTo>
                  <a:pt x="165631" y="5896"/>
                </a:lnTo>
                <a:lnTo>
                  <a:pt x="120409" y="22691"/>
                </a:lnTo>
                <a:lnTo>
                  <a:pt x="80509" y="49045"/>
                </a:lnTo>
                <a:lnTo>
                  <a:pt x="47226" y="83620"/>
                </a:lnTo>
                <a:lnTo>
                  <a:pt x="21851" y="125074"/>
                </a:lnTo>
                <a:lnTo>
                  <a:pt x="5678" y="172069"/>
                </a:lnTo>
                <a:lnTo>
                  <a:pt x="0" y="223266"/>
                </a:lnTo>
                <a:lnTo>
                  <a:pt x="5678" y="274462"/>
                </a:lnTo>
                <a:lnTo>
                  <a:pt x="21851" y="321457"/>
                </a:lnTo>
                <a:lnTo>
                  <a:pt x="47226" y="362911"/>
                </a:lnTo>
                <a:lnTo>
                  <a:pt x="80509" y="397486"/>
                </a:lnTo>
                <a:lnTo>
                  <a:pt x="120409" y="423840"/>
                </a:lnTo>
                <a:lnTo>
                  <a:pt x="165631" y="440635"/>
                </a:lnTo>
                <a:lnTo>
                  <a:pt x="214883" y="446532"/>
                </a:lnTo>
                <a:lnTo>
                  <a:pt x="264136" y="440635"/>
                </a:lnTo>
                <a:lnTo>
                  <a:pt x="309358" y="423840"/>
                </a:lnTo>
                <a:lnTo>
                  <a:pt x="349258" y="397486"/>
                </a:lnTo>
                <a:lnTo>
                  <a:pt x="382541" y="362911"/>
                </a:lnTo>
                <a:lnTo>
                  <a:pt x="407916" y="321457"/>
                </a:lnTo>
                <a:lnTo>
                  <a:pt x="424089" y="274462"/>
                </a:lnTo>
                <a:lnTo>
                  <a:pt x="429768" y="223266"/>
                </a:lnTo>
                <a:lnTo>
                  <a:pt x="424089" y="172069"/>
                </a:lnTo>
                <a:lnTo>
                  <a:pt x="407916" y="125074"/>
                </a:lnTo>
                <a:lnTo>
                  <a:pt x="382541" y="83620"/>
                </a:lnTo>
                <a:lnTo>
                  <a:pt x="349258" y="49045"/>
                </a:lnTo>
                <a:lnTo>
                  <a:pt x="309358" y="22691"/>
                </a:lnTo>
                <a:lnTo>
                  <a:pt x="264136" y="5896"/>
                </a:lnTo>
                <a:lnTo>
                  <a:pt x="214883" y="0"/>
                </a:lnTo>
                <a:close/>
              </a:path>
            </a:pathLst>
          </a:custGeom>
          <a:solidFill>
            <a:srgbClr val="007973"/>
          </a:solidFill>
          <a:ln>
            <a:noFill/>
          </a:ln>
        </p:spPr>
        <p:style>
          <a:lnRef idx="0"/>
          <a:fillRef idx="0"/>
          <a:effectRef idx="0"/>
          <a:fontRef idx="minor"/>
        </p:style>
      </p:sp>
      <p:sp>
        <p:nvSpPr>
          <p:cNvPr id="146" name="CustomShape 28"/>
          <p:cNvSpPr/>
          <p:nvPr/>
        </p:nvSpPr>
        <p:spPr>
          <a:xfrm>
            <a:off x="2926080" y="4034160"/>
            <a:ext cx="428760" cy="446040"/>
          </a:xfrm>
          <a:custGeom>
            <a:avLst/>
            <a:gdLst/>
            <a:ahLst/>
            <a:rect l="l" t="t" r="r" b="b"/>
            <a:pathLst>
              <a:path w="429895" h="447039">
                <a:moveTo>
                  <a:pt x="0" y="223266"/>
                </a:moveTo>
                <a:lnTo>
                  <a:pt x="5678" y="172069"/>
                </a:lnTo>
                <a:lnTo>
                  <a:pt x="21851" y="125074"/>
                </a:lnTo>
                <a:lnTo>
                  <a:pt x="47226" y="83620"/>
                </a:lnTo>
                <a:lnTo>
                  <a:pt x="80509" y="49045"/>
                </a:lnTo>
                <a:lnTo>
                  <a:pt x="120409" y="22691"/>
                </a:lnTo>
                <a:lnTo>
                  <a:pt x="165631" y="5896"/>
                </a:lnTo>
                <a:lnTo>
                  <a:pt x="214883" y="0"/>
                </a:lnTo>
                <a:lnTo>
                  <a:pt x="264136" y="5896"/>
                </a:lnTo>
                <a:lnTo>
                  <a:pt x="309358" y="22691"/>
                </a:lnTo>
                <a:lnTo>
                  <a:pt x="349258" y="49045"/>
                </a:lnTo>
                <a:lnTo>
                  <a:pt x="382541" y="83620"/>
                </a:lnTo>
                <a:lnTo>
                  <a:pt x="407916" y="125074"/>
                </a:lnTo>
                <a:lnTo>
                  <a:pt x="424089" y="172069"/>
                </a:lnTo>
                <a:lnTo>
                  <a:pt x="429768" y="223266"/>
                </a:lnTo>
                <a:lnTo>
                  <a:pt x="424089" y="274462"/>
                </a:lnTo>
                <a:lnTo>
                  <a:pt x="407916" y="321457"/>
                </a:lnTo>
                <a:lnTo>
                  <a:pt x="382541" y="362911"/>
                </a:lnTo>
                <a:lnTo>
                  <a:pt x="349258" y="397486"/>
                </a:lnTo>
                <a:lnTo>
                  <a:pt x="309358" y="423840"/>
                </a:lnTo>
                <a:lnTo>
                  <a:pt x="264136" y="440635"/>
                </a:lnTo>
                <a:lnTo>
                  <a:pt x="214883" y="446532"/>
                </a:lnTo>
                <a:lnTo>
                  <a:pt x="165631" y="440635"/>
                </a:lnTo>
                <a:lnTo>
                  <a:pt x="120409" y="423840"/>
                </a:lnTo>
                <a:lnTo>
                  <a:pt x="80509" y="397486"/>
                </a:lnTo>
                <a:lnTo>
                  <a:pt x="47226" y="362911"/>
                </a:lnTo>
                <a:lnTo>
                  <a:pt x="21851" y="321457"/>
                </a:lnTo>
                <a:lnTo>
                  <a:pt x="5678" y="274462"/>
                </a:lnTo>
                <a:lnTo>
                  <a:pt x="0" y="223266"/>
                </a:lnTo>
                <a:close/>
              </a:path>
            </a:pathLst>
          </a:custGeom>
          <a:noFill/>
          <a:ln w="12240">
            <a:solidFill>
              <a:srgbClr val="000000"/>
            </a:solidFill>
            <a:round/>
          </a:ln>
        </p:spPr>
        <p:style>
          <a:lnRef idx="0"/>
          <a:fillRef idx="0"/>
          <a:effectRef idx="0"/>
          <a:fontRef idx="minor"/>
        </p:style>
      </p:sp>
      <p:sp>
        <p:nvSpPr>
          <p:cNvPr id="147" name="CustomShape 29"/>
          <p:cNvSpPr/>
          <p:nvPr/>
        </p:nvSpPr>
        <p:spPr>
          <a:xfrm>
            <a:off x="3352680" y="3898440"/>
            <a:ext cx="1589040" cy="377280"/>
          </a:xfrm>
          <a:custGeom>
            <a:avLst/>
            <a:gdLst/>
            <a:ahLst/>
            <a:rect l="l" t="t" r="r" b="b"/>
            <a:pathLst>
              <a:path w="1590039" h="378460">
                <a:moveTo>
                  <a:pt x="1473911" y="37258"/>
                </a:moveTo>
                <a:lnTo>
                  <a:pt x="0" y="340995"/>
                </a:lnTo>
                <a:lnTo>
                  <a:pt x="7620" y="378333"/>
                </a:lnTo>
                <a:lnTo>
                  <a:pt x="1481621" y="74578"/>
                </a:lnTo>
                <a:lnTo>
                  <a:pt x="1473911" y="37258"/>
                </a:lnTo>
                <a:close/>
                <a:moveTo>
                  <a:pt x="1589139" y="33401"/>
                </a:moveTo>
                <a:lnTo>
                  <a:pt x="1492630" y="33401"/>
                </a:lnTo>
                <a:lnTo>
                  <a:pt x="1500251" y="70739"/>
                </a:lnTo>
                <a:lnTo>
                  <a:pt x="1481621" y="74578"/>
                </a:lnTo>
                <a:lnTo>
                  <a:pt x="1489328" y="111887"/>
                </a:lnTo>
                <a:lnTo>
                  <a:pt x="1589139" y="33401"/>
                </a:lnTo>
                <a:close/>
                <a:moveTo>
                  <a:pt x="1492630" y="33401"/>
                </a:moveTo>
                <a:lnTo>
                  <a:pt x="1473911" y="37258"/>
                </a:lnTo>
                <a:lnTo>
                  <a:pt x="1481621" y="74578"/>
                </a:lnTo>
                <a:lnTo>
                  <a:pt x="1500251" y="70739"/>
                </a:lnTo>
                <a:lnTo>
                  <a:pt x="1492630" y="33401"/>
                </a:lnTo>
                <a:close/>
                <a:moveTo>
                  <a:pt x="1466214" y="0"/>
                </a:moveTo>
                <a:lnTo>
                  <a:pt x="1473911" y="37258"/>
                </a:lnTo>
                <a:lnTo>
                  <a:pt x="1492630" y="33401"/>
                </a:lnTo>
                <a:lnTo>
                  <a:pt x="1589139" y="33401"/>
                </a:lnTo>
                <a:lnTo>
                  <a:pt x="1589786" y="32893"/>
                </a:lnTo>
                <a:lnTo>
                  <a:pt x="1466214" y="0"/>
                </a:lnTo>
                <a:close/>
              </a:path>
            </a:pathLst>
          </a:custGeom>
          <a:solidFill>
            <a:srgbClr val="000000"/>
          </a:solidFill>
          <a:ln>
            <a:noFill/>
          </a:ln>
        </p:spPr>
        <p:style>
          <a:lnRef idx="0"/>
          <a:fillRef idx="0"/>
          <a:effectRef idx="0"/>
          <a:fontRef idx="minor"/>
        </p:style>
      </p:sp>
      <p:sp>
        <p:nvSpPr>
          <p:cNvPr id="148" name="CustomShape 30"/>
          <p:cNvSpPr/>
          <p:nvPr/>
        </p:nvSpPr>
        <p:spPr>
          <a:xfrm>
            <a:off x="3054240" y="4093920"/>
            <a:ext cx="254160" cy="322200"/>
          </a:xfrm>
          <a:prstGeom prst="rect">
            <a:avLst/>
          </a:prstGeom>
          <a:noFill/>
          <a:ln>
            <a:noFill/>
          </a:ln>
        </p:spPr>
        <p:style>
          <a:lnRef idx="0"/>
          <a:fillRef idx="0"/>
          <a:effectRef idx="0"/>
          <a:fontRef idx="minor"/>
        </p:style>
        <p:txBody>
          <a:bodyPr lIns="0" rIns="0" tIns="12600" bIns="0"/>
          <a:p>
            <a:pPr marL="12600">
              <a:lnSpc>
                <a:spcPct val="100000"/>
              </a:lnSpc>
            </a:pPr>
            <a:r>
              <a:rPr b="0" lang="pl-PL" sz="1800" spc="-4" strike="noStrike">
                <a:solidFill>
                  <a:srgbClr val="ffffff"/>
                </a:solidFill>
                <a:uFill>
                  <a:solidFill>
                    <a:srgbClr val="ffffff"/>
                  </a:solidFill>
                </a:uFill>
                <a:latin typeface="Cambria Math"/>
                <a:ea typeface="DejaVu Sans"/>
              </a:rPr>
              <a:t>𝑥</a:t>
            </a:r>
            <a:r>
              <a:rPr b="0" lang="pl-PL" sz="1950" spc="276" strike="noStrike" baseline="-14000">
                <a:solidFill>
                  <a:srgbClr val="ffffff"/>
                </a:solidFill>
                <a:uFill>
                  <a:solidFill>
                    <a:srgbClr val="ffffff"/>
                  </a:solidFill>
                </a:uFill>
                <a:latin typeface="Cambria Math"/>
                <a:ea typeface="DejaVu Sans"/>
              </a:rPr>
              <a:t>𝑛</a:t>
            </a:r>
            <a:endParaRPr b="0" lang="pl-PL" sz="1800" spc="-1" strike="noStrike">
              <a:solidFill>
                <a:srgbClr val="000000"/>
              </a:solidFill>
              <a:uFill>
                <a:solidFill>
                  <a:srgbClr val="ffffff"/>
                </a:solidFill>
              </a:uFill>
              <a:latin typeface="Arial"/>
            </a:endParaRPr>
          </a:p>
        </p:txBody>
      </p:sp>
      <p:sp>
        <p:nvSpPr>
          <p:cNvPr id="149" name="CustomShape 31"/>
          <p:cNvSpPr/>
          <p:nvPr/>
        </p:nvSpPr>
        <p:spPr>
          <a:xfrm>
            <a:off x="2944440" y="4742640"/>
            <a:ext cx="427680" cy="443880"/>
          </a:xfrm>
          <a:custGeom>
            <a:avLst/>
            <a:gdLst/>
            <a:ahLst/>
            <a:rect l="l" t="t" r="r" b="b"/>
            <a:pathLst>
              <a:path w="428625" h="445135">
                <a:moveTo>
                  <a:pt x="214121" y="0"/>
                </a:moveTo>
                <a:lnTo>
                  <a:pt x="165031" y="5873"/>
                </a:lnTo>
                <a:lnTo>
                  <a:pt x="119965" y="22606"/>
                </a:lnTo>
                <a:lnTo>
                  <a:pt x="80207" y="48865"/>
                </a:lnTo>
                <a:lnTo>
                  <a:pt x="47046" y="83317"/>
                </a:lnTo>
                <a:lnTo>
                  <a:pt x="21766" y="124630"/>
                </a:lnTo>
                <a:lnTo>
                  <a:pt x="5656" y="171469"/>
                </a:lnTo>
                <a:lnTo>
                  <a:pt x="0" y="222504"/>
                </a:lnTo>
                <a:lnTo>
                  <a:pt x="5656" y="273538"/>
                </a:lnTo>
                <a:lnTo>
                  <a:pt x="21766" y="320377"/>
                </a:lnTo>
                <a:lnTo>
                  <a:pt x="47046" y="361690"/>
                </a:lnTo>
                <a:lnTo>
                  <a:pt x="80207" y="396142"/>
                </a:lnTo>
                <a:lnTo>
                  <a:pt x="119965" y="422401"/>
                </a:lnTo>
                <a:lnTo>
                  <a:pt x="165031" y="439134"/>
                </a:lnTo>
                <a:lnTo>
                  <a:pt x="214121" y="445007"/>
                </a:lnTo>
                <a:lnTo>
                  <a:pt x="263212" y="439134"/>
                </a:lnTo>
                <a:lnTo>
                  <a:pt x="308278" y="422401"/>
                </a:lnTo>
                <a:lnTo>
                  <a:pt x="348036" y="396142"/>
                </a:lnTo>
                <a:lnTo>
                  <a:pt x="381197" y="361690"/>
                </a:lnTo>
                <a:lnTo>
                  <a:pt x="406477" y="320377"/>
                </a:lnTo>
                <a:lnTo>
                  <a:pt x="422587" y="273538"/>
                </a:lnTo>
                <a:lnTo>
                  <a:pt x="428244" y="222504"/>
                </a:lnTo>
                <a:lnTo>
                  <a:pt x="422587" y="171469"/>
                </a:lnTo>
                <a:lnTo>
                  <a:pt x="406477" y="124630"/>
                </a:lnTo>
                <a:lnTo>
                  <a:pt x="381197" y="83317"/>
                </a:lnTo>
                <a:lnTo>
                  <a:pt x="348036" y="48865"/>
                </a:lnTo>
                <a:lnTo>
                  <a:pt x="308278" y="22606"/>
                </a:lnTo>
                <a:lnTo>
                  <a:pt x="263212" y="5873"/>
                </a:lnTo>
                <a:lnTo>
                  <a:pt x="214121" y="0"/>
                </a:lnTo>
                <a:close/>
              </a:path>
            </a:pathLst>
          </a:custGeom>
          <a:solidFill>
            <a:srgbClr val="007973"/>
          </a:solidFill>
          <a:ln>
            <a:noFill/>
          </a:ln>
        </p:spPr>
        <p:style>
          <a:lnRef idx="0"/>
          <a:fillRef idx="0"/>
          <a:effectRef idx="0"/>
          <a:fontRef idx="minor"/>
        </p:style>
      </p:sp>
      <p:sp>
        <p:nvSpPr>
          <p:cNvPr id="150" name="CustomShape 32"/>
          <p:cNvSpPr/>
          <p:nvPr/>
        </p:nvSpPr>
        <p:spPr>
          <a:xfrm>
            <a:off x="2944440" y="4742640"/>
            <a:ext cx="427680" cy="443880"/>
          </a:xfrm>
          <a:custGeom>
            <a:avLst/>
            <a:gdLst/>
            <a:ahLst/>
            <a:rect l="l" t="t" r="r" b="b"/>
            <a:pathLst>
              <a:path w="428625" h="445135">
                <a:moveTo>
                  <a:pt x="0" y="222504"/>
                </a:moveTo>
                <a:lnTo>
                  <a:pt x="5656" y="171469"/>
                </a:lnTo>
                <a:lnTo>
                  <a:pt x="21766" y="124630"/>
                </a:lnTo>
                <a:lnTo>
                  <a:pt x="47046" y="83317"/>
                </a:lnTo>
                <a:lnTo>
                  <a:pt x="80207" y="48865"/>
                </a:lnTo>
                <a:lnTo>
                  <a:pt x="119965" y="22606"/>
                </a:lnTo>
                <a:lnTo>
                  <a:pt x="165031" y="5873"/>
                </a:lnTo>
                <a:lnTo>
                  <a:pt x="214121" y="0"/>
                </a:lnTo>
                <a:lnTo>
                  <a:pt x="263212" y="5873"/>
                </a:lnTo>
                <a:lnTo>
                  <a:pt x="308278" y="22606"/>
                </a:lnTo>
                <a:lnTo>
                  <a:pt x="348036" y="48865"/>
                </a:lnTo>
                <a:lnTo>
                  <a:pt x="381197" y="83317"/>
                </a:lnTo>
                <a:lnTo>
                  <a:pt x="406477" y="124630"/>
                </a:lnTo>
                <a:lnTo>
                  <a:pt x="422587" y="171469"/>
                </a:lnTo>
                <a:lnTo>
                  <a:pt x="428244" y="222504"/>
                </a:lnTo>
                <a:lnTo>
                  <a:pt x="422587" y="273538"/>
                </a:lnTo>
                <a:lnTo>
                  <a:pt x="406477" y="320377"/>
                </a:lnTo>
                <a:lnTo>
                  <a:pt x="381197" y="361690"/>
                </a:lnTo>
                <a:lnTo>
                  <a:pt x="348036" y="396142"/>
                </a:lnTo>
                <a:lnTo>
                  <a:pt x="308278" y="422401"/>
                </a:lnTo>
                <a:lnTo>
                  <a:pt x="263212" y="439134"/>
                </a:lnTo>
                <a:lnTo>
                  <a:pt x="214121" y="445007"/>
                </a:lnTo>
                <a:lnTo>
                  <a:pt x="165031" y="439134"/>
                </a:lnTo>
                <a:lnTo>
                  <a:pt x="119965" y="422401"/>
                </a:lnTo>
                <a:lnTo>
                  <a:pt x="80207" y="396142"/>
                </a:lnTo>
                <a:lnTo>
                  <a:pt x="47046" y="361690"/>
                </a:lnTo>
                <a:lnTo>
                  <a:pt x="21766" y="320377"/>
                </a:lnTo>
                <a:lnTo>
                  <a:pt x="5656" y="273538"/>
                </a:lnTo>
                <a:lnTo>
                  <a:pt x="0" y="222504"/>
                </a:lnTo>
                <a:close/>
              </a:path>
            </a:pathLst>
          </a:custGeom>
          <a:noFill/>
          <a:ln w="12240">
            <a:solidFill>
              <a:srgbClr val="000000"/>
            </a:solidFill>
            <a:round/>
          </a:ln>
        </p:spPr>
        <p:style>
          <a:lnRef idx="0"/>
          <a:fillRef idx="0"/>
          <a:effectRef idx="0"/>
          <a:fontRef idx="minor"/>
        </p:style>
      </p:sp>
      <p:sp>
        <p:nvSpPr>
          <p:cNvPr id="151" name="CustomShape 33"/>
          <p:cNvSpPr/>
          <p:nvPr/>
        </p:nvSpPr>
        <p:spPr>
          <a:xfrm>
            <a:off x="3304440" y="4079880"/>
            <a:ext cx="2020680" cy="745200"/>
          </a:xfrm>
          <a:custGeom>
            <a:avLst/>
            <a:gdLst/>
            <a:ahLst/>
            <a:rect l="l" t="t" r="r" b="b"/>
            <a:pathLst>
              <a:path w="2021839" h="746125">
                <a:moveTo>
                  <a:pt x="1907420" y="35918"/>
                </a:moveTo>
                <a:lnTo>
                  <a:pt x="0" y="710184"/>
                </a:lnTo>
                <a:lnTo>
                  <a:pt x="12700" y="746125"/>
                </a:lnTo>
                <a:lnTo>
                  <a:pt x="1920093" y="71743"/>
                </a:lnTo>
                <a:lnTo>
                  <a:pt x="1907420" y="35918"/>
                </a:lnTo>
                <a:close/>
                <a:moveTo>
                  <a:pt x="2008113" y="29591"/>
                </a:moveTo>
                <a:lnTo>
                  <a:pt x="1925320" y="29591"/>
                </a:lnTo>
                <a:lnTo>
                  <a:pt x="1938020" y="65405"/>
                </a:lnTo>
                <a:lnTo>
                  <a:pt x="1920093" y="71743"/>
                </a:lnTo>
                <a:lnTo>
                  <a:pt x="1932813" y="107696"/>
                </a:lnTo>
                <a:lnTo>
                  <a:pt x="2008113" y="29591"/>
                </a:lnTo>
                <a:close/>
                <a:moveTo>
                  <a:pt x="1925320" y="29591"/>
                </a:moveTo>
                <a:lnTo>
                  <a:pt x="1907420" y="35918"/>
                </a:lnTo>
                <a:lnTo>
                  <a:pt x="1920093" y="71743"/>
                </a:lnTo>
                <a:lnTo>
                  <a:pt x="1938020" y="65405"/>
                </a:lnTo>
                <a:lnTo>
                  <a:pt x="1925320" y="29591"/>
                </a:lnTo>
                <a:close/>
                <a:moveTo>
                  <a:pt x="1894713" y="0"/>
                </a:moveTo>
                <a:lnTo>
                  <a:pt x="1907420" y="35918"/>
                </a:lnTo>
                <a:lnTo>
                  <a:pt x="1925320" y="29591"/>
                </a:lnTo>
                <a:lnTo>
                  <a:pt x="2008113" y="29591"/>
                </a:lnTo>
                <a:lnTo>
                  <a:pt x="2021459" y="15748"/>
                </a:lnTo>
                <a:lnTo>
                  <a:pt x="1894713" y="0"/>
                </a:lnTo>
                <a:close/>
              </a:path>
            </a:pathLst>
          </a:custGeom>
          <a:solidFill>
            <a:srgbClr val="000000"/>
          </a:solidFill>
          <a:ln>
            <a:noFill/>
          </a:ln>
        </p:spPr>
        <p:style>
          <a:lnRef idx="0"/>
          <a:fillRef idx="0"/>
          <a:effectRef idx="0"/>
          <a:fontRef idx="minor"/>
        </p:style>
      </p:sp>
      <p:sp>
        <p:nvSpPr>
          <p:cNvPr id="152" name="CustomShape 34"/>
          <p:cNvSpPr/>
          <p:nvPr/>
        </p:nvSpPr>
        <p:spPr>
          <a:xfrm>
            <a:off x="3096360" y="4797360"/>
            <a:ext cx="15120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ffffff"/>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p:txBody>
      </p:sp>
      <p:sp>
        <p:nvSpPr>
          <p:cNvPr id="153" name="CustomShape 35"/>
          <p:cNvSpPr/>
          <p:nvPr/>
        </p:nvSpPr>
        <p:spPr>
          <a:xfrm>
            <a:off x="4038480" y="3575880"/>
            <a:ext cx="259200" cy="942840"/>
          </a:xfrm>
          <a:prstGeom prst="rect">
            <a:avLst/>
          </a:prstGeom>
          <a:noFill/>
          <a:ln>
            <a:noFill/>
          </a:ln>
        </p:spPr>
        <p:style>
          <a:lnRef idx="0"/>
          <a:fillRef idx="0"/>
          <a:effectRef idx="0"/>
          <a:fontRef idx="minor"/>
        </p:style>
        <p:txBody>
          <a:bodyPr lIns="0" rIns="0" tIns="167760" bIns="0"/>
          <a:p>
            <a:pPr marL="12600">
              <a:lnSpc>
                <a:spcPct val="100000"/>
              </a:lnSpc>
            </a:pPr>
            <a:r>
              <a:rPr b="0" lang="pl-PL" sz="1800" spc="-1" strike="noStrike">
                <a:solidFill>
                  <a:srgbClr val="000000"/>
                </a:solidFill>
                <a:uFill>
                  <a:solidFill>
                    <a:srgbClr val="ffffff"/>
                  </a:solidFill>
                </a:uFill>
                <a:latin typeface="Cambria Math"/>
                <a:ea typeface="DejaVu Sans"/>
              </a:rPr>
              <a:t>𝜃</a:t>
            </a:r>
            <a:r>
              <a:rPr b="0" lang="pl-PL" sz="1950" spc="-1" strike="noStrike" baseline="-14000">
                <a:solidFill>
                  <a:srgbClr val="000000"/>
                </a:solidFill>
                <a:uFill>
                  <a:solidFill>
                    <a:srgbClr val="ffffff"/>
                  </a:solidFill>
                </a:uFill>
                <a:latin typeface="Cambria Math"/>
                <a:ea typeface="DejaVu Sans"/>
              </a:rPr>
              <a:t>𝑛</a:t>
            </a:r>
            <a:endParaRPr b="0" lang="pl-PL" sz="1800" spc="-1" strike="noStrike">
              <a:solidFill>
                <a:srgbClr val="000000"/>
              </a:solidFill>
              <a:uFill>
                <a:solidFill>
                  <a:srgbClr val="ffffff"/>
                </a:solidFill>
              </a:uFill>
              <a:latin typeface="Arial"/>
            </a:endParaRPr>
          </a:p>
          <a:p>
            <a:pPr marL="29880">
              <a:lnSpc>
                <a:spcPct val="100000"/>
              </a:lnSpc>
            </a:pPr>
            <a:r>
              <a:rPr b="0" lang="pl-PL" sz="1800" spc="-58" strike="noStrike">
                <a:solidFill>
                  <a:srgbClr val="000000"/>
                </a:solidFill>
                <a:uFill>
                  <a:solidFill>
                    <a:srgbClr val="ffffff"/>
                  </a:solidFill>
                </a:uFill>
                <a:latin typeface="Cambria Math"/>
                <a:ea typeface="DejaVu Sans"/>
              </a:rPr>
              <a:t>𝜃</a:t>
            </a:r>
            <a:r>
              <a:rPr b="0" lang="pl-PL" sz="1950" spc="52" strike="noStrike" baseline="-14000">
                <a:solidFill>
                  <a:srgbClr val="000000"/>
                </a:solidFill>
                <a:uFill>
                  <a:solidFill>
                    <a:srgbClr val="ffffff"/>
                  </a:solidFill>
                </a:uFill>
                <a:latin typeface="Cambria Math"/>
                <a:ea typeface="DejaVu Sans"/>
              </a:rPr>
              <a:t>0</a:t>
            </a:r>
            <a:endParaRPr b="0" lang="pl-PL"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916920" y="439200"/>
            <a:ext cx="3834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80" strike="noStrike">
                <a:solidFill>
                  <a:srgbClr val="007973"/>
                </a:solidFill>
                <a:uFill>
                  <a:solidFill>
                    <a:srgbClr val="ffffff"/>
                  </a:solidFill>
                </a:uFill>
                <a:latin typeface="Calibri Light"/>
                <a:ea typeface="DejaVu Sans"/>
              </a:rPr>
              <a:t>Introduction</a:t>
            </a:r>
            <a:endParaRPr b="0" lang="pl-PL" sz="1800" spc="-1" strike="noStrike">
              <a:solidFill>
                <a:srgbClr val="000000"/>
              </a:solidFill>
              <a:uFill>
                <a:solidFill>
                  <a:srgbClr val="ffffff"/>
                </a:solidFill>
              </a:uFill>
              <a:latin typeface="Arial"/>
            </a:endParaRPr>
          </a:p>
        </p:txBody>
      </p:sp>
      <p:sp>
        <p:nvSpPr>
          <p:cNvPr id="155" name="CustomShape 2"/>
          <p:cNvSpPr/>
          <p:nvPr/>
        </p:nvSpPr>
        <p:spPr>
          <a:xfrm>
            <a:off x="2919960" y="2367000"/>
            <a:ext cx="6526080" cy="2246760"/>
          </a:xfrm>
          <a:prstGeom prst="rect">
            <a:avLst/>
          </a:prstGeom>
          <a:blipFill>
            <a:blip r:embed="rId1"/>
            <a:stretch>
              <a:fillRect/>
            </a:stretch>
          </a:blipFill>
          <a:ln>
            <a:noFill/>
          </a:ln>
        </p:spPr>
        <p:style>
          <a:lnRef idx="0"/>
          <a:fillRef idx="0"/>
          <a:effectRef idx="0"/>
          <a:fontRef idx="minor"/>
        </p:style>
      </p:sp>
      <p:sp>
        <p:nvSpPr>
          <p:cNvPr id="156" name="CustomShape 3"/>
          <p:cNvSpPr/>
          <p:nvPr/>
        </p:nvSpPr>
        <p:spPr>
          <a:xfrm>
            <a:off x="3125880" y="3548160"/>
            <a:ext cx="9540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mbria Math"/>
                <a:ea typeface="DejaVu Sans"/>
              </a:rPr>
              <a:t>⋮</a:t>
            </a:r>
            <a:endParaRPr b="0" lang="pl-PL" sz="1800" spc="-1" strike="noStrike">
              <a:solidFill>
                <a:srgbClr val="000000"/>
              </a:solidFill>
              <a:uFill>
                <a:solidFill>
                  <a:srgbClr val="ffffff"/>
                </a:solidFill>
              </a:uFill>
              <a:latin typeface="Arial"/>
            </a:endParaRPr>
          </a:p>
        </p:txBody>
      </p:sp>
      <p:sp>
        <p:nvSpPr>
          <p:cNvPr id="157" name="CustomShape 4"/>
          <p:cNvSpPr/>
          <p:nvPr/>
        </p:nvSpPr>
        <p:spPr>
          <a:xfrm>
            <a:off x="3054240" y="4093920"/>
            <a:ext cx="254160" cy="322200"/>
          </a:xfrm>
          <a:prstGeom prst="rect">
            <a:avLst/>
          </a:prstGeom>
          <a:noFill/>
          <a:ln>
            <a:noFill/>
          </a:ln>
        </p:spPr>
        <p:style>
          <a:lnRef idx="0"/>
          <a:fillRef idx="0"/>
          <a:effectRef idx="0"/>
          <a:fontRef idx="minor"/>
        </p:style>
        <p:txBody>
          <a:bodyPr lIns="0" rIns="0" tIns="12600" bIns="0"/>
          <a:p>
            <a:pPr marL="12600">
              <a:lnSpc>
                <a:spcPct val="100000"/>
              </a:lnSpc>
            </a:pPr>
            <a:r>
              <a:rPr b="0" lang="pl-PL" sz="1800" spc="-4" strike="noStrike">
                <a:solidFill>
                  <a:srgbClr val="ffffff"/>
                </a:solidFill>
                <a:uFill>
                  <a:solidFill>
                    <a:srgbClr val="ffffff"/>
                  </a:solidFill>
                </a:uFill>
                <a:latin typeface="Cambria Math"/>
                <a:ea typeface="DejaVu Sans"/>
              </a:rPr>
              <a:t>𝑥</a:t>
            </a:r>
            <a:r>
              <a:rPr b="0" lang="pl-PL" sz="1950" spc="276" strike="noStrike" baseline="-14000">
                <a:solidFill>
                  <a:srgbClr val="ffffff"/>
                </a:solidFill>
                <a:uFill>
                  <a:solidFill>
                    <a:srgbClr val="ffffff"/>
                  </a:solidFill>
                </a:uFill>
                <a:latin typeface="Cambria Math"/>
                <a:ea typeface="DejaVu Sans"/>
              </a:rPr>
              <a:t>𝑛</a:t>
            </a:r>
            <a:endParaRPr b="0" lang="pl-PL" sz="1800" spc="-1" strike="noStrike">
              <a:solidFill>
                <a:srgbClr val="000000"/>
              </a:solidFill>
              <a:uFill>
                <a:solidFill>
                  <a:srgbClr val="ffffff"/>
                </a:solidFill>
              </a:uFill>
              <a:latin typeface="Arial"/>
            </a:endParaRPr>
          </a:p>
        </p:txBody>
      </p:sp>
      <p:sp>
        <p:nvSpPr>
          <p:cNvPr id="158" name="CustomShape 5"/>
          <p:cNvSpPr/>
          <p:nvPr/>
        </p:nvSpPr>
        <p:spPr>
          <a:xfrm>
            <a:off x="5379120" y="3695760"/>
            <a:ext cx="9540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mbria Math"/>
                <a:ea typeface="DejaVu Sans"/>
              </a:rPr>
              <a:t>⋮</a:t>
            </a:r>
            <a:endParaRPr b="0" lang="pl-PL" sz="1800" spc="-1" strike="noStrike">
              <a:solidFill>
                <a:srgbClr val="000000"/>
              </a:solidFill>
              <a:uFill>
                <a:solidFill>
                  <a:srgbClr val="ffffff"/>
                </a:solidFill>
              </a:uFill>
              <a:latin typeface="Arial"/>
            </a:endParaRPr>
          </a:p>
        </p:txBody>
      </p:sp>
      <p:sp>
        <p:nvSpPr>
          <p:cNvPr id="159" name="CustomShape 6"/>
          <p:cNvSpPr/>
          <p:nvPr/>
        </p:nvSpPr>
        <p:spPr>
          <a:xfrm>
            <a:off x="6838200" y="3647520"/>
            <a:ext cx="9540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mbria Math"/>
                <a:ea typeface="DejaVu Sans"/>
              </a:rPr>
              <a:t>⋮</a:t>
            </a:r>
            <a:endParaRPr b="0" lang="pl-PL" sz="1800" spc="-1" strike="noStrike">
              <a:solidFill>
                <a:srgbClr val="000000"/>
              </a:solidFill>
              <a:uFill>
                <a:solidFill>
                  <a:srgbClr val="ffffff"/>
                </a:solidFill>
              </a:uFill>
              <a:latin typeface="Arial"/>
            </a:endParaRPr>
          </a:p>
        </p:txBody>
      </p:sp>
      <p:sp>
        <p:nvSpPr>
          <p:cNvPr id="160" name="CustomShape 7"/>
          <p:cNvSpPr/>
          <p:nvPr/>
        </p:nvSpPr>
        <p:spPr>
          <a:xfrm>
            <a:off x="8309880" y="3488760"/>
            <a:ext cx="95400" cy="286560"/>
          </a:xfrm>
          <a:prstGeom prst="rect">
            <a:avLst/>
          </a:prstGeom>
          <a:noFill/>
          <a:ln>
            <a:noFill/>
          </a:ln>
        </p:spPr>
        <p:style>
          <a:lnRef idx="0"/>
          <a:fillRef idx="0"/>
          <a:effectRef idx="0"/>
          <a:fontRef idx="minor"/>
        </p:style>
        <p:txBody>
          <a:bodyPr lIns="0" rIns="0" tIns="12600" bIns="0"/>
          <a:p>
            <a:pPr marL="12600">
              <a:lnSpc>
                <a:spcPct val="100000"/>
              </a:lnSpc>
            </a:pPr>
            <a:r>
              <a:rPr b="0" lang="pl-PL" sz="1800" spc="-1" strike="noStrike">
                <a:solidFill>
                  <a:srgbClr val="000000"/>
                </a:solidFill>
                <a:uFill>
                  <a:solidFill>
                    <a:srgbClr val="ffffff"/>
                  </a:solidFill>
                </a:uFill>
                <a:latin typeface="Cambria Math"/>
                <a:ea typeface="DejaVu Sans"/>
              </a:rPr>
              <a:t>⋮</a:t>
            </a:r>
            <a:endParaRPr b="0" lang="pl-PL" sz="1800" spc="-1" strike="noStrike">
              <a:solidFill>
                <a:srgbClr val="000000"/>
              </a:solidFill>
              <a:uFill>
                <a:solidFill>
                  <a:srgbClr val="ffffff"/>
                </a:solidFill>
              </a:uFill>
              <a:latin typeface="Arial"/>
            </a:endParaRPr>
          </a:p>
        </p:txBody>
      </p:sp>
      <p:sp>
        <p:nvSpPr>
          <p:cNvPr id="161" name="CustomShape 8"/>
          <p:cNvSpPr/>
          <p:nvPr/>
        </p:nvSpPr>
        <p:spPr>
          <a:xfrm>
            <a:off x="8771760" y="3798720"/>
            <a:ext cx="289800" cy="322200"/>
          </a:xfrm>
          <a:prstGeom prst="rect">
            <a:avLst/>
          </a:prstGeom>
          <a:noFill/>
          <a:ln>
            <a:noFill/>
          </a:ln>
        </p:spPr>
        <p:style>
          <a:lnRef idx="0"/>
          <a:fillRef idx="0"/>
          <a:effectRef idx="0"/>
          <a:fontRef idx="minor"/>
        </p:style>
        <p:txBody>
          <a:bodyPr lIns="0" rIns="0" tIns="12600" bIns="0"/>
          <a:p>
            <a:pPr marL="12600">
              <a:lnSpc>
                <a:spcPct val="100000"/>
              </a:lnSpc>
            </a:pPr>
            <a:r>
              <a:rPr b="0" lang="pl-PL" sz="1800" spc="-151" strike="noStrike">
                <a:solidFill>
                  <a:srgbClr val="000000"/>
                </a:solidFill>
                <a:uFill>
                  <a:solidFill>
                    <a:srgbClr val="ffffff"/>
                  </a:solidFill>
                </a:uFill>
                <a:latin typeface="Cambria Math"/>
                <a:ea typeface="DejaVu Sans"/>
              </a:rPr>
              <a:t>𝑦</a:t>
            </a:r>
            <a:r>
              <a:rPr b="0" lang="pl-PL" sz="1950" spc="248" strike="noStrike" baseline="-14000">
                <a:solidFill>
                  <a:srgbClr val="000000"/>
                </a:solidFill>
                <a:uFill>
                  <a:solidFill>
                    <a:srgbClr val="ffffff"/>
                  </a:solidFill>
                </a:uFill>
                <a:latin typeface="Cambria Math"/>
                <a:ea typeface="DejaVu Sans"/>
              </a:rPr>
              <a:t>𝑚</a:t>
            </a:r>
            <a:endParaRPr b="0" lang="pl-PL" sz="1800" spc="-1" strike="noStrike">
              <a:solidFill>
                <a:srgbClr val="000000"/>
              </a:solidFill>
              <a:uFill>
                <a:solidFill>
                  <a:srgbClr val="ffffff"/>
                </a:solidFill>
              </a:uFill>
              <a:latin typeface="Arial"/>
            </a:endParaRPr>
          </a:p>
        </p:txBody>
      </p:sp>
      <p:sp>
        <p:nvSpPr>
          <p:cNvPr id="162" name="CustomShape 9"/>
          <p:cNvSpPr/>
          <p:nvPr/>
        </p:nvSpPr>
        <p:spPr>
          <a:xfrm>
            <a:off x="916920" y="1438920"/>
            <a:ext cx="9613440" cy="2010240"/>
          </a:xfrm>
          <a:prstGeom prst="rect">
            <a:avLst/>
          </a:prstGeom>
          <a:noFill/>
          <a:ln>
            <a:noFill/>
          </a:ln>
        </p:spPr>
        <p:style>
          <a:lnRef idx="0"/>
          <a:fillRef idx="0"/>
          <a:effectRef idx="0"/>
          <a:fontRef idx="minor"/>
        </p:style>
        <p:txBody>
          <a:bodyPr lIns="0" rIns="0" tIns="12240" bIns="0"/>
          <a:p>
            <a:pPr marL="241200" indent="-215640">
              <a:lnSpc>
                <a:spcPts val="140"/>
              </a:lnSpc>
              <a:buClr>
                <a:srgbClr val="000000"/>
              </a:buClr>
              <a:buFont typeface="Arial"/>
              <a:buChar char="•"/>
            </a:pPr>
            <a:r>
              <a:rPr b="0" lang="pl-PL" sz="2800" spc="-18" strike="noStrike">
                <a:solidFill>
                  <a:srgbClr val="000000"/>
                </a:solidFill>
                <a:uFill>
                  <a:solidFill>
                    <a:srgbClr val="ffffff"/>
                  </a:solidFill>
                </a:uFill>
                <a:latin typeface="Calibri"/>
                <a:ea typeface="DejaVu Sans"/>
              </a:rPr>
              <a:t>Nets with hidden layers are much more interesting for AI than simple perceptrons</a:t>
            </a:r>
            <a:endParaRPr b="0" lang="pl-PL" sz="1800" spc="-1" strike="noStrike">
              <a:solidFill>
                <a:srgbClr val="000000"/>
              </a:solidFill>
              <a:uFill>
                <a:solidFill>
                  <a:srgbClr val="ffffff"/>
                </a:solidFill>
              </a:uFill>
              <a:latin typeface="Arial"/>
            </a:endParaRPr>
          </a:p>
          <a:p>
            <a:pPr marL="2164680">
              <a:lnSpc>
                <a:spcPct val="100000"/>
              </a:lnSpc>
            </a:pPr>
            <a:r>
              <a:rPr b="0" lang="pl-PL" sz="1800" spc="-1" strike="noStrike">
                <a:solidFill>
                  <a:srgbClr val="ffffff"/>
                </a:solidFill>
                <a:uFill>
                  <a:solidFill>
                    <a:srgbClr val="ffffff"/>
                  </a:solidFill>
                </a:uFill>
                <a:latin typeface="Cambria Math"/>
                <a:ea typeface="DejaVu Sans"/>
              </a:rPr>
              <a:t>𝑥</a:t>
            </a:r>
            <a:r>
              <a:rPr b="0" lang="pl-PL" sz="1950" spc="-1" strike="noStrike" baseline="-14000">
                <a:solidFill>
                  <a:srgbClr val="ffffff"/>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a:p>
            <a:pPr marL="2164680" algn="r">
              <a:lnSpc>
                <a:spcPct val="100000"/>
              </a:lnSpc>
            </a:pPr>
            <a:r>
              <a:rPr b="0" lang="pl-PL" sz="1950" spc="52" strike="noStrike" baseline="-14000">
                <a:solidFill>
                  <a:srgbClr val="ffffff"/>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a:p>
            <a:pPr marL="2160360">
              <a:lnSpc>
                <a:spcPct val="100000"/>
              </a:lnSpc>
            </a:pPr>
            <a:r>
              <a:rPr b="0" lang="pl-PL" sz="1800" spc="7" strike="noStrike">
                <a:solidFill>
                  <a:srgbClr val="ffffff"/>
                </a:solidFill>
                <a:uFill>
                  <a:solidFill>
                    <a:srgbClr val="ffffff"/>
                  </a:solidFill>
                </a:uFill>
                <a:latin typeface="Cambria Math"/>
                <a:ea typeface="DejaVu Sans"/>
              </a:rPr>
              <a:t>𝑥</a:t>
            </a:r>
            <a:r>
              <a:rPr b="0" lang="pl-PL" sz="1950" spc="15" strike="noStrike" baseline="-14000">
                <a:solidFill>
                  <a:srgbClr val="ffffff"/>
                </a:solidFill>
                <a:uFill>
                  <a:solidFill>
                    <a:srgbClr val="ffffff"/>
                  </a:solidFill>
                </a:uFill>
                <a:latin typeface="Cambria Math"/>
                <a:ea typeface="DejaVu Sans"/>
              </a:rPr>
              <a:t>2</a:t>
            </a:r>
            <a:endParaRPr b="0" lang="pl-PL" sz="1800" spc="-1" strike="noStrike">
              <a:solidFill>
                <a:srgbClr val="000000"/>
              </a:solidFill>
              <a:uFill>
                <a:solidFill>
                  <a:srgbClr val="ffffff"/>
                </a:solidFill>
              </a:uFill>
              <a:latin typeface="Arial"/>
            </a:endParaRPr>
          </a:p>
        </p:txBody>
      </p:sp>
      <p:sp>
        <p:nvSpPr>
          <p:cNvPr id="163" name="CustomShape 10"/>
          <p:cNvSpPr/>
          <p:nvPr/>
        </p:nvSpPr>
        <p:spPr>
          <a:xfrm>
            <a:off x="8771760" y="2790720"/>
            <a:ext cx="289800" cy="322200"/>
          </a:xfrm>
          <a:prstGeom prst="rect">
            <a:avLst/>
          </a:prstGeom>
          <a:noFill/>
          <a:ln>
            <a:noFill/>
          </a:ln>
        </p:spPr>
        <p:style>
          <a:lnRef idx="0"/>
          <a:fillRef idx="0"/>
          <a:effectRef idx="0"/>
          <a:fontRef idx="minor"/>
        </p:style>
        <p:txBody>
          <a:bodyPr lIns="0" rIns="0" tIns="12600" bIns="0"/>
          <a:p>
            <a:pPr marL="12600">
              <a:lnSpc>
                <a:spcPct val="100000"/>
              </a:lnSpc>
            </a:pPr>
            <a:r>
              <a:rPr b="0" lang="pl-PL" sz="1800" spc="-151" strike="noStrike">
                <a:solidFill>
                  <a:srgbClr val="000000"/>
                </a:solidFill>
                <a:uFill>
                  <a:solidFill>
                    <a:srgbClr val="ffffff"/>
                  </a:solidFill>
                </a:uFill>
                <a:latin typeface="Cambria Math"/>
                <a:ea typeface="DejaVu Sans"/>
              </a:rPr>
              <a:t>𝑦</a:t>
            </a:r>
            <a:r>
              <a:rPr b="0" lang="pl-PL" sz="1950" spc="248" strike="noStrike" baseline="-14000">
                <a:solidFill>
                  <a:srgbClr val="000000"/>
                </a:solidFill>
                <a:uFill>
                  <a:solidFill>
                    <a:srgbClr val="ffffff"/>
                  </a:solidFill>
                </a:uFill>
                <a:latin typeface="Cambria Math"/>
                <a:ea typeface="DejaVu Sans"/>
              </a:rPr>
              <a:t>1</a:t>
            </a:r>
            <a:endParaRPr b="0" lang="pl-PL"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916920" y="439200"/>
            <a:ext cx="3834360" cy="1230840"/>
          </a:xfrm>
          <a:prstGeom prst="rect">
            <a:avLst/>
          </a:prstGeom>
          <a:noFill/>
          <a:ln>
            <a:noFill/>
          </a:ln>
        </p:spPr>
        <p:style>
          <a:lnRef idx="0"/>
          <a:fillRef idx="0"/>
          <a:effectRef idx="0"/>
          <a:fontRef idx="minor"/>
        </p:style>
        <p:txBody>
          <a:bodyPr lIns="0" rIns="0" tIns="12240" bIns="0"/>
          <a:p>
            <a:pPr marL="12600">
              <a:lnSpc>
                <a:spcPct val="100000"/>
              </a:lnSpc>
            </a:pPr>
            <a:r>
              <a:rPr b="0" lang="pl-PL" sz="4000" spc="-180" strike="noStrike">
                <a:solidFill>
                  <a:srgbClr val="007973"/>
                </a:solidFill>
                <a:uFill>
                  <a:solidFill>
                    <a:srgbClr val="ffffff"/>
                  </a:solidFill>
                </a:uFill>
                <a:latin typeface="Calibri Light"/>
                <a:ea typeface="DejaVu Sans"/>
              </a:rPr>
              <a:t>Introduction</a:t>
            </a:r>
            <a:endParaRPr b="0" lang="pl-PL" sz="1800" spc="-1" strike="noStrike">
              <a:solidFill>
                <a:srgbClr val="000000"/>
              </a:solidFill>
              <a:uFill>
                <a:solidFill>
                  <a:srgbClr val="ffffff"/>
                </a:solidFill>
              </a:uFill>
              <a:latin typeface="Arial"/>
            </a:endParaRPr>
          </a:p>
        </p:txBody>
      </p:sp>
      <p:sp>
        <p:nvSpPr>
          <p:cNvPr id="165" name="CustomShape 2"/>
          <p:cNvSpPr/>
          <p:nvPr/>
        </p:nvSpPr>
        <p:spPr>
          <a:xfrm>
            <a:off x="5994360" y="3024000"/>
            <a:ext cx="5956920" cy="2800080"/>
          </a:xfrm>
          <a:prstGeom prst="rect">
            <a:avLst/>
          </a:prstGeom>
          <a:blipFill>
            <a:blip r:embed="rId1"/>
            <a:stretch>
              <a:fillRect/>
            </a:stretch>
          </a:blipFill>
          <a:ln>
            <a:noFill/>
          </a:ln>
        </p:spPr>
        <p:style>
          <a:lnRef idx="0"/>
          <a:fillRef idx="0"/>
          <a:effectRef idx="0"/>
          <a:fontRef idx="minor"/>
        </p:style>
      </p:sp>
      <p:sp>
        <p:nvSpPr>
          <p:cNvPr id="166" name="CustomShape 3"/>
          <p:cNvSpPr/>
          <p:nvPr/>
        </p:nvSpPr>
        <p:spPr>
          <a:xfrm>
            <a:off x="5976000" y="5896800"/>
            <a:ext cx="6145560" cy="438480"/>
          </a:xfrm>
          <a:prstGeom prst="rect">
            <a:avLst/>
          </a:prstGeom>
          <a:noFill/>
          <a:ln>
            <a:noFill/>
          </a:ln>
        </p:spPr>
        <p:style>
          <a:lnRef idx="0"/>
          <a:fillRef idx="0"/>
          <a:effectRef idx="0"/>
          <a:fontRef idx="minor"/>
        </p:style>
        <p:txBody>
          <a:bodyPr lIns="0" rIns="0" tIns="12600" bIns="0"/>
          <a:p>
            <a:pPr marL="12600">
              <a:lnSpc>
                <a:spcPct val="100000"/>
              </a:lnSpc>
            </a:pPr>
            <a:r>
              <a:rPr b="0" lang="pl-PL" sz="1400" spc="-1" strike="noStrike">
                <a:solidFill>
                  <a:srgbClr val="000000"/>
                </a:solidFill>
                <a:uFill>
                  <a:solidFill>
                    <a:srgbClr val="ffffff"/>
                  </a:solidFill>
                </a:uFill>
                <a:latin typeface="Calibri"/>
                <a:ea typeface="DejaVu Sans"/>
              </a:rPr>
              <a:t>Źródło: </a:t>
            </a:r>
            <a:r>
              <a:rPr b="0" lang="pl-PL" sz="1400" spc="-4" strike="noStrike">
                <a:solidFill>
                  <a:srgbClr val="000000"/>
                </a:solidFill>
                <a:uFill>
                  <a:solidFill>
                    <a:srgbClr val="ffffff"/>
                  </a:solidFill>
                </a:uFill>
                <a:latin typeface="Calibri"/>
                <a:ea typeface="DejaVu Sans"/>
              </a:rPr>
              <a:t>https://stackoverflow.com/questions/1565115/approximating-function-with-</a:t>
            </a:r>
            <a:r>
              <a:rPr b="0" lang="pl-PL" sz="1400" spc="-1" strike="noStrike">
                <a:solidFill>
                  <a:srgbClr val="000000"/>
                </a:solidFill>
                <a:uFill>
                  <a:solidFill>
                    <a:srgbClr val="ffffff"/>
                  </a:solidFill>
                </a:uFill>
                <a:latin typeface="Calibri"/>
                <a:ea typeface="DejaVu Sans"/>
              </a:rPr>
              <a:t>neural-network</a:t>
            </a:r>
            <a:endParaRPr b="0" lang="pl-PL" sz="1800" spc="-1" strike="noStrike">
              <a:solidFill>
                <a:srgbClr val="000000"/>
              </a:solidFill>
              <a:uFill>
                <a:solidFill>
                  <a:srgbClr val="ffffff"/>
                </a:solidFill>
              </a:uFill>
              <a:latin typeface="Arial"/>
            </a:endParaRPr>
          </a:p>
        </p:txBody>
      </p:sp>
      <p:sp>
        <p:nvSpPr>
          <p:cNvPr id="167" name="CustomShape 4"/>
          <p:cNvSpPr/>
          <p:nvPr/>
        </p:nvSpPr>
        <p:spPr>
          <a:xfrm>
            <a:off x="455040" y="1189440"/>
            <a:ext cx="11352240" cy="2144160"/>
          </a:xfrm>
          <a:prstGeom prst="rect">
            <a:avLst/>
          </a:prstGeom>
          <a:noFill/>
          <a:ln>
            <a:noFill/>
          </a:ln>
        </p:spPr>
        <p:style>
          <a:lnRef idx="0"/>
          <a:fillRef idx="0"/>
          <a:effectRef idx="0"/>
          <a:fontRef idx="minor"/>
        </p:style>
        <p:txBody>
          <a:bodyPr lIns="0" rIns="0" tIns="12240" bIns="0"/>
          <a:p>
            <a:pPr marL="12600">
              <a:lnSpc>
                <a:spcPts val="140"/>
              </a:lnSpc>
            </a:pPr>
            <a:r>
              <a:rPr b="0" lang="pl-PL" sz="2800" spc="-1" strike="noStrike">
                <a:solidFill>
                  <a:srgbClr val="000000"/>
                </a:solidFill>
                <a:uFill>
                  <a:solidFill>
                    <a:srgbClr val="ffffff"/>
                  </a:solidFill>
                </a:uFill>
                <a:latin typeface="Calibri"/>
                <a:ea typeface="DejaVu Sans"/>
              </a:rPr>
              <a:t>The problem of learning a ANN model is just a problem of approximating some function φ(x) by a composition of functions:</a:t>
            </a:r>
            <a:r>
              <a:rPr b="0" lang="pl-PL" sz="2800" spc="-1" strike="noStrike">
                <a:solidFill>
                  <a:srgbClr val="007973"/>
                </a:solidFill>
                <a:uFill>
                  <a:solidFill>
                    <a:srgbClr val="ffffff"/>
                  </a:solidFill>
                </a:uFill>
                <a:latin typeface="Arial"/>
                <a:ea typeface="DejaVu Sans"/>
              </a:rPr>
              <a:t> φ’(x) = f</a:t>
            </a:r>
            <a:r>
              <a:rPr b="0" lang="pl-PL" sz="2800" spc="-1" strike="noStrike" baseline="33000">
                <a:solidFill>
                  <a:srgbClr val="007973"/>
                </a:solidFill>
                <a:uFill>
                  <a:solidFill>
                    <a:srgbClr val="ffffff"/>
                  </a:solidFill>
                </a:uFill>
                <a:latin typeface="Arial"/>
                <a:ea typeface="DejaVu Sans"/>
              </a:rPr>
              <a:t>(L)</a:t>
            </a:r>
            <a:r>
              <a:rPr b="0" lang="pl-PL" sz="2800" spc="-1" strike="noStrike">
                <a:solidFill>
                  <a:srgbClr val="007973"/>
                </a:solidFill>
                <a:uFill>
                  <a:solidFill>
                    <a:srgbClr val="ffffff"/>
                  </a:solidFill>
                </a:uFill>
                <a:latin typeface="Arial"/>
                <a:ea typeface="DejaVu Sans"/>
              </a:rPr>
              <a:t>(... f</a:t>
            </a:r>
            <a:r>
              <a:rPr b="0" lang="pl-PL" sz="2800" spc="-1" strike="noStrike" baseline="33000">
                <a:solidFill>
                  <a:srgbClr val="007973"/>
                </a:solidFill>
                <a:uFill>
                  <a:solidFill>
                    <a:srgbClr val="ffffff"/>
                  </a:solidFill>
                </a:uFill>
                <a:latin typeface="Arial"/>
                <a:ea typeface="DejaVu Sans"/>
              </a:rPr>
              <a:t>(2)</a:t>
            </a:r>
            <a:r>
              <a:rPr b="0" lang="pl-PL" sz="2800" spc="-1" strike="noStrike">
                <a:solidFill>
                  <a:srgbClr val="007973"/>
                </a:solidFill>
                <a:uFill>
                  <a:solidFill>
                    <a:srgbClr val="ffffff"/>
                  </a:solidFill>
                </a:uFill>
                <a:latin typeface="Arial"/>
                <a:ea typeface="DejaVu Sans"/>
              </a:rPr>
              <a:t>(f</a:t>
            </a:r>
            <a:r>
              <a:rPr b="0" lang="pl-PL" sz="2800" spc="-1" strike="noStrike" baseline="33000">
                <a:solidFill>
                  <a:srgbClr val="007973"/>
                </a:solidFill>
                <a:uFill>
                  <a:solidFill>
                    <a:srgbClr val="ffffff"/>
                  </a:solidFill>
                </a:uFill>
                <a:latin typeface="Arial"/>
                <a:ea typeface="DejaVu Sans"/>
              </a:rPr>
              <a:t>(1)</a:t>
            </a:r>
            <a:r>
              <a:rPr b="0" lang="pl-PL" sz="2800" spc="-1" strike="noStrike">
                <a:solidFill>
                  <a:srgbClr val="007973"/>
                </a:solidFill>
                <a:uFill>
                  <a:solidFill>
                    <a:srgbClr val="ffffff"/>
                  </a:solidFill>
                </a:uFill>
                <a:latin typeface="Arial"/>
                <a:ea typeface="DejaVu Sans"/>
              </a:rPr>
              <a:t>(x, θ</a:t>
            </a:r>
            <a:r>
              <a:rPr b="0" lang="pl-PL" sz="2800" spc="-1" strike="noStrike" baseline="33000">
                <a:solidFill>
                  <a:srgbClr val="007973"/>
                </a:solidFill>
                <a:uFill>
                  <a:solidFill>
                    <a:srgbClr val="ffffff"/>
                  </a:solidFill>
                </a:uFill>
                <a:latin typeface="Arial"/>
                <a:ea typeface="DejaVu Sans"/>
              </a:rPr>
              <a:t>(1)</a:t>
            </a:r>
            <a:r>
              <a:rPr b="0" lang="pl-PL" sz="2800" spc="-1" strike="noStrike">
                <a:solidFill>
                  <a:srgbClr val="007973"/>
                </a:solidFill>
                <a:uFill>
                  <a:solidFill>
                    <a:srgbClr val="ffffff"/>
                  </a:solidFill>
                </a:uFill>
                <a:latin typeface="Arial"/>
                <a:ea typeface="DejaVu Sans"/>
              </a:rPr>
              <a:t>), θ</a:t>
            </a:r>
            <a:r>
              <a:rPr b="0" lang="pl-PL" sz="2800" spc="-1" strike="noStrike" baseline="33000">
                <a:solidFill>
                  <a:srgbClr val="007973"/>
                </a:solidFill>
                <a:uFill>
                  <a:solidFill>
                    <a:srgbClr val="ffffff"/>
                  </a:solidFill>
                </a:uFill>
                <a:latin typeface="Arial"/>
                <a:ea typeface="DejaVu Sans"/>
              </a:rPr>
              <a:t>(2)</a:t>
            </a:r>
            <a:r>
              <a:rPr b="0" lang="pl-PL" sz="2800" spc="-1" strike="noStrike">
                <a:solidFill>
                  <a:srgbClr val="007973"/>
                </a:solidFill>
                <a:uFill>
                  <a:solidFill>
                    <a:srgbClr val="ffffff"/>
                  </a:solidFill>
                </a:uFill>
                <a:latin typeface="Arial"/>
                <a:ea typeface="DejaVu Sans"/>
              </a:rPr>
              <a:t>), …,)θ</a:t>
            </a:r>
            <a:r>
              <a:rPr b="0" lang="pl-PL" sz="2800" spc="-1" strike="noStrike" baseline="33000">
                <a:solidFill>
                  <a:srgbClr val="007973"/>
                </a:solidFill>
                <a:uFill>
                  <a:solidFill>
                    <a:srgbClr val="ffffff"/>
                  </a:solidFill>
                </a:uFill>
                <a:latin typeface="Arial"/>
                <a:ea typeface="DejaVu Sans"/>
              </a:rPr>
              <a:t>(L)</a:t>
            </a:r>
            <a:r>
              <a:rPr b="0" lang="pl-PL" sz="2800" spc="-1" strike="noStrike">
                <a:solidFill>
                  <a:srgbClr val="007973"/>
                </a:solidFill>
                <a:uFill>
                  <a:solidFill>
                    <a:srgbClr val="ffffff"/>
                  </a:solidFill>
                </a:uFill>
                <a:latin typeface="Arial"/>
                <a:ea typeface="DejaVu Sans"/>
              </a:rPr>
              <a:t>), </a:t>
            </a:r>
            <a:r>
              <a:rPr b="0" lang="pl-PL" sz="2800" spc="-1" strike="noStrike">
                <a:solidFill>
                  <a:srgbClr val="000000"/>
                </a:solidFill>
                <a:uFill>
                  <a:solidFill>
                    <a:srgbClr val="ffffff"/>
                  </a:solidFill>
                </a:uFill>
                <a:latin typeface="Calibri"/>
                <a:ea typeface="DejaVu Sans"/>
              </a:rPr>
              <a:t>where f</a:t>
            </a:r>
            <a:r>
              <a:rPr b="0" lang="pl-PL" sz="2800" spc="-1" strike="noStrike" baseline="33000">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 is the activation function in the i-th layer and θ</a:t>
            </a:r>
            <a:r>
              <a:rPr b="0" lang="pl-PL" sz="2800" spc="-1" strike="noStrike" baseline="33000">
                <a:solidFill>
                  <a:srgbClr val="000000"/>
                </a:solidFill>
                <a:uFill>
                  <a:solidFill>
                    <a:srgbClr val="ffffff"/>
                  </a:solidFill>
                </a:uFill>
                <a:latin typeface="Calibri"/>
                <a:ea typeface="DejaVu Sans"/>
              </a:rPr>
              <a:t>(i)</a:t>
            </a:r>
            <a:r>
              <a:rPr b="0" lang="pl-PL" sz="2800" spc="-1" strike="noStrike">
                <a:solidFill>
                  <a:srgbClr val="000000"/>
                </a:solidFill>
                <a:uFill>
                  <a:solidFill>
                    <a:srgbClr val="ffffff"/>
                  </a:solidFill>
                </a:uFill>
                <a:latin typeface="Calibri"/>
                <a:ea typeface="DejaVu Sans"/>
              </a:rPr>
              <a:t> is the weight matrix on the i-th layer.</a:t>
            </a:r>
            <a:endParaRPr b="0" lang="pl-PL"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2019-03-25T01:12:12Z</dcterms:created>
  <dc:creator>Bartosz Pankratz</dc:creator>
  <dc:description/>
  <dc:language>pl-PL</dc:language>
  <cp:lastModifiedBy/>
  <dcterms:modified xsi:type="dcterms:W3CDTF">2019-03-29T16:14:57Z</dcterms:modified>
  <cp:revision>71</cp:revision>
  <dc:subject/>
  <dc:title>Prezentacja programu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2018-12-11T00:00:00Z</vt:filetime>
  </property>
  <property fmtid="{D5CDD505-2E9C-101B-9397-08002B2CF9AE}" pid="4" name="Creator">
    <vt:lpwstr>Microsoft® PowerPoint® dla Office 365</vt:lpwstr>
  </property>
  <property fmtid="{D5CDD505-2E9C-101B-9397-08002B2CF9AE}" pid="5" name="HyperlinksChanged">
    <vt:bool>0</vt:bool>
  </property>
  <property fmtid="{D5CDD505-2E9C-101B-9397-08002B2CF9AE}" pid="6" name="LastSaved">
    <vt:filetime>2019-03-25T00:00:00Z</vt:filetime>
  </property>
  <property fmtid="{D5CDD505-2E9C-101B-9397-08002B2CF9AE}" pid="7" name="LinksUpToDate">
    <vt:bool>0</vt:bool>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ies>
</file>