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Mokoto" panose="020B0604020202020204" charset="0"/>
      <p:regular r:id="rId11"/>
    </p:embeddedFont>
    <p:embeddedFont>
      <p:font typeface="Montserrat Heavy" panose="020B0604020202020204" charset="0"/>
      <p:regular r:id="rId12"/>
    </p:embeddedFont>
    <p:embeddedFont>
      <p:font typeface="Montserrat Semi-Bold" panose="020B0604020202020204" charset="0"/>
      <p:regular r:id="rId13"/>
    </p:embeddedFont>
    <p:embeddedFont>
      <p:font typeface="Raleway Italics" panose="020B0604020202020204" charset="0"/>
      <p:regular r:id="rId14"/>
    </p:embeddedFont>
    <p:embeddedFont>
      <p:font typeface="Roboto Bold" panose="020B0604020202020204" charset="0"/>
      <p:regular r:id="rId15"/>
    </p:embeddedFont>
    <p:embeddedFont>
      <p:font typeface="Roboto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17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kryAKB/AI-Text-Analysis-IBM-Granite/tree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56814" y="-403607"/>
            <a:ext cx="6531186" cy="11641778"/>
            <a:chOff x="0" y="0"/>
            <a:chExt cx="1720148" cy="30661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0148" cy="3066147"/>
            </a:xfrm>
            <a:custGeom>
              <a:avLst/>
              <a:gdLst/>
              <a:ahLst/>
              <a:cxnLst/>
              <a:rect l="l" t="t" r="r" b="b"/>
              <a:pathLst>
                <a:path w="1720148" h="3066147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674092">
            <a:off x="-3503644" y="8339629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28919" flipH="1" flipV="1">
            <a:off x="1076036" y="-4819412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0" y="8983701"/>
            <a:ext cx="1488964" cy="1303299"/>
          </a:xfrm>
          <a:custGeom>
            <a:avLst/>
            <a:gdLst/>
            <a:ahLst/>
            <a:cxnLst/>
            <a:rect l="l" t="t" r="r" b="b"/>
            <a:pathLst>
              <a:path w="1488964" h="1303299">
                <a:moveTo>
                  <a:pt x="0" y="0"/>
                </a:moveTo>
                <a:lnTo>
                  <a:pt x="1488964" y="0"/>
                </a:lnTo>
                <a:lnTo>
                  <a:pt x="1488964" y="1303299"/>
                </a:lnTo>
                <a:lnTo>
                  <a:pt x="0" y="1303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76543" y="3386137"/>
            <a:ext cx="11625950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5"/>
              </a:lnSpc>
            </a:pPr>
            <a:r>
              <a:rPr lang="en-US" sz="75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Classifying and Summarizing AI-related Text Data using</a:t>
            </a:r>
          </a:p>
          <a:p>
            <a:pPr algn="l">
              <a:lnSpc>
                <a:spcPts val="7125"/>
              </a:lnSpc>
            </a:pPr>
            <a:endParaRPr lang="en-US" sz="7500" b="1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612789" y="8983701"/>
            <a:ext cx="1303299" cy="1303299"/>
          </a:xfrm>
          <a:custGeom>
            <a:avLst/>
            <a:gdLst/>
            <a:ahLst/>
            <a:cxnLst/>
            <a:rect l="l" t="t" r="r" b="b"/>
            <a:pathLst>
              <a:path w="1303299" h="1303299">
                <a:moveTo>
                  <a:pt x="0" y="0"/>
                </a:moveTo>
                <a:lnTo>
                  <a:pt x="1303299" y="0"/>
                </a:lnTo>
                <a:lnTo>
                  <a:pt x="1303299" y="1303299"/>
                </a:lnTo>
                <a:lnTo>
                  <a:pt x="0" y="13032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076543" y="6165437"/>
            <a:ext cx="1162595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5"/>
              </a:lnSpc>
            </a:pPr>
            <a:r>
              <a:rPr lang="en-US" sz="7500" b="1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IBM Granite 3.3-8B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64439" y="7365019"/>
            <a:ext cx="11625950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Capstone Project – September 2025</a:t>
            </a:r>
          </a:p>
          <a:p>
            <a:pPr algn="l">
              <a:lnSpc>
                <a:spcPts val="2850"/>
              </a:lnSpc>
            </a:pPr>
            <a:r>
              <a:rPr lang="en-US" sz="30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Ali Akbar Permana | ITENAS</a:t>
            </a:r>
          </a:p>
          <a:p>
            <a:pPr algn="l">
              <a:lnSpc>
                <a:spcPts val="2850"/>
              </a:lnSpc>
            </a:pPr>
            <a:endParaRPr lang="en-US" sz="3000" b="1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  <a:p>
            <a:pPr algn="l">
              <a:lnSpc>
                <a:spcPts val="2850"/>
              </a:lnSpc>
            </a:pPr>
            <a:endParaRPr lang="en-US" sz="3000" b="1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72293">
            <a:off x="-5799371" y="6668368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52822" y="3071015"/>
            <a:ext cx="3970782" cy="8229600"/>
          </a:xfrm>
          <a:custGeom>
            <a:avLst/>
            <a:gdLst/>
            <a:ahLst/>
            <a:cxnLst/>
            <a:rect l="l" t="t" r="r" b="b"/>
            <a:pathLst>
              <a:path w="3970782" h="8229600">
                <a:moveTo>
                  <a:pt x="0" y="0"/>
                </a:moveTo>
                <a:lnTo>
                  <a:pt x="3970782" y="0"/>
                </a:lnTo>
                <a:lnTo>
                  <a:pt x="39707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775575" y="2080415"/>
            <a:ext cx="2691369" cy="2691369"/>
          </a:xfrm>
          <a:custGeom>
            <a:avLst/>
            <a:gdLst/>
            <a:ahLst/>
            <a:cxnLst/>
            <a:rect l="l" t="t" r="r" b="b"/>
            <a:pathLst>
              <a:path w="2691369" h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572293" flipV="1">
            <a:off x="8920761" y="-3494855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945523" y="2991124"/>
            <a:ext cx="10092515" cy="107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74"/>
              </a:lnSpc>
            </a:pPr>
            <a:r>
              <a:rPr lang="en-US" sz="8499" b="1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Project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45523" y="3977640"/>
            <a:ext cx="8533572" cy="520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Objectives: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Classify AI-related texts into four categories: Applications, Risks, Ethics, and Future Trends.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Generate concise and meaningful summaries of AI content.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Compare performance across datasets (100 vs 200 texts).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Provide insights for AI content organization.</a:t>
            </a:r>
          </a:p>
          <a:p>
            <a:pPr algn="l">
              <a:lnSpc>
                <a:spcPts val="3224"/>
              </a:lnSpc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Key Technologies: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IBM Granite 3.3-8B Instruct Model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Google Colab + Python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Replicate API</a:t>
            </a:r>
          </a:p>
          <a:p>
            <a:pPr algn="l">
              <a:lnSpc>
                <a:spcPts val="3224"/>
              </a:lnSpc>
            </a:pPr>
            <a:endParaRPr lang="en-US" sz="2499" i="1">
              <a:solidFill>
                <a:srgbClr val="FFFFFF"/>
              </a:solidFill>
              <a:latin typeface="Roboto Italics"/>
              <a:ea typeface="Roboto Italics"/>
              <a:cs typeface="Roboto Italics"/>
              <a:sym typeface="Roboto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00724" y="1599114"/>
            <a:ext cx="1074675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14761">
            <a:off x="5680419" y="6404287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572293" flipV="1">
            <a:off x="3960635" y="-552540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70350" y="3720922"/>
            <a:ext cx="6089768" cy="5537378"/>
          </a:xfrm>
          <a:custGeom>
            <a:avLst/>
            <a:gdLst/>
            <a:ahLst/>
            <a:cxnLst/>
            <a:rect l="l" t="t" r="r" b="b"/>
            <a:pathLst>
              <a:path w="6089768" h="5537378">
                <a:moveTo>
                  <a:pt x="0" y="0"/>
                </a:moveTo>
                <a:lnTo>
                  <a:pt x="6089769" y="0"/>
                </a:lnTo>
                <a:lnTo>
                  <a:pt x="6089769" y="5537378"/>
                </a:lnTo>
                <a:lnTo>
                  <a:pt x="0" y="55373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31761" y="2641423"/>
            <a:ext cx="12424479" cy="107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74"/>
              </a:lnSpc>
            </a:pPr>
            <a:r>
              <a:rPr lang="en-US" sz="8499" b="1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DATASET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54986" y="3705333"/>
            <a:ext cx="7396121" cy="480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Dataset yang digunakan terdiri dari 200 teks berbahasa Inggris seputar topik Artificial Intelligence.</a:t>
            </a:r>
          </a:p>
          <a:p>
            <a:pPr algn="l">
              <a:lnSpc>
                <a:spcPts val="3224"/>
              </a:lnSpc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Teks dibagi ke dalam 4 kategori utama: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Applications – penggunaan AI di berbagai industri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Risks – potensi bahaya &amp; dampak negatif AI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Ethics – isu moral &amp; keadilan dalam penerapan AI</a:t>
            </a:r>
          </a:p>
          <a:p>
            <a:pPr marL="539749" lvl="1" indent="-269875" algn="l">
              <a:lnSpc>
                <a:spcPts val="3224"/>
              </a:lnSpc>
              <a:buFont typeface="Arial"/>
              <a:buChar char="•"/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Future Trends – prediksi perkembangan AI di masa depan</a:t>
            </a:r>
          </a:p>
          <a:p>
            <a:pPr algn="l">
              <a:lnSpc>
                <a:spcPts val="3224"/>
              </a:lnSpc>
            </a:pPr>
            <a:r>
              <a:rPr lang="en-US" sz="2499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Rata-rata panjang teks adalah 68 karakter, sehingga relatif singkat dan mudah dianalisis.</a:t>
            </a:r>
          </a:p>
          <a:p>
            <a:pPr algn="l">
              <a:lnSpc>
                <a:spcPts val="3224"/>
              </a:lnSpc>
            </a:pPr>
            <a:endParaRPr lang="en-US" sz="2499" i="1">
              <a:solidFill>
                <a:srgbClr val="FFFFFF"/>
              </a:solidFill>
              <a:latin typeface="Roboto Italics"/>
              <a:ea typeface="Roboto Italics"/>
              <a:cs typeface="Roboto Italics"/>
              <a:sym typeface="Roboto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0724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14761">
            <a:off x="5680419" y="6404287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572293" flipV="1">
            <a:off x="3960635" y="-552540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92956" y="6582619"/>
            <a:ext cx="1785236" cy="1785236"/>
          </a:xfrm>
          <a:custGeom>
            <a:avLst/>
            <a:gdLst/>
            <a:ahLst/>
            <a:cxnLst/>
            <a:rect l="l" t="t" r="r" b="b"/>
            <a:pathLst>
              <a:path w="1785236" h="1785236">
                <a:moveTo>
                  <a:pt x="0" y="0"/>
                </a:moveTo>
                <a:lnTo>
                  <a:pt x="1785235" y="0"/>
                </a:lnTo>
                <a:lnTo>
                  <a:pt x="1785235" y="1785235"/>
                </a:lnTo>
                <a:lnTo>
                  <a:pt x="0" y="1785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83721" y="564812"/>
            <a:ext cx="1785236" cy="1785236"/>
          </a:xfrm>
          <a:custGeom>
            <a:avLst/>
            <a:gdLst/>
            <a:ahLst/>
            <a:cxnLst/>
            <a:rect l="l" t="t" r="r" b="b"/>
            <a:pathLst>
              <a:path w="1785236" h="1785236">
                <a:moveTo>
                  <a:pt x="0" y="0"/>
                </a:moveTo>
                <a:lnTo>
                  <a:pt x="1785236" y="0"/>
                </a:lnTo>
                <a:lnTo>
                  <a:pt x="1785236" y="1785236"/>
                </a:lnTo>
                <a:lnTo>
                  <a:pt x="0" y="1785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46378" y="4277146"/>
            <a:ext cx="6531813" cy="4351820"/>
          </a:xfrm>
          <a:custGeom>
            <a:avLst/>
            <a:gdLst/>
            <a:ahLst/>
            <a:cxnLst/>
            <a:rect l="l" t="t" r="r" b="b"/>
            <a:pathLst>
              <a:path w="6531813" h="4351820">
                <a:moveTo>
                  <a:pt x="0" y="0"/>
                </a:moveTo>
                <a:lnTo>
                  <a:pt x="6531813" y="0"/>
                </a:lnTo>
                <a:lnTo>
                  <a:pt x="6531813" y="4351820"/>
                </a:lnTo>
                <a:lnTo>
                  <a:pt x="0" y="43518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104928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46705" y="3181221"/>
            <a:ext cx="10289805" cy="107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74"/>
              </a:lnSpc>
            </a:pPr>
            <a:r>
              <a:rPr lang="en-US" sz="8499" b="1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Analysis Process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46705" y="4248571"/>
            <a:ext cx="8533572" cy="500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Proses analisis dilakukan secara bertahap:</a:t>
            </a:r>
          </a:p>
          <a:p>
            <a:pPr marL="555638" lvl="1" indent="-277819" algn="l">
              <a:lnSpc>
                <a:spcPts val="3319"/>
              </a:lnSpc>
              <a:buAutoNum type="arabicPeriod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Data Preparation – membersihkan data dari format Markdown menjadi CSV yang rapi</a:t>
            </a:r>
          </a:p>
          <a:p>
            <a:pPr marL="555638" lvl="1" indent="-277819" algn="l">
              <a:lnSpc>
                <a:spcPts val="3319"/>
              </a:lnSpc>
              <a:buAutoNum type="arabicPeriod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Exploratory Data Analysis (EDA) – mengecek distribusi label, panjang teks, dan contoh data</a:t>
            </a:r>
          </a:p>
          <a:p>
            <a:pPr marL="555638" lvl="1" indent="-277819" algn="l">
              <a:lnSpc>
                <a:spcPts val="3319"/>
              </a:lnSpc>
              <a:buAutoNum type="arabicPeriod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Model Implementation – menggunakan IBM Granite melalui Replicate API</a:t>
            </a:r>
          </a:p>
          <a:p>
            <a:pPr marL="555638" lvl="1" indent="-277819" algn="l">
              <a:lnSpc>
                <a:spcPts val="3319"/>
              </a:lnSpc>
              <a:buAutoNum type="arabicPeriod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Evaluation &amp; Insights – mengukur performa model dan menarik kesimpulan</a:t>
            </a:r>
          </a:p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Pipeline ini memastikan data valid sebelum digunakan pada model AI.</a:t>
            </a:r>
          </a:p>
          <a:p>
            <a:pPr algn="l">
              <a:lnSpc>
                <a:spcPts val="3224"/>
              </a:lnSpc>
            </a:pPr>
            <a:endParaRPr lang="en-US" sz="2573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82889">
            <a:off x="-4783694" y="7975014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572293" flipV="1">
            <a:off x="3960635" y="-552540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4960" y="6692523"/>
            <a:ext cx="2691369" cy="2691369"/>
          </a:xfrm>
          <a:custGeom>
            <a:avLst/>
            <a:gdLst/>
            <a:ahLst/>
            <a:cxnLst/>
            <a:rect l="l" t="t" r="r" b="b"/>
            <a:pathLst>
              <a:path w="2691369" h="2691369">
                <a:moveTo>
                  <a:pt x="0" y="0"/>
                </a:moveTo>
                <a:lnTo>
                  <a:pt x="2691369" y="0"/>
                </a:lnTo>
                <a:lnTo>
                  <a:pt x="2691369" y="2691369"/>
                </a:lnTo>
                <a:lnTo>
                  <a:pt x="0" y="2691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0724" y="2248793"/>
            <a:ext cx="6293329" cy="5789415"/>
          </a:xfrm>
          <a:custGeom>
            <a:avLst/>
            <a:gdLst/>
            <a:ahLst/>
            <a:cxnLst/>
            <a:rect l="l" t="t" r="r" b="b"/>
            <a:pathLst>
              <a:path w="6293329" h="5789415">
                <a:moveTo>
                  <a:pt x="0" y="0"/>
                </a:moveTo>
                <a:lnTo>
                  <a:pt x="6293329" y="0"/>
                </a:lnTo>
                <a:lnTo>
                  <a:pt x="6293329" y="5789414"/>
                </a:lnTo>
                <a:lnTo>
                  <a:pt x="0" y="57894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00724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65146" y="2241112"/>
            <a:ext cx="8513949" cy="417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1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Key Visualizations</a:t>
            </a:r>
          </a:p>
          <a:p>
            <a:pPr marL="1850754" lvl="1" indent="-925377" algn="l">
              <a:lnSpc>
                <a:spcPts val="8143"/>
              </a:lnSpc>
              <a:buFont typeface="Arial"/>
              <a:buChar char="•"/>
            </a:pPr>
            <a:endParaRPr lang="en-US" sz="8572" b="1">
              <a:solidFill>
                <a:srgbClr val="36E9FD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  <a:p>
            <a:pPr algn="l">
              <a:lnSpc>
                <a:spcPts val="8074"/>
              </a:lnSpc>
            </a:pPr>
            <a:endParaRPr lang="en-US" sz="8572" b="1">
              <a:solidFill>
                <a:srgbClr val="36E9FD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945523" y="4587246"/>
            <a:ext cx="8533572" cy="417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Hasil EDA menunjukkan dataset cukup seimbang di setiap kategori: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Applications: 50 teks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Risks: 50 teks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Ethics: 49 teks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Future Trends: 49 teks</a:t>
            </a:r>
          </a:p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Analisis panjang teks juga menunjukkan distribusi yang konsisten, sehingga mempermudah model dalam melakukan klasifikasi.</a:t>
            </a:r>
          </a:p>
          <a:p>
            <a:pPr algn="l">
              <a:lnSpc>
                <a:spcPts val="3224"/>
              </a:lnSpc>
            </a:pPr>
            <a:endParaRPr lang="en-US" sz="2573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2831">
            <a:off x="-183072" y="9034920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38710" flipV="1">
            <a:off x="-4529841" y="-557315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308566" y="2057400"/>
            <a:ext cx="9272016" cy="8229600"/>
          </a:xfrm>
          <a:custGeom>
            <a:avLst/>
            <a:gdLst/>
            <a:ahLst/>
            <a:cxnLst/>
            <a:rect l="l" t="t" r="r" b="b"/>
            <a:pathLst>
              <a:path w="9272016" h="8229600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63450" y="911293"/>
            <a:ext cx="9965350" cy="2129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1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Model Performance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41945" y="3281121"/>
            <a:ext cx="10234558" cy="3761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IBM Granite diuji dengan prompt klasifikasi dan prompt ringkasan.</a:t>
            </a:r>
          </a:p>
          <a:p>
            <a:pPr algn="just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Hasil uji pada sample teks menunjukkan akurasi 100% di keempat kategori:</a:t>
            </a:r>
          </a:p>
          <a:p>
            <a:pPr marL="555638" lvl="1" indent="-277819" algn="just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Applications → terdeteksi dengan benar</a:t>
            </a:r>
          </a:p>
          <a:p>
            <a:pPr marL="555638" lvl="1" indent="-277819" algn="just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Risks → risiko diidentifikasi dengan tepat</a:t>
            </a:r>
          </a:p>
          <a:p>
            <a:pPr marL="555638" lvl="1" indent="-277819" algn="just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Ethics → konteks etika dipahami</a:t>
            </a:r>
          </a:p>
          <a:p>
            <a:pPr marL="555638" lvl="1" indent="-277819" algn="just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Future Trends → tren masa depan dikenali</a:t>
            </a:r>
          </a:p>
          <a:p>
            <a:pPr algn="just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Hal ini menunjukkan model mampu memahami konteks AI dengan baik.</a:t>
            </a:r>
          </a:p>
          <a:p>
            <a:pPr algn="just">
              <a:lnSpc>
                <a:spcPts val="3224"/>
              </a:lnSpc>
            </a:pPr>
            <a:endParaRPr lang="en-US" sz="2573" i="1">
              <a:solidFill>
                <a:srgbClr val="FFFFFF"/>
              </a:solidFill>
              <a:latin typeface="Roboto Italics"/>
              <a:ea typeface="Roboto Italics"/>
              <a:cs typeface="Roboto Italics"/>
              <a:sym typeface="Roboto Italic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3054474" y="2209800"/>
            <a:ext cx="9272016" cy="8229600"/>
          </a:xfrm>
          <a:custGeom>
            <a:avLst/>
            <a:gdLst/>
            <a:ahLst/>
            <a:cxnLst/>
            <a:rect l="l" t="t" r="r" b="b"/>
            <a:pathLst>
              <a:path w="9272016" h="8229600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999"/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03909" y="3319221"/>
            <a:ext cx="6635330" cy="5299970"/>
          </a:xfrm>
          <a:custGeom>
            <a:avLst/>
            <a:gdLst/>
            <a:ahLst/>
            <a:cxnLst/>
            <a:rect l="l" t="t" r="r" b="b"/>
            <a:pathLst>
              <a:path w="6635330" h="5299970">
                <a:moveTo>
                  <a:pt x="0" y="0"/>
                </a:moveTo>
                <a:lnTo>
                  <a:pt x="6635330" y="0"/>
                </a:lnTo>
                <a:lnTo>
                  <a:pt x="6635330" y="5299969"/>
                </a:lnTo>
                <a:lnTo>
                  <a:pt x="0" y="52999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10249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14761">
            <a:off x="5680419" y="6404287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572293" flipV="1">
            <a:off x="3960635" y="-5525403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18269" y="1876053"/>
            <a:ext cx="4610684" cy="7017204"/>
          </a:xfrm>
          <a:custGeom>
            <a:avLst/>
            <a:gdLst/>
            <a:ahLst/>
            <a:cxnLst/>
            <a:rect l="l" t="t" r="r" b="b"/>
            <a:pathLst>
              <a:path w="4610684" h="7017204">
                <a:moveTo>
                  <a:pt x="0" y="0"/>
                </a:moveTo>
                <a:lnTo>
                  <a:pt x="4610685" y="0"/>
                </a:lnTo>
                <a:lnTo>
                  <a:pt x="4610685" y="7017205"/>
                </a:lnTo>
                <a:lnTo>
                  <a:pt x="0" y="7017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9" r="-69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15012" y="2138911"/>
            <a:ext cx="9176274" cy="2098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74"/>
              </a:lnSpc>
            </a:pPr>
            <a:r>
              <a:rPr lang="en-US" sz="8499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Insights &amp; Business 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5012" y="4439071"/>
            <a:ext cx="11457602" cy="5847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IBM Granite membantu mengubah data teks terkait AI menjadi insight yang bermakna.</a:t>
            </a:r>
          </a:p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Dari insight ini, organisasi dapat mengambil strategic actions yang tepat dan akhirnya memperoleh competitive advantage.</a:t>
            </a:r>
          </a:p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Key Insights: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Dataset seimbang membuat klasifikasi lebih adil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Granite efektif untuk teks singkat di domain AI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Prompt yang spesifik meningkatkan akurasi</a:t>
            </a:r>
          </a:p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Business Value: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Automation: Menghemat waktu dalam klasifikasi konten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Decision Support: Memberi dasar yang lebih kuat untuk strategi bisnis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Scalability: Siap diterapkan ke ribuan data real-time</a:t>
            </a:r>
          </a:p>
          <a:p>
            <a:pPr algn="l">
              <a:lnSpc>
                <a:spcPts val="3319"/>
              </a:lnSpc>
            </a:pPr>
            <a:endParaRPr lang="en-US" sz="2573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algn="l">
              <a:lnSpc>
                <a:spcPts val="3224"/>
              </a:lnSpc>
            </a:pPr>
            <a:endParaRPr lang="en-US" sz="2573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04928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0946" y="8519516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0"/>
                </a:moveTo>
                <a:lnTo>
                  <a:pt x="19149892" y="0"/>
                </a:lnTo>
                <a:lnTo>
                  <a:pt x="19149892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3312952" y="-960552"/>
            <a:ext cx="7315200" cy="2208508"/>
          </a:xfrm>
          <a:custGeom>
            <a:avLst/>
            <a:gdLst/>
            <a:ahLst/>
            <a:cxnLst/>
            <a:rect l="l" t="t" r="r" b="b"/>
            <a:pathLst>
              <a:path w="7315200" h="2208508">
                <a:moveTo>
                  <a:pt x="7315200" y="0"/>
                </a:moveTo>
                <a:lnTo>
                  <a:pt x="0" y="0"/>
                </a:lnTo>
                <a:lnTo>
                  <a:pt x="0" y="2208509"/>
                </a:lnTo>
                <a:lnTo>
                  <a:pt x="7315200" y="22085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519703" y="7919625"/>
            <a:ext cx="7315200" cy="2208508"/>
          </a:xfrm>
          <a:custGeom>
            <a:avLst/>
            <a:gdLst/>
            <a:ahLst/>
            <a:cxnLst/>
            <a:rect l="l" t="t" r="r" b="b"/>
            <a:pathLst>
              <a:path w="7315200" h="2208508">
                <a:moveTo>
                  <a:pt x="7315200" y="0"/>
                </a:moveTo>
                <a:lnTo>
                  <a:pt x="0" y="0"/>
                </a:lnTo>
                <a:lnTo>
                  <a:pt x="0" y="2208508"/>
                </a:lnTo>
                <a:lnTo>
                  <a:pt x="7315200" y="22085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alphaModFix amt="3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76512" y="2324442"/>
            <a:ext cx="11136441" cy="2098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74"/>
              </a:lnSpc>
            </a:pPr>
            <a:r>
              <a:rPr lang="en-US" sz="8499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Conclusions &amp; Recommendations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76512" y="4567666"/>
            <a:ext cx="12102774" cy="417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Penjelasan:</a:t>
            </a:r>
          </a:p>
          <a:p>
            <a:pPr marL="555638" lvl="1" indent="-277819" algn="l">
              <a:lnSpc>
                <a:spcPts val="3319"/>
              </a:lnSpc>
              <a:buAutoNum type="arabicPeriod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IBM Granite terbukti handal untuk klasifikasi teks AI dan ringkasan singkat.</a:t>
            </a:r>
          </a:p>
          <a:p>
            <a:pPr marL="555638" lvl="1" indent="-277819" algn="l">
              <a:lnSpc>
                <a:spcPts val="3319"/>
              </a:lnSpc>
              <a:buAutoNum type="arabicPeriod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Dataset seimbang berperan penting dalam menjaga akurasi model.</a:t>
            </a:r>
          </a:p>
          <a:p>
            <a:pPr marL="555638" lvl="1" indent="-277819" algn="l">
              <a:lnSpc>
                <a:spcPts val="3319"/>
              </a:lnSpc>
              <a:buAutoNum type="arabicPeriod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Sistem ini bisa diperluas ke dataset yang lebih besar atau konten multibahasa.</a:t>
            </a:r>
          </a:p>
          <a:p>
            <a:pPr algn="l">
              <a:lnSpc>
                <a:spcPts val="3319"/>
              </a:lnSpc>
            </a:pPr>
            <a:endParaRPr lang="en-US" sz="2573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  <a:p>
            <a:pPr algn="l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Rekomendasi: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Implementasi API untuk pemakaian real-time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Integrasi ke sistem berita, riset, dan pendidikan</a:t>
            </a:r>
          </a:p>
          <a:p>
            <a:pPr marL="555638" lvl="1" indent="-277819" algn="l">
              <a:lnSpc>
                <a:spcPts val="3319"/>
              </a:lnSpc>
              <a:buFont typeface="Arial"/>
              <a:buChar char="•"/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Pengembangan lanjutan untuk mendukung bahasa lain</a:t>
            </a:r>
          </a:p>
          <a:p>
            <a:pPr algn="l">
              <a:lnSpc>
                <a:spcPts val="3224"/>
              </a:lnSpc>
            </a:pPr>
            <a:endParaRPr lang="en-US" sz="2573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104928" y="1599114"/>
            <a:ext cx="1154372" cy="51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647679">
            <a:off x="5750070" y="2254213"/>
            <a:ext cx="27455017" cy="10021081"/>
          </a:xfrm>
          <a:custGeom>
            <a:avLst/>
            <a:gdLst/>
            <a:ahLst/>
            <a:cxnLst/>
            <a:rect l="l" t="t" r="r" b="b"/>
            <a:pathLst>
              <a:path w="27455017" h="10021081">
                <a:moveTo>
                  <a:pt x="0" y="0"/>
                </a:moveTo>
                <a:lnTo>
                  <a:pt x="27455017" y="0"/>
                </a:lnTo>
                <a:lnTo>
                  <a:pt x="27455017" y="10021081"/>
                </a:lnTo>
                <a:lnTo>
                  <a:pt x="0" y="10021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161320" flipV="1">
            <a:off x="-5537192" y="-4329620"/>
            <a:ext cx="19149891" cy="6989710"/>
          </a:xfrm>
          <a:custGeom>
            <a:avLst/>
            <a:gdLst/>
            <a:ahLst/>
            <a:cxnLst/>
            <a:rect l="l" t="t" r="r" b="b"/>
            <a:pathLst>
              <a:path w="19149891" h="6989710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555863" y="3543300"/>
            <a:ext cx="9176274" cy="110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1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Thank You!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55354" y="4739394"/>
            <a:ext cx="8436920" cy="1256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Thank You for Your Attention</a:t>
            </a:r>
          </a:p>
          <a:p>
            <a:pPr algn="ctr">
              <a:lnSpc>
                <a:spcPts val="3319"/>
              </a:lnSpc>
            </a:pPr>
            <a:r>
              <a:rPr lang="en-US" sz="2573" i="1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For more information, please contact:</a:t>
            </a:r>
          </a:p>
          <a:p>
            <a:pPr algn="ctr">
              <a:lnSpc>
                <a:spcPts val="3319"/>
              </a:lnSpc>
            </a:pPr>
            <a:endParaRPr lang="en-US" sz="2573" i="1">
              <a:solidFill>
                <a:srgbClr val="FFFFFF"/>
              </a:solidFill>
              <a:latin typeface="Raleway Italics"/>
              <a:ea typeface="Raleway Italics"/>
              <a:cs typeface="Raleway Italics"/>
              <a:sym typeface="Raleway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75310" y="5723673"/>
            <a:ext cx="9397008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📧 Email: aliakbar.vk42@gmail.com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🔗 GitHub: </a:t>
            </a:r>
            <a:r>
              <a:rPr lang="en-US" sz="2499" b="1" u="sng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  <a:hlinkClick r:id="rId3" tooltip="https://github.com/ValkryAKB/AI-Text-Analysis-IBM-Granite/tree/main"/>
              </a:rPr>
              <a:t>github.com/aliakbar/AI-Text-Classification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💼 LinkedIn: www.linkedin.com/in/ali-akbar-permana-4ab80436a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 Heavy</vt:lpstr>
      <vt:lpstr>Montserrat Semi-Bold</vt:lpstr>
      <vt:lpstr>Calibri</vt:lpstr>
      <vt:lpstr>Raleway Italics</vt:lpstr>
      <vt:lpstr>Arial</vt:lpstr>
      <vt:lpstr>Mokoto</vt:lpstr>
      <vt:lpstr>Roboto Bold</vt:lpstr>
      <vt:lpstr>Roboto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and Summarizing AI-related Text Data using</dc:title>
  <cp:lastModifiedBy>Ali Akbar Permana</cp:lastModifiedBy>
  <cp:revision>2</cp:revision>
  <dcterms:created xsi:type="dcterms:W3CDTF">2006-08-16T00:00:00Z</dcterms:created>
  <dcterms:modified xsi:type="dcterms:W3CDTF">2025-09-07T13:56:55Z</dcterms:modified>
  <dc:identifier>DAGyTC_nJyI</dc:identifier>
</cp:coreProperties>
</file>