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7" r:id="rId3"/>
    <p:sldId id="352" r:id="rId4"/>
    <p:sldId id="266" r:id="rId5"/>
    <p:sldId id="258" r:id="rId6"/>
    <p:sldId id="260" r:id="rId7"/>
    <p:sldId id="261" r:id="rId8"/>
    <p:sldId id="262" r:id="rId9"/>
    <p:sldId id="264" r:id="rId10"/>
    <p:sldId id="353" r:id="rId11"/>
    <p:sldId id="354" r:id="rId12"/>
    <p:sldId id="355" r:id="rId13"/>
    <p:sldId id="356" r:id="rId14"/>
    <p:sldId id="265" r:id="rId15"/>
  </p:sldIdLst>
  <p:sldSz cx="18288000" cy="10287000"/>
  <p:notesSz cx="6858000" cy="9144000"/>
  <p:embeddedFontLst>
    <p:embeddedFont>
      <p:font typeface="Arimo" panose="020B0604020202020204" charset="0"/>
      <p:regular r:id="rId17"/>
      <p:bold r:id="rId18"/>
      <p:italic r:id="rId19"/>
      <p:boldItalic r:id="rId20"/>
    </p:embeddedFont>
    <p:embeddedFont>
      <p:font typeface="Avenir Next LT Pro Light" panose="020B0304020202020204" pitchFamily="34" charset="0"/>
      <p:regular r:id="rId21"/>
      <p:italic r:id="rId22"/>
    </p:embeddedFont>
    <p:embeddedFont>
      <p:font typeface="Oswald Bold" panose="020B0604020202020204" charset="0"/>
      <p:regular r:id="rId23"/>
      <p:bold r:id="rId24"/>
    </p:embeddedFont>
    <p:embeddedFont>
      <p:font typeface="Segoe UI" panose="020B0502040204020203" pitchFamily="34" charset="0"/>
      <p:regular r:id="rId25"/>
      <p:bold r:id="rId26"/>
      <p:italic r:id="rId27"/>
      <p:boldItalic r:id="rId28"/>
    </p:embeddedFont>
    <p:embeddedFont>
      <p:font typeface="TT Commons Pro" panose="020B0604020202020204" charset="0"/>
      <p:regular r:id="rId29"/>
    </p:embeddedFont>
    <p:embeddedFont>
      <p:font typeface="TT Commons Pro Bold" panose="020B0604020202020204" charset="0"/>
      <p:regular r:id="rId30"/>
      <p:bold r:id="rId3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67" autoAdjust="0"/>
    <p:restoredTop sz="94661" autoAdjust="0"/>
  </p:normalViewPr>
  <p:slideViewPr>
    <p:cSldViewPr>
      <p:cViewPr varScale="1">
        <p:scale>
          <a:sx n="71" d="100"/>
          <a:sy n="71" d="100"/>
        </p:scale>
        <p:origin x="654"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font" Target="fonts/font5.fntdata"/><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font" Target="fonts/font9.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openxmlformats.org/officeDocument/2006/relationships/font" Target="fonts/font1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font" Target="fonts/font3.fntdata"/><Relationship Id="rId31"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font" Target="fonts/font11.fntdata"/><Relationship Id="rId30" Type="http://schemas.openxmlformats.org/officeDocument/2006/relationships/font" Target="fonts/font14.fntdata"/><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88A38EF-3811-4357-BD1B-3C5EDBC7D283}" type="doc">
      <dgm:prSet loTypeId="urn:microsoft.com/office/officeart/2005/8/layout/bProcess3" loCatId="process" qsTypeId="urn:microsoft.com/office/officeart/2005/8/quickstyle/simple1" qsCatId="simple" csTypeId="urn:microsoft.com/office/officeart/2005/8/colors/accent1_2" csCatId="accent1" phldr="1"/>
      <dgm:spPr/>
      <dgm:t>
        <a:bodyPr/>
        <a:lstStyle/>
        <a:p>
          <a:endParaRPr lang="en-US"/>
        </a:p>
      </dgm:t>
    </dgm:pt>
    <dgm:pt modelId="{4D37F3FA-95AD-4A91-B660-46A9C9D27BFE}">
      <dgm:prSet phldrT="[Text]"/>
      <dgm:spPr/>
      <dgm:t>
        <a:bodyPr/>
        <a:lstStyle/>
        <a:p>
          <a:r>
            <a:rPr lang="en-US" dirty="0"/>
            <a:t>DATA COLLECTION</a:t>
          </a:r>
        </a:p>
      </dgm:t>
    </dgm:pt>
    <dgm:pt modelId="{A8FC3079-0D3A-4BA5-B824-2A0639E5764F}" type="parTrans" cxnId="{65334CE0-438F-4EF9-9FCD-5021696A1042}">
      <dgm:prSet/>
      <dgm:spPr/>
      <dgm:t>
        <a:bodyPr/>
        <a:lstStyle/>
        <a:p>
          <a:endParaRPr lang="en-US"/>
        </a:p>
      </dgm:t>
    </dgm:pt>
    <dgm:pt modelId="{102E4E04-C7CC-4CFF-8566-0CD4D4647EBC}" type="sibTrans" cxnId="{65334CE0-438F-4EF9-9FCD-5021696A1042}">
      <dgm:prSet/>
      <dgm:spPr/>
      <dgm:t>
        <a:bodyPr/>
        <a:lstStyle/>
        <a:p>
          <a:endParaRPr lang="en-US"/>
        </a:p>
      </dgm:t>
    </dgm:pt>
    <dgm:pt modelId="{3742AED2-AF88-44D5-BF77-03AE675D023A}">
      <dgm:prSet phldrT="[Text]"/>
      <dgm:spPr/>
      <dgm:t>
        <a:bodyPr/>
        <a:lstStyle/>
        <a:p>
          <a:r>
            <a:rPr lang="en-US" dirty="0"/>
            <a:t>DATA INGESTION</a:t>
          </a:r>
        </a:p>
      </dgm:t>
    </dgm:pt>
    <dgm:pt modelId="{1EAB6301-386C-49AD-964B-FBBCCFF37117}" type="parTrans" cxnId="{BA3B9137-6941-4914-A685-91BB892A6CC7}">
      <dgm:prSet/>
      <dgm:spPr/>
      <dgm:t>
        <a:bodyPr/>
        <a:lstStyle/>
        <a:p>
          <a:endParaRPr lang="en-US"/>
        </a:p>
      </dgm:t>
    </dgm:pt>
    <dgm:pt modelId="{D95DD4C9-8471-44AB-8055-0296A6F3CB3D}" type="sibTrans" cxnId="{BA3B9137-6941-4914-A685-91BB892A6CC7}">
      <dgm:prSet/>
      <dgm:spPr/>
      <dgm:t>
        <a:bodyPr/>
        <a:lstStyle/>
        <a:p>
          <a:endParaRPr lang="en-US"/>
        </a:p>
      </dgm:t>
    </dgm:pt>
    <dgm:pt modelId="{4A800AAB-D760-4155-B96E-DF43D364A9D5}">
      <dgm:prSet phldrT="[Text]"/>
      <dgm:spPr/>
      <dgm:t>
        <a:bodyPr/>
        <a:lstStyle/>
        <a:p>
          <a:r>
            <a:rPr lang="en-US" dirty="0"/>
            <a:t>DATA CLEANING &amp; PROCESSING</a:t>
          </a:r>
        </a:p>
      </dgm:t>
    </dgm:pt>
    <dgm:pt modelId="{6180ED79-2838-490B-B58D-8CC40FDB1D8A}" type="parTrans" cxnId="{4853FE3C-F972-42E0-8B1E-B3B1FC4157CE}">
      <dgm:prSet/>
      <dgm:spPr/>
      <dgm:t>
        <a:bodyPr/>
        <a:lstStyle/>
        <a:p>
          <a:endParaRPr lang="en-US"/>
        </a:p>
      </dgm:t>
    </dgm:pt>
    <dgm:pt modelId="{58CC2AA2-B1D7-4C21-BADA-62025346B787}" type="sibTrans" cxnId="{4853FE3C-F972-42E0-8B1E-B3B1FC4157CE}">
      <dgm:prSet/>
      <dgm:spPr/>
      <dgm:t>
        <a:bodyPr/>
        <a:lstStyle/>
        <a:p>
          <a:endParaRPr lang="en-US"/>
        </a:p>
      </dgm:t>
    </dgm:pt>
    <dgm:pt modelId="{FEAB5621-1373-4316-9818-51558D5BD1E9}">
      <dgm:prSet phldrT="[Text]"/>
      <dgm:spPr/>
      <dgm:t>
        <a:bodyPr/>
        <a:lstStyle/>
        <a:p>
          <a:r>
            <a:rPr lang="en-US" dirty="0"/>
            <a:t>DATA TRANSFORNMATION</a:t>
          </a:r>
        </a:p>
      </dgm:t>
    </dgm:pt>
    <dgm:pt modelId="{FF198D6F-106B-41B0-B355-28FF65CA03CB}" type="parTrans" cxnId="{2E38DE81-836F-492E-B0D8-4908EB95EDE6}">
      <dgm:prSet/>
      <dgm:spPr/>
      <dgm:t>
        <a:bodyPr/>
        <a:lstStyle/>
        <a:p>
          <a:endParaRPr lang="en-US"/>
        </a:p>
      </dgm:t>
    </dgm:pt>
    <dgm:pt modelId="{51E20841-26E0-4450-91B1-FB7EF7DFF660}" type="sibTrans" cxnId="{2E38DE81-836F-492E-B0D8-4908EB95EDE6}">
      <dgm:prSet/>
      <dgm:spPr/>
      <dgm:t>
        <a:bodyPr/>
        <a:lstStyle/>
        <a:p>
          <a:endParaRPr lang="en-US"/>
        </a:p>
      </dgm:t>
    </dgm:pt>
    <dgm:pt modelId="{54997D35-AEB6-472E-8AD4-7BA884CBD20C}">
      <dgm:prSet phldrT="[Text]"/>
      <dgm:spPr/>
      <dgm:t>
        <a:bodyPr/>
        <a:lstStyle/>
        <a:p>
          <a:r>
            <a:rPr lang="en-US" dirty="0"/>
            <a:t>STORAGE &amp; MANAGMENT</a:t>
          </a:r>
        </a:p>
      </dgm:t>
    </dgm:pt>
    <dgm:pt modelId="{69FC955A-71CA-4023-AE46-10C6D66F3240}" type="parTrans" cxnId="{5D9256A5-CC75-4D1C-9CEE-41B748DDBB77}">
      <dgm:prSet/>
      <dgm:spPr/>
      <dgm:t>
        <a:bodyPr/>
        <a:lstStyle/>
        <a:p>
          <a:endParaRPr lang="en-US"/>
        </a:p>
      </dgm:t>
    </dgm:pt>
    <dgm:pt modelId="{EE84CA3E-4561-4E46-B548-E40E89D4A36C}" type="sibTrans" cxnId="{5D9256A5-CC75-4D1C-9CEE-41B748DDBB77}">
      <dgm:prSet/>
      <dgm:spPr/>
      <dgm:t>
        <a:bodyPr/>
        <a:lstStyle/>
        <a:p>
          <a:endParaRPr lang="en-US"/>
        </a:p>
      </dgm:t>
    </dgm:pt>
    <dgm:pt modelId="{C02EF6B3-A05F-4C35-A12F-A4175C70C84C}">
      <dgm:prSet/>
      <dgm:spPr/>
      <dgm:t>
        <a:bodyPr/>
        <a:lstStyle/>
        <a:p>
          <a:r>
            <a:rPr lang="en-US" dirty="0"/>
            <a:t>DATA VALIDATION</a:t>
          </a:r>
        </a:p>
      </dgm:t>
    </dgm:pt>
    <dgm:pt modelId="{8E889869-7943-41B6-8987-0A11CC22651A}" type="parTrans" cxnId="{6CBA07C3-61DA-4ABC-B0C8-BB917A9D8A7A}">
      <dgm:prSet/>
      <dgm:spPr/>
      <dgm:t>
        <a:bodyPr/>
        <a:lstStyle/>
        <a:p>
          <a:endParaRPr lang="en-US"/>
        </a:p>
      </dgm:t>
    </dgm:pt>
    <dgm:pt modelId="{DEFBA01E-D079-4E13-AC6D-A4E6E2A32D04}" type="sibTrans" cxnId="{6CBA07C3-61DA-4ABC-B0C8-BB917A9D8A7A}">
      <dgm:prSet/>
      <dgm:spPr/>
      <dgm:t>
        <a:bodyPr/>
        <a:lstStyle/>
        <a:p>
          <a:endParaRPr lang="en-US"/>
        </a:p>
      </dgm:t>
    </dgm:pt>
    <dgm:pt modelId="{C621F3DD-C248-470B-8017-4690B58F4A6F}" type="pres">
      <dgm:prSet presAssocID="{A88A38EF-3811-4357-BD1B-3C5EDBC7D283}" presName="Name0" presStyleCnt="0">
        <dgm:presLayoutVars>
          <dgm:dir/>
          <dgm:resizeHandles val="exact"/>
        </dgm:presLayoutVars>
      </dgm:prSet>
      <dgm:spPr/>
    </dgm:pt>
    <dgm:pt modelId="{0D6EF402-7BB1-4255-96CE-8CC78F98F6E8}" type="pres">
      <dgm:prSet presAssocID="{4D37F3FA-95AD-4A91-B660-46A9C9D27BFE}" presName="node" presStyleLbl="node1" presStyleIdx="0" presStyleCnt="6">
        <dgm:presLayoutVars>
          <dgm:bulletEnabled val="1"/>
        </dgm:presLayoutVars>
      </dgm:prSet>
      <dgm:spPr/>
    </dgm:pt>
    <dgm:pt modelId="{F5178076-A864-4648-BF7E-FD7A0AA573F2}" type="pres">
      <dgm:prSet presAssocID="{102E4E04-C7CC-4CFF-8566-0CD4D4647EBC}" presName="sibTrans" presStyleLbl="sibTrans1D1" presStyleIdx="0" presStyleCnt="5"/>
      <dgm:spPr/>
    </dgm:pt>
    <dgm:pt modelId="{1A64F868-B272-41A9-A735-EC56AE147DFC}" type="pres">
      <dgm:prSet presAssocID="{102E4E04-C7CC-4CFF-8566-0CD4D4647EBC}" presName="connectorText" presStyleLbl="sibTrans1D1" presStyleIdx="0" presStyleCnt="5"/>
      <dgm:spPr/>
    </dgm:pt>
    <dgm:pt modelId="{0D81048B-6C53-458B-9093-8A29B0145240}" type="pres">
      <dgm:prSet presAssocID="{3742AED2-AF88-44D5-BF77-03AE675D023A}" presName="node" presStyleLbl="node1" presStyleIdx="1" presStyleCnt="6">
        <dgm:presLayoutVars>
          <dgm:bulletEnabled val="1"/>
        </dgm:presLayoutVars>
      </dgm:prSet>
      <dgm:spPr/>
    </dgm:pt>
    <dgm:pt modelId="{CFE3DC56-62A0-4B56-91C8-05A5484DD066}" type="pres">
      <dgm:prSet presAssocID="{D95DD4C9-8471-44AB-8055-0296A6F3CB3D}" presName="sibTrans" presStyleLbl="sibTrans1D1" presStyleIdx="1" presStyleCnt="5"/>
      <dgm:spPr/>
    </dgm:pt>
    <dgm:pt modelId="{8EF7CD6B-ACA8-48A3-9129-5893D2AF17CA}" type="pres">
      <dgm:prSet presAssocID="{D95DD4C9-8471-44AB-8055-0296A6F3CB3D}" presName="connectorText" presStyleLbl="sibTrans1D1" presStyleIdx="1" presStyleCnt="5"/>
      <dgm:spPr/>
    </dgm:pt>
    <dgm:pt modelId="{217ABDCD-892B-4DA7-A0F5-FEA5ED5218F5}" type="pres">
      <dgm:prSet presAssocID="{4A800AAB-D760-4155-B96E-DF43D364A9D5}" presName="node" presStyleLbl="node1" presStyleIdx="2" presStyleCnt="6">
        <dgm:presLayoutVars>
          <dgm:bulletEnabled val="1"/>
        </dgm:presLayoutVars>
      </dgm:prSet>
      <dgm:spPr/>
    </dgm:pt>
    <dgm:pt modelId="{A1850500-94F4-494E-A7B1-C42BA60E9E3B}" type="pres">
      <dgm:prSet presAssocID="{58CC2AA2-B1D7-4C21-BADA-62025346B787}" presName="sibTrans" presStyleLbl="sibTrans1D1" presStyleIdx="2" presStyleCnt="5"/>
      <dgm:spPr/>
    </dgm:pt>
    <dgm:pt modelId="{C0F8B091-AB49-4CD6-BF14-AF5D0943008A}" type="pres">
      <dgm:prSet presAssocID="{58CC2AA2-B1D7-4C21-BADA-62025346B787}" presName="connectorText" presStyleLbl="sibTrans1D1" presStyleIdx="2" presStyleCnt="5"/>
      <dgm:spPr/>
    </dgm:pt>
    <dgm:pt modelId="{08BC4C71-66A8-4E9E-B3D5-739633CDBD7C}" type="pres">
      <dgm:prSet presAssocID="{FEAB5621-1373-4316-9818-51558D5BD1E9}" presName="node" presStyleLbl="node1" presStyleIdx="3" presStyleCnt="6">
        <dgm:presLayoutVars>
          <dgm:bulletEnabled val="1"/>
        </dgm:presLayoutVars>
      </dgm:prSet>
      <dgm:spPr/>
    </dgm:pt>
    <dgm:pt modelId="{33A7B434-46FF-43BF-9515-8E64BE051A21}" type="pres">
      <dgm:prSet presAssocID="{51E20841-26E0-4450-91B1-FB7EF7DFF660}" presName="sibTrans" presStyleLbl="sibTrans1D1" presStyleIdx="3" presStyleCnt="5"/>
      <dgm:spPr/>
    </dgm:pt>
    <dgm:pt modelId="{012A430B-E496-46BA-98FE-ED8EDB949EE8}" type="pres">
      <dgm:prSet presAssocID="{51E20841-26E0-4450-91B1-FB7EF7DFF660}" presName="connectorText" presStyleLbl="sibTrans1D1" presStyleIdx="3" presStyleCnt="5"/>
      <dgm:spPr/>
    </dgm:pt>
    <dgm:pt modelId="{086C4F6E-276E-40FF-B8D7-95CE7DCC5A03}" type="pres">
      <dgm:prSet presAssocID="{54997D35-AEB6-472E-8AD4-7BA884CBD20C}" presName="node" presStyleLbl="node1" presStyleIdx="4" presStyleCnt="6">
        <dgm:presLayoutVars>
          <dgm:bulletEnabled val="1"/>
        </dgm:presLayoutVars>
      </dgm:prSet>
      <dgm:spPr/>
    </dgm:pt>
    <dgm:pt modelId="{12E77E93-A1E5-45B9-9D4E-065B908BAB4D}" type="pres">
      <dgm:prSet presAssocID="{EE84CA3E-4561-4E46-B548-E40E89D4A36C}" presName="sibTrans" presStyleLbl="sibTrans1D1" presStyleIdx="4" presStyleCnt="5"/>
      <dgm:spPr/>
    </dgm:pt>
    <dgm:pt modelId="{7C3F7364-B142-4DA3-B1EB-B54CDDA1E659}" type="pres">
      <dgm:prSet presAssocID="{EE84CA3E-4561-4E46-B548-E40E89D4A36C}" presName="connectorText" presStyleLbl="sibTrans1D1" presStyleIdx="4" presStyleCnt="5"/>
      <dgm:spPr/>
    </dgm:pt>
    <dgm:pt modelId="{20D09D51-4CC8-4F12-A50A-BDA586F0113B}" type="pres">
      <dgm:prSet presAssocID="{C02EF6B3-A05F-4C35-A12F-A4175C70C84C}" presName="node" presStyleLbl="node1" presStyleIdx="5" presStyleCnt="6">
        <dgm:presLayoutVars>
          <dgm:bulletEnabled val="1"/>
        </dgm:presLayoutVars>
      </dgm:prSet>
      <dgm:spPr/>
    </dgm:pt>
  </dgm:ptLst>
  <dgm:cxnLst>
    <dgm:cxn modelId="{C2BD1314-0E0A-48EF-A335-92DAC3ED76C0}" type="presOf" srcId="{51E20841-26E0-4450-91B1-FB7EF7DFF660}" destId="{33A7B434-46FF-43BF-9515-8E64BE051A21}" srcOrd="0" destOrd="0" presId="urn:microsoft.com/office/officeart/2005/8/layout/bProcess3"/>
    <dgm:cxn modelId="{B68F7F18-9C00-4A18-B1A3-B3467EA599E8}" type="presOf" srcId="{102E4E04-C7CC-4CFF-8566-0CD4D4647EBC}" destId="{F5178076-A864-4648-BF7E-FD7A0AA573F2}" srcOrd="0" destOrd="0" presId="urn:microsoft.com/office/officeart/2005/8/layout/bProcess3"/>
    <dgm:cxn modelId="{BA3B9137-6941-4914-A685-91BB892A6CC7}" srcId="{A88A38EF-3811-4357-BD1B-3C5EDBC7D283}" destId="{3742AED2-AF88-44D5-BF77-03AE675D023A}" srcOrd="1" destOrd="0" parTransId="{1EAB6301-386C-49AD-964B-FBBCCFF37117}" sibTransId="{D95DD4C9-8471-44AB-8055-0296A6F3CB3D}"/>
    <dgm:cxn modelId="{4853FE3C-F972-42E0-8B1E-B3B1FC4157CE}" srcId="{A88A38EF-3811-4357-BD1B-3C5EDBC7D283}" destId="{4A800AAB-D760-4155-B96E-DF43D364A9D5}" srcOrd="2" destOrd="0" parTransId="{6180ED79-2838-490B-B58D-8CC40FDB1D8A}" sibTransId="{58CC2AA2-B1D7-4C21-BADA-62025346B787}"/>
    <dgm:cxn modelId="{09A6903E-6FBD-432E-AF0E-58E40DE00AF0}" type="presOf" srcId="{54997D35-AEB6-472E-8AD4-7BA884CBD20C}" destId="{086C4F6E-276E-40FF-B8D7-95CE7DCC5A03}" srcOrd="0" destOrd="0" presId="urn:microsoft.com/office/officeart/2005/8/layout/bProcess3"/>
    <dgm:cxn modelId="{C7792C3F-FCCD-4EFA-8A31-A46F3D16CD88}" type="presOf" srcId="{EE84CA3E-4561-4E46-B548-E40E89D4A36C}" destId="{12E77E93-A1E5-45B9-9D4E-065B908BAB4D}" srcOrd="0" destOrd="0" presId="urn:microsoft.com/office/officeart/2005/8/layout/bProcess3"/>
    <dgm:cxn modelId="{AFBA9E5D-1777-498A-9976-9EE0A1002820}" type="presOf" srcId="{51E20841-26E0-4450-91B1-FB7EF7DFF660}" destId="{012A430B-E496-46BA-98FE-ED8EDB949EE8}" srcOrd="1" destOrd="0" presId="urn:microsoft.com/office/officeart/2005/8/layout/bProcess3"/>
    <dgm:cxn modelId="{3D45BF42-4EE3-4E4A-AB32-49CCFE02FE52}" type="presOf" srcId="{4D37F3FA-95AD-4A91-B660-46A9C9D27BFE}" destId="{0D6EF402-7BB1-4255-96CE-8CC78F98F6E8}" srcOrd="0" destOrd="0" presId="urn:microsoft.com/office/officeart/2005/8/layout/bProcess3"/>
    <dgm:cxn modelId="{B414634B-3DD8-47EE-9D17-A3B19DBFCF08}" type="presOf" srcId="{A88A38EF-3811-4357-BD1B-3C5EDBC7D283}" destId="{C621F3DD-C248-470B-8017-4690B58F4A6F}" srcOrd="0" destOrd="0" presId="urn:microsoft.com/office/officeart/2005/8/layout/bProcess3"/>
    <dgm:cxn modelId="{153B3E4C-87C5-41BC-9311-233231A2DBAD}" type="presOf" srcId="{4A800AAB-D760-4155-B96E-DF43D364A9D5}" destId="{217ABDCD-892B-4DA7-A0F5-FEA5ED5218F5}" srcOrd="0" destOrd="0" presId="urn:microsoft.com/office/officeart/2005/8/layout/bProcess3"/>
    <dgm:cxn modelId="{D0F0D570-A156-48D4-96AE-270EE3184D17}" type="presOf" srcId="{58CC2AA2-B1D7-4C21-BADA-62025346B787}" destId="{C0F8B091-AB49-4CD6-BF14-AF5D0943008A}" srcOrd="1" destOrd="0" presId="urn:microsoft.com/office/officeart/2005/8/layout/bProcess3"/>
    <dgm:cxn modelId="{02648952-E581-4D74-8FC2-35E35A90FB3D}" type="presOf" srcId="{3742AED2-AF88-44D5-BF77-03AE675D023A}" destId="{0D81048B-6C53-458B-9093-8A29B0145240}" srcOrd="0" destOrd="0" presId="urn:microsoft.com/office/officeart/2005/8/layout/bProcess3"/>
    <dgm:cxn modelId="{A4286359-5071-47F0-AFCE-2B198F553EC8}" type="presOf" srcId="{D95DD4C9-8471-44AB-8055-0296A6F3CB3D}" destId="{CFE3DC56-62A0-4B56-91C8-05A5484DD066}" srcOrd="0" destOrd="0" presId="urn:microsoft.com/office/officeart/2005/8/layout/bProcess3"/>
    <dgm:cxn modelId="{2E38DE81-836F-492E-B0D8-4908EB95EDE6}" srcId="{A88A38EF-3811-4357-BD1B-3C5EDBC7D283}" destId="{FEAB5621-1373-4316-9818-51558D5BD1E9}" srcOrd="3" destOrd="0" parTransId="{FF198D6F-106B-41B0-B355-28FF65CA03CB}" sibTransId="{51E20841-26E0-4450-91B1-FB7EF7DFF660}"/>
    <dgm:cxn modelId="{6B35D08A-AA49-469E-B3B6-D5C9625EC8D3}" type="presOf" srcId="{102E4E04-C7CC-4CFF-8566-0CD4D4647EBC}" destId="{1A64F868-B272-41A9-A735-EC56AE147DFC}" srcOrd="1" destOrd="0" presId="urn:microsoft.com/office/officeart/2005/8/layout/bProcess3"/>
    <dgm:cxn modelId="{5F412A8F-7124-4260-AF9D-FB4AF8981BC3}" type="presOf" srcId="{58CC2AA2-B1D7-4C21-BADA-62025346B787}" destId="{A1850500-94F4-494E-A7B1-C42BA60E9E3B}" srcOrd="0" destOrd="0" presId="urn:microsoft.com/office/officeart/2005/8/layout/bProcess3"/>
    <dgm:cxn modelId="{A56ED89C-A8FE-429F-83C1-5D0BF460D5FC}" type="presOf" srcId="{D95DD4C9-8471-44AB-8055-0296A6F3CB3D}" destId="{8EF7CD6B-ACA8-48A3-9129-5893D2AF17CA}" srcOrd="1" destOrd="0" presId="urn:microsoft.com/office/officeart/2005/8/layout/bProcess3"/>
    <dgm:cxn modelId="{5D9256A5-CC75-4D1C-9CEE-41B748DDBB77}" srcId="{A88A38EF-3811-4357-BD1B-3C5EDBC7D283}" destId="{54997D35-AEB6-472E-8AD4-7BA884CBD20C}" srcOrd="4" destOrd="0" parTransId="{69FC955A-71CA-4023-AE46-10C6D66F3240}" sibTransId="{EE84CA3E-4561-4E46-B548-E40E89D4A36C}"/>
    <dgm:cxn modelId="{216800BF-77E8-4C01-8FEB-93A53357374F}" type="presOf" srcId="{EE84CA3E-4561-4E46-B548-E40E89D4A36C}" destId="{7C3F7364-B142-4DA3-B1EB-B54CDDA1E659}" srcOrd="1" destOrd="0" presId="urn:microsoft.com/office/officeart/2005/8/layout/bProcess3"/>
    <dgm:cxn modelId="{FF6695C1-69B1-4F08-82C9-9CA6E1EB1818}" type="presOf" srcId="{FEAB5621-1373-4316-9818-51558D5BD1E9}" destId="{08BC4C71-66A8-4E9E-B3D5-739633CDBD7C}" srcOrd="0" destOrd="0" presId="urn:microsoft.com/office/officeart/2005/8/layout/bProcess3"/>
    <dgm:cxn modelId="{6CBA07C3-61DA-4ABC-B0C8-BB917A9D8A7A}" srcId="{A88A38EF-3811-4357-BD1B-3C5EDBC7D283}" destId="{C02EF6B3-A05F-4C35-A12F-A4175C70C84C}" srcOrd="5" destOrd="0" parTransId="{8E889869-7943-41B6-8987-0A11CC22651A}" sibTransId="{DEFBA01E-D079-4E13-AC6D-A4E6E2A32D04}"/>
    <dgm:cxn modelId="{22BB0CD8-5849-416D-9141-DB46EFCF0169}" type="presOf" srcId="{C02EF6B3-A05F-4C35-A12F-A4175C70C84C}" destId="{20D09D51-4CC8-4F12-A50A-BDA586F0113B}" srcOrd="0" destOrd="0" presId="urn:microsoft.com/office/officeart/2005/8/layout/bProcess3"/>
    <dgm:cxn modelId="{65334CE0-438F-4EF9-9FCD-5021696A1042}" srcId="{A88A38EF-3811-4357-BD1B-3C5EDBC7D283}" destId="{4D37F3FA-95AD-4A91-B660-46A9C9D27BFE}" srcOrd="0" destOrd="0" parTransId="{A8FC3079-0D3A-4BA5-B824-2A0639E5764F}" sibTransId="{102E4E04-C7CC-4CFF-8566-0CD4D4647EBC}"/>
    <dgm:cxn modelId="{3FB0FE4B-4E9E-4BAD-88AD-7345AC1FD9A1}" type="presParOf" srcId="{C621F3DD-C248-470B-8017-4690B58F4A6F}" destId="{0D6EF402-7BB1-4255-96CE-8CC78F98F6E8}" srcOrd="0" destOrd="0" presId="urn:microsoft.com/office/officeart/2005/8/layout/bProcess3"/>
    <dgm:cxn modelId="{2C84380A-82AC-43AA-AA24-3613DD16DDAF}" type="presParOf" srcId="{C621F3DD-C248-470B-8017-4690B58F4A6F}" destId="{F5178076-A864-4648-BF7E-FD7A0AA573F2}" srcOrd="1" destOrd="0" presId="urn:microsoft.com/office/officeart/2005/8/layout/bProcess3"/>
    <dgm:cxn modelId="{E7658752-EF24-48E2-B07A-D2ABDC4B8406}" type="presParOf" srcId="{F5178076-A864-4648-BF7E-FD7A0AA573F2}" destId="{1A64F868-B272-41A9-A735-EC56AE147DFC}" srcOrd="0" destOrd="0" presId="urn:microsoft.com/office/officeart/2005/8/layout/bProcess3"/>
    <dgm:cxn modelId="{44C879D1-6D53-458C-93EF-3B3215BA9260}" type="presParOf" srcId="{C621F3DD-C248-470B-8017-4690B58F4A6F}" destId="{0D81048B-6C53-458B-9093-8A29B0145240}" srcOrd="2" destOrd="0" presId="urn:microsoft.com/office/officeart/2005/8/layout/bProcess3"/>
    <dgm:cxn modelId="{89776A8D-731F-4303-BE44-DA24EB617AB2}" type="presParOf" srcId="{C621F3DD-C248-470B-8017-4690B58F4A6F}" destId="{CFE3DC56-62A0-4B56-91C8-05A5484DD066}" srcOrd="3" destOrd="0" presId="urn:microsoft.com/office/officeart/2005/8/layout/bProcess3"/>
    <dgm:cxn modelId="{28400DBD-076A-43C0-8286-C7BBDE51D2F0}" type="presParOf" srcId="{CFE3DC56-62A0-4B56-91C8-05A5484DD066}" destId="{8EF7CD6B-ACA8-48A3-9129-5893D2AF17CA}" srcOrd="0" destOrd="0" presId="urn:microsoft.com/office/officeart/2005/8/layout/bProcess3"/>
    <dgm:cxn modelId="{78EDBFBD-B1F4-4433-BA36-951678C02FF0}" type="presParOf" srcId="{C621F3DD-C248-470B-8017-4690B58F4A6F}" destId="{217ABDCD-892B-4DA7-A0F5-FEA5ED5218F5}" srcOrd="4" destOrd="0" presId="urn:microsoft.com/office/officeart/2005/8/layout/bProcess3"/>
    <dgm:cxn modelId="{406B9D1D-2591-4C1E-A803-297A4FEBA251}" type="presParOf" srcId="{C621F3DD-C248-470B-8017-4690B58F4A6F}" destId="{A1850500-94F4-494E-A7B1-C42BA60E9E3B}" srcOrd="5" destOrd="0" presId="urn:microsoft.com/office/officeart/2005/8/layout/bProcess3"/>
    <dgm:cxn modelId="{FD62E084-1DF4-47C0-AC9F-51BE84619AD2}" type="presParOf" srcId="{A1850500-94F4-494E-A7B1-C42BA60E9E3B}" destId="{C0F8B091-AB49-4CD6-BF14-AF5D0943008A}" srcOrd="0" destOrd="0" presId="urn:microsoft.com/office/officeart/2005/8/layout/bProcess3"/>
    <dgm:cxn modelId="{2BBD2E0E-5A8C-440F-B243-5754CB3E0639}" type="presParOf" srcId="{C621F3DD-C248-470B-8017-4690B58F4A6F}" destId="{08BC4C71-66A8-4E9E-B3D5-739633CDBD7C}" srcOrd="6" destOrd="0" presId="urn:microsoft.com/office/officeart/2005/8/layout/bProcess3"/>
    <dgm:cxn modelId="{45C10BC2-BD8E-4231-B999-66151C04A2A9}" type="presParOf" srcId="{C621F3DD-C248-470B-8017-4690B58F4A6F}" destId="{33A7B434-46FF-43BF-9515-8E64BE051A21}" srcOrd="7" destOrd="0" presId="urn:microsoft.com/office/officeart/2005/8/layout/bProcess3"/>
    <dgm:cxn modelId="{3F8B4255-FEA1-4C9F-BF45-E23F5685ED28}" type="presParOf" srcId="{33A7B434-46FF-43BF-9515-8E64BE051A21}" destId="{012A430B-E496-46BA-98FE-ED8EDB949EE8}" srcOrd="0" destOrd="0" presId="urn:microsoft.com/office/officeart/2005/8/layout/bProcess3"/>
    <dgm:cxn modelId="{B114AB9F-FA42-415F-894A-E536310DFC31}" type="presParOf" srcId="{C621F3DD-C248-470B-8017-4690B58F4A6F}" destId="{086C4F6E-276E-40FF-B8D7-95CE7DCC5A03}" srcOrd="8" destOrd="0" presId="urn:microsoft.com/office/officeart/2005/8/layout/bProcess3"/>
    <dgm:cxn modelId="{391A853E-8DFD-42DF-8898-1C98640DB488}" type="presParOf" srcId="{C621F3DD-C248-470B-8017-4690B58F4A6F}" destId="{12E77E93-A1E5-45B9-9D4E-065B908BAB4D}" srcOrd="9" destOrd="0" presId="urn:microsoft.com/office/officeart/2005/8/layout/bProcess3"/>
    <dgm:cxn modelId="{B23C3066-639F-4521-9727-5B7B386AA3E7}" type="presParOf" srcId="{12E77E93-A1E5-45B9-9D4E-065B908BAB4D}" destId="{7C3F7364-B142-4DA3-B1EB-B54CDDA1E659}" srcOrd="0" destOrd="0" presId="urn:microsoft.com/office/officeart/2005/8/layout/bProcess3"/>
    <dgm:cxn modelId="{909B357C-6827-4B93-8C1E-38315C0639FD}" type="presParOf" srcId="{C621F3DD-C248-470B-8017-4690B58F4A6F}" destId="{20D09D51-4CC8-4F12-A50A-BDA586F0113B}" srcOrd="10" destOrd="0" presId="urn:microsoft.com/office/officeart/2005/8/layout/bProcess3"/>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178076-A864-4648-BF7E-FD7A0AA573F2}">
      <dsp:nvSpPr>
        <dsp:cNvPr id="0" name=""/>
        <dsp:cNvSpPr/>
      </dsp:nvSpPr>
      <dsp:spPr>
        <a:xfrm>
          <a:off x="2744597" y="1739837"/>
          <a:ext cx="600775" cy="91440"/>
        </a:xfrm>
        <a:custGeom>
          <a:avLst/>
          <a:gdLst/>
          <a:ahLst/>
          <a:cxnLst/>
          <a:rect l="0" t="0" r="0" b="0"/>
          <a:pathLst>
            <a:path>
              <a:moveTo>
                <a:pt x="0" y="45720"/>
              </a:moveTo>
              <a:lnTo>
                <a:pt x="60077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9200" y="1782400"/>
        <a:ext cx="31568" cy="6313"/>
      </dsp:txXfrm>
    </dsp:sp>
    <dsp:sp modelId="{0D6EF402-7BB1-4255-96CE-8CC78F98F6E8}">
      <dsp:nvSpPr>
        <dsp:cNvPr id="0" name=""/>
        <dsp:cNvSpPr/>
      </dsp:nvSpPr>
      <dsp:spPr>
        <a:xfrm>
          <a:off x="1285" y="962024"/>
          <a:ext cx="2745111" cy="16470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DATA COLLECTION</a:t>
          </a:r>
        </a:p>
      </dsp:txBody>
      <dsp:txXfrm>
        <a:off x="1285" y="962024"/>
        <a:ext cx="2745111" cy="1647066"/>
      </dsp:txXfrm>
    </dsp:sp>
    <dsp:sp modelId="{CFE3DC56-62A0-4B56-91C8-05A5484DD066}">
      <dsp:nvSpPr>
        <dsp:cNvPr id="0" name=""/>
        <dsp:cNvSpPr/>
      </dsp:nvSpPr>
      <dsp:spPr>
        <a:xfrm>
          <a:off x="1373841" y="2607290"/>
          <a:ext cx="3376486" cy="600775"/>
        </a:xfrm>
        <a:custGeom>
          <a:avLst/>
          <a:gdLst/>
          <a:ahLst/>
          <a:cxnLst/>
          <a:rect l="0" t="0" r="0" b="0"/>
          <a:pathLst>
            <a:path>
              <a:moveTo>
                <a:pt x="3376486" y="0"/>
              </a:moveTo>
              <a:lnTo>
                <a:pt x="3376486" y="317487"/>
              </a:lnTo>
              <a:lnTo>
                <a:pt x="0" y="317487"/>
              </a:lnTo>
              <a:lnTo>
                <a:pt x="0" y="600775"/>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6209" y="2904521"/>
        <a:ext cx="171750" cy="6313"/>
      </dsp:txXfrm>
    </dsp:sp>
    <dsp:sp modelId="{0D81048B-6C53-458B-9093-8A29B0145240}">
      <dsp:nvSpPr>
        <dsp:cNvPr id="0" name=""/>
        <dsp:cNvSpPr/>
      </dsp:nvSpPr>
      <dsp:spPr>
        <a:xfrm>
          <a:off x="3377772" y="962024"/>
          <a:ext cx="2745111" cy="16470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DATA INGESTION</a:t>
          </a:r>
        </a:p>
      </dsp:txBody>
      <dsp:txXfrm>
        <a:off x="3377772" y="962024"/>
        <a:ext cx="2745111" cy="1647066"/>
      </dsp:txXfrm>
    </dsp:sp>
    <dsp:sp modelId="{A1850500-94F4-494E-A7B1-C42BA60E9E3B}">
      <dsp:nvSpPr>
        <dsp:cNvPr id="0" name=""/>
        <dsp:cNvSpPr/>
      </dsp:nvSpPr>
      <dsp:spPr>
        <a:xfrm>
          <a:off x="2744597" y="4018280"/>
          <a:ext cx="600775" cy="91440"/>
        </a:xfrm>
        <a:custGeom>
          <a:avLst/>
          <a:gdLst/>
          <a:ahLst/>
          <a:cxnLst/>
          <a:rect l="0" t="0" r="0" b="0"/>
          <a:pathLst>
            <a:path>
              <a:moveTo>
                <a:pt x="0" y="45720"/>
              </a:moveTo>
              <a:lnTo>
                <a:pt x="60077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9200" y="4060843"/>
        <a:ext cx="31568" cy="6313"/>
      </dsp:txXfrm>
    </dsp:sp>
    <dsp:sp modelId="{217ABDCD-892B-4DA7-A0F5-FEA5ED5218F5}">
      <dsp:nvSpPr>
        <dsp:cNvPr id="0" name=""/>
        <dsp:cNvSpPr/>
      </dsp:nvSpPr>
      <dsp:spPr>
        <a:xfrm>
          <a:off x="1285" y="3240466"/>
          <a:ext cx="2745111" cy="16470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DATA CLEANING &amp; PROCESSING</a:t>
          </a:r>
        </a:p>
      </dsp:txBody>
      <dsp:txXfrm>
        <a:off x="1285" y="3240466"/>
        <a:ext cx="2745111" cy="1647066"/>
      </dsp:txXfrm>
    </dsp:sp>
    <dsp:sp modelId="{33A7B434-46FF-43BF-9515-8E64BE051A21}">
      <dsp:nvSpPr>
        <dsp:cNvPr id="0" name=""/>
        <dsp:cNvSpPr/>
      </dsp:nvSpPr>
      <dsp:spPr>
        <a:xfrm>
          <a:off x="1373841" y="4885733"/>
          <a:ext cx="3376486" cy="600775"/>
        </a:xfrm>
        <a:custGeom>
          <a:avLst/>
          <a:gdLst/>
          <a:ahLst/>
          <a:cxnLst/>
          <a:rect l="0" t="0" r="0" b="0"/>
          <a:pathLst>
            <a:path>
              <a:moveTo>
                <a:pt x="3376486" y="0"/>
              </a:moveTo>
              <a:lnTo>
                <a:pt x="3376486" y="317487"/>
              </a:lnTo>
              <a:lnTo>
                <a:pt x="0" y="317487"/>
              </a:lnTo>
              <a:lnTo>
                <a:pt x="0" y="600775"/>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976209" y="5182964"/>
        <a:ext cx="171750" cy="6313"/>
      </dsp:txXfrm>
    </dsp:sp>
    <dsp:sp modelId="{08BC4C71-66A8-4E9E-B3D5-739633CDBD7C}">
      <dsp:nvSpPr>
        <dsp:cNvPr id="0" name=""/>
        <dsp:cNvSpPr/>
      </dsp:nvSpPr>
      <dsp:spPr>
        <a:xfrm>
          <a:off x="3377772" y="3240466"/>
          <a:ext cx="2745111" cy="16470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DATA TRANSFORNMATION</a:t>
          </a:r>
        </a:p>
      </dsp:txBody>
      <dsp:txXfrm>
        <a:off x="3377772" y="3240466"/>
        <a:ext cx="2745111" cy="1647066"/>
      </dsp:txXfrm>
    </dsp:sp>
    <dsp:sp modelId="{12E77E93-A1E5-45B9-9D4E-065B908BAB4D}">
      <dsp:nvSpPr>
        <dsp:cNvPr id="0" name=""/>
        <dsp:cNvSpPr/>
      </dsp:nvSpPr>
      <dsp:spPr>
        <a:xfrm>
          <a:off x="2744597" y="6296722"/>
          <a:ext cx="600775" cy="91440"/>
        </a:xfrm>
        <a:custGeom>
          <a:avLst/>
          <a:gdLst/>
          <a:ahLst/>
          <a:cxnLst/>
          <a:rect l="0" t="0" r="0" b="0"/>
          <a:pathLst>
            <a:path>
              <a:moveTo>
                <a:pt x="0" y="45720"/>
              </a:moveTo>
              <a:lnTo>
                <a:pt x="600775"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029200" y="6339285"/>
        <a:ext cx="31568" cy="6313"/>
      </dsp:txXfrm>
    </dsp:sp>
    <dsp:sp modelId="{086C4F6E-276E-40FF-B8D7-95CE7DCC5A03}">
      <dsp:nvSpPr>
        <dsp:cNvPr id="0" name=""/>
        <dsp:cNvSpPr/>
      </dsp:nvSpPr>
      <dsp:spPr>
        <a:xfrm>
          <a:off x="1285" y="5518909"/>
          <a:ext cx="2745111" cy="16470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STORAGE &amp; MANAGMENT</a:t>
          </a:r>
        </a:p>
      </dsp:txBody>
      <dsp:txXfrm>
        <a:off x="1285" y="5518909"/>
        <a:ext cx="2745111" cy="1647066"/>
      </dsp:txXfrm>
    </dsp:sp>
    <dsp:sp modelId="{20D09D51-4CC8-4F12-A50A-BDA586F0113B}">
      <dsp:nvSpPr>
        <dsp:cNvPr id="0" name=""/>
        <dsp:cNvSpPr/>
      </dsp:nvSpPr>
      <dsp:spPr>
        <a:xfrm>
          <a:off x="3377772" y="5518909"/>
          <a:ext cx="2745111" cy="164706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6464" tIns="156464" rIns="156464" bIns="156464" numCol="1" spcCol="1270" anchor="ctr" anchorCtr="0">
          <a:noAutofit/>
        </a:bodyPr>
        <a:lstStyle/>
        <a:p>
          <a:pPr marL="0" lvl="0" indent="0" algn="ctr" defTabSz="977900">
            <a:lnSpc>
              <a:spcPct val="90000"/>
            </a:lnSpc>
            <a:spcBef>
              <a:spcPct val="0"/>
            </a:spcBef>
            <a:spcAft>
              <a:spcPct val="35000"/>
            </a:spcAft>
            <a:buNone/>
          </a:pPr>
          <a:r>
            <a:rPr lang="en-US" sz="2200" kern="1200" dirty="0"/>
            <a:t>DATA VALIDATION</a:t>
          </a:r>
        </a:p>
      </dsp:txBody>
      <dsp:txXfrm>
        <a:off x="3377772" y="5518909"/>
        <a:ext cx="2745111" cy="1647066"/>
      </dsp:txXfrm>
    </dsp:sp>
  </dsp:spTree>
</dsp:drawing>
</file>

<file path=ppt/diagrams/layout1.xml><?xml version="1.0" encoding="utf-8"?>
<dgm:layoutDef xmlns:dgm="http://schemas.openxmlformats.org/drawingml/2006/diagram" xmlns:a="http://schemas.openxmlformats.org/drawingml/2006/main" uniqueId="urn:microsoft.com/office/officeart/2005/8/layout/bProcess3">
  <dgm:title val=""/>
  <dgm:desc val=""/>
  <dgm:catLst>
    <dgm:cat type="process" pri="18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Lst>
        <dgm:ruleLst>
          <dgm:rule type="primFontSz" val="5"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57BEF9-A944-45BC-B805-6E8FE30BBBA6}" type="datetimeFigureOut">
              <a:rPr lang="en-US" smtClean="0"/>
              <a:t>4/17/2025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94358B-053B-4F2A-A425-58F7F3DACEA2}" type="slidenum">
              <a:rPr lang="en-US" smtClean="0"/>
              <a:t>‹#›</a:t>
            </a:fld>
            <a:endParaRPr lang="en-US"/>
          </a:p>
        </p:txBody>
      </p:sp>
    </p:spTree>
    <p:extLst>
      <p:ext uri="{BB962C8B-B14F-4D97-AF65-F5344CB8AC3E}">
        <p14:creationId xmlns:p14="http://schemas.microsoft.com/office/powerpoint/2010/main" val="22995063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Copyright </a:t>
            </a:r>
            <a:r>
              <a:rPr lang="en-US" b="1" dirty="0"/>
              <a:t>PresentationGO.com</a:t>
            </a:r>
            <a:r>
              <a:rPr lang="en-US" dirty="0"/>
              <a:t> – The free PowerPoint and Google Slides template library</a:t>
            </a:r>
          </a:p>
        </p:txBody>
      </p:sp>
      <p:sp>
        <p:nvSpPr>
          <p:cNvPr id="4" name="Slide Number Placeholder 3"/>
          <p:cNvSpPr>
            <a:spLocks noGrp="1"/>
          </p:cNvSpPr>
          <p:nvPr>
            <p:ph type="sldNum" sz="quarter" idx="10"/>
          </p:nvPr>
        </p:nvSpPr>
        <p:spPr/>
        <p:txBody>
          <a:bodyPr/>
          <a:lstStyle/>
          <a:p>
            <a:fld id="{B68D2766-C49B-4C1A-9FEE-6F146754B02B}" type="slidenum">
              <a:rPr lang="en-US" smtClean="0"/>
              <a:t>3</a:t>
            </a:fld>
            <a:endParaRPr lang="en-US"/>
          </a:p>
        </p:txBody>
      </p:sp>
    </p:spTree>
    <p:extLst>
      <p:ext uri="{BB962C8B-B14F-4D97-AF65-F5344CB8AC3E}">
        <p14:creationId xmlns:p14="http://schemas.microsoft.com/office/powerpoint/2010/main" val="14070013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P" dirty="0"/>
          </a:p>
        </p:txBody>
      </p:sp>
      <p:sp>
        <p:nvSpPr>
          <p:cNvPr id="4" name="Slide Number Placeholder 3"/>
          <p:cNvSpPr>
            <a:spLocks noGrp="1"/>
          </p:cNvSpPr>
          <p:nvPr>
            <p:ph type="sldNum" sz="quarter" idx="5"/>
          </p:nvPr>
        </p:nvSpPr>
        <p:spPr/>
        <p:txBody>
          <a:bodyPr/>
          <a:lstStyle/>
          <a:p>
            <a:fld id="{C894358B-053B-4F2A-A425-58F7F3DACEA2}" type="slidenum">
              <a:rPr lang="en-US" smtClean="0"/>
              <a:t>4</a:t>
            </a:fld>
            <a:endParaRPr lang="en-US"/>
          </a:p>
        </p:txBody>
      </p:sp>
    </p:spTree>
    <p:extLst>
      <p:ext uri="{BB962C8B-B14F-4D97-AF65-F5344CB8AC3E}">
        <p14:creationId xmlns:p14="http://schemas.microsoft.com/office/powerpoint/2010/main" val="3527314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94358B-053B-4F2A-A425-58F7F3DACEA2}" type="slidenum">
              <a:rPr lang="en-US" smtClean="0"/>
              <a:t>5</a:t>
            </a:fld>
            <a:endParaRPr lang="en-US"/>
          </a:p>
        </p:txBody>
      </p:sp>
    </p:spTree>
    <p:extLst>
      <p:ext uri="{BB962C8B-B14F-4D97-AF65-F5344CB8AC3E}">
        <p14:creationId xmlns:p14="http://schemas.microsoft.com/office/powerpoint/2010/main" val="29420873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94358B-053B-4F2A-A425-58F7F3DACEA2}" type="slidenum">
              <a:rPr lang="en-US" smtClean="0"/>
              <a:t>12</a:t>
            </a:fld>
            <a:endParaRPr lang="en-US"/>
          </a:p>
        </p:txBody>
      </p:sp>
    </p:spTree>
    <p:extLst>
      <p:ext uri="{BB962C8B-B14F-4D97-AF65-F5344CB8AC3E}">
        <p14:creationId xmlns:p14="http://schemas.microsoft.com/office/powerpoint/2010/main" val="3211794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ACCC0E-1547-9556-EC31-6970D2A3A5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424714-AE8E-5B1E-5D33-2BB44220AF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2DE518-85F7-7406-DF00-CCAA3DD7F2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39CB79-34F6-E565-C639-F2C6889D79CD}"/>
              </a:ext>
            </a:extLst>
          </p:cNvPr>
          <p:cNvSpPr>
            <a:spLocks noGrp="1"/>
          </p:cNvSpPr>
          <p:nvPr>
            <p:ph type="sldNum" sz="quarter" idx="5"/>
          </p:nvPr>
        </p:nvSpPr>
        <p:spPr/>
        <p:txBody>
          <a:bodyPr/>
          <a:lstStyle/>
          <a:p>
            <a:fld id="{C894358B-053B-4F2A-A425-58F7F3DACEA2}" type="slidenum">
              <a:rPr lang="en-US" smtClean="0"/>
              <a:t>13</a:t>
            </a:fld>
            <a:endParaRPr lang="en-US"/>
          </a:p>
        </p:txBody>
      </p:sp>
    </p:spTree>
    <p:extLst>
      <p:ext uri="{BB962C8B-B14F-4D97-AF65-F5344CB8AC3E}">
        <p14:creationId xmlns:p14="http://schemas.microsoft.com/office/powerpoint/2010/main" val="2679695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4/17/2025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hyperlink" Target="https://taliawhyte.com/2012/10/29/food-mythbusters-seeks-to-change-food-industry-online/" TargetMode="External"/><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jpg"/><Relationship Id="rId5" Type="http://schemas.openxmlformats.org/officeDocument/2006/relationships/hyperlink" Target="https://www.tasnimnews.com/en/news/2023/07/22/2929418/imf-issues-warning-black-sea-on-global-food-insecurity" TargetMode="External"/><Relationship Id="rId4" Type="http://schemas.openxmlformats.org/officeDocument/2006/relationships/image" Target="../media/image4.jpg"/></Relationships>
</file>

<file path=ppt/slides/_rels/slide3.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4.png"/><Relationship Id="rId3" Type="http://schemas.openxmlformats.org/officeDocument/2006/relationships/image" Target="../media/image6.png"/><Relationship Id="rId7" Type="http://schemas.openxmlformats.org/officeDocument/2006/relationships/image" Target="../media/image10.svg"/><Relationship Id="rId12"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9.png"/><Relationship Id="rId11" Type="http://schemas.openxmlformats.org/officeDocument/2006/relationships/image" Target="../media/image12.png"/><Relationship Id="rId5" Type="http://schemas.openxmlformats.org/officeDocument/2006/relationships/image" Target="../media/image8.svg"/><Relationship Id="rId10" Type="http://schemas.openxmlformats.org/officeDocument/2006/relationships/image" Target="../media/image2.svg"/><Relationship Id="rId4" Type="http://schemas.openxmlformats.org/officeDocument/2006/relationships/image" Target="../media/image7.png"/><Relationship Id="rId9"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svg"/></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1.png"/><Relationship Id="rId7" Type="http://schemas.openxmlformats.org/officeDocument/2006/relationships/diagramQuickStyle" Target="../diagrams/quickStyle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2.sv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9.jpe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5" name="Rectangle 84">
            <a:extLst>
              <a:ext uri="{FF2B5EF4-FFF2-40B4-BE49-F238E27FC236}">
                <a16:creationId xmlns:a16="http://schemas.microsoft.com/office/drawing/2014/main" id="{F0087D53-9295-4463-AAE4-D5C626046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3428"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7"/>
          <p:cNvSpPr txBox="1"/>
          <p:nvPr/>
        </p:nvSpPr>
        <p:spPr>
          <a:xfrm>
            <a:off x="958321" y="6752179"/>
            <a:ext cx="16364460" cy="1598754"/>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9900" b="1" dirty="0">
                <a:solidFill>
                  <a:srgbClr val="0070C0"/>
                </a:solidFill>
                <a:latin typeface="+mj-lt"/>
                <a:ea typeface="+mj-ea"/>
                <a:cs typeface="+mj-cs"/>
                <a:sym typeface="Oswald Bold"/>
              </a:rPr>
              <a:t>GROUP PROJECT 3</a:t>
            </a:r>
          </a:p>
        </p:txBody>
      </p:sp>
      <p:sp>
        <p:nvSpPr>
          <p:cNvPr id="8" name="TextBox 8"/>
          <p:cNvSpPr txBox="1"/>
          <p:nvPr/>
        </p:nvSpPr>
        <p:spPr>
          <a:xfrm>
            <a:off x="976464" y="8418969"/>
            <a:ext cx="16364465" cy="828989"/>
          </a:xfrm>
          <a:prstGeom prst="rect">
            <a:avLst/>
          </a:prstGeom>
        </p:spPr>
        <p:txBody>
          <a:bodyPr vert="horz" lIns="91440" tIns="45720" rIns="91440" bIns="45720" rtlCol="0" anchor="ctr">
            <a:normAutofit/>
          </a:bodyPr>
          <a:lstStyle/>
          <a:p>
            <a:pPr algn="ctr">
              <a:lnSpc>
                <a:spcPct val="90000"/>
              </a:lnSpc>
              <a:spcBef>
                <a:spcPts val="1000"/>
              </a:spcBef>
            </a:pPr>
            <a:r>
              <a:rPr lang="en-US" sz="2400" b="1" spc="650">
                <a:sym typeface="TT Commons Pro"/>
              </a:rPr>
              <a:t>BY GROUP</a:t>
            </a:r>
            <a:r>
              <a:rPr lang="en-US" sz="2400" spc="650">
                <a:sym typeface="TT Commons Pro"/>
              </a:rPr>
              <a:t> </a:t>
            </a:r>
            <a:r>
              <a:rPr lang="en-US" sz="2400" b="1" spc="650">
                <a:sym typeface="TT Commons Pro"/>
              </a:rPr>
              <a:t>3</a:t>
            </a:r>
          </a:p>
        </p:txBody>
      </p:sp>
      <p:sp>
        <p:nvSpPr>
          <p:cNvPr id="84" name="sketch line">
            <a:extLst>
              <a:ext uri="{FF2B5EF4-FFF2-40B4-BE49-F238E27FC236}">
                <a16:creationId xmlns:a16="http://schemas.microsoft.com/office/drawing/2014/main" id="{D6A9C53F-5F90-40A5-8C85-5412D39C8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75120" y="8391537"/>
            <a:ext cx="4937760" cy="27432"/>
          </a:xfrm>
          <a:custGeom>
            <a:avLst/>
            <a:gdLst>
              <a:gd name="connsiteX0" fmla="*/ 0 w 4937760"/>
              <a:gd name="connsiteY0" fmla="*/ 0 h 27432"/>
              <a:gd name="connsiteX1" fmla="*/ 567842 w 4937760"/>
              <a:gd name="connsiteY1" fmla="*/ 0 h 27432"/>
              <a:gd name="connsiteX2" fmla="*/ 1135685 w 4937760"/>
              <a:gd name="connsiteY2" fmla="*/ 0 h 27432"/>
              <a:gd name="connsiteX3" fmla="*/ 1851660 w 4937760"/>
              <a:gd name="connsiteY3" fmla="*/ 0 h 27432"/>
              <a:gd name="connsiteX4" fmla="*/ 2370125 w 4937760"/>
              <a:gd name="connsiteY4" fmla="*/ 0 h 27432"/>
              <a:gd name="connsiteX5" fmla="*/ 2888590 w 4937760"/>
              <a:gd name="connsiteY5" fmla="*/ 0 h 27432"/>
              <a:gd name="connsiteX6" fmla="*/ 3505810 w 4937760"/>
              <a:gd name="connsiteY6" fmla="*/ 0 h 27432"/>
              <a:gd name="connsiteX7" fmla="*/ 4024274 w 4937760"/>
              <a:gd name="connsiteY7" fmla="*/ 0 h 27432"/>
              <a:gd name="connsiteX8" fmla="*/ 4937760 w 4937760"/>
              <a:gd name="connsiteY8" fmla="*/ 0 h 27432"/>
              <a:gd name="connsiteX9" fmla="*/ 4937760 w 4937760"/>
              <a:gd name="connsiteY9" fmla="*/ 27432 h 27432"/>
              <a:gd name="connsiteX10" fmla="*/ 4419295 w 4937760"/>
              <a:gd name="connsiteY10" fmla="*/ 27432 h 27432"/>
              <a:gd name="connsiteX11" fmla="*/ 3900830 w 4937760"/>
              <a:gd name="connsiteY11" fmla="*/ 27432 h 27432"/>
              <a:gd name="connsiteX12" fmla="*/ 3283610 w 4937760"/>
              <a:gd name="connsiteY12" fmla="*/ 27432 h 27432"/>
              <a:gd name="connsiteX13" fmla="*/ 2765146 w 4937760"/>
              <a:gd name="connsiteY13" fmla="*/ 27432 h 27432"/>
              <a:gd name="connsiteX14" fmla="*/ 2296058 w 4937760"/>
              <a:gd name="connsiteY14" fmla="*/ 27432 h 27432"/>
              <a:gd name="connsiteX15" fmla="*/ 1678838 w 4937760"/>
              <a:gd name="connsiteY15" fmla="*/ 27432 h 27432"/>
              <a:gd name="connsiteX16" fmla="*/ 1061618 w 4937760"/>
              <a:gd name="connsiteY16" fmla="*/ 27432 h 27432"/>
              <a:gd name="connsiteX17" fmla="*/ 0 w 4937760"/>
              <a:gd name="connsiteY17" fmla="*/ 27432 h 27432"/>
              <a:gd name="connsiteX18" fmla="*/ 0 w 4937760"/>
              <a:gd name="connsiteY18"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937760" h="27432" fill="none" extrusionOk="0">
                <a:moveTo>
                  <a:pt x="0" y="0"/>
                </a:moveTo>
                <a:cubicBezTo>
                  <a:pt x="151071" y="898"/>
                  <a:pt x="414304" y="10355"/>
                  <a:pt x="567842" y="0"/>
                </a:cubicBezTo>
                <a:cubicBezTo>
                  <a:pt x="721380" y="-10355"/>
                  <a:pt x="913955" y="23592"/>
                  <a:pt x="1135685" y="0"/>
                </a:cubicBezTo>
                <a:cubicBezTo>
                  <a:pt x="1357415" y="-23592"/>
                  <a:pt x="1656179" y="-14359"/>
                  <a:pt x="1851660" y="0"/>
                </a:cubicBezTo>
                <a:cubicBezTo>
                  <a:pt x="2047142" y="14359"/>
                  <a:pt x="2259566" y="-14455"/>
                  <a:pt x="2370125" y="0"/>
                </a:cubicBezTo>
                <a:cubicBezTo>
                  <a:pt x="2480684" y="14455"/>
                  <a:pt x="2753992" y="22579"/>
                  <a:pt x="2888590" y="0"/>
                </a:cubicBezTo>
                <a:cubicBezTo>
                  <a:pt x="3023188" y="-22579"/>
                  <a:pt x="3354327" y="24296"/>
                  <a:pt x="3505810" y="0"/>
                </a:cubicBezTo>
                <a:cubicBezTo>
                  <a:pt x="3657293" y="-24296"/>
                  <a:pt x="3767649" y="3652"/>
                  <a:pt x="4024274" y="0"/>
                </a:cubicBezTo>
                <a:cubicBezTo>
                  <a:pt x="4280899" y="-3652"/>
                  <a:pt x="4541928" y="-14384"/>
                  <a:pt x="4937760" y="0"/>
                </a:cubicBezTo>
                <a:cubicBezTo>
                  <a:pt x="4938470" y="9050"/>
                  <a:pt x="4937122" y="21151"/>
                  <a:pt x="4937760" y="27432"/>
                </a:cubicBezTo>
                <a:cubicBezTo>
                  <a:pt x="4792365" y="10076"/>
                  <a:pt x="4528041" y="17663"/>
                  <a:pt x="4419295" y="27432"/>
                </a:cubicBezTo>
                <a:cubicBezTo>
                  <a:pt x="4310549" y="37201"/>
                  <a:pt x="4126500" y="10618"/>
                  <a:pt x="3900830" y="27432"/>
                </a:cubicBezTo>
                <a:cubicBezTo>
                  <a:pt x="3675160" y="44246"/>
                  <a:pt x="3409924" y="31425"/>
                  <a:pt x="3283610" y="27432"/>
                </a:cubicBezTo>
                <a:cubicBezTo>
                  <a:pt x="3157296" y="23439"/>
                  <a:pt x="3011610" y="15782"/>
                  <a:pt x="2765146" y="27432"/>
                </a:cubicBezTo>
                <a:cubicBezTo>
                  <a:pt x="2518682" y="39082"/>
                  <a:pt x="2505970" y="40710"/>
                  <a:pt x="2296058" y="27432"/>
                </a:cubicBezTo>
                <a:cubicBezTo>
                  <a:pt x="2086146" y="14154"/>
                  <a:pt x="1890404" y="35142"/>
                  <a:pt x="1678838" y="27432"/>
                </a:cubicBezTo>
                <a:cubicBezTo>
                  <a:pt x="1467272" y="19722"/>
                  <a:pt x="1210839" y="46081"/>
                  <a:pt x="1061618" y="27432"/>
                </a:cubicBezTo>
                <a:cubicBezTo>
                  <a:pt x="912397" y="8783"/>
                  <a:pt x="424920" y="11180"/>
                  <a:pt x="0" y="27432"/>
                </a:cubicBezTo>
                <a:cubicBezTo>
                  <a:pt x="-1228" y="21145"/>
                  <a:pt x="-815" y="8816"/>
                  <a:pt x="0" y="0"/>
                </a:cubicBezTo>
                <a:close/>
              </a:path>
              <a:path w="4937760" h="27432" stroke="0" extrusionOk="0">
                <a:moveTo>
                  <a:pt x="0" y="0"/>
                </a:moveTo>
                <a:cubicBezTo>
                  <a:pt x="158580" y="-21299"/>
                  <a:pt x="375366" y="-9205"/>
                  <a:pt x="518465" y="0"/>
                </a:cubicBezTo>
                <a:cubicBezTo>
                  <a:pt x="661564" y="9205"/>
                  <a:pt x="901414" y="-31895"/>
                  <a:pt x="1234440" y="0"/>
                </a:cubicBezTo>
                <a:cubicBezTo>
                  <a:pt x="1567467" y="31895"/>
                  <a:pt x="1525818" y="3722"/>
                  <a:pt x="1703527" y="0"/>
                </a:cubicBezTo>
                <a:cubicBezTo>
                  <a:pt x="1881236" y="-3722"/>
                  <a:pt x="1964350" y="10238"/>
                  <a:pt x="2172614" y="0"/>
                </a:cubicBezTo>
                <a:cubicBezTo>
                  <a:pt x="2380878" y="-10238"/>
                  <a:pt x="2652196" y="-22475"/>
                  <a:pt x="2789834" y="0"/>
                </a:cubicBezTo>
                <a:cubicBezTo>
                  <a:pt x="2927472" y="22475"/>
                  <a:pt x="3160003" y="7911"/>
                  <a:pt x="3357677" y="0"/>
                </a:cubicBezTo>
                <a:cubicBezTo>
                  <a:pt x="3555351" y="-7911"/>
                  <a:pt x="3723575" y="-14515"/>
                  <a:pt x="4024274" y="0"/>
                </a:cubicBezTo>
                <a:cubicBezTo>
                  <a:pt x="4324973" y="14515"/>
                  <a:pt x="4666192" y="-31217"/>
                  <a:pt x="4937760" y="0"/>
                </a:cubicBezTo>
                <a:cubicBezTo>
                  <a:pt x="4937817" y="6776"/>
                  <a:pt x="4936595" y="20935"/>
                  <a:pt x="4937760" y="27432"/>
                </a:cubicBezTo>
                <a:cubicBezTo>
                  <a:pt x="4605662" y="51747"/>
                  <a:pt x="4434779" y="15280"/>
                  <a:pt x="4221785" y="27432"/>
                </a:cubicBezTo>
                <a:cubicBezTo>
                  <a:pt x="4008791" y="39584"/>
                  <a:pt x="3840732" y="43619"/>
                  <a:pt x="3653942" y="27432"/>
                </a:cubicBezTo>
                <a:cubicBezTo>
                  <a:pt x="3467152" y="11245"/>
                  <a:pt x="3368269" y="7352"/>
                  <a:pt x="3086100" y="27432"/>
                </a:cubicBezTo>
                <a:cubicBezTo>
                  <a:pt x="2803931" y="47512"/>
                  <a:pt x="2806928" y="31440"/>
                  <a:pt x="2567635" y="27432"/>
                </a:cubicBezTo>
                <a:cubicBezTo>
                  <a:pt x="2328342" y="23424"/>
                  <a:pt x="2237209" y="34202"/>
                  <a:pt x="1999793" y="27432"/>
                </a:cubicBezTo>
                <a:cubicBezTo>
                  <a:pt x="1762377" y="20662"/>
                  <a:pt x="1753212" y="30829"/>
                  <a:pt x="1530706" y="27432"/>
                </a:cubicBezTo>
                <a:cubicBezTo>
                  <a:pt x="1308200" y="24035"/>
                  <a:pt x="1164917" y="444"/>
                  <a:pt x="962863" y="27432"/>
                </a:cubicBezTo>
                <a:cubicBezTo>
                  <a:pt x="760809" y="54420"/>
                  <a:pt x="232406" y="72726"/>
                  <a:pt x="0" y="27432"/>
                </a:cubicBezTo>
                <a:cubicBezTo>
                  <a:pt x="-234" y="21031"/>
                  <a:pt x="-921" y="6323"/>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6"/>
          <p:cNvSpPr/>
          <p:nvPr/>
        </p:nvSpPr>
        <p:spPr>
          <a:xfrm>
            <a:off x="15811764" y="837552"/>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4" name="Group 4"/>
          <p:cNvGrpSpPr/>
          <p:nvPr/>
        </p:nvGrpSpPr>
        <p:grpSpPr>
          <a:xfrm>
            <a:off x="3161555" y="480060"/>
            <a:ext cx="3058634" cy="5843016"/>
            <a:chOff x="0" y="0"/>
            <a:chExt cx="1964433" cy="3752726"/>
          </a:xfrm>
        </p:grpSpPr>
        <p:sp>
          <p:nvSpPr>
            <p:cNvPr id="5" name="Freeform 5"/>
            <p:cNvSpPr/>
            <p:nvPr/>
          </p:nvSpPr>
          <p:spPr>
            <a:xfrm>
              <a:off x="0" y="0"/>
              <a:ext cx="1964433" cy="3752726"/>
            </a:xfrm>
            <a:custGeom>
              <a:avLst/>
              <a:gdLst/>
              <a:ahLst/>
              <a:cxnLst/>
              <a:rect l="l" t="t" r="r" b="b"/>
              <a:pathLst>
                <a:path w="1964433" h="3752726">
                  <a:moveTo>
                    <a:pt x="0" y="0"/>
                  </a:moveTo>
                  <a:lnTo>
                    <a:pt x="1964433" y="0"/>
                  </a:lnTo>
                  <a:lnTo>
                    <a:pt x="1964433" y="3752726"/>
                  </a:lnTo>
                  <a:lnTo>
                    <a:pt x="0" y="3752726"/>
                  </a:lnTo>
                  <a:close/>
                </a:path>
              </a:pathLst>
            </a:custGeom>
            <a:solidFill>
              <a:srgbClr val="FFC700"/>
            </a:solidFill>
          </p:spPr>
          <p:txBody>
            <a:bodyPr/>
            <a:lstStyle/>
            <a:p>
              <a:endParaRPr lang="en-US"/>
            </a:p>
          </p:txBody>
        </p:sp>
      </p:grpSp>
      <p:pic>
        <p:nvPicPr>
          <p:cNvPr id="1026" name="Picture 2">
            <a:extLst>
              <a:ext uri="{FF2B5EF4-FFF2-40B4-BE49-F238E27FC236}">
                <a16:creationId xmlns:a16="http://schemas.microsoft.com/office/drawing/2014/main" id="{E590162D-828E-B561-FE25-220400E4029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47411" y="1860125"/>
            <a:ext cx="11326497" cy="40606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CC055-9B6F-AFD0-FCDA-6E2E5FD461D1}"/>
            </a:ext>
          </a:extLst>
        </p:cNvPr>
        <p:cNvGrpSpPr/>
        <p:nvPr/>
      </p:nvGrpSpPr>
      <p:grpSpPr>
        <a:xfrm>
          <a:off x="0" y="0"/>
          <a:ext cx="0" cy="0"/>
          <a:chOff x="0" y="0"/>
          <a:chExt cx="0" cy="0"/>
        </a:xfrm>
      </p:grpSpPr>
      <p:sp>
        <p:nvSpPr>
          <p:cNvPr id="9" name="TextBox 9">
            <a:extLst>
              <a:ext uri="{FF2B5EF4-FFF2-40B4-BE49-F238E27FC236}">
                <a16:creationId xmlns:a16="http://schemas.microsoft.com/office/drawing/2014/main" id="{53255152-5416-71CC-93B8-1C88BE4B3440}"/>
              </a:ext>
            </a:extLst>
          </p:cNvPr>
          <p:cNvSpPr txBox="1"/>
          <p:nvPr/>
        </p:nvSpPr>
        <p:spPr>
          <a:xfrm>
            <a:off x="1276774" y="1714500"/>
            <a:ext cx="7269480" cy="434797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100" b="1" dirty="0">
                <a:solidFill>
                  <a:srgbClr val="0070C0"/>
                </a:solidFill>
                <a:latin typeface="+mj-lt"/>
                <a:ea typeface="+mj-ea"/>
                <a:cs typeface="+mj-cs"/>
                <a:sym typeface="Oswald Bold"/>
              </a:rPr>
              <a:t>Questions that our dataset can answer</a:t>
            </a:r>
            <a:endParaRPr lang="en-US" sz="8100" b="1" dirty="0">
              <a:latin typeface="+mj-lt"/>
              <a:ea typeface="+mj-ea"/>
              <a:cs typeface="+mj-cs"/>
              <a:sym typeface="Oswald Bold"/>
            </a:endParaRPr>
          </a:p>
        </p:txBody>
      </p:sp>
      <p:sp>
        <p:nvSpPr>
          <p:cNvPr id="10" name="TextBox 10">
            <a:extLst>
              <a:ext uri="{FF2B5EF4-FFF2-40B4-BE49-F238E27FC236}">
                <a16:creationId xmlns:a16="http://schemas.microsoft.com/office/drawing/2014/main" id="{A1386C9A-3134-E9B5-19D9-A49FC368F06C}"/>
              </a:ext>
            </a:extLst>
          </p:cNvPr>
          <p:cNvSpPr txBox="1"/>
          <p:nvPr/>
        </p:nvSpPr>
        <p:spPr>
          <a:xfrm>
            <a:off x="1276774" y="6611112"/>
            <a:ext cx="7269480" cy="2002536"/>
          </a:xfrm>
          <a:prstGeom prst="rect">
            <a:avLst/>
          </a:prstGeom>
        </p:spPr>
        <p:txBody>
          <a:bodyPr vert="horz" lIns="91440" tIns="45720" rIns="91440" bIns="45720" rtlCol="0">
            <a:normAutofit/>
          </a:bodyPr>
          <a:lstStyle/>
          <a:p>
            <a:pPr>
              <a:lnSpc>
                <a:spcPct val="90000"/>
              </a:lnSpc>
              <a:spcBef>
                <a:spcPts val="1000"/>
              </a:spcBef>
            </a:pPr>
            <a:endParaRPr lang="en-US" sz="3600" dirty="0">
              <a:sym typeface="Arimo"/>
            </a:endParaRPr>
          </a:p>
        </p:txBody>
      </p:sp>
      <p:pic>
        <p:nvPicPr>
          <p:cNvPr id="17" name="Picture 16" descr="A person standing next to a computer&#10;&#10;AI-generated content may be incorrect.">
            <a:extLst>
              <a:ext uri="{FF2B5EF4-FFF2-40B4-BE49-F238E27FC236}">
                <a16:creationId xmlns:a16="http://schemas.microsoft.com/office/drawing/2014/main" id="{E091A5B0-B92C-8F0F-4B7C-9D8C6092E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4289" y="5283270"/>
            <a:ext cx="4715791" cy="4715791"/>
          </a:xfrm>
          <a:prstGeom prst="rect">
            <a:avLst/>
          </a:prstGeom>
        </p:spPr>
      </p:pic>
      <p:sp>
        <p:nvSpPr>
          <p:cNvPr id="14" name="Freeform 14">
            <a:extLst>
              <a:ext uri="{FF2B5EF4-FFF2-40B4-BE49-F238E27FC236}">
                <a16:creationId xmlns:a16="http://schemas.microsoft.com/office/drawing/2014/main" id="{7146A4A6-AC11-22F8-3DF7-E91E84CA94BA}"/>
              </a:ext>
            </a:extLst>
          </p:cNvPr>
          <p:cNvSpPr/>
          <p:nvPr/>
        </p:nvSpPr>
        <p:spPr>
          <a:xfrm>
            <a:off x="1288532" y="1382506"/>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2" name="Group 2">
            <a:extLst>
              <a:ext uri="{FF2B5EF4-FFF2-40B4-BE49-F238E27FC236}">
                <a16:creationId xmlns:a16="http://schemas.microsoft.com/office/drawing/2014/main" id="{505EC706-C0A8-7EDF-435E-128FC8DD4FD1}"/>
              </a:ext>
            </a:extLst>
          </p:cNvPr>
          <p:cNvGrpSpPr/>
          <p:nvPr/>
        </p:nvGrpSpPr>
        <p:grpSpPr>
          <a:xfrm>
            <a:off x="9391434" y="1077390"/>
            <a:ext cx="8161503" cy="3136886"/>
            <a:chOff x="0" y="0"/>
            <a:chExt cx="3752726" cy="1442366"/>
          </a:xfrm>
        </p:grpSpPr>
        <p:sp>
          <p:nvSpPr>
            <p:cNvPr id="3" name="Freeform 3">
              <a:extLst>
                <a:ext uri="{FF2B5EF4-FFF2-40B4-BE49-F238E27FC236}">
                  <a16:creationId xmlns:a16="http://schemas.microsoft.com/office/drawing/2014/main" id="{090ADFB6-DC90-E01C-1F9A-D9D591F28397}"/>
                </a:ext>
              </a:extLst>
            </p:cNvPr>
            <p:cNvSpPr/>
            <p:nvPr/>
          </p:nvSpPr>
          <p:spPr>
            <a:xfrm>
              <a:off x="0" y="0"/>
              <a:ext cx="3752726" cy="1442366"/>
            </a:xfrm>
            <a:custGeom>
              <a:avLst/>
              <a:gdLst/>
              <a:ahLst/>
              <a:cxnLst/>
              <a:rect l="l" t="t" r="r" b="b"/>
              <a:pathLst>
                <a:path w="3752726" h="1442366">
                  <a:moveTo>
                    <a:pt x="0" y="0"/>
                  </a:moveTo>
                  <a:lnTo>
                    <a:pt x="3752726" y="0"/>
                  </a:lnTo>
                  <a:lnTo>
                    <a:pt x="3752726" y="1442366"/>
                  </a:lnTo>
                  <a:lnTo>
                    <a:pt x="0" y="1442366"/>
                  </a:lnTo>
                  <a:close/>
                </a:path>
              </a:pathLst>
            </a:custGeom>
            <a:solidFill>
              <a:srgbClr val="FFC700"/>
            </a:solidFill>
          </p:spPr>
          <p:txBody>
            <a:bodyPr/>
            <a:lstStyle/>
            <a:p>
              <a:endParaRPr lang="en-US"/>
            </a:p>
          </p:txBody>
        </p:sp>
      </p:grpSp>
    </p:spTree>
    <p:extLst>
      <p:ext uri="{BB962C8B-B14F-4D97-AF65-F5344CB8AC3E}">
        <p14:creationId xmlns:p14="http://schemas.microsoft.com/office/powerpoint/2010/main" val="27229068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AF01AE-371F-7A15-FB1C-E812A560480D}"/>
            </a:ext>
          </a:extLst>
        </p:cNvPr>
        <p:cNvGrpSpPr/>
        <p:nvPr/>
      </p:nvGrpSpPr>
      <p:grpSpPr>
        <a:xfrm>
          <a:off x="0" y="0"/>
          <a:ext cx="0" cy="0"/>
          <a:chOff x="0" y="0"/>
          <a:chExt cx="0" cy="0"/>
        </a:xfrm>
      </p:grpSpPr>
      <p:sp>
        <p:nvSpPr>
          <p:cNvPr id="9" name="TextBox 9">
            <a:extLst>
              <a:ext uri="{FF2B5EF4-FFF2-40B4-BE49-F238E27FC236}">
                <a16:creationId xmlns:a16="http://schemas.microsoft.com/office/drawing/2014/main" id="{655CE06C-9B40-157F-96E3-18E5F092E0E9}"/>
              </a:ext>
            </a:extLst>
          </p:cNvPr>
          <p:cNvSpPr txBox="1"/>
          <p:nvPr/>
        </p:nvSpPr>
        <p:spPr>
          <a:xfrm>
            <a:off x="1276774" y="1714500"/>
            <a:ext cx="7269480" cy="4347972"/>
          </a:xfrm>
          <a:prstGeom prst="rect">
            <a:avLst/>
          </a:prstGeom>
        </p:spPr>
        <p:txBody>
          <a:bodyPr vert="horz" lIns="91440" tIns="45720" rIns="91440" bIns="45720" rtlCol="0" anchor="b">
            <a:normAutofit lnSpcReduction="10000"/>
          </a:bodyPr>
          <a:lstStyle/>
          <a:p>
            <a:pPr>
              <a:lnSpc>
                <a:spcPct val="90000"/>
              </a:lnSpc>
              <a:spcBef>
                <a:spcPct val="0"/>
              </a:spcBef>
              <a:spcAft>
                <a:spcPts val="600"/>
              </a:spcAft>
            </a:pPr>
            <a:r>
              <a:rPr lang="en-US" sz="8100" b="1" dirty="0">
                <a:solidFill>
                  <a:srgbClr val="0070C0"/>
                </a:solidFill>
                <a:latin typeface="+mj-lt"/>
                <a:ea typeface="+mj-ea"/>
                <a:cs typeface="+mj-cs"/>
                <a:sym typeface="Oswald Bold"/>
              </a:rPr>
              <a:t>1. Do we see noticeable inflation during 2007-2009?</a:t>
            </a:r>
            <a:endParaRPr lang="en-US" sz="8100" b="1" dirty="0">
              <a:latin typeface="+mj-lt"/>
              <a:ea typeface="+mj-ea"/>
              <a:cs typeface="+mj-cs"/>
              <a:sym typeface="Oswald Bold"/>
            </a:endParaRPr>
          </a:p>
        </p:txBody>
      </p:sp>
      <p:sp>
        <p:nvSpPr>
          <p:cNvPr id="10" name="TextBox 10">
            <a:extLst>
              <a:ext uri="{FF2B5EF4-FFF2-40B4-BE49-F238E27FC236}">
                <a16:creationId xmlns:a16="http://schemas.microsoft.com/office/drawing/2014/main" id="{95B1C71C-F0A3-1E6C-8185-474EFAFC726C}"/>
              </a:ext>
            </a:extLst>
          </p:cNvPr>
          <p:cNvSpPr txBox="1"/>
          <p:nvPr/>
        </p:nvSpPr>
        <p:spPr>
          <a:xfrm>
            <a:off x="1276774" y="6611112"/>
            <a:ext cx="7269480" cy="2002536"/>
          </a:xfrm>
          <a:prstGeom prst="rect">
            <a:avLst/>
          </a:prstGeom>
        </p:spPr>
        <p:txBody>
          <a:bodyPr vert="horz" lIns="91440" tIns="45720" rIns="91440" bIns="45720" rtlCol="0">
            <a:normAutofit/>
          </a:bodyPr>
          <a:lstStyle/>
          <a:p>
            <a:pPr>
              <a:lnSpc>
                <a:spcPct val="90000"/>
              </a:lnSpc>
              <a:spcBef>
                <a:spcPts val="1000"/>
              </a:spcBef>
            </a:pPr>
            <a:endParaRPr lang="en-US" sz="3600" dirty="0">
              <a:sym typeface="Arimo"/>
            </a:endParaRPr>
          </a:p>
        </p:txBody>
      </p:sp>
      <p:pic>
        <p:nvPicPr>
          <p:cNvPr id="17" name="Picture 16" descr="A person standing next to a computer&#10;&#10;AI-generated content may be incorrect.">
            <a:extLst>
              <a:ext uri="{FF2B5EF4-FFF2-40B4-BE49-F238E27FC236}">
                <a16:creationId xmlns:a16="http://schemas.microsoft.com/office/drawing/2014/main" id="{066D0928-0AA3-6992-C8B9-9736C7316C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96600" y="1641643"/>
            <a:ext cx="4715791" cy="4715791"/>
          </a:xfrm>
          <a:prstGeom prst="rect">
            <a:avLst/>
          </a:prstGeom>
        </p:spPr>
      </p:pic>
      <p:sp>
        <p:nvSpPr>
          <p:cNvPr id="14" name="Freeform 14">
            <a:extLst>
              <a:ext uri="{FF2B5EF4-FFF2-40B4-BE49-F238E27FC236}">
                <a16:creationId xmlns:a16="http://schemas.microsoft.com/office/drawing/2014/main" id="{324BC9F3-5737-999A-9BE5-67960F73BA0E}"/>
              </a:ext>
            </a:extLst>
          </p:cNvPr>
          <p:cNvSpPr/>
          <p:nvPr/>
        </p:nvSpPr>
        <p:spPr>
          <a:xfrm>
            <a:off x="16611600" y="419100"/>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2" name="Group 2">
            <a:extLst>
              <a:ext uri="{FF2B5EF4-FFF2-40B4-BE49-F238E27FC236}">
                <a16:creationId xmlns:a16="http://schemas.microsoft.com/office/drawing/2014/main" id="{93F30621-E676-6C1B-C2E6-DAC209C6F5CF}"/>
              </a:ext>
            </a:extLst>
          </p:cNvPr>
          <p:cNvGrpSpPr/>
          <p:nvPr/>
        </p:nvGrpSpPr>
        <p:grpSpPr>
          <a:xfrm>
            <a:off x="0" y="7045205"/>
            <a:ext cx="18288000" cy="3136886"/>
            <a:chOff x="0" y="0"/>
            <a:chExt cx="3752726" cy="1442366"/>
          </a:xfrm>
        </p:grpSpPr>
        <p:sp>
          <p:nvSpPr>
            <p:cNvPr id="3" name="Freeform 3">
              <a:extLst>
                <a:ext uri="{FF2B5EF4-FFF2-40B4-BE49-F238E27FC236}">
                  <a16:creationId xmlns:a16="http://schemas.microsoft.com/office/drawing/2014/main" id="{4693F33E-9735-495B-5809-FBC2BA1E3282}"/>
                </a:ext>
              </a:extLst>
            </p:cNvPr>
            <p:cNvSpPr/>
            <p:nvPr/>
          </p:nvSpPr>
          <p:spPr>
            <a:xfrm>
              <a:off x="0" y="0"/>
              <a:ext cx="3752726" cy="1442366"/>
            </a:xfrm>
            <a:custGeom>
              <a:avLst/>
              <a:gdLst/>
              <a:ahLst/>
              <a:cxnLst/>
              <a:rect l="l" t="t" r="r" b="b"/>
              <a:pathLst>
                <a:path w="3752726" h="1442366">
                  <a:moveTo>
                    <a:pt x="0" y="0"/>
                  </a:moveTo>
                  <a:lnTo>
                    <a:pt x="3752726" y="0"/>
                  </a:lnTo>
                  <a:lnTo>
                    <a:pt x="3752726" y="1442366"/>
                  </a:lnTo>
                  <a:lnTo>
                    <a:pt x="0" y="1442366"/>
                  </a:lnTo>
                  <a:close/>
                </a:path>
              </a:pathLst>
            </a:custGeom>
            <a:solidFill>
              <a:srgbClr val="FFC700"/>
            </a:solidFill>
          </p:spPr>
          <p:txBody>
            <a:bodyPr/>
            <a:lstStyle/>
            <a:p>
              <a:endParaRPr lang="en-US"/>
            </a:p>
          </p:txBody>
        </p:sp>
      </p:grpSp>
    </p:spTree>
    <p:extLst>
      <p:ext uri="{BB962C8B-B14F-4D97-AF65-F5344CB8AC3E}">
        <p14:creationId xmlns:p14="http://schemas.microsoft.com/office/powerpoint/2010/main" val="572402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903E08-9229-A812-17A1-CCD03B768433}"/>
            </a:ext>
          </a:extLst>
        </p:cNvPr>
        <p:cNvGrpSpPr/>
        <p:nvPr/>
      </p:nvGrpSpPr>
      <p:grpSpPr>
        <a:xfrm>
          <a:off x="0" y="0"/>
          <a:ext cx="0" cy="0"/>
          <a:chOff x="0" y="0"/>
          <a:chExt cx="0" cy="0"/>
        </a:xfrm>
      </p:grpSpPr>
      <p:sp>
        <p:nvSpPr>
          <p:cNvPr id="9" name="TextBox 9">
            <a:extLst>
              <a:ext uri="{FF2B5EF4-FFF2-40B4-BE49-F238E27FC236}">
                <a16:creationId xmlns:a16="http://schemas.microsoft.com/office/drawing/2014/main" id="{B8580E48-9582-D6A2-BC34-7EBD6210B95C}"/>
              </a:ext>
            </a:extLst>
          </p:cNvPr>
          <p:cNvSpPr txBox="1"/>
          <p:nvPr/>
        </p:nvSpPr>
        <p:spPr>
          <a:xfrm>
            <a:off x="9144000" y="1714500"/>
            <a:ext cx="7269480" cy="4832702"/>
          </a:xfrm>
          <a:prstGeom prst="rect">
            <a:avLst/>
          </a:prstGeom>
        </p:spPr>
        <p:txBody>
          <a:bodyPr vert="horz" lIns="91440" tIns="45720" rIns="91440" bIns="45720" rtlCol="0" anchor="b">
            <a:normAutofit fontScale="32500" lnSpcReduction="20000"/>
          </a:bodyPr>
          <a:lstStyle/>
          <a:p>
            <a:pPr>
              <a:lnSpc>
                <a:spcPct val="90000"/>
              </a:lnSpc>
              <a:spcBef>
                <a:spcPct val="0"/>
              </a:spcBef>
              <a:spcAft>
                <a:spcPts val="600"/>
              </a:spcAft>
            </a:pPr>
            <a:r>
              <a:rPr lang="en-US" sz="19200" b="1" dirty="0">
                <a:solidFill>
                  <a:srgbClr val="0070C0"/>
                </a:solidFill>
                <a:latin typeface="+mj-lt"/>
                <a:ea typeface="+mj-ea"/>
                <a:cs typeface="+mj-cs"/>
                <a:sym typeface="Oswald Bold"/>
              </a:rPr>
              <a:t>The Answer is Yes</a:t>
            </a:r>
          </a:p>
          <a:p>
            <a:pPr>
              <a:lnSpc>
                <a:spcPct val="90000"/>
              </a:lnSpc>
              <a:spcBef>
                <a:spcPct val="0"/>
              </a:spcBef>
              <a:spcAft>
                <a:spcPts val="600"/>
              </a:spcAft>
            </a:pPr>
            <a:r>
              <a:rPr lang="en-US" sz="8000" dirty="0">
                <a:latin typeface="+mj-lt"/>
              </a:rPr>
              <a:t>A clear inflation trend is emerging across North Africa and the Middle East.</a:t>
            </a:r>
          </a:p>
          <a:p>
            <a:pPr>
              <a:lnSpc>
                <a:spcPct val="90000"/>
              </a:lnSpc>
              <a:spcBef>
                <a:spcPct val="0"/>
              </a:spcBef>
              <a:spcAft>
                <a:spcPts val="600"/>
              </a:spcAft>
            </a:pPr>
            <a:r>
              <a:rPr lang="en-US" sz="8000" dirty="0">
                <a:latin typeface="+mj-lt"/>
              </a:rPr>
              <a:t>Countries like </a:t>
            </a:r>
            <a:r>
              <a:rPr lang="en-US" sz="8000" b="1" dirty="0">
                <a:latin typeface="+mj-lt"/>
              </a:rPr>
              <a:t>Sudan, Somalia, and Afghanistan</a:t>
            </a:r>
            <a:r>
              <a:rPr lang="en-US" sz="8000" dirty="0">
                <a:latin typeface="+mj-lt"/>
              </a:rPr>
              <a:t> show significant inflation rates.</a:t>
            </a:r>
          </a:p>
          <a:p>
            <a:pPr>
              <a:lnSpc>
                <a:spcPct val="90000"/>
              </a:lnSpc>
              <a:spcBef>
                <a:spcPct val="0"/>
              </a:spcBef>
              <a:spcAft>
                <a:spcPts val="600"/>
              </a:spcAft>
            </a:pPr>
            <a:endParaRPr lang="en-US" sz="8000" b="1" dirty="0">
              <a:solidFill>
                <a:srgbClr val="0070C0"/>
              </a:solidFill>
              <a:latin typeface="+mj-lt"/>
              <a:ea typeface="+mj-ea"/>
              <a:cs typeface="+mj-cs"/>
              <a:sym typeface="Oswald Bold"/>
            </a:endParaRPr>
          </a:p>
          <a:p>
            <a:pPr>
              <a:buNone/>
            </a:pPr>
            <a:r>
              <a:rPr lang="en-US" sz="8000" b="1" u="sng" dirty="0">
                <a:solidFill>
                  <a:srgbClr val="0070C0"/>
                </a:solidFill>
                <a:latin typeface="+mj-lt"/>
              </a:rPr>
              <a:t>Contributing Factors:</a:t>
            </a:r>
          </a:p>
          <a:p>
            <a:r>
              <a:rPr lang="en-US" sz="8000" b="1" dirty="0">
                <a:latin typeface="+mj-lt"/>
              </a:rPr>
              <a:t>Social and political instability</a:t>
            </a:r>
            <a:r>
              <a:rPr lang="en-US" sz="8000" dirty="0">
                <a:latin typeface="+mj-lt"/>
              </a:rPr>
              <a:t> disrupting economic stability</a:t>
            </a:r>
          </a:p>
          <a:p>
            <a:r>
              <a:rPr lang="en-US" sz="8000" b="1" dirty="0">
                <a:latin typeface="+mj-lt"/>
              </a:rPr>
              <a:t>Geographic challenges</a:t>
            </a:r>
            <a:r>
              <a:rPr lang="en-US" sz="8000" dirty="0">
                <a:latin typeface="+mj-lt"/>
              </a:rPr>
              <a:t> affecting agricultural productivity</a:t>
            </a:r>
          </a:p>
          <a:p>
            <a:r>
              <a:rPr lang="en-US" sz="8000" dirty="0">
                <a:latin typeface="+mj-lt"/>
              </a:rPr>
              <a:t>Influence of </a:t>
            </a:r>
            <a:r>
              <a:rPr lang="en-US" sz="8000" b="1" dirty="0">
                <a:latin typeface="+mj-lt"/>
              </a:rPr>
              <a:t>global economic trends and external shocks</a:t>
            </a:r>
            <a:endParaRPr lang="en-US" sz="8000" dirty="0">
              <a:latin typeface="+mj-lt"/>
            </a:endParaRPr>
          </a:p>
          <a:p>
            <a:pPr>
              <a:lnSpc>
                <a:spcPct val="90000"/>
              </a:lnSpc>
              <a:spcBef>
                <a:spcPct val="0"/>
              </a:spcBef>
              <a:spcAft>
                <a:spcPts val="600"/>
              </a:spcAft>
            </a:pPr>
            <a:endParaRPr lang="en-US" sz="8000" b="1" dirty="0">
              <a:solidFill>
                <a:srgbClr val="0070C0"/>
              </a:solidFill>
              <a:latin typeface="+mj-lt"/>
              <a:ea typeface="+mj-ea"/>
              <a:cs typeface="+mj-cs"/>
              <a:sym typeface="Oswald Bold"/>
            </a:endParaRPr>
          </a:p>
        </p:txBody>
      </p:sp>
      <p:sp>
        <p:nvSpPr>
          <p:cNvPr id="10" name="TextBox 10">
            <a:extLst>
              <a:ext uri="{FF2B5EF4-FFF2-40B4-BE49-F238E27FC236}">
                <a16:creationId xmlns:a16="http://schemas.microsoft.com/office/drawing/2014/main" id="{91351F30-F46D-D359-14A0-04564A80ACAD}"/>
              </a:ext>
            </a:extLst>
          </p:cNvPr>
          <p:cNvSpPr txBox="1"/>
          <p:nvPr/>
        </p:nvSpPr>
        <p:spPr>
          <a:xfrm>
            <a:off x="1276774" y="6611112"/>
            <a:ext cx="7269480" cy="2002536"/>
          </a:xfrm>
          <a:prstGeom prst="rect">
            <a:avLst/>
          </a:prstGeom>
        </p:spPr>
        <p:txBody>
          <a:bodyPr vert="horz" lIns="91440" tIns="45720" rIns="91440" bIns="45720" rtlCol="0">
            <a:normAutofit/>
          </a:bodyPr>
          <a:lstStyle/>
          <a:p>
            <a:pPr>
              <a:lnSpc>
                <a:spcPct val="90000"/>
              </a:lnSpc>
              <a:spcBef>
                <a:spcPts val="1000"/>
              </a:spcBef>
            </a:pPr>
            <a:endParaRPr lang="en-US" sz="3600" dirty="0">
              <a:sym typeface="Arimo"/>
            </a:endParaRPr>
          </a:p>
        </p:txBody>
      </p:sp>
      <p:pic>
        <p:nvPicPr>
          <p:cNvPr id="17" name="Picture 16" descr="A person standing next to a computer&#10;&#10;AI-generated content may be incorrect.">
            <a:extLst>
              <a:ext uri="{FF2B5EF4-FFF2-40B4-BE49-F238E27FC236}">
                <a16:creationId xmlns:a16="http://schemas.microsoft.com/office/drawing/2014/main" id="{F4189ADD-52C3-F495-28DD-C963F58470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862137"/>
            <a:ext cx="4715791" cy="4715791"/>
          </a:xfrm>
          <a:prstGeom prst="rect">
            <a:avLst/>
          </a:prstGeom>
        </p:spPr>
      </p:pic>
      <p:sp>
        <p:nvSpPr>
          <p:cNvPr id="14" name="Freeform 14">
            <a:extLst>
              <a:ext uri="{FF2B5EF4-FFF2-40B4-BE49-F238E27FC236}">
                <a16:creationId xmlns:a16="http://schemas.microsoft.com/office/drawing/2014/main" id="{036AC54D-7F02-CDFF-6295-D8B2CBA4499C}"/>
              </a:ext>
            </a:extLst>
          </p:cNvPr>
          <p:cNvSpPr/>
          <p:nvPr/>
        </p:nvSpPr>
        <p:spPr>
          <a:xfrm>
            <a:off x="16611600" y="9804225"/>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2" name="Group 2">
            <a:extLst>
              <a:ext uri="{FF2B5EF4-FFF2-40B4-BE49-F238E27FC236}">
                <a16:creationId xmlns:a16="http://schemas.microsoft.com/office/drawing/2014/main" id="{CA70C1AE-4E2E-FAC8-2E97-6B0E9A86FE0B}"/>
              </a:ext>
            </a:extLst>
          </p:cNvPr>
          <p:cNvGrpSpPr/>
          <p:nvPr/>
        </p:nvGrpSpPr>
        <p:grpSpPr>
          <a:xfrm>
            <a:off x="1" y="-1"/>
            <a:ext cx="2457919" cy="9999061"/>
            <a:chOff x="0" y="0"/>
            <a:chExt cx="3752726" cy="1442366"/>
          </a:xfrm>
        </p:grpSpPr>
        <p:sp>
          <p:nvSpPr>
            <p:cNvPr id="3" name="Freeform 3">
              <a:extLst>
                <a:ext uri="{FF2B5EF4-FFF2-40B4-BE49-F238E27FC236}">
                  <a16:creationId xmlns:a16="http://schemas.microsoft.com/office/drawing/2014/main" id="{C5E35226-E9BC-26CA-11B2-7EF42CB95BC9}"/>
                </a:ext>
              </a:extLst>
            </p:cNvPr>
            <p:cNvSpPr/>
            <p:nvPr/>
          </p:nvSpPr>
          <p:spPr>
            <a:xfrm>
              <a:off x="0" y="0"/>
              <a:ext cx="3752726" cy="1442366"/>
            </a:xfrm>
            <a:custGeom>
              <a:avLst/>
              <a:gdLst/>
              <a:ahLst/>
              <a:cxnLst/>
              <a:rect l="l" t="t" r="r" b="b"/>
              <a:pathLst>
                <a:path w="3752726" h="1442366">
                  <a:moveTo>
                    <a:pt x="0" y="0"/>
                  </a:moveTo>
                  <a:lnTo>
                    <a:pt x="3752726" y="0"/>
                  </a:lnTo>
                  <a:lnTo>
                    <a:pt x="3752726" y="1442366"/>
                  </a:lnTo>
                  <a:lnTo>
                    <a:pt x="0" y="1442366"/>
                  </a:lnTo>
                  <a:close/>
                </a:path>
              </a:pathLst>
            </a:custGeom>
            <a:solidFill>
              <a:srgbClr val="FFC700"/>
            </a:solidFill>
          </p:spPr>
          <p:txBody>
            <a:bodyPr/>
            <a:lstStyle/>
            <a:p>
              <a:endParaRPr lang="en-US"/>
            </a:p>
          </p:txBody>
        </p:sp>
      </p:grpSp>
    </p:spTree>
    <p:extLst>
      <p:ext uri="{BB962C8B-B14F-4D97-AF65-F5344CB8AC3E}">
        <p14:creationId xmlns:p14="http://schemas.microsoft.com/office/powerpoint/2010/main" val="38752864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5E62EE-A550-EFC4-B60F-60F13CCA94B4}"/>
            </a:ext>
          </a:extLst>
        </p:cNvPr>
        <p:cNvGrpSpPr/>
        <p:nvPr/>
      </p:nvGrpSpPr>
      <p:grpSpPr>
        <a:xfrm>
          <a:off x="0" y="0"/>
          <a:ext cx="0" cy="0"/>
          <a:chOff x="0" y="0"/>
          <a:chExt cx="0" cy="0"/>
        </a:xfrm>
      </p:grpSpPr>
      <p:sp>
        <p:nvSpPr>
          <p:cNvPr id="9" name="TextBox 9">
            <a:extLst>
              <a:ext uri="{FF2B5EF4-FFF2-40B4-BE49-F238E27FC236}">
                <a16:creationId xmlns:a16="http://schemas.microsoft.com/office/drawing/2014/main" id="{2CFA21C3-6725-368E-2D23-6D46AC087C11}"/>
              </a:ext>
            </a:extLst>
          </p:cNvPr>
          <p:cNvSpPr txBox="1"/>
          <p:nvPr/>
        </p:nvSpPr>
        <p:spPr>
          <a:xfrm>
            <a:off x="9144000" y="647700"/>
            <a:ext cx="7269480" cy="5691073"/>
          </a:xfrm>
          <a:prstGeom prst="rect">
            <a:avLst/>
          </a:prstGeom>
        </p:spPr>
        <p:txBody>
          <a:bodyPr vert="horz" lIns="91440" tIns="45720" rIns="91440" bIns="45720" rtlCol="0" anchor="b">
            <a:normAutofit fontScale="32500" lnSpcReduction="20000"/>
          </a:bodyPr>
          <a:lstStyle/>
          <a:p>
            <a:pPr>
              <a:lnSpc>
                <a:spcPct val="90000"/>
              </a:lnSpc>
              <a:spcBef>
                <a:spcPct val="0"/>
              </a:spcBef>
              <a:spcAft>
                <a:spcPts val="600"/>
              </a:spcAft>
            </a:pPr>
            <a:r>
              <a:rPr lang="en-US" sz="19200" b="1" dirty="0">
                <a:solidFill>
                  <a:srgbClr val="0070C0"/>
                </a:solidFill>
                <a:latin typeface="+mj-lt"/>
                <a:ea typeface="+mj-ea"/>
                <a:cs typeface="+mj-cs"/>
                <a:sym typeface="Oswald Bold"/>
              </a:rPr>
              <a:t>What went wrong?</a:t>
            </a:r>
          </a:p>
          <a:p>
            <a:pPr>
              <a:lnSpc>
                <a:spcPct val="90000"/>
              </a:lnSpc>
              <a:spcBef>
                <a:spcPct val="0"/>
              </a:spcBef>
              <a:spcAft>
                <a:spcPts val="600"/>
              </a:spcAft>
            </a:pPr>
            <a:r>
              <a:rPr lang="en-US" sz="8000" dirty="0">
                <a:latin typeface="+mj-lt"/>
              </a:rPr>
              <a:t>As with any project there is a degree of certainty that something will not be smooth. We wanted to highlight a couple of ours for you. </a:t>
            </a:r>
          </a:p>
          <a:p>
            <a:pPr>
              <a:lnSpc>
                <a:spcPct val="90000"/>
              </a:lnSpc>
              <a:spcBef>
                <a:spcPct val="0"/>
              </a:spcBef>
              <a:spcAft>
                <a:spcPts val="600"/>
              </a:spcAft>
            </a:pPr>
            <a:endParaRPr lang="en-US" sz="8000" b="1" dirty="0">
              <a:solidFill>
                <a:srgbClr val="0070C0"/>
              </a:solidFill>
              <a:latin typeface="+mj-lt"/>
              <a:ea typeface="+mj-ea"/>
              <a:cs typeface="+mj-cs"/>
              <a:sym typeface="Oswald Bold"/>
            </a:endParaRPr>
          </a:p>
          <a:p>
            <a:pPr>
              <a:buNone/>
            </a:pPr>
            <a:r>
              <a:rPr lang="en-US" sz="8000" b="1" u="sng" dirty="0">
                <a:solidFill>
                  <a:srgbClr val="0070C0"/>
                </a:solidFill>
                <a:latin typeface="+mj-lt"/>
              </a:rPr>
              <a:t>Data Size:</a:t>
            </a:r>
          </a:p>
          <a:p>
            <a:r>
              <a:rPr lang="en-US" sz="8000" dirty="0">
                <a:latin typeface="+mj-lt"/>
              </a:rPr>
              <a:t>We have a rather </a:t>
            </a:r>
            <a:r>
              <a:rPr lang="en-US" sz="8000" b="1" dirty="0">
                <a:latin typeface="+mj-lt"/>
              </a:rPr>
              <a:t>large data set.  </a:t>
            </a:r>
            <a:r>
              <a:rPr lang="en-US" sz="8000" dirty="0">
                <a:latin typeface="+mj-lt"/>
              </a:rPr>
              <a:t>Pulling our data was the first issue. We had tried an array options from a multi-processing and multi-threading techniques, to the traditional PANDAS API Call.</a:t>
            </a:r>
          </a:p>
          <a:p>
            <a:r>
              <a:rPr lang="en-US" sz="8000" dirty="0">
                <a:latin typeface="+mj-lt"/>
              </a:rPr>
              <a:t> </a:t>
            </a:r>
            <a:r>
              <a:rPr lang="en-US" sz="8000" b="1" u="sng" dirty="0">
                <a:solidFill>
                  <a:srgbClr val="0070C0"/>
                </a:solidFill>
                <a:latin typeface="+mj-lt"/>
              </a:rPr>
              <a:t>File Size:</a:t>
            </a:r>
            <a:endParaRPr lang="en-US" sz="8000" dirty="0">
              <a:latin typeface="+mj-lt"/>
            </a:endParaRPr>
          </a:p>
          <a:p>
            <a:r>
              <a:rPr lang="en-US" sz="8000" dirty="0">
                <a:latin typeface="+mj-lt"/>
              </a:rPr>
              <a:t>Even with our cleaned data, our CSV’s and Database documents were </a:t>
            </a:r>
            <a:r>
              <a:rPr lang="en-US" sz="8000" b="1" dirty="0">
                <a:latin typeface="+mj-lt"/>
              </a:rPr>
              <a:t>too large for GitHub</a:t>
            </a:r>
            <a:r>
              <a:rPr lang="en-US" sz="8000" dirty="0">
                <a:latin typeface="+mj-lt"/>
              </a:rPr>
              <a:t>, this in turn brought on more Git issues. </a:t>
            </a:r>
          </a:p>
          <a:p>
            <a:pPr>
              <a:lnSpc>
                <a:spcPct val="90000"/>
              </a:lnSpc>
              <a:spcBef>
                <a:spcPct val="0"/>
              </a:spcBef>
              <a:spcAft>
                <a:spcPts val="600"/>
              </a:spcAft>
            </a:pPr>
            <a:endParaRPr lang="en-US" sz="8000" b="1" dirty="0">
              <a:solidFill>
                <a:srgbClr val="0070C0"/>
              </a:solidFill>
              <a:latin typeface="+mj-lt"/>
              <a:ea typeface="+mj-ea"/>
              <a:cs typeface="+mj-cs"/>
              <a:sym typeface="Oswald Bold"/>
            </a:endParaRPr>
          </a:p>
        </p:txBody>
      </p:sp>
      <p:sp>
        <p:nvSpPr>
          <p:cNvPr id="10" name="TextBox 10">
            <a:extLst>
              <a:ext uri="{FF2B5EF4-FFF2-40B4-BE49-F238E27FC236}">
                <a16:creationId xmlns:a16="http://schemas.microsoft.com/office/drawing/2014/main" id="{230F3098-6287-879B-2676-61028F1BAADE}"/>
              </a:ext>
            </a:extLst>
          </p:cNvPr>
          <p:cNvSpPr txBox="1"/>
          <p:nvPr/>
        </p:nvSpPr>
        <p:spPr>
          <a:xfrm>
            <a:off x="1276774" y="6611112"/>
            <a:ext cx="7269480" cy="2002536"/>
          </a:xfrm>
          <a:prstGeom prst="rect">
            <a:avLst/>
          </a:prstGeom>
        </p:spPr>
        <p:txBody>
          <a:bodyPr vert="horz" lIns="91440" tIns="45720" rIns="91440" bIns="45720" rtlCol="0">
            <a:normAutofit/>
          </a:bodyPr>
          <a:lstStyle/>
          <a:p>
            <a:pPr>
              <a:lnSpc>
                <a:spcPct val="90000"/>
              </a:lnSpc>
              <a:spcBef>
                <a:spcPts val="1000"/>
              </a:spcBef>
            </a:pPr>
            <a:endParaRPr lang="en-US" sz="3600" dirty="0">
              <a:sym typeface="Arimo"/>
            </a:endParaRPr>
          </a:p>
        </p:txBody>
      </p:sp>
      <p:pic>
        <p:nvPicPr>
          <p:cNvPr id="17" name="Picture 16" descr="A person standing next to a computer&#10;&#10;AI-generated content may be incorrect.">
            <a:extLst>
              <a:ext uri="{FF2B5EF4-FFF2-40B4-BE49-F238E27FC236}">
                <a16:creationId xmlns:a16="http://schemas.microsoft.com/office/drawing/2014/main" id="{3A8C1A81-C8F9-8299-9BC1-4FA400118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0" y="1862137"/>
            <a:ext cx="4715791" cy="4715791"/>
          </a:xfrm>
          <a:prstGeom prst="rect">
            <a:avLst/>
          </a:prstGeom>
        </p:spPr>
      </p:pic>
      <p:sp>
        <p:nvSpPr>
          <p:cNvPr id="14" name="Freeform 14">
            <a:extLst>
              <a:ext uri="{FF2B5EF4-FFF2-40B4-BE49-F238E27FC236}">
                <a16:creationId xmlns:a16="http://schemas.microsoft.com/office/drawing/2014/main" id="{5944C3EE-DFDF-DBE8-52E8-C10A7C70D7AE}"/>
              </a:ext>
            </a:extLst>
          </p:cNvPr>
          <p:cNvSpPr/>
          <p:nvPr/>
        </p:nvSpPr>
        <p:spPr>
          <a:xfrm>
            <a:off x="16611600" y="9804225"/>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2" name="Group 2">
            <a:extLst>
              <a:ext uri="{FF2B5EF4-FFF2-40B4-BE49-F238E27FC236}">
                <a16:creationId xmlns:a16="http://schemas.microsoft.com/office/drawing/2014/main" id="{6858E7E0-5B12-DAD7-A156-7C3B8602B8BC}"/>
              </a:ext>
            </a:extLst>
          </p:cNvPr>
          <p:cNvGrpSpPr/>
          <p:nvPr/>
        </p:nvGrpSpPr>
        <p:grpSpPr>
          <a:xfrm>
            <a:off x="1" y="-1"/>
            <a:ext cx="2457919" cy="9999061"/>
            <a:chOff x="0" y="0"/>
            <a:chExt cx="3752726" cy="1442366"/>
          </a:xfrm>
        </p:grpSpPr>
        <p:sp>
          <p:nvSpPr>
            <p:cNvPr id="3" name="Freeform 3">
              <a:extLst>
                <a:ext uri="{FF2B5EF4-FFF2-40B4-BE49-F238E27FC236}">
                  <a16:creationId xmlns:a16="http://schemas.microsoft.com/office/drawing/2014/main" id="{D9F50D71-26B2-DC63-B41B-C3F69E17BC1C}"/>
                </a:ext>
              </a:extLst>
            </p:cNvPr>
            <p:cNvSpPr/>
            <p:nvPr/>
          </p:nvSpPr>
          <p:spPr>
            <a:xfrm>
              <a:off x="0" y="0"/>
              <a:ext cx="3752726" cy="1442366"/>
            </a:xfrm>
            <a:custGeom>
              <a:avLst/>
              <a:gdLst/>
              <a:ahLst/>
              <a:cxnLst/>
              <a:rect l="l" t="t" r="r" b="b"/>
              <a:pathLst>
                <a:path w="3752726" h="1442366">
                  <a:moveTo>
                    <a:pt x="0" y="0"/>
                  </a:moveTo>
                  <a:lnTo>
                    <a:pt x="3752726" y="0"/>
                  </a:lnTo>
                  <a:lnTo>
                    <a:pt x="3752726" y="1442366"/>
                  </a:lnTo>
                  <a:lnTo>
                    <a:pt x="0" y="1442366"/>
                  </a:lnTo>
                  <a:close/>
                </a:path>
              </a:pathLst>
            </a:custGeom>
            <a:solidFill>
              <a:srgbClr val="FFC700"/>
            </a:solidFill>
          </p:spPr>
          <p:txBody>
            <a:bodyPr/>
            <a:lstStyle/>
            <a:p>
              <a:endParaRPr lang="en-US"/>
            </a:p>
          </p:txBody>
        </p:sp>
      </p:grpSp>
    </p:spTree>
    <p:extLst>
      <p:ext uri="{BB962C8B-B14F-4D97-AF65-F5344CB8AC3E}">
        <p14:creationId xmlns:p14="http://schemas.microsoft.com/office/powerpoint/2010/main" val="285952984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C700"/>
        </a:solidFill>
        <a:effectLst/>
      </p:bgPr>
    </p:bg>
    <p:spTree>
      <p:nvGrpSpPr>
        <p:cNvPr id="1" name=""/>
        <p:cNvGrpSpPr/>
        <p:nvPr/>
      </p:nvGrpSpPr>
      <p:grpSpPr>
        <a:xfrm>
          <a:off x="0" y="0"/>
          <a:ext cx="0" cy="0"/>
          <a:chOff x="0" y="0"/>
          <a:chExt cx="0" cy="0"/>
        </a:xfrm>
      </p:grpSpPr>
      <p:grpSp>
        <p:nvGrpSpPr>
          <p:cNvPr id="2" name="Group 2"/>
          <p:cNvGrpSpPr/>
          <p:nvPr/>
        </p:nvGrpSpPr>
        <p:grpSpPr>
          <a:xfrm>
            <a:off x="4817465" y="3771900"/>
            <a:ext cx="8389529" cy="1676400"/>
            <a:chOff x="0" y="0"/>
            <a:chExt cx="3060523" cy="464823"/>
          </a:xfrm>
        </p:grpSpPr>
        <p:sp>
          <p:nvSpPr>
            <p:cNvPr id="3" name="Freeform 3"/>
            <p:cNvSpPr/>
            <p:nvPr/>
          </p:nvSpPr>
          <p:spPr>
            <a:xfrm>
              <a:off x="0" y="0"/>
              <a:ext cx="3060523" cy="464823"/>
            </a:xfrm>
            <a:custGeom>
              <a:avLst/>
              <a:gdLst/>
              <a:ahLst/>
              <a:cxnLst/>
              <a:rect l="l" t="t" r="r" b="b"/>
              <a:pathLst>
                <a:path w="3060523" h="464823">
                  <a:moveTo>
                    <a:pt x="0" y="0"/>
                  </a:moveTo>
                  <a:lnTo>
                    <a:pt x="3060523" y="0"/>
                  </a:lnTo>
                  <a:lnTo>
                    <a:pt x="3060523" y="464823"/>
                  </a:lnTo>
                  <a:lnTo>
                    <a:pt x="0" y="464823"/>
                  </a:lnTo>
                  <a:close/>
                </a:path>
              </a:pathLst>
            </a:custGeom>
            <a:solidFill>
              <a:srgbClr val="D9DADC"/>
            </a:solidFill>
          </p:spPr>
          <p:txBody>
            <a:bodyPr/>
            <a:lstStyle/>
            <a:p>
              <a:endParaRPr lang="en-US"/>
            </a:p>
          </p:txBody>
        </p:sp>
      </p:grpSp>
      <p:sp>
        <p:nvSpPr>
          <p:cNvPr id="4" name="TextBox 4"/>
          <p:cNvSpPr txBox="1"/>
          <p:nvPr/>
        </p:nvSpPr>
        <p:spPr>
          <a:xfrm>
            <a:off x="5554654" y="4159000"/>
            <a:ext cx="7178691" cy="1378474"/>
          </a:xfrm>
          <a:prstGeom prst="rect">
            <a:avLst/>
          </a:prstGeom>
        </p:spPr>
        <p:txBody>
          <a:bodyPr lIns="0" tIns="0" rIns="0" bIns="0" rtlCol="0" anchor="t">
            <a:spAutoFit/>
          </a:bodyPr>
          <a:lstStyle/>
          <a:p>
            <a:pPr algn="ctr">
              <a:lnSpc>
                <a:spcPts val="10400"/>
              </a:lnSpc>
            </a:pPr>
            <a:r>
              <a:rPr lang="en-US" sz="10400" b="1" dirty="0">
                <a:solidFill>
                  <a:srgbClr val="0070C0"/>
                </a:solidFill>
                <a:latin typeface="Oswald Bold"/>
                <a:ea typeface="Oswald Bold"/>
                <a:cs typeface="Oswald Bold"/>
                <a:sym typeface="Oswald Bold"/>
              </a:rPr>
              <a:t>THANK YOU</a:t>
            </a:r>
          </a:p>
        </p:txBody>
      </p:sp>
      <p:sp>
        <p:nvSpPr>
          <p:cNvPr id="5" name="Freeform 5"/>
          <p:cNvSpPr/>
          <p:nvPr/>
        </p:nvSpPr>
        <p:spPr>
          <a:xfrm>
            <a:off x="8305800" y="6126850"/>
            <a:ext cx="1282089" cy="191148"/>
          </a:xfrm>
          <a:custGeom>
            <a:avLst/>
            <a:gdLst/>
            <a:ahLst/>
            <a:cxnLst/>
            <a:rect l="l" t="t" r="r" b="b"/>
            <a:pathLst>
              <a:path w="1282089" h="191148">
                <a:moveTo>
                  <a:pt x="0" y="0"/>
                </a:moveTo>
                <a:lnTo>
                  <a:pt x="1282088" y="0"/>
                </a:lnTo>
                <a:lnTo>
                  <a:pt x="1282088" y="191148"/>
                </a:lnTo>
                <a:lnTo>
                  <a:pt x="0" y="1911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9DADC"/>
        </a:solidFill>
        <a:effectLst/>
      </p:bgPr>
    </p:bg>
    <p:spTree>
      <p:nvGrpSpPr>
        <p:cNvPr id="1" name=""/>
        <p:cNvGrpSpPr/>
        <p:nvPr/>
      </p:nvGrpSpPr>
      <p:grpSpPr>
        <a:xfrm>
          <a:off x="0" y="0"/>
          <a:ext cx="0" cy="0"/>
          <a:chOff x="0" y="0"/>
          <a:chExt cx="0" cy="0"/>
        </a:xfrm>
      </p:grpSpPr>
      <p:grpSp>
        <p:nvGrpSpPr>
          <p:cNvPr id="2" name="Group 2"/>
          <p:cNvGrpSpPr/>
          <p:nvPr/>
        </p:nvGrpSpPr>
        <p:grpSpPr>
          <a:xfrm>
            <a:off x="6798501" y="0"/>
            <a:ext cx="4690997" cy="10287000"/>
            <a:chOff x="0" y="0"/>
            <a:chExt cx="1711289" cy="3752725"/>
          </a:xfrm>
        </p:grpSpPr>
        <p:sp>
          <p:nvSpPr>
            <p:cNvPr id="3" name="Freeform 3"/>
            <p:cNvSpPr/>
            <p:nvPr/>
          </p:nvSpPr>
          <p:spPr>
            <a:xfrm>
              <a:off x="0" y="0"/>
              <a:ext cx="1711289" cy="3752726"/>
            </a:xfrm>
            <a:custGeom>
              <a:avLst/>
              <a:gdLst/>
              <a:ahLst/>
              <a:cxnLst/>
              <a:rect l="l" t="t" r="r" b="b"/>
              <a:pathLst>
                <a:path w="1711289" h="3752726">
                  <a:moveTo>
                    <a:pt x="0" y="0"/>
                  </a:moveTo>
                  <a:lnTo>
                    <a:pt x="1711289" y="0"/>
                  </a:lnTo>
                  <a:lnTo>
                    <a:pt x="1711289" y="3752726"/>
                  </a:lnTo>
                  <a:lnTo>
                    <a:pt x="0" y="3752726"/>
                  </a:lnTo>
                  <a:close/>
                </a:path>
              </a:pathLst>
            </a:custGeom>
            <a:solidFill>
              <a:srgbClr val="FFC700"/>
            </a:solidFill>
          </p:spPr>
          <p:txBody>
            <a:bodyPr/>
            <a:lstStyle/>
            <a:p>
              <a:endParaRPr lang="en-US"/>
            </a:p>
          </p:txBody>
        </p:sp>
      </p:grpSp>
      <p:grpSp>
        <p:nvGrpSpPr>
          <p:cNvPr id="8" name="Group 8"/>
          <p:cNvGrpSpPr/>
          <p:nvPr/>
        </p:nvGrpSpPr>
        <p:grpSpPr>
          <a:xfrm>
            <a:off x="16411721" y="8297497"/>
            <a:ext cx="1876279" cy="1989503"/>
            <a:chOff x="0" y="0"/>
            <a:chExt cx="684472" cy="725776"/>
          </a:xfrm>
        </p:grpSpPr>
        <p:sp>
          <p:nvSpPr>
            <p:cNvPr id="9" name="Freeform 9"/>
            <p:cNvSpPr/>
            <p:nvPr/>
          </p:nvSpPr>
          <p:spPr>
            <a:xfrm>
              <a:off x="0" y="0"/>
              <a:ext cx="684472" cy="725776"/>
            </a:xfrm>
            <a:custGeom>
              <a:avLst/>
              <a:gdLst/>
              <a:ahLst/>
              <a:cxnLst/>
              <a:rect l="l" t="t" r="r" b="b"/>
              <a:pathLst>
                <a:path w="684472" h="725776">
                  <a:moveTo>
                    <a:pt x="0" y="0"/>
                  </a:moveTo>
                  <a:lnTo>
                    <a:pt x="684472" y="0"/>
                  </a:lnTo>
                  <a:lnTo>
                    <a:pt x="684472" y="725776"/>
                  </a:lnTo>
                  <a:lnTo>
                    <a:pt x="0" y="725776"/>
                  </a:lnTo>
                  <a:close/>
                </a:path>
              </a:pathLst>
            </a:custGeom>
            <a:solidFill>
              <a:srgbClr val="FFC700"/>
            </a:solidFill>
          </p:spPr>
          <p:txBody>
            <a:bodyPr/>
            <a:lstStyle/>
            <a:p>
              <a:endParaRPr lang="en-US">
                <a:solidFill>
                  <a:srgbClr val="FFC700"/>
                </a:solidFill>
              </a:endParaRPr>
            </a:p>
          </p:txBody>
        </p:sp>
      </p:grpSp>
      <p:sp>
        <p:nvSpPr>
          <p:cNvPr id="10" name="Freeform 10"/>
          <p:cNvSpPr/>
          <p:nvPr/>
        </p:nvSpPr>
        <p:spPr>
          <a:xfrm>
            <a:off x="15572840" y="9067152"/>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TextBox 11"/>
          <p:cNvSpPr txBox="1"/>
          <p:nvPr/>
        </p:nvSpPr>
        <p:spPr>
          <a:xfrm>
            <a:off x="881352" y="2927911"/>
            <a:ext cx="5062248" cy="2769989"/>
          </a:xfrm>
          <a:prstGeom prst="rect">
            <a:avLst/>
          </a:prstGeom>
        </p:spPr>
        <p:txBody>
          <a:bodyPr wrap="square" lIns="0" tIns="0" rIns="0" bIns="0" rtlCol="0" anchor="t">
            <a:spAutoFit/>
          </a:bodyPr>
          <a:lstStyle/>
          <a:p>
            <a:pPr algn="just"/>
            <a:r>
              <a:rPr lang="en-US" dirty="0">
                <a:latin typeface="Avenir Next LT Pro Light" panose="020B0304020202020204" pitchFamily="34" charset="77"/>
              </a:rPr>
              <a:t>In the current global landscape, fluctuations in food prices have become a significant area of concern. While domestic trends in the United States often receive the most attention, it is equally important to examine food pricing dynamics in other countries. This project seeks to support researchers in identifying notable shifts in global food prices and exploring potential correlations with international events that may contribute to these changes.</a:t>
            </a:r>
          </a:p>
        </p:txBody>
      </p:sp>
      <p:sp>
        <p:nvSpPr>
          <p:cNvPr id="13" name="TextBox 13"/>
          <p:cNvSpPr txBox="1"/>
          <p:nvPr/>
        </p:nvSpPr>
        <p:spPr>
          <a:xfrm>
            <a:off x="904645" y="1649496"/>
            <a:ext cx="5562600" cy="923330"/>
          </a:xfrm>
          <a:prstGeom prst="rect">
            <a:avLst/>
          </a:prstGeom>
        </p:spPr>
        <p:txBody>
          <a:bodyPr wrap="square" lIns="0" tIns="0" rIns="0" bIns="0" rtlCol="0" anchor="t">
            <a:spAutoFit/>
          </a:bodyPr>
          <a:lstStyle/>
          <a:p>
            <a:pPr algn="l">
              <a:lnSpc>
                <a:spcPts val="7150"/>
              </a:lnSpc>
            </a:pPr>
            <a:r>
              <a:rPr lang="en-US" sz="6500" b="1" dirty="0">
                <a:solidFill>
                  <a:srgbClr val="0070C0"/>
                </a:solidFill>
                <a:latin typeface="Oswald Bold"/>
                <a:ea typeface="Oswald Bold"/>
                <a:cs typeface="Oswald Bold"/>
                <a:sym typeface="Oswald Bold"/>
              </a:rPr>
              <a:t>INTRODUCTION</a:t>
            </a:r>
          </a:p>
        </p:txBody>
      </p:sp>
      <p:pic>
        <p:nvPicPr>
          <p:cNvPr id="18" name="Picture 17" descr="A person holding a handful of seeds&#10;&#10;AI-generated content may be incorrect.">
            <a:extLst>
              <a:ext uri="{FF2B5EF4-FFF2-40B4-BE49-F238E27FC236}">
                <a16:creationId xmlns:a16="http://schemas.microsoft.com/office/drawing/2014/main" id="{9572BE99-962F-12DF-6E58-0D833FDBCDEB}"/>
              </a:ext>
            </a:extLst>
          </p:cNvPr>
          <p:cNvPicPr>
            <a:picLocks noChangeAspect="1"/>
          </p:cNvPicPr>
          <p:nvPr/>
        </p:nvPicPr>
        <p:blipFill>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tretch>
            <a:fillRect/>
          </a:stretch>
        </p:blipFill>
        <p:spPr>
          <a:xfrm>
            <a:off x="7086601" y="4981575"/>
            <a:ext cx="7053168" cy="5305425"/>
          </a:xfrm>
          <a:prstGeom prst="rect">
            <a:avLst/>
          </a:prstGeom>
        </p:spPr>
      </p:pic>
      <p:pic>
        <p:nvPicPr>
          <p:cNvPr id="21" name="Picture 20" descr="A person looking at a grocery store shelf&#10;&#10;AI-generated content may be incorrect.">
            <a:extLst>
              <a:ext uri="{FF2B5EF4-FFF2-40B4-BE49-F238E27FC236}">
                <a16:creationId xmlns:a16="http://schemas.microsoft.com/office/drawing/2014/main" id="{ACC5FA0E-1E59-D0B5-4F33-2559C48FDD96}"/>
              </a:ext>
            </a:extLst>
          </p:cNvPr>
          <p:cNvPicPr>
            <a:picLocks noChangeAspect="1"/>
          </p:cNvPicPr>
          <p:nvPr/>
        </p:nvPicPr>
        <p:blipFill>
          <a:blip r:embed="rId6">
            <a:extLst>
              <a:ext uri="{28A0092B-C50C-407E-A947-70E740481C1C}">
                <a14:useLocalDpi xmlns:a14="http://schemas.microsoft.com/office/drawing/2010/main" val="0"/>
              </a:ext>
              <a:ext uri="{837473B0-CC2E-450A-ABE3-18F120FF3D39}">
                <a1611:picAttrSrcUrl xmlns:a1611="http://schemas.microsoft.com/office/drawing/2016/11/main" r:id="rId7"/>
              </a:ext>
            </a:extLst>
          </a:blip>
          <a:stretch>
            <a:fillRect/>
          </a:stretch>
        </p:blipFill>
        <p:spPr>
          <a:xfrm>
            <a:off x="11489497" y="310584"/>
            <a:ext cx="6157757" cy="4223315"/>
          </a:xfrm>
          <a:prstGeom prst="rect">
            <a:avLst/>
          </a:prstGeom>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4">
            <a:extLst>
              <a:ext uri="{FF2B5EF4-FFF2-40B4-BE49-F238E27FC236}">
                <a16:creationId xmlns:a16="http://schemas.microsoft.com/office/drawing/2014/main" id="{70FBFBAC-5A52-D16F-0B36-6A5BF38FA6AF}"/>
              </a:ext>
            </a:extLst>
          </p:cNvPr>
          <p:cNvGrpSpPr/>
          <p:nvPr/>
        </p:nvGrpSpPr>
        <p:grpSpPr>
          <a:xfrm>
            <a:off x="15475960" y="0"/>
            <a:ext cx="4107440" cy="10287000"/>
            <a:chOff x="0" y="0"/>
            <a:chExt cx="1498405" cy="3752725"/>
          </a:xfrm>
        </p:grpSpPr>
        <p:sp>
          <p:nvSpPr>
            <p:cNvPr id="59" name="Freeform 5">
              <a:extLst>
                <a:ext uri="{FF2B5EF4-FFF2-40B4-BE49-F238E27FC236}">
                  <a16:creationId xmlns:a16="http://schemas.microsoft.com/office/drawing/2014/main" id="{0D465A3A-6533-6DF8-3529-C49FE4AC5F3B}"/>
                </a:ext>
              </a:extLst>
            </p:cNvPr>
            <p:cNvSpPr/>
            <p:nvPr/>
          </p:nvSpPr>
          <p:spPr>
            <a:xfrm>
              <a:off x="0" y="0"/>
              <a:ext cx="1498405" cy="3752726"/>
            </a:xfrm>
            <a:custGeom>
              <a:avLst/>
              <a:gdLst/>
              <a:ahLst/>
              <a:cxnLst/>
              <a:rect l="l" t="t" r="r" b="b"/>
              <a:pathLst>
                <a:path w="1498405" h="3752726">
                  <a:moveTo>
                    <a:pt x="0" y="0"/>
                  </a:moveTo>
                  <a:lnTo>
                    <a:pt x="1498405" y="0"/>
                  </a:lnTo>
                  <a:lnTo>
                    <a:pt x="1498405" y="3752726"/>
                  </a:lnTo>
                  <a:lnTo>
                    <a:pt x="0" y="3752726"/>
                  </a:lnTo>
                  <a:close/>
                </a:path>
              </a:pathLst>
            </a:custGeom>
            <a:solidFill>
              <a:srgbClr val="FFC700"/>
            </a:solidFill>
          </p:spPr>
          <p:txBody>
            <a:bodyPr/>
            <a:lstStyle/>
            <a:p>
              <a:endParaRPr lang="en-US"/>
            </a:p>
          </p:txBody>
        </p:sp>
      </p:grpSp>
      <p:grpSp>
        <p:nvGrpSpPr>
          <p:cNvPr id="45" name="Group 44">
            <a:extLst>
              <a:ext uri="{FF2B5EF4-FFF2-40B4-BE49-F238E27FC236}">
                <a16:creationId xmlns:a16="http://schemas.microsoft.com/office/drawing/2014/main" id="{97D0426B-A94E-207A-06F6-9D1A987019DD}"/>
              </a:ext>
            </a:extLst>
          </p:cNvPr>
          <p:cNvGrpSpPr/>
          <p:nvPr/>
        </p:nvGrpSpPr>
        <p:grpSpPr>
          <a:xfrm>
            <a:off x="6978844" y="6095277"/>
            <a:ext cx="3865829" cy="2939202"/>
            <a:chOff x="5058962" y="4063518"/>
            <a:chExt cx="2577219" cy="1959468"/>
          </a:xfrm>
        </p:grpSpPr>
        <p:sp>
          <p:nvSpPr>
            <p:cNvPr id="3" name="Oval">
              <a:extLst>
                <a:ext uri="{FF2B5EF4-FFF2-40B4-BE49-F238E27FC236}">
                  <a16:creationId xmlns:a16="http://schemas.microsoft.com/office/drawing/2014/main" id="{0B39FF4A-0F48-2746-9271-13FD4AE39798}"/>
                </a:ext>
              </a:extLst>
            </p:cNvPr>
            <p:cNvSpPr/>
            <p:nvPr/>
          </p:nvSpPr>
          <p:spPr>
            <a:xfrm>
              <a:off x="5058962" y="4860162"/>
              <a:ext cx="2577219" cy="1162824"/>
            </a:xfrm>
            <a:prstGeom prst="ellipse">
              <a:avLst/>
            </a:prstGeom>
            <a:solidFill>
              <a:srgbClr val="E6E7E9"/>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4" name="Shape">
              <a:extLst>
                <a:ext uri="{FF2B5EF4-FFF2-40B4-BE49-F238E27FC236}">
                  <a16:creationId xmlns:a16="http://schemas.microsoft.com/office/drawing/2014/main" id="{2D4C46FD-808C-194C-9EA2-9F45618B1F72}"/>
                </a:ext>
              </a:extLst>
            </p:cNvPr>
            <p:cNvSpPr/>
            <p:nvPr/>
          </p:nvSpPr>
          <p:spPr>
            <a:xfrm>
              <a:off x="5100890" y="4720398"/>
              <a:ext cx="2493361" cy="12662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016"/>
                  </a:lnTo>
                  <a:cubicBezTo>
                    <a:pt x="21600" y="17309"/>
                    <a:pt x="16769" y="21600"/>
                    <a:pt x="10800" y="21600"/>
                  </a:cubicBezTo>
                  <a:cubicBezTo>
                    <a:pt x="4831" y="21600"/>
                    <a:pt x="0" y="17309"/>
                    <a:pt x="0" y="12016"/>
                  </a:cubicBezTo>
                  <a:lnTo>
                    <a:pt x="0" y="0"/>
                  </a:lnTo>
                  <a:cubicBezTo>
                    <a:pt x="3766" y="0"/>
                    <a:pt x="15365" y="0"/>
                    <a:pt x="21600" y="0"/>
                  </a:cubicBezTo>
                  <a:close/>
                </a:path>
              </a:pathLst>
            </a:custGeom>
            <a:solidFill>
              <a:schemeClr val="accent6"/>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5" name="Oval">
              <a:extLst>
                <a:ext uri="{FF2B5EF4-FFF2-40B4-BE49-F238E27FC236}">
                  <a16:creationId xmlns:a16="http://schemas.microsoft.com/office/drawing/2014/main" id="{8271B459-F1D3-FB4C-9F3F-C08239C83937}"/>
                </a:ext>
              </a:extLst>
            </p:cNvPr>
            <p:cNvSpPr/>
            <p:nvPr/>
          </p:nvSpPr>
          <p:spPr>
            <a:xfrm>
              <a:off x="5058962" y="4063518"/>
              <a:ext cx="2577219" cy="1162824"/>
            </a:xfrm>
            <a:prstGeom prst="ellipse">
              <a:avLst/>
            </a:prstGeom>
            <a:solidFill>
              <a:srgbClr val="E6E7E9"/>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6" name="Oval">
              <a:extLst>
                <a:ext uri="{FF2B5EF4-FFF2-40B4-BE49-F238E27FC236}">
                  <a16:creationId xmlns:a16="http://schemas.microsoft.com/office/drawing/2014/main" id="{87E5B314-A597-9A47-BE01-850999F8CCE4}"/>
                </a:ext>
              </a:extLst>
            </p:cNvPr>
            <p:cNvSpPr/>
            <p:nvPr/>
          </p:nvSpPr>
          <p:spPr>
            <a:xfrm>
              <a:off x="5142819" y="4161351"/>
              <a:ext cx="2406706" cy="1009085"/>
            </a:xfrm>
            <a:prstGeom prst="ellipse">
              <a:avLst/>
            </a:prstGeom>
            <a:solidFill>
              <a:srgbClr val="BCBEC0"/>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grpSp>
      <p:grpSp>
        <p:nvGrpSpPr>
          <p:cNvPr id="44" name="Group 43">
            <a:extLst>
              <a:ext uri="{FF2B5EF4-FFF2-40B4-BE49-F238E27FC236}">
                <a16:creationId xmlns:a16="http://schemas.microsoft.com/office/drawing/2014/main" id="{391A76BE-71DF-FBC2-081D-CD67968D4282}"/>
              </a:ext>
            </a:extLst>
          </p:cNvPr>
          <p:cNvGrpSpPr/>
          <p:nvPr/>
        </p:nvGrpSpPr>
        <p:grpSpPr>
          <a:xfrm>
            <a:off x="6119306" y="5191119"/>
            <a:ext cx="3865829" cy="2683347"/>
            <a:chOff x="4485937" y="3043255"/>
            <a:chExt cx="2577219" cy="2015370"/>
          </a:xfrm>
        </p:grpSpPr>
        <p:sp>
          <p:nvSpPr>
            <p:cNvPr id="7" name="Shape">
              <a:extLst>
                <a:ext uri="{FF2B5EF4-FFF2-40B4-BE49-F238E27FC236}">
                  <a16:creationId xmlns:a16="http://schemas.microsoft.com/office/drawing/2014/main" id="{B6AABE0A-5C44-2E46-9869-855363BD23ED}"/>
                </a:ext>
              </a:extLst>
            </p:cNvPr>
            <p:cNvSpPr/>
            <p:nvPr/>
          </p:nvSpPr>
          <p:spPr>
            <a:xfrm>
              <a:off x="4485937" y="3895803"/>
              <a:ext cx="2577219" cy="11628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376" y="0"/>
                    <a:pt x="20967" y="4232"/>
                    <a:pt x="21541" y="9658"/>
                  </a:cubicBezTo>
                  <a:lnTo>
                    <a:pt x="21600" y="9658"/>
                  </a:lnTo>
                  <a:lnTo>
                    <a:pt x="21600" y="10800"/>
                  </a:lnTo>
                  <a:cubicBezTo>
                    <a:pt x="21600" y="16771"/>
                    <a:pt x="16762" y="21600"/>
                    <a:pt x="10800" y="21600"/>
                  </a:cubicBezTo>
                  <a:cubicBezTo>
                    <a:pt x="4838" y="21600"/>
                    <a:pt x="0" y="16771"/>
                    <a:pt x="0" y="10800"/>
                  </a:cubicBezTo>
                  <a:lnTo>
                    <a:pt x="0" y="9658"/>
                  </a:lnTo>
                  <a:lnTo>
                    <a:pt x="59" y="9658"/>
                  </a:lnTo>
                  <a:cubicBezTo>
                    <a:pt x="621" y="4232"/>
                    <a:pt x="5213" y="0"/>
                    <a:pt x="10800" y="0"/>
                  </a:cubicBezTo>
                  <a:close/>
                </a:path>
              </a:pathLst>
            </a:custGeom>
            <a:solidFill>
              <a:srgbClr val="939598"/>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8" name="Oval">
              <a:extLst>
                <a:ext uri="{FF2B5EF4-FFF2-40B4-BE49-F238E27FC236}">
                  <a16:creationId xmlns:a16="http://schemas.microsoft.com/office/drawing/2014/main" id="{5D7DB98F-224E-A649-A914-305CA0A0230E}"/>
                </a:ext>
              </a:extLst>
            </p:cNvPr>
            <p:cNvSpPr/>
            <p:nvPr/>
          </p:nvSpPr>
          <p:spPr>
            <a:xfrm>
              <a:off x="4485937" y="3839899"/>
              <a:ext cx="2577219" cy="1162824"/>
            </a:xfrm>
            <a:prstGeom prst="ellipse">
              <a:avLst/>
            </a:prstGeom>
            <a:solidFill>
              <a:srgbClr val="E6E7E9"/>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9" name="Shape">
              <a:extLst>
                <a:ext uri="{FF2B5EF4-FFF2-40B4-BE49-F238E27FC236}">
                  <a16:creationId xmlns:a16="http://schemas.microsoft.com/office/drawing/2014/main" id="{AA84EFFE-2314-3E45-B6FC-5E61E9A3C380}"/>
                </a:ext>
              </a:extLst>
            </p:cNvPr>
            <p:cNvSpPr/>
            <p:nvPr/>
          </p:nvSpPr>
          <p:spPr>
            <a:xfrm>
              <a:off x="4527866" y="3700135"/>
              <a:ext cx="2493361" cy="12662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016"/>
                  </a:lnTo>
                  <a:cubicBezTo>
                    <a:pt x="21600" y="17309"/>
                    <a:pt x="16769" y="21600"/>
                    <a:pt x="10800" y="21600"/>
                  </a:cubicBezTo>
                  <a:cubicBezTo>
                    <a:pt x="4831" y="21600"/>
                    <a:pt x="0" y="17309"/>
                    <a:pt x="0" y="12016"/>
                  </a:cubicBezTo>
                  <a:lnTo>
                    <a:pt x="0" y="0"/>
                  </a:lnTo>
                  <a:cubicBezTo>
                    <a:pt x="3778" y="0"/>
                    <a:pt x="15377" y="0"/>
                    <a:pt x="21600" y="0"/>
                  </a:cubicBezTo>
                  <a:close/>
                </a:path>
              </a:pathLst>
            </a:custGeom>
            <a:solidFill>
              <a:schemeClr val="accent4"/>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dirty="0"/>
            </a:p>
          </p:txBody>
        </p:sp>
        <p:sp>
          <p:nvSpPr>
            <p:cNvPr id="10" name="Oval">
              <a:extLst>
                <a:ext uri="{FF2B5EF4-FFF2-40B4-BE49-F238E27FC236}">
                  <a16:creationId xmlns:a16="http://schemas.microsoft.com/office/drawing/2014/main" id="{EA17422A-525A-F545-9692-2CF44766AE5D}"/>
                </a:ext>
              </a:extLst>
            </p:cNvPr>
            <p:cNvSpPr/>
            <p:nvPr/>
          </p:nvSpPr>
          <p:spPr>
            <a:xfrm>
              <a:off x="4485937" y="3043255"/>
              <a:ext cx="2577219" cy="1162824"/>
            </a:xfrm>
            <a:prstGeom prst="ellipse">
              <a:avLst/>
            </a:prstGeom>
            <a:solidFill>
              <a:srgbClr val="E6E7E9"/>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11" name="Oval">
              <a:extLst>
                <a:ext uri="{FF2B5EF4-FFF2-40B4-BE49-F238E27FC236}">
                  <a16:creationId xmlns:a16="http://schemas.microsoft.com/office/drawing/2014/main" id="{2CB47D72-B980-DD45-82A6-C585FF171800}"/>
                </a:ext>
              </a:extLst>
            </p:cNvPr>
            <p:cNvSpPr/>
            <p:nvPr/>
          </p:nvSpPr>
          <p:spPr>
            <a:xfrm>
              <a:off x="4569794" y="3155064"/>
              <a:ext cx="2406706" cy="1009085"/>
            </a:xfrm>
            <a:prstGeom prst="ellipse">
              <a:avLst/>
            </a:prstGeom>
            <a:solidFill>
              <a:srgbClr val="BCBEC0"/>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grpSp>
      <p:grpSp>
        <p:nvGrpSpPr>
          <p:cNvPr id="46" name="Group 45">
            <a:extLst>
              <a:ext uri="{FF2B5EF4-FFF2-40B4-BE49-F238E27FC236}">
                <a16:creationId xmlns:a16="http://schemas.microsoft.com/office/drawing/2014/main" id="{8B06B252-68F3-3FCB-62BF-98C2CC191C11}"/>
              </a:ext>
            </a:extLst>
          </p:cNvPr>
          <p:cNvGrpSpPr/>
          <p:nvPr/>
        </p:nvGrpSpPr>
        <p:grpSpPr>
          <a:xfrm>
            <a:off x="7083665" y="3276274"/>
            <a:ext cx="3527227" cy="2760306"/>
            <a:chOff x="5128843" y="2009015"/>
            <a:chExt cx="2577219" cy="2015371"/>
          </a:xfrm>
        </p:grpSpPr>
        <p:sp>
          <p:nvSpPr>
            <p:cNvPr id="12" name="Shape">
              <a:extLst>
                <a:ext uri="{FF2B5EF4-FFF2-40B4-BE49-F238E27FC236}">
                  <a16:creationId xmlns:a16="http://schemas.microsoft.com/office/drawing/2014/main" id="{E4B7AB9C-FB0F-844F-B7FB-037338D7BD8F}"/>
                </a:ext>
              </a:extLst>
            </p:cNvPr>
            <p:cNvSpPr/>
            <p:nvPr/>
          </p:nvSpPr>
          <p:spPr>
            <a:xfrm>
              <a:off x="5128843" y="2861564"/>
              <a:ext cx="2577219" cy="11628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376" y="0"/>
                    <a:pt x="20967" y="4232"/>
                    <a:pt x="21541" y="9658"/>
                  </a:cubicBezTo>
                  <a:lnTo>
                    <a:pt x="21600" y="9658"/>
                  </a:lnTo>
                  <a:lnTo>
                    <a:pt x="21600" y="10800"/>
                  </a:lnTo>
                  <a:cubicBezTo>
                    <a:pt x="21600" y="16771"/>
                    <a:pt x="16762" y="21600"/>
                    <a:pt x="10800" y="21600"/>
                  </a:cubicBezTo>
                  <a:cubicBezTo>
                    <a:pt x="4838" y="21600"/>
                    <a:pt x="0" y="16771"/>
                    <a:pt x="0" y="10800"/>
                  </a:cubicBezTo>
                  <a:lnTo>
                    <a:pt x="0" y="9658"/>
                  </a:lnTo>
                  <a:lnTo>
                    <a:pt x="59" y="9658"/>
                  </a:lnTo>
                  <a:cubicBezTo>
                    <a:pt x="633" y="4232"/>
                    <a:pt x="5224" y="0"/>
                    <a:pt x="10800" y="0"/>
                  </a:cubicBezTo>
                  <a:close/>
                </a:path>
              </a:pathLst>
            </a:custGeom>
            <a:solidFill>
              <a:srgbClr val="939598"/>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13" name="Oval">
              <a:extLst>
                <a:ext uri="{FF2B5EF4-FFF2-40B4-BE49-F238E27FC236}">
                  <a16:creationId xmlns:a16="http://schemas.microsoft.com/office/drawing/2014/main" id="{829D9963-5A3B-F048-B8B9-756D6E4A44AB}"/>
                </a:ext>
              </a:extLst>
            </p:cNvPr>
            <p:cNvSpPr/>
            <p:nvPr/>
          </p:nvSpPr>
          <p:spPr>
            <a:xfrm>
              <a:off x="5128843" y="2791683"/>
              <a:ext cx="2577219" cy="1162824"/>
            </a:xfrm>
            <a:prstGeom prst="ellipse">
              <a:avLst/>
            </a:prstGeom>
            <a:solidFill>
              <a:srgbClr val="E6E7E9"/>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14" name="Shape">
              <a:extLst>
                <a:ext uri="{FF2B5EF4-FFF2-40B4-BE49-F238E27FC236}">
                  <a16:creationId xmlns:a16="http://schemas.microsoft.com/office/drawing/2014/main" id="{3B197700-D00D-354E-88BD-24FAE842968B}"/>
                </a:ext>
              </a:extLst>
            </p:cNvPr>
            <p:cNvSpPr/>
            <p:nvPr/>
          </p:nvSpPr>
          <p:spPr>
            <a:xfrm>
              <a:off x="5170771" y="2651920"/>
              <a:ext cx="2493361" cy="12662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016"/>
                  </a:lnTo>
                  <a:cubicBezTo>
                    <a:pt x="21600" y="17309"/>
                    <a:pt x="16769" y="21600"/>
                    <a:pt x="10800" y="21600"/>
                  </a:cubicBezTo>
                  <a:cubicBezTo>
                    <a:pt x="4831" y="21600"/>
                    <a:pt x="0" y="17309"/>
                    <a:pt x="0" y="12016"/>
                  </a:cubicBezTo>
                  <a:lnTo>
                    <a:pt x="0" y="0"/>
                  </a:lnTo>
                  <a:cubicBezTo>
                    <a:pt x="3765" y="0"/>
                    <a:pt x="15365" y="0"/>
                    <a:pt x="21600" y="0"/>
                  </a:cubicBezTo>
                  <a:close/>
                </a:path>
              </a:pathLst>
            </a:custGeom>
            <a:solidFill>
              <a:schemeClr val="accent2"/>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15" name="Oval">
              <a:extLst>
                <a:ext uri="{FF2B5EF4-FFF2-40B4-BE49-F238E27FC236}">
                  <a16:creationId xmlns:a16="http://schemas.microsoft.com/office/drawing/2014/main" id="{CB58B0EB-911A-5842-A82A-50501245C690}"/>
                </a:ext>
              </a:extLst>
            </p:cNvPr>
            <p:cNvSpPr/>
            <p:nvPr/>
          </p:nvSpPr>
          <p:spPr>
            <a:xfrm>
              <a:off x="5128843" y="2009015"/>
              <a:ext cx="2577219" cy="1162824"/>
            </a:xfrm>
            <a:prstGeom prst="ellipse">
              <a:avLst/>
            </a:prstGeom>
            <a:solidFill>
              <a:srgbClr val="E6E7E9"/>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16" name="Oval">
              <a:extLst>
                <a:ext uri="{FF2B5EF4-FFF2-40B4-BE49-F238E27FC236}">
                  <a16:creationId xmlns:a16="http://schemas.microsoft.com/office/drawing/2014/main" id="{BDF91F76-A693-C847-87EA-8BE8CE1FCAFF}"/>
                </a:ext>
              </a:extLst>
            </p:cNvPr>
            <p:cNvSpPr/>
            <p:nvPr/>
          </p:nvSpPr>
          <p:spPr>
            <a:xfrm>
              <a:off x="5212700" y="2106849"/>
              <a:ext cx="2406706" cy="1009085"/>
            </a:xfrm>
            <a:prstGeom prst="ellipse">
              <a:avLst/>
            </a:prstGeom>
            <a:solidFill>
              <a:srgbClr val="BCBEC0"/>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grpSp>
      <p:sp>
        <p:nvSpPr>
          <p:cNvPr id="29" name="TextBox 42">
            <a:extLst>
              <a:ext uri="{FF2B5EF4-FFF2-40B4-BE49-F238E27FC236}">
                <a16:creationId xmlns:a16="http://schemas.microsoft.com/office/drawing/2014/main" id="{5AACF594-D5AB-CF44-8F21-D42E07097B96}"/>
              </a:ext>
            </a:extLst>
          </p:cNvPr>
          <p:cNvSpPr txBox="1"/>
          <p:nvPr/>
        </p:nvSpPr>
        <p:spPr>
          <a:xfrm>
            <a:off x="9935706" y="6652592"/>
            <a:ext cx="652743"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t>04</a:t>
            </a:r>
          </a:p>
        </p:txBody>
      </p:sp>
      <p:grpSp>
        <p:nvGrpSpPr>
          <p:cNvPr id="48" name="Group 47">
            <a:extLst>
              <a:ext uri="{FF2B5EF4-FFF2-40B4-BE49-F238E27FC236}">
                <a16:creationId xmlns:a16="http://schemas.microsoft.com/office/drawing/2014/main" id="{32A9F4B4-3745-04DB-ADBF-0D3484055E33}"/>
              </a:ext>
            </a:extLst>
          </p:cNvPr>
          <p:cNvGrpSpPr/>
          <p:nvPr/>
        </p:nvGrpSpPr>
        <p:grpSpPr>
          <a:xfrm>
            <a:off x="6685343" y="1252522"/>
            <a:ext cx="3865829" cy="3023057"/>
            <a:chOff x="4863295" y="835014"/>
            <a:chExt cx="2577219" cy="2015371"/>
          </a:xfrm>
        </p:grpSpPr>
        <p:sp>
          <p:nvSpPr>
            <p:cNvPr id="17" name="Shape">
              <a:extLst>
                <a:ext uri="{FF2B5EF4-FFF2-40B4-BE49-F238E27FC236}">
                  <a16:creationId xmlns:a16="http://schemas.microsoft.com/office/drawing/2014/main" id="{523BF448-3077-4542-9129-F39D3EF88BA9}"/>
                </a:ext>
              </a:extLst>
            </p:cNvPr>
            <p:cNvSpPr/>
            <p:nvPr/>
          </p:nvSpPr>
          <p:spPr>
            <a:xfrm>
              <a:off x="4863295" y="1687563"/>
              <a:ext cx="2577219" cy="1162822"/>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16376" y="0"/>
                    <a:pt x="20967" y="4232"/>
                    <a:pt x="21541" y="9658"/>
                  </a:cubicBezTo>
                  <a:lnTo>
                    <a:pt x="21600" y="9658"/>
                  </a:lnTo>
                  <a:lnTo>
                    <a:pt x="21600" y="10800"/>
                  </a:lnTo>
                  <a:cubicBezTo>
                    <a:pt x="21600" y="16771"/>
                    <a:pt x="16762" y="21600"/>
                    <a:pt x="10800" y="21600"/>
                  </a:cubicBezTo>
                  <a:cubicBezTo>
                    <a:pt x="4838" y="21600"/>
                    <a:pt x="0" y="16771"/>
                    <a:pt x="0" y="10800"/>
                  </a:cubicBezTo>
                  <a:lnTo>
                    <a:pt x="0" y="9658"/>
                  </a:lnTo>
                  <a:lnTo>
                    <a:pt x="59" y="9658"/>
                  </a:lnTo>
                  <a:cubicBezTo>
                    <a:pt x="633" y="4232"/>
                    <a:pt x="5213" y="0"/>
                    <a:pt x="10800" y="0"/>
                  </a:cubicBezTo>
                  <a:close/>
                </a:path>
              </a:pathLst>
            </a:custGeom>
            <a:solidFill>
              <a:srgbClr val="939598"/>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18" name="Oval">
              <a:extLst>
                <a:ext uri="{FF2B5EF4-FFF2-40B4-BE49-F238E27FC236}">
                  <a16:creationId xmlns:a16="http://schemas.microsoft.com/office/drawing/2014/main" id="{0CA826B7-5848-7B4F-BB7F-F620B09056EC}"/>
                </a:ext>
              </a:extLst>
            </p:cNvPr>
            <p:cNvSpPr/>
            <p:nvPr/>
          </p:nvSpPr>
          <p:spPr>
            <a:xfrm>
              <a:off x="4863295" y="1631658"/>
              <a:ext cx="2577219" cy="1162824"/>
            </a:xfrm>
            <a:prstGeom prst="ellipse">
              <a:avLst/>
            </a:prstGeom>
            <a:solidFill>
              <a:srgbClr val="E6E7E9"/>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grpSp>
          <p:nvGrpSpPr>
            <p:cNvPr id="47" name="Group 46">
              <a:extLst>
                <a:ext uri="{FF2B5EF4-FFF2-40B4-BE49-F238E27FC236}">
                  <a16:creationId xmlns:a16="http://schemas.microsoft.com/office/drawing/2014/main" id="{B049DAB3-8285-02AD-3F80-9E0E97EDD801}"/>
                </a:ext>
              </a:extLst>
            </p:cNvPr>
            <p:cNvGrpSpPr/>
            <p:nvPr/>
          </p:nvGrpSpPr>
          <p:grpSpPr>
            <a:xfrm>
              <a:off x="4863295" y="835014"/>
              <a:ext cx="2577219" cy="1923125"/>
              <a:chOff x="4863295" y="835014"/>
              <a:chExt cx="2577219" cy="1923125"/>
            </a:xfrm>
          </p:grpSpPr>
          <p:sp>
            <p:nvSpPr>
              <p:cNvPr id="19" name="Shape">
                <a:extLst>
                  <a:ext uri="{FF2B5EF4-FFF2-40B4-BE49-F238E27FC236}">
                    <a16:creationId xmlns:a16="http://schemas.microsoft.com/office/drawing/2014/main" id="{706AE4C4-140C-0E43-9621-621845F6ED41}"/>
                  </a:ext>
                </a:extLst>
              </p:cNvPr>
              <p:cNvSpPr/>
              <p:nvPr/>
            </p:nvSpPr>
            <p:spPr>
              <a:xfrm>
                <a:off x="4905223" y="1491895"/>
                <a:ext cx="2493361" cy="1266244"/>
              </a:xfrm>
              <a:custGeom>
                <a:avLst/>
                <a:gdLst/>
                <a:ahLst/>
                <a:cxnLst>
                  <a:cxn ang="0">
                    <a:pos x="wd2" y="hd2"/>
                  </a:cxn>
                  <a:cxn ang="5400000">
                    <a:pos x="wd2" y="hd2"/>
                  </a:cxn>
                  <a:cxn ang="10800000">
                    <a:pos x="wd2" y="hd2"/>
                  </a:cxn>
                  <a:cxn ang="16200000">
                    <a:pos x="wd2" y="hd2"/>
                  </a:cxn>
                </a:cxnLst>
                <a:rect l="0" t="0" r="r" b="b"/>
                <a:pathLst>
                  <a:path w="21600" h="21600" extrusionOk="0">
                    <a:moveTo>
                      <a:pt x="21600" y="0"/>
                    </a:moveTo>
                    <a:lnTo>
                      <a:pt x="21600" y="12016"/>
                    </a:lnTo>
                    <a:cubicBezTo>
                      <a:pt x="21600" y="17309"/>
                      <a:pt x="16769" y="21600"/>
                      <a:pt x="10800" y="21600"/>
                    </a:cubicBezTo>
                    <a:cubicBezTo>
                      <a:pt x="4831" y="21600"/>
                      <a:pt x="0" y="17309"/>
                      <a:pt x="0" y="12016"/>
                    </a:cubicBezTo>
                    <a:lnTo>
                      <a:pt x="0" y="0"/>
                    </a:lnTo>
                    <a:cubicBezTo>
                      <a:pt x="3778" y="0"/>
                      <a:pt x="15377" y="0"/>
                      <a:pt x="21600" y="0"/>
                    </a:cubicBezTo>
                    <a:close/>
                  </a:path>
                </a:pathLst>
              </a:custGeom>
              <a:solidFill>
                <a:schemeClr val="accent3"/>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defRPr>
                </a:pPr>
                <a:endParaRPr sz="4500"/>
              </a:p>
            </p:txBody>
          </p:sp>
          <p:sp>
            <p:nvSpPr>
              <p:cNvPr id="20" name="Oval">
                <a:extLst>
                  <a:ext uri="{FF2B5EF4-FFF2-40B4-BE49-F238E27FC236}">
                    <a16:creationId xmlns:a16="http://schemas.microsoft.com/office/drawing/2014/main" id="{9639DDD7-9FA1-8342-98B2-DB1215F596DF}"/>
                  </a:ext>
                </a:extLst>
              </p:cNvPr>
              <p:cNvSpPr/>
              <p:nvPr/>
            </p:nvSpPr>
            <p:spPr>
              <a:xfrm>
                <a:off x="4863295" y="835014"/>
                <a:ext cx="2577219" cy="1162824"/>
              </a:xfrm>
              <a:prstGeom prst="ellipse">
                <a:avLst/>
              </a:prstGeom>
              <a:solidFill>
                <a:srgbClr val="E6E7E9"/>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4500"/>
              </a:p>
            </p:txBody>
          </p:sp>
          <p:sp>
            <p:nvSpPr>
              <p:cNvPr id="21" name="Oval">
                <a:extLst>
                  <a:ext uri="{FF2B5EF4-FFF2-40B4-BE49-F238E27FC236}">
                    <a16:creationId xmlns:a16="http://schemas.microsoft.com/office/drawing/2014/main" id="{C89BBF8A-F390-1440-91EB-8308B0577052}"/>
                  </a:ext>
                </a:extLst>
              </p:cNvPr>
              <p:cNvSpPr/>
              <p:nvPr/>
            </p:nvSpPr>
            <p:spPr>
              <a:xfrm>
                <a:off x="4947152" y="946824"/>
                <a:ext cx="2406706" cy="1009085"/>
              </a:xfrm>
              <a:prstGeom prst="ellipse">
                <a:avLst/>
              </a:prstGeom>
              <a:solidFill>
                <a:srgbClr val="BCBEC0"/>
              </a:solidFill>
              <a:ln w="12700">
                <a:miter lim="400000"/>
              </a:ln>
            </p:spPr>
            <p:txBody>
              <a:bodyPr lIns="57150" tIns="57150" rIns="57150" bIns="5715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sz="3000">
                    <a:solidFill>
                      <a:srgbClr val="FFFFFF"/>
                    </a:solidFill>
                    <a:effectLst>
                      <a:outerShdw blurRad="38100" dist="12700" dir="5400000" rotWithShape="0">
                        <a:srgbClr val="000000">
                          <a:alpha val="50000"/>
                        </a:srgbClr>
                      </a:outerShdw>
                    </a:effectLst>
                  </a:defRPr>
                </a:pPr>
                <a:endParaRPr sz="4500"/>
              </a:p>
            </p:txBody>
          </p:sp>
        </p:grpSp>
      </p:grpSp>
      <p:sp>
        <p:nvSpPr>
          <p:cNvPr id="26" name="TextBox 2">
            <a:extLst>
              <a:ext uri="{FF2B5EF4-FFF2-40B4-BE49-F238E27FC236}">
                <a16:creationId xmlns:a16="http://schemas.microsoft.com/office/drawing/2014/main" id="{91B407DD-8C38-9B40-B6D3-F42C49395C2D}"/>
              </a:ext>
            </a:extLst>
          </p:cNvPr>
          <p:cNvSpPr txBox="1"/>
          <p:nvPr/>
        </p:nvSpPr>
        <p:spPr>
          <a:xfrm>
            <a:off x="8289786" y="1830802"/>
            <a:ext cx="652743"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t>01</a:t>
            </a:r>
          </a:p>
        </p:txBody>
      </p:sp>
      <p:sp>
        <p:nvSpPr>
          <p:cNvPr id="27" name="TextBox 39">
            <a:extLst>
              <a:ext uri="{FF2B5EF4-FFF2-40B4-BE49-F238E27FC236}">
                <a16:creationId xmlns:a16="http://schemas.microsoft.com/office/drawing/2014/main" id="{D2838E74-6855-6A4D-B36D-84E9A8567241}"/>
              </a:ext>
            </a:extLst>
          </p:cNvPr>
          <p:cNvSpPr txBox="1"/>
          <p:nvPr/>
        </p:nvSpPr>
        <p:spPr>
          <a:xfrm>
            <a:off x="9855024" y="3834448"/>
            <a:ext cx="652743"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t>02</a:t>
            </a:r>
          </a:p>
        </p:txBody>
      </p:sp>
      <p:grpSp>
        <p:nvGrpSpPr>
          <p:cNvPr id="31" name="Group 30">
            <a:extLst>
              <a:ext uri="{FF2B5EF4-FFF2-40B4-BE49-F238E27FC236}">
                <a16:creationId xmlns:a16="http://schemas.microsoft.com/office/drawing/2014/main" id="{68DAAF7C-5928-C28E-9917-CFB6B30218BE}"/>
              </a:ext>
            </a:extLst>
          </p:cNvPr>
          <p:cNvGrpSpPr/>
          <p:nvPr/>
        </p:nvGrpSpPr>
        <p:grpSpPr>
          <a:xfrm>
            <a:off x="11889036" y="3605497"/>
            <a:ext cx="4389120" cy="1011900"/>
            <a:chOff x="8921977" y="1497503"/>
            <a:chExt cx="2926080" cy="674600"/>
          </a:xfrm>
        </p:grpSpPr>
        <p:sp>
          <p:nvSpPr>
            <p:cNvPr id="32" name="TextBox 31">
              <a:extLst>
                <a:ext uri="{FF2B5EF4-FFF2-40B4-BE49-F238E27FC236}">
                  <a16:creationId xmlns:a16="http://schemas.microsoft.com/office/drawing/2014/main" id="{013A01AE-4283-D85B-F301-AD484E1801FD}"/>
                </a:ext>
              </a:extLst>
            </p:cNvPr>
            <p:cNvSpPr txBox="1"/>
            <p:nvPr/>
          </p:nvSpPr>
          <p:spPr>
            <a:xfrm>
              <a:off x="8921977" y="1497503"/>
              <a:ext cx="2926080" cy="430887"/>
            </a:xfrm>
            <a:prstGeom prst="rect">
              <a:avLst/>
            </a:prstGeom>
            <a:noFill/>
          </p:spPr>
          <p:txBody>
            <a:bodyPr wrap="square" lIns="0" rIns="0" rtlCol="0" anchor="b">
              <a:spAutoFit/>
            </a:bodyPr>
            <a:lstStyle/>
            <a:p>
              <a:r>
                <a:rPr lang="en-US" sz="3600" b="1" noProof="1">
                  <a:solidFill>
                    <a:schemeClr val="accent2">
                      <a:lumMod val="75000"/>
                    </a:schemeClr>
                  </a:solidFill>
                </a:rPr>
                <a:t>02 - Database</a:t>
              </a:r>
            </a:p>
          </p:txBody>
        </p:sp>
        <p:sp>
          <p:nvSpPr>
            <p:cNvPr id="33" name="TextBox 32">
              <a:extLst>
                <a:ext uri="{FF2B5EF4-FFF2-40B4-BE49-F238E27FC236}">
                  <a16:creationId xmlns:a16="http://schemas.microsoft.com/office/drawing/2014/main" id="{B67128F6-A7BE-B804-91C8-B8E2019C0922}"/>
                </a:ext>
              </a:extLst>
            </p:cNvPr>
            <p:cNvSpPr txBox="1"/>
            <p:nvPr/>
          </p:nvSpPr>
          <p:spPr>
            <a:xfrm>
              <a:off x="8921977" y="1925882"/>
              <a:ext cx="2926080" cy="246221"/>
            </a:xfrm>
            <a:prstGeom prst="rect">
              <a:avLst/>
            </a:prstGeom>
            <a:noFill/>
          </p:spPr>
          <p:txBody>
            <a:bodyPr wrap="square" lIns="0" rIns="0" rtlCol="0" anchor="t">
              <a:spAutoFit/>
            </a:bodyPr>
            <a:lstStyle/>
            <a:p>
              <a:pPr algn="just"/>
              <a:r>
                <a:rPr lang="en-US" noProof="1">
                  <a:solidFill>
                    <a:schemeClr val="tx1">
                      <a:lumMod val="65000"/>
                      <a:lumOff val="35000"/>
                    </a:schemeClr>
                  </a:solidFill>
                </a:rPr>
                <a:t>SQLite, SQLAlchemy</a:t>
              </a:r>
            </a:p>
          </p:txBody>
        </p:sp>
      </p:grpSp>
      <p:grpSp>
        <p:nvGrpSpPr>
          <p:cNvPr id="34" name="Group 33">
            <a:extLst>
              <a:ext uri="{FF2B5EF4-FFF2-40B4-BE49-F238E27FC236}">
                <a16:creationId xmlns:a16="http://schemas.microsoft.com/office/drawing/2014/main" id="{BC7E0A22-7F55-089B-46E5-A269D86EE5FF}"/>
              </a:ext>
            </a:extLst>
          </p:cNvPr>
          <p:cNvGrpSpPr/>
          <p:nvPr/>
        </p:nvGrpSpPr>
        <p:grpSpPr>
          <a:xfrm>
            <a:off x="11889036" y="6461688"/>
            <a:ext cx="4389120" cy="1565897"/>
            <a:chOff x="8921977" y="3734832"/>
            <a:chExt cx="2926080" cy="1043931"/>
          </a:xfrm>
        </p:grpSpPr>
        <p:sp>
          <p:nvSpPr>
            <p:cNvPr id="35" name="TextBox 34">
              <a:extLst>
                <a:ext uri="{FF2B5EF4-FFF2-40B4-BE49-F238E27FC236}">
                  <a16:creationId xmlns:a16="http://schemas.microsoft.com/office/drawing/2014/main" id="{4D2642E6-87FA-0CEA-4079-9DA25C159F99}"/>
                </a:ext>
              </a:extLst>
            </p:cNvPr>
            <p:cNvSpPr txBox="1"/>
            <p:nvPr/>
          </p:nvSpPr>
          <p:spPr>
            <a:xfrm>
              <a:off x="8921977" y="3734832"/>
              <a:ext cx="2926080" cy="800219"/>
            </a:xfrm>
            <a:prstGeom prst="rect">
              <a:avLst/>
            </a:prstGeom>
            <a:noFill/>
          </p:spPr>
          <p:txBody>
            <a:bodyPr wrap="square" lIns="0" rIns="0" rtlCol="0" anchor="b">
              <a:spAutoFit/>
            </a:bodyPr>
            <a:lstStyle/>
            <a:p>
              <a:r>
                <a:rPr lang="en-US" sz="3600" b="1" noProof="1">
                  <a:solidFill>
                    <a:schemeClr val="accent6">
                      <a:lumMod val="75000"/>
                    </a:schemeClr>
                  </a:solidFill>
                </a:rPr>
                <a:t>04 - Programming Language</a:t>
              </a:r>
            </a:p>
          </p:txBody>
        </p:sp>
        <p:sp>
          <p:nvSpPr>
            <p:cNvPr id="36" name="TextBox 35">
              <a:extLst>
                <a:ext uri="{FF2B5EF4-FFF2-40B4-BE49-F238E27FC236}">
                  <a16:creationId xmlns:a16="http://schemas.microsoft.com/office/drawing/2014/main" id="{198A1446-D82C-CEFB-68ED-4E98889A169B}"/>
                </a:ext>
              </a:extLst>
            </p:cNvPr>
            <p:cNvSpPr txBox="1"/>
            <p:nvPr/>
          </p:nvSpPr>
          <p:spPr>
            <a:xfrm>
              <a:off x="8921977" y="4532542"/>
              <a:ext cx="2926080" cy="246221"/>
            </a:xfrm>
            <a:prstGeom prst="rect">
              <a:avLst/>
            </a:prstGeom>
            <a:noFill/>
          </p:spPr>
          <p:txBody>
            <a:bodyPr wrap="square" lIns="0" rIns="0" rtlCol="0" anchor="t">
              <a:spAutoFit/>
            </a:bodyPr>
            <a:lstStyle/>
            <a:p>
              <a:pPr algn="just"/>
              <a:r>
                <a:rPr lang="en-US" noProof="1">
                  <a:solidFill>
                    <a:schemeClr val="tx1">
                      <a:lumMod val="65000"/>
                      <a:lumOff val="35000"/>
                    </a:schemeClr>
                  </a:solidFill>
                </a:rPr>
                <a:t>Python</a:t>
              </a:r>
            </a:p>
          </p:txBody>
        </p:sp>
      </p:grpSp>
      <p:grpSp>
        <p:nvGrpSpPr>
          <p:cNvPr id="37" name="Group 36">
            <a:extLst>
              <a:ext uri="{FF2B5EF4-FFF2-40B4-BE49-F238E27FC236}">
                <a16:creationId xmlns:a16="http://schemas.microsoft.com/office/drawing/2014/main" id="{5F58C85D-87E7-519D-28C4-FE9CD8ECA864}"/>
              </a:ext>
            </a:extLst>
          </p:cNvPr>
          <p:cNvGrpSpPr/>
          <p:nvPr/>
        </p:nvGrpSpPr>
        <p:grpSpPr>
          <a:xfrm>
            <a:off x="1823476" y="5506401"/>
            <a:ext cx="3643683" cy="1935229"/>
            <a:chOff x="59839" y="2042991"/>
            <a:chExt cx="3199177" cy="1290152"/>
          </a:xfrm>
        </p:grpSpPr>
        <p:sp>
          <p:nvSpPr>
            <p:cNvPr id="38" name="TextBox 37">
              <a:extLst>
                <a:ext uri="{FF2B5EF4-FFF2-40B4-BE49-F238E27FC236}">
                  <a16:creationId xmlns:a16="http://schemas.microsoft.com/office/drawing/2014/main" id="{8AACBF7A-C7D8-1016-4CDC-75A8EE29B76D}"/>
                </a:ext>
              </a:extLst>
            </p:cNvPr>
            <p:cNvSpPr txBox="1"/>
            <p:nvPr/>
          </p:nvSpPr>
          <p:spPr>
            <a:xfrm>
              <a:off x="59839" y="2042991"/>
              <a:ext cx="3199177" cy="800219"/>
            </a:xfrm>
            <a:prstGeom prst="rect">
              <a:avLst/>
            </a:prstGeom>
            <a:noFill/>
          </p:spPr>
          <p:txBody>
            <a:bodyPr wrap="square" lIns="0" rIns="0" rtlCol="0" anchor="b">
              <a:spAutoFit/>
            </a:bodyPr>
            <a:lstStyle/>
            <a:p>
              <a:r>
                <a:rPr lang="en-US" sz="3600" b="1" noProof="1">
                  <a:solidFill>
                    <a:schemeClr val="accent4">
                      <a:lumMod val="50000"/>
                    </a:schemeClr>
                  </a:solidFill>
                </a:rPr>
                <a:t>03 - Exploratory Analysis Tool</a:t>
              </a:r>
            </a:p>
          </p:txBody>
        </p:sp>
        <p:sp>
          <p:nvSpPr>
            <p:cNvPr id="39" name="TextBox 38">
              <a:extLst>
                <a:ext uri="{FF2B5EF4-FFF2-40B4-BE49-F238E27FC236}">
                  <a16:creationId xmlns:a16="http://schemas.microsoft.com/office/drawing/2014/main" id="{1A8CCB54-FC99-7539-D7B5-4FBBAFFBE601}"/>
                </a:ext>
              </a:extLst>
            </p:cNvPr>
            <p:cNvSpPr txBox="1"/>
            <p:nvPr/>
          </p:nvSpPr>
          <p:spPr>
            <a:xfrm>
              <a:off x="86428" y="3086922"/>
              <a:ext cx="2926080" cy="246221"/>
            </a:xfrm>
            <a:prstGeom prst="rect">
              <a:avLst/>
            </a:prstGeom>
            <a:noFill/>
          </p:spPr>
          <p:txBody>
            <a:bodyPr wrap="square" lIns="0" rIns="0" rtlCol="0" anchor="t">
              <a:spAutoFit/>
            </a:bodyPr>
            <a:lstStyle/>
            <a:p>
              <a:pPr algn="just"/>
              <a:r>
                <a:rPr lang="en-US" noProof="1">
                  <a:solidFill>
                    <a:schemeClr val="tx1">
                      <a:lumMod val="65000"/>
                      <a:lumOff val="35000"/>
                    </a:schemeClr>
                  </a:solidFill>
                </a:rPr>
                <a:t>Jupyter Notebook, Dask Dataframe</a:t>
              </a:r>
            </a:p>
          </p:txBody>
        </p:sp>
      </p:grpSp>
      <p:grpSp>
        <p:nvGrpSpPr>
          <p:cNvPr id="40" name="Group 39">
            <a:extLst>
              <a:ext uri="{FF2B5EF4-FFF2-40B4-BE49-F238E27FC236}">
                <a16:creationId xmlns:a16="http://schemas.microsoft.com/office/drawing/2014/main" id="{552D1C49-5760-1E22-8FE3-7A22034A3DD2}"/>
              </a:ext>
            </a:extLst>
          </p:cNvPr>
          <p:cNvGrpSpPr/>
          <p:nvPr/>
        </p:nvGrpSpPr>
        <p:grpSpPr>
          <a:xfrm>
            <a:off x="1785398" y="2412534"/>
            <a:ext cx="4389120" cy="1011899"/>
            <a:chOff x="332936" y="2658544"/>
            <a:chExt cx="2926080" cy="674599"/>
          </a:xfrm>
        </p:grpSpPr>
        <p:sp>
          <p:nvSpPr>
            <p:cNvPr id="41" name="TextBox 40">
              <a:extLst>
                <a:ext uri="{FF2B5EF4-FFF2-40B4-BE49-F238E27FC236}">
                  <a16:creationId xmlns:a16="http://schemas.microsoft.com/office/drawing/2014/main" id="{67526979-D788-0853-91BD-DA0E9C5729BB}"/>
                </a:ext>
              </a:extLst>
            </p:cNvPr>
            <p:cNvSpPr txBox="1"/>
            <p:nvPr/>
          </p:nvSpPr>
          <p:spPr>
            <a:xfrm>
              <a:off x="332936" y="2658544"/>
              <a:ext cx="2926080" cy="430887"/>
            </a:xfrm>
            <a:prstGeom prst="rect">
              <a:avLst/>
            </a:prstGeom>
            <a:noFill/>
          </p:spPr>
          <p:txBody>
            <a:bodyPr wrap="square" lIns="0" rIns="0" rtlCol="0" anchor="b">
              <a:spAutoFit/>
            </a:bodyPr>
            <a:lstStyle/>
            <a:p>
              <a:pPr algn="just"/>
              <a:r>
                <a:rPr lang="en-US" sz="3600" b="1" noProof="1">
                  <a:solidFill>
                    <a:schemeClr val="accent3">
                      <a:lumMod val="75000"/>
                    </a:schemeClr>
                  </a:solidFill>
                </a:rPr>
                <a:t>01 - Data Analysis</a:t>
              </a:r>
            </a:p>
          </p:txBody>
        </p:sp>
        <p:sp>
          <p:nvSpPr>
            <p:cNvPr id="42" name="TextBox 41">
              <a:extLst>
                <a:ext uri="{FF2B5EF4-FFF2-40B4-BE49-F238E27FC236}">
                  <a16:creationId xmlns:a16="http://schemas.microsoft.com/office/drawing/2014/main" id="{CC4B40B2-9DEA-9AA2-AFB5-8BB4B81BA034}"/>
                </a:ext>
              </a:extLst>
            </p:cNvPr>
            <p:cNvSpPr txBox="1"/>
            <p:nvPr/>
          </p:nvSpPr>
          <p:spPr>
            <a:xfrm>
              <a:off x="332936" y="3086922"/>
              <a:ext cx="2926080" cy="246221"/>
            </a:xfrm>
            <a:prstGeom prst="rect">
              <a:avLst/>
            </a:prstGeom>
            <a:noFill/>
          </p:spPr>
          <p:txBody>
            <a:bodyPr wrap="square" lIns="0" rIns="0" rtlCol="0" anchor="t">
              <a:spAutoFit/>
            </a:bodyPr>
            <a:lstStyle/>
            <a:p>
              <a:pPr algn="just"/>
              <a:r>
                <a:rPr lang="en-US" noProof="1">
                  <a:solidFill>
                    <a:schemeClr val="tx1">
                      <a:lumMod val="65000"/>
                      <a:lumOff val="35000"/>
                    </a:schemeClr>
                  </a:solidFill>
                </a:rPr>
                <a:t>Pandas, Numpy, Dask</a:t>
              </a:r>
            </a:p>
          </p:txBody>
        </p:sp>
      </p:grpSp>
      <p:sp>
        <p:nvSpPr>
          <p:cNvPr id="28" name="TextBox 40">
            <a:extLst>
              <a:ext uri="{FF2B5EF4-FFF2-40B4-BE49-F238E27FC236}">
                <a16:creationId xmlns:a16="http://schemas.microsoft.com/office/drawing/2014/main" id="{499BE412-F45F-8A41-AF44-1279AA7E0F7D}"/>
              </a:ext>
            </a:extLst>
          </p:cNvPr>
          <p:cNvSpPr txBox="1"/>
          <p:nvPr/>
        </p:nvSpPr>
        <p:spPr>
          <a:xfrm>
            <a:off x="6401818" y="5143162"/>
            <a:ext cx="652743"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3600" b="1" dirty="0"/>
              <a:t>03</a:t>
            </a:r>
          </a:p>
        </p:txBody>
      </p:sp>
      <p:pic>
        <p:nvPicPr>
          <p:cNvPr id="43" name="Picture 42">
            <a:extLst>
              <a:ext uri="{FF2B5EF4-FFF2-40B4-BE49-F238E27FC236}">
                <a16:creationId xmlns:a16="http://schemas.microsoft.com/office/drawing/2014/main" id="{85B147B0-35CE-F889-9EEC-73EF29A6F6A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855024" y="7771722"/>
            <a:ext cx="781278" cy="781278"/>
          </a:xfrm>
          <a:prstGeom prst="rect">
            <a:avLst/>
          </a:prstGeom>
        </p:spPr>
      </p:pic>
      <p:pic>
        <p:nvPicPr>
          <p:cNvPr id="50" name="Graphic 49">
            <a:extLst>
              <a:ext uri="{FF2B5EF4-FFF2-40B4-BE49-F238E27FC236}">
                <a16:creationId xmlns:a16="http://schemas.microsoft.com/office/drawing/2014/main" id="{79EDAB88-0F1C-E5A6-B9FC-978AF172F61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384076" y="6693301"/>
            <a:ext cx="419100" cy="482600"/>
          </a:xfrm>
          <a:prstGeom prst="rect">
            <a:avLst/>
          </a:prstGeom>
        </p:spPr>
      </p:pic>
      <p:pic>
        <p:nvPicPr>
          <p:cNvPr id="52" name="Graphic 51">
            <a:extLst>
              <a:ext uri="{FF2B5EF4-FFF2-40B4-BE49-F238E27FC236}">
                <a16:creationId xmlns:a16="http://schemas.microsoft.com/office/drawing/2014/main" id="{4883F77C-EF9C-B54A-CE00-9A07006A11F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688495" y="5002888"/>
            <a:ext cx="1449168" cy="684048"/>
          </a:xfrm>
          <a:prstGeom prst="rect">
            <a:avLst/>
          </a:prstGeom>
        </p:spPr>
      </p:pic>
      <p:pic>
        <p:nvPicPr>
          <p:cNvPr id="2050" name="Picture 2">
            <a:extLst>
              <a:ext uri="{FF2B5EF4-FFF2-40B4-BE49-F238E27FC236}">
                <a16:creationId xmlns:a16="http://schemas.microsoft.com/office/drawing/2014/main" id="{8CB6B003-E9BC-0984-3752-03447268DDF9}"/>
              </a:ext>
            </a:extLst>
          </p:cNvPr>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rot="624484">
            <a:off x="6965489" y="2955980"/>
            <a:ext cx="1310942" cy="773688"/>
          </a:xfrm>
          <a:prstGeom prst="rect">
            <a:avLst/>
          </a:prstGeom>
          <a:noFill/>
          <a:extLst>
            <a:ext uri="{909E8E84-426E-40DD-AFC4-6F175D3DCCD1}">
              <a14:hiddenFill xmlns:a14="http://schemas.microsoft.com/office/drawing/2010/main">
                <a:solidFill>
                  <a:srgbClr val="FFFFFF"/>
                </a:solidFill>
              </a14:hiddenFill>
            </a:ext>
          </a:extLst>
        </p:spPr>
      </p:pic>
      <p:sp>
        <p:nvSpPr>
          <p:cNvPr id="61" name="TextBox 60">
            <a:extLst>
              <a:ext uri="{FF2B5EF4-FFF2-40B4-BE49-F238E27FC236}">
                <a16:creationId xmlns:a16="http://schemas.microsoft.com/office/drawing/2014/main" id="{8CBA033B-9E4B-FE0B-7DD6-57F268BC6B75}"/>
              </a:ext>
            </a:extLst>
          </p:cNvPr>
          <p:cNvSpPr txBox="1"/>
          <p:nvPr/>
        </p:nvSpPr>
        <p:spPr>
          <a:xfrm>
            <a:off x="1546553" y="774293"/>
            <a:ext cx="9710530" cy="1092607"/>
          </a:xfrm>
          <a:prstGeom prst="rect">
            <a:avLst/>
          </a:prstGeom>
          <a:noFill/>
        </p:spPr>
        <p:txBody>
          <a:bodyPr wrap="square">
            <a:spAutoFit/>
          </a:bodyPr>
          <a:lstStyle/>
          <a:p>
            <a:r>
              <a:rPr lang="en-US" sz="6500" b="1" dirty="0">
                <a:solidFill>
                  <a:srgbClr val="0070C0"/>
                </a:solidFill>
                <a:latin typeface="Oswald Bold"/>
                <a:ea typeface="Oswald Bold"/>
                <a:cs typeface="Oswald Bold"/>
                <a:sym typeface="Oswald Bold"/>
              </a:rPr>
              <a:t>TECH STACK</a:t>
            </a:r>
            <a:endParaRPr lang="en-NP" sz="6500" dirty="0"/>
          </a:p>
        </p:txBody>
      </p:sp>
      <p:sp>
        <p:nvSpPr>
          <p:cNvPr id="62" name="Freeform 10">
            <a:extLst>
              <a:ext uri="{FF2B5EF4-FFF2-40B4-BE49-F238E27FC236}">
                <a16:creationId xmlns:a16="http://schemas.microsoft.com/office/drawing/2014/main" id="{4D145401-1EC1-404E-8548-AF0BB5640808}"/>
              </a:ext>
            </a:extLst>
          </p:cNvPr>
          <p:cNvSpPr/>
          <p:nvPr/>
        </p:nvSpPr>
        <p:spPr>
          <a:xfrm>
            <a:off x="1523362" y="9410700"/>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txBody>
          <a:bodyPr/>
          <a:lstStyle/>
          <a:p>
            <a:endParaRPr lang="en-US"/>
          </a:p>
        </p:txBody>
      </p:sp>
      <p:pic>
        <p:nvPicPr>
          <p:cNvPr id="5122" name="Picture 2" descr="Images and Logos — Dask documentation">
            <a:extLst>
              <a:ext uri="{FF2B5EF4-FFF2-40B4-BE49-F238E27FC236}">
                <a16:creationId xmlns:a16="http://schemas.microsoft.com/office/drawing/2014/main" id="{8DF680F6-4E78-BB45-732B-FF41EEBC4F83}"/>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7362813" y="6857783"/>
            <a:ext cx="487695" cy="56512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NumPy SVG and transparent PNG icons ...">
            <a:extLst>
              <a:ext uri="{FF2B5EF4-FFF2-40B4-BE49-F238E27FC236}">
                <a16:creationId xmlns:a16="http://schemas.microsoft.com/office/drawing/2014/main" id="{A9B50939-5B54-AFB7-DEF4-919EEE37D58B}"/>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8493685" y="3149168"/>
            <a:ext cx="574115" cy="730569"/>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Sqlalchemy icon &quot;sqlalchemy&quot; by Devicon ...">
            <a:extLst>
              <a:ext uri="{FF2B5EF4-FFF2-40B4-BE49-F238E27FC236}">
                <a16:creationId xmlns:a16="http://schemas.microsoft.com/office/drawing/2014/main" id="{43E53561-C0B1-8A20-21DB-8ABC9F1665B1}"/>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7620960" y="5011247"/>
            <a:ext cx="738222" cy="48706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98686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919C7-8391-7A66-3233-FA9DAE20CA8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9D2D3B92-C2FC-8BD2-CD77-4076E81BF8B3}"/>
              </a:ext>
            </a:extLst>
          </p:cNvPr>
          <p:cNvGrpSpPr/>
          <p:nvPr/>
        </p:nvGrpSpPr>
        <p:grpSpPr>
          <a:xfrm>
            <a:off x="0" y="7817752"/>
            <a:ext cx="18288000" cy="6387668"/>
            <a:chOff x="0" y="0"/>
            <a:chExt cx="3752725" cy="2330238"/>
          </a:xfrm>
        </p:grpSpPr>
        <p:sp>
          <p:nvSpPr>
            <p:cNvPr id="3" name="Freeform 3">
              <a:extLst>
                <a:ext uri="{FF2B5EF4-FFF2-40B4-BE49-F238E27FC236}">
                  <a16:creationId xmlns:a16="http://schemas.microsoft.com/office/drawing/2014/main" id="{F6031644-4F1F-E85E-3F2F-2828D4599A15}"/>
                </a:ext>
              </a:extLst>
            </p:cNvPr>
            <p:cNvSpPr/>
            <p:nvPr/>
          </p:nvSpPr>
          <p:spPr>
            <a:xfrm>
              <a:off x="0" y="0"/>
              <a:ext cx="3752726" cy="2330238"/>
            </a:xfrm>
            <a:custGeom>
              <a:avLst/>
              <a:gdLst/>
              <a:ahLst/>
              <a:cxnLst/>
              <a:rect l="l" t="t" r="r" b="b"/>
              <a:pathLst>
                <a:path w="3752726" h="2330238">
                  <a:moveTo>
                    <a:pt x="0" y="0"/>
                  </a:moveTo>
                  <a:lnTo>
                    <a:pt x="3752726" y="0"/>
                  </a:lnTo>
                  <a:lnTo>
                    <a:pt x="3752726" y="2330238"/>
                  </a:lnTo>
                  <a:lnTo>
                    <a:pt x="0" y="2330238"/>
                  </a:lnTo>
                  <a:close/>
                </a:path>
              </a:pathLst>
            </a:custGeom>
            <a:solidFill>
              <a:srgbClr val="FFC700"/>
            </a:solidFill>
          </p:spPr>
          <p:txBody>
            <a:bodyPr/>
            <a:lstStyle/>
            <a:p>
              <a:endParaRPr lang="en-US"/>
            </a:p>
          </p:txBody>
        </p:sp>
      </p:grpSp>
      <p:sp>
        <p:nvSpPr>
          <p:cNvPr id="10" name="Freeform 10">
            <a:extLst>
              <a:ext uri="{FF2B5EF4-FFF2-40B4-BE49-F238E27FC236}">
                <a16:creationId xmlns:a16="http://schemas.microsoft.com/office/drawing/2014/main" id="{114D9CC7-A0D5-F5FE-DED2-EDE4B58CE3DD}"/>
              </a:ext>
            </a:extLst>
          </p:cNvPr>
          <p:cNvSpPr/>
          <p:nvPr/>
        </p:nvSpPr>
        <p:spPr>
          <a:xfrm>
            <a:off x="15849600" y="1037214"/>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TextBox 11">
            <a:extLst>
              <a:ext uri="{FF2B5EF4-FFF2-40B4-BE49-F238E27FC236}">
                <a16:creationId xmlns:a16="http://schemas.microsoft.com/office/drawing/2014/main" id="{DCD11886-E728-2580-2849-9462B0AB837D}"/>
              </a:ext>
            </a:extLst>
          </p:cNvPr>
          <p:cNvSpPr txBox="1"/>
          <p:nvPr/>
        </p:nvSpPr>
        <p:spPr>
          <a:xfrm>
            <a:off x="1406762" y="766697"/>
            <a:ext cx="6172200" cy="923330"/>
          </a:xfrm>
          <a:prstGeom prst="rect">
            <a:avLst/>
          </a:prstGeom>
        </p:spPr>
        <p:txBody>
          <a:bodyPr wrap="square" lIns="0" tIns="0" rIns="0" bIns="0" rtlCol="0" anchor="t">
            <a:spAutoFit/>
          </a:bodyPr>
          <a:lstStyle/>
          <a:p>
            <a:pPr algn="l">
              <a:lnSpc>
                <a:spcPts val="7150"/>
              </a:lnSpc>
            </a:pPr>
            <a:r>
              <a:rPr lang="en-US" sz="6500" b="1" dirty="0">
                <a:solidFill>
                  <a:srgbClr val="0070C0"/>
                </a:solidFill>
                <a:latin typeface="Oswald Bold"/>
                <a:ea typeface="Oswald Bold"/>
                <a:cs typeface="Oswald Bold"/>
                <a:sym typeface="Oswald Bold"/>
              </a:rPr>
              <a:t>DATA PROCESS</a:t>
            </a:r>
          </a:p>
        </p:txBody>
      </p:sp>
      <p:sp>
        <p:nvSpPr>
          <p:cNvPr id="12" name="TextBox 12">
            <a:extLst>
              <a:ext uri="{FF2B5EF4-FFF2-40B4-BE49-F238E27FC236}">
                <a16:creationId xmlns:a16="http://schemas.microsoft.com/office/drawing/2014/main" id="{0EB89F4C-CD7D-AE97-112C-EB32057F0897}"/>
              </a:ext>
            </a:extLst>
          </p:cNvPr>
          <p:cNvSpPr txBox="1"/>
          <p:nvPr/>
        </p:nvSpPr>
        <p:spPr>
          <a:xfrm>
            <a:off x="2832169" y="6534332"/>
            <a:ext cx="2898290" cy="613566"/>
          </a:xfrm>
          <a:prstGeom prst="rect">
            <a:avLst/>
          </a:prstGeom>
        </p:spPr>
        <p:txBody>
          <a:bodyPr lIns="0" tIns="0" rIns="0" bIns="0" rtlCol="0" anchor="t">
            <a:spAutoFit/>
          </a:bodyPr>
          <a:lstStyle/>
          <a:p>
            <a:pPr algn="just">
              <a:lnSpc>
                <a:spcPts val="2520"/>
              </a:lnSpc>
            </a:pPr>
            <a:r>
              <a:rPr lang="en-US" sz="1800" dirty="0">
                <a:solidFill>
                  <a:schemeClr val="tx1">
                    <a:lumMod val="85000"/>
                    <a:lumOff val="15000"/>
                  </a:schemeClr>
                </a:solidFill>
                <a:latin typeface="Avenir Next LT Pro Light" panose="020B0304020202020204" pitchFamily="34" charset="77"/>
                <a:ea typeface="Arimo"/>
                <a:cs typeface="Arimo"/>
                <a:sym typeface="Arimo"/>
              </a:rPr>
              <a:t>Retrieves and verifies data from various sources</a:t>
            </a:r>
          </a:p>
        </p:txBody>
      </p:sp>
      <p:sp>
        <p:nvSpPr>
          <p:cNvPr id="13" name="TextBox 13">
            <a:extLst>
              <a:ext uri="{FF2B5EF4-FFF2-40B4-BE49-F238E27FC236}">
                <a16:creationId xmlns:a16="http://schemas.microsoft.com/office/drawing/2014/main" id="{09424C98-7A59-31B1-DC2C-1F9DDDEB1860}"/>
              </a:ext>
            </a:extLst>
          </p:cNvPr>
          <p:cNvSpPr txBox="1"/>
          <p:nvPr/>
        </p:nvSpPr>
        <p:spPr>
          <a:xfrm>
            <a:off x="7246115" y="6630626"/>
            <a:ext cx="3790008" cy="618183"/>
          </a:xfrm>
          <a:prstGeom prst="rect">
            <a:avLst/>
          </a:prstGeom>
        </p:spPr>
        <p:txBody>
          <a:bodyPr wrap="square" lIns="0" tIns="0" rIns="0" bIns="0" rtlCol="0" anchor="t">
            <a:spAutoFit/>
          </a:bodyPr>
          <a:lstStyle/>
          <a:p>
            <a:pPr algn="just">
              <a:lnSpc>
                <a:spcPts val="2520"/>
              </a:lnSpc>
            </a:pPr>
            <a:r>
              <a:rPr lang="en-US" sz="1800" dirty="0">
                <a:solidFill>
                  <a:schemeClr val="tx1">
                    <a:lumMod val="85000"/>
                    <a:lumOff val="15000"/>
                  </a:schemeClr>
                </a:solidFill>
                <a:latin typeface="Avenir Next LT Pro Light" panose="020B0304020202020204" pitchFamily="34" charset="77"/>
                <a:ea typeface="Arimo"/>
                <a:cs typeface="Arimo"/>
                <a:sym typeface="Arimo"/>
              </a:rPr>
              <a:t>Processes and organizes extracted data into usable form</a:t>
            </a:r>
          </a:p>
        </p:txBody>
      </p:sp>
      <p:sp>
        <p:nvSpPr>
          <p:cNvPr id="14" name="TextBox 14">
            <a:extLst>
              <a:ext uri="{FF2B5EF4-FFF2-40B4-BE49-F238E27FC236}">
                <a16:creationId xmlns:a16="http://schemas.microsoft.com/office/drawing/2014/main" id="{A12F642A-28BD-BBA1-35BC-B32857887B95}"/>
              </a:ext>
            </a:extLst>
          </p:cNvPr>
          <p:cNvSpPr txBox="1"/>
          <p:nvPr/>
        </p:nvSpPr>
        <p:spPr>
          <a:xfrm>
            <a:off x="12401417" y="6534332"/>
            <a:ext cx="3295783" cy="613566"/>
          </a:xfrm>
          <a:prstGeom prst="rect">
            <a:avLst/>
          </a:prstGeom>
        </p:spPr>
        <p:txBody>
          <a:bodyPr wrap="square" lIns="0" tIns="0" rIns="0" bIns="0" rtlCol="0" anchor="t">
            <a:spAutoFit/>
          </a:bodyPr>
          <a:lstStyle/>
          <a:p>
            <a:pPr algn="l">
              <a:lnSpc>
                <a:spcPts val="2520"/>
              </a:lnSpc>
            </a:pPr>
            <a:r>
              <a:rPr lang="en-US" sz="1800" dirty="0">
                <a:solidFill>
                  <a:schemeClr val="tx1">
                    <a:lumMod val="85000"/>
                    <a:lumOff val="15000"/>
                  </a:schemeClr>
                </a:solidFill>
                <a:latin typeface="Avenir Next LT Pro Light" panose="020B0304020202020204" pitchFamily="34" charset="77"/>
                <a:ea typeface="Arimo"/>
                <a:cs typeface="Arimo"/>
                <a:sym typeface="Arimo"/>
              </a:rPr>
              <a:t>Moves transform data to a database</a:t>
            </a:r>
          </a:p>
        </p:txBody>
      </p:sp>
      <p:sp>
        <p:nvSpPr>
          <p:cNvPr id="15" name="TextBox 15">
            <a:extLst>
              <a:ext uri="{FF2B5EF4-FFF2-40B4-BE49-F238E27FC236}">
                <a16:creationId xmlns:a16="http://schemas.microsoft.com/office/drawing/2014/main" id="{AD64CF64-73E8-E5AB-D975-9C5D214BC416}"/>
              </a:ext>
            </a:extLst>
          </p:cNvPr>
          <p:cNvSpPr txBox="1"/>
          <p:nvPr/>
        </p:nvSpPr>
        <p:spPr>
          <a:xfrm>
            <a:off x="2832169" y="5664641"/>
            <a:ext cx="2758293" cy="610647"/>
          </a:xfrm>
          <a:prstGeom prst="rect">
            <a:avLst/>
          </a:prstGeom>
        </p:spPr>
        <p:txBody>
          <a:bodyPr lIns="0" tIns="0" rIns="0" bIns="0" rtlCol="0" anchor="t">
            <a:spAutoFit/>
          </a:bodyPr>
          <a:lstStyle/>
          <a:p>
            <a:pPr algn="l">
              <a:lnSpc>
                <a:spcPts val="4697"/>
              </a:lnSpc>
            </a:pPr>
            <a:r>
              <a:rPr lang="en-US" sz="4270" b="1" dirty="0">
                <a:solidFill>
                  <a:srgbClr val="231F20"/>
                </a:solidFill>
                <a:latin typeface="Oswald Bold"/>
                <a:ea typeface="Oswald Bold"/>
                <a:cs typeface="Oswald Bold"/>
                <a:sym typeface="Oswald Bold"/>
              </a:rPr>
              <a:t>EXTRACT</a:t>
            </a:r>
          </a:p>
        </p:txBody>
      </p:sp>
      <p:sp>
        <p:nvSpPr>
          <p:cNvPr id="16" name="TextBox 16">
            <a:extLst>
              <a:ext uri="{FF2B5EF4-FFF2-40B4-BE49-F238E27FC236}">
                <a16:creationId xmlns:a16="http://schemas.microsoft.com/office/drawing/2014/main" id="{1761ACFC-6382-76EE-645C-C1E3ACDBBA0F}"/>
              </a:ext>
            </a:extLst>
          </p:cNvPr>
          <p:cNvSpPr txBox="1"/>
          <p:nvPr/>
        </p:nvSpPr>
        <p:spPr>
          <a:xfrm>
            <a:off x="7246116" y="5760935"/>
            <a:ext cx="2758293" cy="610647"/>
          </a:xfrm>
          <a:prstGeom prst="rect">
            <a:avLst/>
          </a:prstGeom>
        </p:spPr>
        <p:txBody>
          <a:bodyPr lIns="0" tIns="0" rIns="0" bIns="0" rtlCol="0" anchor="t">
            <a:spAutoFit/>
          </a:bodyPr>
          <a:lstStyle/>
          <a:p>
            <a:pPr algn="l">
              <a:lnSpc>
                <a:spcPts val="4697"/>
              </a:lnSpc>
            </a:pPr>
            <a:r>
              <a:rPr lang="en-US" sz="4270" b="1" dirty="0">
                <a:solidFill>
                  <a:srgbClr val="231F20"/>
                </a:solidFill>
                <a:latin typeface="Oswald Bold"/>
                <a:ea typeface="Oswald Bold"/>
                <a:cs typeface="Oswald Bold"/>
                <a:sym typeface="Oswald Bold"/>
              </a:rPr>
              <a:t>TRANSFORM</a:t>
            </a:r>
          </a:p>
        </p:txBody>
      </p:sp>
      <p:sp>
        <p:nvSpPr>
          <p:cNvPr id="17" name="TextBox 17">
            <a:extLst>
              <a:ext uri="{FF2B5EF4-FFF2-40B4-BE49-F238E27FC236}">
                <a16:creationId xmlns:a16="http://schemas.microsoft.com/office/drawing/2014/main" id="{97E61BBA-88C6-EFE0-D9DD-653740F99158}"/>
              </a:ext>
            </a:extLst>
          </p:cNvPr>
          <p:cNvSpPr txBox="1"/>
          <p:nvPr/>
        </p:nvSpPr>
        <p:spPr>
          <a:xfrm>
            <a:off x="12419455" y="5664641"/>
            <a:ext cx="2758293" cy="1205458"/>
          </a:xfrm>
          <a:prstGeom prst="rect">
            <a:avLst/>
          </a:prstGeom>
        </p:spPr>
        <p:txBody>
          <a:bodyPr lIns="0" tIns="0" rIns="0" bIns="0" rtlCol="0" anchor="t">
            <a:spAutoFit/>
          </a:bodyPr>
          <a:lstStyle/>
          <a:p>
            <a:pPr algn="l">
              <a:lnSpc>
                <a:spcPts val="4697"/>
              </a:lnSpc>
            </a:pPr>
            <a:r>
              <a:rPr lang="en-US" sz="4270" b="1" dirty="0">
                <a:solidFill>
                  <a:srgbClr val="231F20"/>
                </a:solidFill>
                <a:latin typeface="Oswald Bold"/>
                <a:ea typeface="Oswald Bold"/>
                <a:cs typeface="Oswald Bold"/>
                <a:sym typeface="Oswald Bold"/>
              </a:rPr>
              <a:t>LOAD</a:t>
            </a:r>
          </a:p>
          <a:p>
            <a:pPr algn="l">
              <a:lnSpc>
                <a:spcPts val="4697"/>
              </a:lnSpc>
            </a:pPr>
            <a:endParaRPr lang="en-US" sz="4270" b="1" dirty="0">
              <a:solidFill>
                <a:srgbClr val="231F20"/>
              </a:solidFill>
              <a:latin typeface="Oswald Bold"/>
              <a:ea typeface="Oswald Bold"/>
              <a:cs typeface="Oswald Bold"/>
              <a:sym typeface="Oswald Bold"/>
            </a:endParaRPr>
          </a:p>
        </p:txBody>
      </p:sp>
      <p:pic>
        <p:nvPicPr>
          <p:cNvPr id="9" name="Picture 8">
            <a:extLst>
              <a:ext uri="{FF2B5EF4-FFF2-40B4-BE49-F238E27FC236}">
                <a16:creationId xmlns:a16="http://schemas.microsoft.com/office/drawing/2014/main" id="{B7CB7E81-B6CD-0204-9F88-916D5232E2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054694" y="2324100"/>
            <a:ext cx="2438400" cy="2438400"/>
          </a:xfrm>
          <a:prstGeom prst="rect">
            <a:avLst/>
          </a:prstGeom>
        </p:spPr>
      </p:pic>
      <p:pic>
        <p:nvPicPr>
          <p:cNvPr id="19" name="Picture 18">
            <a:extLst>
              <a:ext uri="{FF2B5EF4-FFF2-40B4-BE49-F238E27FC236}">
                <a16:creationId xmlns:a16="http://schemas.microsoft.com/office/drawing/2014/main" id="{E38C5925-A1D7-5D62-AF9E-D6070148C0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32169" y="2441929"/>
            <a:ext cx="2438400" cy="2438400"/>
          </a:xfrm>
          <a:prstGeom prst="rect">
            <a:avLst/>
          </a:prstGeom>
        </p:spPr>
      </p:pic>
      <p:pic>
        <p:nvPicPr>
          <p:cNvPr id="21" name="Picture 20">
            <a:extLst>
              <a:ext uri="{FF2B5EF4-FFF2-40B4-BE49-F238E27FC236}">
                <a16:creationId xmlns:a16="http://schemas.microsoft.com/office/drawing/2014/main" id="{1CEE3D99-E8DA-33D2-6202-30BBEA6D477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96532" y="2524905"/>
            <a:ext cx="2355424" cy="2355424"/>
          </a:xfrm>
          <a:prstGeom prst="rect">
            <a:avLst/>
          </a:prstGeom>
        </p:spPr>
      </p:pic>
    </p:spTree>
    <p:extLst>
      <p:ext uri="{BB962C8B-B14F-4D97-AF65-F5344CB8AC3E}">
        <p14:creationId xmlns:p14="http://schemas.microsoft.com/office/powerpoint/2010/main" val="3428710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9DADC"/>
        </a:solidFill>
        <a:effectLst/>
      </p:bgPr>
    </p:bg>
    <p:spTree>
      <p:nvGrpSpPr>
        <p:cNvPr id="1" name=""/>
        <p:cNvGrpSpPr/>
        <p:nvPr/>
      </p:nvGrpSpPr>
      <p:grpSpPr>
        <a:xfrm>
          <a:off x="0" y="0"/>
          <a:ext cx="0" cy="0"/>
          <a:chOff x="0" y="0"/>
          <a:chExt cx="0" cy="0"/>
        </a:xfrm>
      </p:grpSpPr>
      <p:grpSp>
        <p:nvGrpSpPr>
          <p:cNvPr id="4" name="Group 4"/>
          <p:cNvGrpSpPr/>
          <p:nvPr/>
        </p:nvGrpSpPr>
        <p:grpSpPr>
          <a:xfrm>
            <a:off x="14180560" y="0"/>
            <a:ext cx="4107440" cy="10287000"/>
            <a:chOff x="0" y="0"/>
            <a:chExt cx="1498405" cy="3752725"/>
          </a:xfrm>
        </p:grpSpPr>
        <p:sp>
          <p:nvSpPr>
            <p:cNvPr id="5" name="Freeform 5"/>
            <p:cNvSpPr/>
            <p:nvPr/>
          </p:nvSpPr>
          <p:spPr>
            <a:xfrm>
              <a:off x="0" y="0"/>
              <a:ext cx="1498405" cy="3752726"/>
            </a:xfrm>
            <a:custGeom>
              <a:avLst/>
              <a:gdLst/>
              <a:ahLst/>
              <a:cxnLst/>
              <a:rect l="l" t="t" r="r" b="b"/>
              <a:pathLst>
                <a:path w="1498405" h="3752726">
                  <a:moveTo>
                    <a:pt x="0" y="0"/>
                  </a:moveTo>
                  <a:lnTo>
                    <a:pt x="1498405" y="0"/>
                  </a:lnTo>
                  <a:lnTo>
                    <a:pt x="1498405" y="3752726"/>
                  </a:lnTo>
                  <a:lnTo>
                    <a:pt x="0" y="3752726"/>
                  </a:lnTo>
                  <a:close/>
                </a:path>
              </a:pathLst>
            </a:custGeom>
            <a:solidFill>
              <a:srgbClr val="FFC700"/>
            </a:solidFill>
          </p:spPr>
          <p:txBody>
            <a:bodyPr/>
            <a:lstStyle/>
            <a:p>
              <a:endParaRPr lang="en-US"/>
            </a:p>
          </p:txBody>
        </p:sp>
      </p:grpSp>
      <p:sp>
        <p:nvSpPr>
          <p:cNvPr id="6" name="Freeform 6"/>
          <p:cNvSpPr/>
          <p:nvPr/>
        </p:nvSpPr>
        <p:spPr>
          <a:xfrm>
            <a:off x="15572840" y="9067152"/>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7" name="Group 7"/>
          <p:cNvGrpSpPr/>
          <p:nvPr/>
        </p:nvGrpSpPr>
        <p:grpSpPr>
          <a:xfrm>
            <a:off x="1219200" y="8297497"/>
            <a:ext cx="3909316" cy="1989503"/>
            <a:chOff x="0" y="0"/>
            <a:chExt cx="1426129" cy="725776"/>
          </a:xfrm>
        </p:grpSpPr>
        <p:sp>
          <p:nvSpPr>
            <p:cNvPr id="8" name="Freeform 8"/>
            <p:cNvSpPr/>
            <p:nvPr/>
          </p:nvSpPr>
          <p:spPr>
            <a:xfrm>
              <a:off x="0" y="0"/>
              <a:ext cx="1426129" cy="725776"/>
            </a:xfrm>
            <a:custGeom>
              <a:avLst/>
              <a:gdLst/>
              <a:ahLst/>
              <a:cxnLst/>
              <a:rect l="l" t="t" r="r" b="b"/>
              <a:pathLst>
                <a:path w="1426129" h="725776">
                  <a:moveTo>
                    <a:pt x="0" y="0"/>
                  </a:moveTo>
                  <a:lnTo>
                    <a:pt x="1426129" y="0"/>
                  </a:lnTo>
                  <a:lnTo>
                    <a:pt x="1426129" y="725776"/>
                  </a:lnTo>
                  <a:lnTo>
                    <a:pt x="0" y="725776"/>
                  </a:lnTo>
                  <a:close/>
                </a:path>
              </a:pathLst>
            </a:custGeom>
            <a:solidFill>
              <a:srgbClr val="FFC700"/>
            </a:solidFill>
          </p:spPr>
          <p:txBody>
            <a:bodyPr/>
            <a:lstStyle/>
            <a:p>
              <a:endParaRPr lang="en-US"/>
            </a:p>
          </p:txBody>
        </p:sp>
      </p:grpSp>
      <p:sp>
        <p:nvSpPr>
          <p:cNvPr id="9" name="TextBox 9"/>
          <p:cNvSpPr txBox="1"/>
          <p:nvPr/>
        </p:nvSpPr>
        <p:spPr>
          <a:xfrm>
            <a:off x="352830" y="430374"/>
            <a:ext cx="7419570" cy="1846659"/>
          </a:xfrm>
          <a:prstGeom prst="rect">
            <a:avLst/>
          </a:prstGeom>
        </p:spPr>
        <p:txBody>
          <a:bodyPr wrap="square" lIns="0" tIns="0" rIns="0" bIns="0" rtlCol="0" anchor="t">
            <a:spAutoFit/>
          </a:bodyPr>
          <a:lstStyle/>
          <a:p>
            <a:pPr algn="l">
              <a:lnSpc>
                <a:spcPts val="7150"/>
              </a:lnSpc>
            </a:pPr>
            <a:r>
              <a:rPr lang="en-US" sz="6500" b="1" dirty="0">
                <a:solidFill>
                  <a:srgbClr val="231F20"/>
                </a:solidFill>
                <a:latin typeface="Oswald Bold"/>
                <a:ea typeface="Oswald Bold"/>
                <a:cs typeface="Oswald Bold"/>
                <a:sym typeface="Oswald Bold"/>
              </a:rPr>
              <a:t>DATABASE EMPLOYED IN THIS STUDY</a:t>
            </a:r>
          </a:p>
        </p:txBody>
      </p:sp>
      <p:sp>
        <p:nvSpPr>
          <p:cNvPr id="10" name="TextBox 10"/>
          <p:cNvSpPr txBox="1"/>
          <p:nvPr/>
        </p:nvSpPr>
        <p:spPr>
          <a:xfrm>
            <a:off x="352830" y="2277033"/>
            <a:ext cx="4241366" cy="6112827"/>
          </a:xfrm>
          <a:prstGeom prst="rect">
            <a:avLst/>
          </a:prstGeom>
        </p:spPr>
        <p:txBody>
          <a:bodyPr lIns="0" tIns="0" rIns="0" bIns="0" rtlCol="0" anchor="t">
            <a:spAutoFit/>
          </a:bodyPr>
          <a:lstStyle/>
          <a:p>
            <a:pPr>
              <a:buFont typeface="Arial" panose="020B0604020202020204" pitchFamily="34" charset="0"/>
              <a:buChar char="•"/>
            </a:pPr>
            <a:r>
              <a:rPr lang="en-US" b="1" dirty="0"/>
              <a:t>Data Collection:</a:t>
            </a:r>
            <a:br>
              <a:rPr lang="en-US" dirty="0"/>
            </a:br>
            <a:r>
              <a:rPr lang="en-US" dirty="0"/>
              <a:t>Gathered datasets from international organizations: World Bank, FAO</a:t>
            </a:r>
          </a:p>
          <a:p>
            <a:pPr>
              <a:buFont typeface="Arial" panose="020B0604020202020204" pitchFamily="34" charset="0"/>
              <a:buChar char="•"/>
            </a:pPr>
            <a:r>
              <a:rPr lang="en-US" b="1" dirty="0"/>
              <a:t>Data Ingestion:</a:t>
            </a:r>
            <a:br>
              <a:rPr lang="en-US" dirty="0"/>
            </a:br>
            <a:r>
              <a:rPr lang="en-US" dirty="0"/>
              <a:t>Extracted data using an Api call and then imported it into Dask DataFrame.</a:t>
            </a:r>
          </a:p>
          <a:p>
            <a:pPr>
              <a:buFont typeface="Arial" panose="020B0604020202020204" pitchFamily="34" charset="0"/>
              <a:buChar char="•"/>
            </a:pPr>
            <a:r>
              <a:rPr lang="en-US" b="1" dirty="0"/>
              <a:t>Data Cleaning &amp; Preprocessing:</a:t>
            </a:r>
            <a:br>
              <a:rPr lang="en-US" dirty="0"/>
            </a:br>
            <a:r>
              <a:rPr lang="en-US" dirty="0"/>
              <a:t>Standardized formats, renamed columns to conform with the database and normalized variables for uniformity.</a:t>
            </a:r>
          </a:p>
          <a:p>
            <a:pPr>
              <a:buFont typeface="Arial" panose="020B0604020202020204" pitchFamily="34" charset="0"/>
              <a:buChar char="•"/>
            </a:pPr>
            <a:r>
              <a:rPr lang="en-US" b="1" dirty="0"/>
              <a:t>Data Transformation:</a:t>
            </a:r>
            <a:br>
              <a:rPr lang="en-US" dirty="0"/>
            </a:br>
            <a:r>
              <a:rPr lang="en-US" dirty="0"/>
              <a:t>Aggregated, filtered, and reformatted data to prepare it for analysis and visualization.</a:t>
            </a:r>
          </a:p>
          <a:p>
            <a:pPr>
              <a:buFont typeface="Arial" panose="020B0604020202020204" pitchFamily="34" charset="0"/>
              <a:buChar char="•"/>
            </a:pPr>
            <a:r>
              <a:rPr lang="en-US" b="1" dirty="0"/>
              <a:t>Storage &amp; Management:</a:t>
            </a:r>
            <a:br>
              <a:rPr lang="en-US" dirty="0"/>
            </a:br>
            <a:r>
              <a:rPr lang="en-US" dirty="0"/>
              <a:t>We created a SQLite file to serve as the main storage or database. We create sessions using SQL Alchemy to do queries and do CRUD operations</a:t>
            </a:r>
          </a:p>
          <a:p>
            <a:pPr>
              <a:buFont typeface="Arial" panose="020B0604020202020204" pitchFamily="34" charset="0"/>
              <a:buChar char="•"/>
            </a:pPr>
            <a:r>
              <a:rPr lang="en-US" b="1" dirty="0"/>
              <a:t>Data Validation:</a:t>
            </a:r>
            <a:br>
              <a:rPr lang="en-US" dirty="0"/>
            </a:br>
            <a:r>
              <a:rPr lang="en-US" dirty="0"/>
              <a:t>Verified accuracy and consistency to ensure data quality before analysis.</a:t>
            </a:r>
          </a:p>
          <a:p>
            <a:pPr algn="l">
              <a:lnSpc>
                <a:spcPts val="2520"/>
              </a:lnSpc>
            </a:pPr>
            <a:r>
              <a:rPr lang="en-US" sz="1800" dirty="0">
                <a:solidFill>
                  <a:srgbClr val="14130D"/>
                </a:solidFill>
                <a:latin typeface="TT Commons Pro"/>
                <a:ea typeface="TT Commons Pro"/>
                <a:cs typeface="TT Commons Pro"/>
                <a:sym typeface="TT Commons Pro"/>
              </a:rPr>
              <a:t>. </a:t>
            </a:r>
          </a:p>
        </p:txBody>
      </p:sp>
      <p:graphicFrame>
        <p:nvGraphicFramePr>
          <p:cNvPr id="2" name="Diagram 1">
            <a:extLst>
              <a:ext uri="{FF2B5EF4-FFF2-40B4-BE49-F238E27FC236}">
                <a16:creationId xmlns:a16="http://schemas.microsoft.com/office/drawing/2014/main" id="{4D887772-9924-FD99-469F-FE3ED569B382}"/>
              </a:ext>
            </a:extLst>
          </p:cNvPr>
          <p:cNvGraphicFramePr/>
          <p:nvPr>
            <p:extLst>
              <p:ext uri="{D42A27DB-BD31-4B8C-83A1-F6EECF244321}">
                <p14:modId xmlns:p14="http://schemas.microsoft.com/office/powerpoint/2010/main" val="760308180"/>
              </p:ext>
            </p:extLst>
          </p:nvPr>
        </p:nvGraphicFramePr>
        <p:xfrm>
          <a:off x="7820430" y="1079500"/>
          <a:ext cx="6124170" cy="8128000"/>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9DADC"/>
        </a:solidFill>
        <a:effectLst/>
      </p:bgPr>
    </p:bg>
    <p:spTree>
      <p:nvGrpSpPr>
        <p:cNvPr id="1" name=""/>
        <p:cNvGrpSpPr/>
        <p:nvPr/>
      </p:nvGrpSpPr>
      <p:grpSpPr>
        <a:xfrm>
          <a:off x="0" y="0"/>
          <a:ext cx="0" cy="0"/>
          <a:chOff x="0" y="0"/>
          <a:chExt cx="0" cy="0"/>
        </a:xfrm>
      </p:grpSpPr>
      <p:grpSp>
        <p:nvGrpSpPr>
          <p:cNvPr id="2" name="Group 2"/>
          <p:cNvGrpSpPr/>
          <p:nvPr/>
        </p:nvGrpSpPr>
        <p:grpSpPr>
          <a:xfrm>
            <a:off x="74650" y="0"/>
            <a:ext cx="3276600" cy="10287000"/>
            <a:chOff x="0" y="0"/>
            <a:chExt cx="1498405" cy="3752725"/>
          </a:xfrm>
        </p:grpSpPr>
        <p:sp>
          <p:nvSpPr>
            <p:cNvPr id="3" name="Freeform 3"/>
            <p:cNvSpPr/>
            <p:nvPr/>
          </p:nvSpPr>
          <p:spPr>
            <a:xfrm>
              <a:off x="0" y="0"/>
              <a:ext cx="1498405" cy="3752726"/>
            </a:xfrm>
            <a:custGeom>
              <a:avLst/>
              <a:gdLst/>
              <a:ahLst/>
              <a:cxnLst/>
              <a:rect l="l" t="t" r="r" b="b"/>
              <a:pathLst>
                <a:path w="1498405" h="3752726">
                  <a:moveTo>
                    <a:pt x="0" y="0"/>
                  </a:moveTo>
                  <a:lnTo>
                    <a:pt x="1498405" y="0"/>
                  </a:lnTo>
                  <a:lnTo>
                    <a:pt x="1498405" y="3752726"/>
                  </a:lnTo>
                  <a:lnTo>
                    <a:pt x="0" y="3752726"/>
                  </a:lnTo>
                  <a:close/>
                </a:path>
              </a:pathLst>
            </a:custGeom>
            <a:solidFill>
              <a:srgbClr val="FFC700"/>
            </a:solidFill>
          </p:spPr>
          <p:txBody>
            <a:bodyPr/>
            <a:lstStyle/>
            <a:p>
              <a:endParaRPr lang="en-US"/>
            </a:p>
          </p:txBody>
        </p:sp>
      </p:grpSp>
      <p:sp>
        <p:nvSpPr>
          <p:cNvPr id="10" name="Freeform 10"/>
          <p:cNvSpPr/>
          <p:nvPr/>
        </p:nvSpPr>
        <p:spPr>
          <a:xfrm flipV="1">
            <a:off x="16383000" y="9715500"/>
            <a:ext cx="1282089" cy="228600"/>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TextBox 11"/>
          <p:cNvSpPr txBox="1"/>
          <p:nvPr/>
        </p:nvSpPr>
        <p:spPr>
          <a:xfrm>
            <a:off x="8229600" y="952500"/>
            <a:ext cx="5245248" cy="923330"/>
          </a:xfrm>
          <a:prstGeom prst="rect">
            <a:avLst/>
          </a:prstGeom>
        </p:spPr>
        <p:txBody>
          <a:bodyPr lIns="0" tIns="0" rIns="0" bIns="0" rtlCol="0" anchor="t">
            <a:spAutoFit/>
          </a:bodyPr>
          <a:lstStyle/>
          <a:p>
            <a:pPr algn="l">
              <a:lnSpc>
                <a:spcPts val="7150"/>
              </a:lnSpc>
            </a:pPr>
            <a:r>
              <a:rPr lang="en-US" sz="6500" b="1" dirty="0">
                <a:solidFill>
                  <a:srgbClr val="0070C0"/>
                </a:solidFill>
                <a:latin typeface="Oswald Bold"/>
                <a:ea typeface="Oswald Bold"/>
                <a:cs typeface="Oswald Bold"/>
                <a:sym typeface="Oswald Bold"/>
              </a:rPr>
              <a:t>EXTRACT</a:t>
            </a:r>
          </a:p>
        </p:txBody>
      </p:sp>
      <p:sp>
        <p:nvSpPr>
          <p:cNvPr id="12" name="TextBox 12"/>
          <p:cNvSpPr txBox="1"/>
          <p:nvPr/>
        </p:nvSpPr>
        <p:spPr>
          <a:xfrm>
            <a:off x="10632181" y="3613347"/>
            <a:ext cx="725256" cy="610647"/>
          </a:xfrm>
          <a:prstGeom prst="rect">
            <a:avLst/>
          </a:prstGeom>
        </p:spPr>
        <p:txBody>
          <a:bodyPr lIns="0" tIns="0" rIns="0" bIns="0" rtlCol="0" anchor="t">
            <a:spAutoFit/>
          </a:bodyPr>
          <a:lstStyle/>
          <a:p>
            <a:pPr algn="l">
              <a:lnSpc>
                <a:spcPts val="4697"/>
              </a:lnSpc>
            </a:pPr>
            <a:r>
              <a:rPr lang="en-US" sz="4270" b="1" dirty="0">
                <a:solidFill>
                  <a:srgbClr val="231F20"/>
                </a:solidFill>
                <a:latin typeface="Oswald Bold"/>
                <a:ea typeface="Oswald Bold"/>
                <a:cs typeface="Oswald Bold"/>
                <a:sym typeface="Oswald Bold"/>
              </a:rPr>
              <a:t>01</a:t>
            </a:r>
          </a:p>
        </p:txBody>
      </p:sp>
      <p:sp>
        <p:nvSpPr>
          <p:cNvPr id="13" name="TextBox 13"/>
          <p:cNvSpPr txBox="1"/>
          <p:nvPr/>
        </p:nvSpPr>
        <p:spPr>
          <a:xfrm>
            <a:off x="10632181" y="5425199"/>
            <a:ext cx="725256" cy="610647"/>
          </a:xfrm>
          <a:prstGeom prst="rect">
            <a:avLst/>
          </a:prstGeom>
        </p:spPr>
        <p:txBody>
          <a:bodyPr lIns="0" tIns="0" rIns="0" bIns="0" rtlCol="0" anchor="t">
            <a:spAutoFit/>
          </a:bodyPr>
          <a:lstStyle/>
          <a:p>
            <a:pPr algn="l">
              <a:lnSpc>
                <a:spcPts val="4697"/>
              </a:lnSpc>
            </a:pPr>
            <a:r>
              <a:rPr lang="en-US" sz="4270" b="1">
                <a:solidFill>
                  <a:srgbClr val="231F20"/>
                </a:solidFill>
                <a:latin typeface="Oswald Bold"/>
                <a:ea typeface="Oswald Bold"/>
                <a:cs typeface="Oswald Bold"/>
                <a:sym typeface="Oswald Bold"/>
              </a:rPr>
              <a:t>02</a:t>
            </a:r>
          </a:p>
        </p:txBody>
      </p:sp>
      <p:sp>
        <p:nvSpPr>
          <p:cNvPr id="14" name="TextBox 14"/>
          <p:cNvSpPr txBox="1"/>
          <p:nvPr/>
        </p:nvSpPr>
        <p:spPr>
          <a:xfrm>
            <a:off x="10632181" y="7241488"/>
            <a:ext cx="725256" cy="610647"/>
          </a:xfrm>
          <a:prstGeom prst="rect">
            <a:avLst/>
          </a:prstGeom>
        </p:spPr>
        <p:txBody>
          <a:bodyPr lIns="0" tIns="0" rIns="0" bIns="0" rtlCol="0" anchor="t">
            <a:spAutoFit/>
          </a:bodyPr>
          <a:lstStyle/>
          <a:p>
            <a:pPr algn="l">
              <a:lnSpc>
                <a:spcPts val="4697"/>
              </a:lnSpc>
            </a:pPr>
            <a:r>
              <a:rPr lang="en-US" sz="4270" b="1">
                <a:solidFill>
                  <a:srgbClr val="231F20"/>
                </a:solidFill>
                <a:latin typeface="Oswald Bold"/>
                <a:ea typeface="Oswald Bold"/>
                <a:cs typeface="Oswald Bold"/>
                <a:sym typeface="Oswald Bold"/>
              </a:rPr>
              <a:t>03</a:t>
            </a:r>
          </a:p>
        </p:txBody>
      </p:sp>
      <p:sp>
        <p:nvSpPr>
          <p:cNvPr id="15" name="TextBox 15"/>
          <p:cNvSpPr txBox="1"/>
          <p:nvPr/>
        </p:nvSpPr>
        <p:spPr>
          <a:xfrm>
            <a:off x="11602154" y="3561277"/>
            <a:ext cx="3745389" cy="1254767"/>
          </a:xfrm>
          <a:prstGeom prst="rect">
            <a:avLst/>
          </a:prstGeom>
        </p:spPr>
        <p:txBody>
          <a:bodyPr lIns="0" tIns="0" rIns="0" bIns="0" rtlCol="0" anchor="t">
            <a:spAutoFit/>
          </a:bodyPr>
          <a:lstStyle/>
          <a:p>
            <a:pPr algn="l">
              <a:lnSpc>
                <a:spcPts val="2520"/>
              </a:lnSpc>
            </a:pPr>
            <a:r>
              <a:rPr lang="en-US" b="1" dirty="0">
                <a:effectLst/>
                <a:latin typeface="Segoe UI" panose="020B0502040204020203" pitchFamily="34" charset="0"/>
              </a:rPr>
              <a:t>In data science extraction refers to the act of obtaining the data from the various sources we may find it in. </a:t>
            </a:r>
            <a:endParaRPr lang="en-US" sz="1800" b="1" dirty="0">
              <a:solidFill>
                <a:srgbClr val="14130D"/>
              </a:solidFill>
              <a:latin typeface="Arimo"/>
              <a:ea typeface="Arimo"/>
              <a:cs typeface="Arimo"/>
              <a:sym typeface="Arimo"/>
            </a:endParaRPr>
          </a:p>
        </p:txBody>
      </p:sp>
      <p:sp>
        <p:nvSpPr>
          <p:cNvPr id="16" name="TextBox 16"/>
          <p:cNvSpPr txBox="1"/>
          <p:nvPr/>
        </p:nvSpPr>
        <p:spPr>
          <a:xfrm>
            <a:off x="11602154" y="5373130"/>
            <a:ext cx="3745389" cy="1254767"/>
          </a:xfrm>
          <a:prstGeom prst="rect">
            <a:avLst/>
          </a:prstGeom>
        </p:spPr>
        <p:txBody>
          <a:bodyPr lIns="0" tIns="0" rIns="0" bIns="0" rtlCol="0" anchor="t">
            <a:spAutoFit/>
          </a:bodyPr>
          <a:lstStyle/>
          <a:p>
            <a:pPr>
              <a:lnSpc>
                <a:spcPts val="2520"/>
              </a:lnSpc>
            </a:pPr>
            <a:r>
              <a:rPr lang="en-US" b="1" dirty="0">
                <a:effectLst/>
                <a:latin typeface="Segoe UI" panose="020B0502040204020203" pitchFamily="34" charset="0"/>
              </a:rPr>
              <a:t>In the case of our project, we gathered our data from the World Food Program by way of an API call. </a:t>
            </a:r>
            <a:endParaRPr lang="en-US" sz="1800" b="1" dirty="0">
              <a:solidFill>
                <a:srgbClr val="14130D"/>
              </a:solidFill>
              <a:latin typeface="Arimo"/>
              <a:ea typeface="Arimo"/>
              <a:cs typeface="Arimo"/>
              <a:sym typeface="Arimo"/>
            </a:endParaRPr>
          </a:p>
        </p:txBody>
      </p:sp>
      <p:sp>
        <p:nvSpPr>
          <p:cNvPr id="17" name="TextBox 17"/>
          <p:cNvSpPr txBox="1"/>
          <p:nvPr/>
        </p:nvSpPr>
        <p:spPr>
          <a:xfrm>
            <a:off x="11602155" y="7241487"/>
            <a:ext cx="3936816" cy="613630"/>
          </a:xfrm>
          <a:prstGeom prst="rect">
            <a:avLst/>
          </a:prstGeom>
        </p:spPr>
        <p:txBody>
          <a:bodyPr wrap="square" lIns="0" tIns="0" rIns="0" bIns="0" rtlCol="0" anchor="t">
            <a:spAutoFit/>
          </a:bodyPr>
          <a:lstStyle/>
          <a:p>
            <a:pPr>
              <a:lnSpc>
                <a:spcPts val="2520"/>
              </a:lnSpc>
            </a:pPr>
            <a:r>
              <a:rPr lang="en-US" b="1" dirty="0">
                <a:effectLst/>
                <a:latin typeface="Segoe UI" panose="020B0502040204020203" pitchFamily="34" charset="0"/>
              </a:rPr>
              <a:t>This is always the first step of the ETL or any analysis process.</a:t>
            </a:r>
            <a:endParaRPr lang="en-US" sz="1800" dirty="0">
              <a:solidFill>
                <a:srgbClr val="14130D"/>
              </a:solidFill>
              <a:latin typeface="Arimo"/>
              <a:ea typeface="Arimo"/>
              <a:cs typeface="Arimo"/>
              <a:sym typeface="Arimo"/>
            </a:endParaRPr>
          </a:p>
        </p:txBody>
      </p:sp>
      <p:pic>
        <p:nvPicPr>
          <p:cNvPr id="1026" name="Picture 2" descr="Extracting Data Icon - Free Download ...">
            <a:extLst>
              <a:ext uri="{FF2B5EF4-FFF2-40B4-BE49-F238E27FC236}">
                <a16:creationId xmlns:a16="http://schemas.microsoft.com/office/drawing/2014/main" id="{DD294772-B959-9C01-B688-D0C2626F52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4011" y="3550216"/>
            <a:ext cx="6477000" cy="510804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9DADC"/>
        </a:solidFill>
        <a:effectLst/>
      </p:bgPr>
    </p:bg>
    <p:spTree>
      <p:nvGrpSpPr>
        <p:cNvPr id="1" name=""/>
        <p:cNvGrpSpPr/>
        <p:nvPr/>
      </p:nvGrpSpPr>
      <p:grpSpPr>
        <a:xfrm>
          <a:off x="0" y="0"/>
          <a:ext cx="0" cy="0"/>
          <a:chOff x="0" y="0"/>
          <a:chExt cx="0" cy="0"/>
        </a:xfrm>
      </p:grpSpPr>
      <p:grpSp>
        <p:nvGrpSpPr>
          <p:cNvPr id="2" name="Group 2"/>
          <p:cNvGrpSpPr/>
          <p:nvPr/>
        </p:nvGrpSpPr>
        <p:grpSpPr>
          <a:xfrm rot="-5400000">
            <a:off x="11474755" y="3245066"/>
            <a:ext cx="10287000" cy="3796868"/>
            <a:chOff x="0" y="0"/>
            <a:chExt cx="3752725" cy="2330238"/>
          </a:xfrm>
        </p:grpSpPr>
        <p:sp>
          <p:nvSpPr>
            <p:cNvPr id="3" name="Freeform 3"/>
            <p:cNvSpPr/>
            <p:nvPr/>
          </p:nvSpPr>
          <p:spPr>
            <a:xfrm>
              <a:off x="0" y="0"/>
              <a:ext cx="3752726" cy="2330238"/>
            </a:xfrm>
            <a:custGeom>
              <a:avLst/>
              <a:gdLst/>
              <a:ahLst/>
              <a:cxnLst/>
              <a:rect l="l" t="t" r="r" b="b"/>
              <a:pathLst>
                <a:path w="3752726" h="2330238">
                  <a:moveTo>
                    <a:pt x="0" y="0"/>
                  </a:moveTo>
                  <a:lnTo>
                    <a:pt x="3752726" y="0"/>
                  </a:lnTo>
                  <a:lnTo>
                    <a:pt x="3752726" y="2330238"/>
                  </a:lnTo>
                  <a:lnTo>
                    <a:pt x="0" y="2330238"/>
                  </a:lnTo>
                  <a:close/>
                </a:path>
              </a:pathLst>
            </a:custGeom>
            <a:solidFill>
              <a:srgbClr val="FFC700"/>
            </a:solidFill>
          </p:spPr>
          <p:txBody>
            <a:bodyPr/>
            <a:lstStyle/>
            <a:p>
              <a:endParaRPr lang="en-US" dirty="0"/>
            </a:p>
          </p:txBody>
        </p:sp>
      </p:grpSp>
      <p:sp>
        <p:nvSpPr>
          <p:cNvPr id="10" name="Freeform 10"/>
          <p:cNvSpPr/>
          <p:nvPr/>
        </p:nvSpPr>
        <p:spPr>
          <a:xfrm>
            <a:off x="457200" y="342900"/>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11" name="TextBox 11"/>
          <p:cNvSpPr txBox="1"/>
          <p:nvPr/>
        </p:nvSpPr>
        <p:spPr>
          <a:xfrm>
            <a:off x="3962400" y="952500"/>
            <a:ext cx="4266038" cy="923330"/>
          </a:xfrm>
          <a:prstGeom prst="rect">
            <a:avLst/>
          </a:prstGeom>
        </p:spPr>
        <p:txBody>
          <a:bodyPr wrap="square" lIns="0" tIns="0" rIns="0" bIns="0" rtlCol="0" anchor="t">
            <a:spAutoFit/>
          </a:bodyPr>
          <a:lstStyle/>
          <a:p>
            <a:pPr algn="l">
              <a:lnSpc>
                <a:spcPts val="7150"/>
              </a:lnSpc>
            </a:pPr>
            <a:r>
              <a:rPr lang="en-US" sz="6500" b="1" dirty="0">
                <a:solidFill>
                  <a:srgbClr val="0070C0"/>
                </a:solidFill>
                <a:latin typeface="Oswald Bold"/>
                <a:ea typeface="Oswald Bold"/>
                <a:cs typeface="Oswald Bold"/>
                <a:sym typeface="Oswald Bold"/>
              </a:rPr>
              <a:t>TRANSFORM</a:t>
            </a:r>
          </a:p>
        </p:txBody>
      </p:sp>
      <p:sp>
        <p:nvSpPr>
          <p:cNvPr id="12" name="TextBox 12"/>
          <p:cNvSpPr txBox="1"/>
          <p:nvPr/>
        </p:nvSpPr>
        <p:spPr>
          <a:xfrm>
            <a:off x="860230" y="6593378"/>
            <a:ext cx="2898290" cy="2216569"/>
          </a:xfrm>
          <a:prstGeom prst="rect">
            <a:avLst/>
          </a:prstGeom>
        </p:spPr>
        <p:txBody>
          <a:bodyPr lIns="0" tIns="0" rIns="0" bIns="0" rtlCol="0" anchor="t">
            <a:spAutoFit/>
          </a:bodyPr>
          <a:lstStyle/>
          <a:p>
            <a:pPr>
              <a:lnSpc>
                <a:spcPts val="2520"/>
              </a:lnSpc>
            </a:pPr>
            <a:r>
              <a:rPr lang="en-US" b="1" dirty="0">
                <a:effectLst/>
                <a:latin typeface="Segoe UI" panose="020B0502040204020203" pitchFamily="34" charset="0"/>
              </a:rPr>
              <a:t>Transform: After extraction we have the data in its raw most basic form. Not all data is created equal and requires cleaning. This comes in the way of transforming it</a:t>
            </a:r>
            <a:endParaRPr lang="en-US" sz="1800" b="1" dirty="0">
              <a:solidFill>
                <a:srgbClr val="14130D"/>
              </a:solidFill>
              <a:latin typeface="Arimo"/>
              <a:ea typeface="Arimo"/>
              <a:cs typeface="Arimo"/>
              <a:sym typeface="Arimo"/>
            </a:endParaRPr>
          </a:p>
        </p:txBody>
      </p:sp>
      <p:sp>
        <p:nvSpPr>
          <p:cNvPr id="13" name="TextBox 13"/>
          <p:cNvSpPr txBox="1"/>
          <p:nvPr/>
        </p:nvSpPr>
        <p:spPr>
          <a:xfrm>
            <a:off x="4813358" y="6593378"/>
            <a:ext cx="2898290" cy="3178371"/>
          </a:xfrm>
          <a:prstGeom prst="rect">
            <a:avLst/>
          </a:prstGeom>
        </p:spPr>
        <p:txBody>
          <a:bodyPr lIns="0" tIns="0" rIns="0" bIns="0" rtlCol="0" anchor="t">
            <a:spAutoFit/>
          </a:bodyPr>
          <a:lstStyle/>
          <a:p>
            <a:pPr>
              <a:lnSpc>
                <a:spcPts val="2520"/>
              </a:lnSpc>
            </a:pPr>
            <a:r>
              <a:rPr lang="en-US" b="1" dirty="0">
                <a:effectLst/>
                <a:latin typeface="Segoe UI" panose="020B0502040204020203" pitchFamily="34" charset="0"/>
              </a:rPr>
              <a:t>We used Dask to do the heavy lifting of cleaning our large data set by dropping unnecessary columns using parallel processing. and further cleaned and refined our data with SQLite by renaming and isolating key factors of our data.</a:t>
            </a:r>
            <a:endParaRPr lang="en-US" sz="1800" b="1" dirty="0">
              <a:solidFill>
                <a:srgbClr val="14130D"/>
              </a:solidFill>
              <a:latin typeface="Arimo"/>
              <a:ea typeface="Arimo"/>
              <a:cs typeface="Arimo"/>
              <a:sym typeface="Arimo"/>
            </a:endParaRPr>
          </a:p>
        </p:txBody>
      </p:sp>
      <p:sp>
        <p:nvSpPr>
          <p:cNvPr id="14" name="TextBox 14"/>
          <p:cNvSpPr txBox="1"/>
          <p:nvPr/>
        </p:nvSpPr>
        <p:spPr>
          <a:xfrm>
            <a:off x="8902274" y="6593378"/>
            <a:ext cx="2898290" cy="1575368"/>
          </a:xfrm>
          <a:prstGeom prst="rect">
            <a:avLst/>
          </a:prstGeom>
        </p:spPr>
        <p:txBody>
          <a:bodyPr lIns="0" tIns="0" rIns="0" bIns="0" rtlCol="0" anchor="t">
            <a:spAutoFit/>
          </a:bodyPr>
          <a:lstStyle/>
          <a:p>
            <a:pPr>
              <a:lnSpc>
                <a:spcPts val="2520"/>
              </a:lnSpc>
            </a:pPr>
            <a:r>
              <a:rPr lang="en-US" b="1" dirty="0">
                <a:latin typeface="Segoe UI" panose="020B0502040204020203" pitchFamily="34" charset="0"/>
              </a:rPr>
              <a:t>We</a:t>
            </a:r>
            <a:r>
              <a:rPr lang="en-US" b="1" dirty="0">
                <a:effectLst/>
                <a:latin typeface="Segoe UI" panose="020B0502040204020203" pitchFamily="34" charset="0"/>
              </a:rPr>
              <a:t> further cleaned and refined our data with SQLite by renaming and isolating key factors of our data.</a:t>
            </a:r>
            <a:endParaRPr lang="en-US" sz="1800" b="1" dirty="0">
              <a:solidFill>
                <a:srgbClr val="14130D"/>
              </a:solidFill>
              <a:latin typeface="Arimo"/>
              <a:ea typeface="Arimo"/>
              <a:cs typeface="Arimo"/>
              <a:sym typeface="Arimo"/>
            </a:endParaRPr>
          </a:p>
        </p:txBody>
      </p:sp>
      <p:pic>
        <p:nvPicPr>
          <p:cNvPr id="2050" name="Picture 2" descr="Data Management With Python, SQLite, and SQLAlchemy – Real Python">
            <a:extLst>
              <a:ext uri="{FF2B5EF4-FFF2-40B4-BE49-F238E27FC236}">
                <a16:creationId xmlns:a16="http://schemas.microsoft.com/office/drawing/2014/main" id="{DEA2C10A-0B95-CA1B-BBAB-DEC0244D9A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71327" y="1830878"/>
            <a:ext cx="8718755" cy="44556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9DADC"/>
        </a:solidFill>
        <a:effectLst/>
      </p:bgPr>
    </p:bg>
    <p:spTree>
      <p:nvGrpSpPr>
        <p:cNvPr id="1" name=""/>
        <p:cNvGrpSpPr/>
        <p:nvPr/>
      </p:nvGrpSpPr>
      <p:grpSpPr>
        <a:xfrm>
          <a:off x="0" y="0"/>
          <a:ext cx="0" cy="0"/>
          <a:chOff x="0" y="0"/>
          <a:chExt cx="0" cy="0"/>
        </a:xfrm>
      </p:grpSpPr>
      <p:sp>
        <p:nvSpPr>
          <p:cNvPr id="2" name="TextBox 2"/>
          <p:cNvSpPr txBox="1"/>
          <p:nvPr/>
        </p:nvSpPr>
        <p:spPr>
          <a:xfrm>
            <a:off x="774206" y="874129"/>
            <a:ext cx="6657079" cy="1846659"/>
          </a:xfrm>
          <a:prstGeom prst="rect">
            <a:avLst/>
          </a:prstGeom>
        </p:spPr>
        <p:txBody>
          <a:bodyPr lIns="0" tIns="0" rIns="0" bIns="0" rtlCol="0" anchor="t">
            <a:spAutoFit/>
          </a:bodyPr>
          <a:lstStyle/>
          <a:p>
            <a:pPr algn="l">
              <a:lnSpc>
                <a:spcPts val="7150"/>
              </a:lnSpc>
            </a:pPr>
            <a:r>
              <a:rPr lang="en-US" sz="6500" b="1" dirty="0">
                <a:solidFill>
                  <a:srgbClr val="0070C0"/>
                </a:solidFill>
                <a:latin typeface="Oswald Bold"/>
                <a:ea typeface="Oswald Bold"/>
                <a:cs typeface="Oswald Bold"/>
                <a:sym typeface="Oswald Bold"/>
              </a:rPr>
              <a:t>LOAD</a:t>
            </a:r>
          </a:p>
          <a:p>
            <a:pPr algn="l">
              <a:lnSpc>
                <a:spcPts val="7150"/>
              </a:lnSpc>
            </a:pPr>
            <a:endParaRPr lang="en-US" sz="6500" b="1" dirty="0">
              <a:solidFill>
                <a:srgbClr val="231F20"/>
              </a:solidFill>
              <a:latin typeface="Oswald Bold"/>
              <a:ea typeface="Oswald Bold"/>
              <a:cs typeface="Oswald Bold"/>
              <a:sym typeface="Oswald Bold"/>
            </a:endParaRPr>
          </a:p>
        </p:txBody>
      </p:sp>
      <p:sp>
        <p:nvSpPr>
          <p:cNvPr id="4" name="TextBox 4"/>
          <p:cNvSpPr txBox="1"/>
          <p:nvPr/>
        </p:nvSpPr>
        <p:spPr>
          <a:xfrm>
            <a:off x="723449" y="3410525"/>
            <a:ext cx="5333183" cy="2758063"/>
          </a:xfrm>
          <a:prstGeom prst="rect">
            <a:avLst/>
          </a:prstGeom>
        </p:spPr>
        <p:txBody>
          <a:bodyPr lIns="0" tIns="0" rIns="0" bIns="0" rtlCol="0" anchor="t">
            <a:spAutoFit/>
          </a:bodyPr>
          <a:lstStyle/>
          <a:p>
            <a:pPr>
              <a:buNone/>
            </a:pPr>
            <a:r>
              <a:rPr lang="en-US" sz="2000" b="1" dirty="0">
                <a:latin typeface="+mj-lt"/>
              </a:rPr>
              <a:t>Load – Final Step of the ETL Process</a:t>
            </a:r>
            <a:endParaRPr lang="en-US" sz="2000" dirty="0">
              <a:latin typeface="+mj-lt"/>
            </a:endParaRPr>
          </a:p>
          <a:p>
            <a:r>
              <a:rPr lang="en-US" sz="2000" dirty="0">
                <a:latin typeface="+mj-lt"/>
              </a:rPr>
              <a:t>The final stage of the ETL process involves storing the cleaned data in a suitable repository for further analysis. This step ensures data is securely stored and optimized for efficient querying. We selected </a:t>
            </a:r>
            <a:r>
              <a:rPr lang="en-US" sz="2000" b="1" dirty="0">
                <a:latin typeface="+mj-lt"/>
              </a:rPr>
              <a:t>SQLite</a:t>
            </a:r>
            <a:r>
              <a:rPr lang="en-US" sz="2000" dirty="0">
                <a:latin typeface="+mj-lt"/>
              </a:rPr>
              <a:t> as our data warehouse solution due to its flexibility and ability to handle larger datasets, making it ideal for our needs.</a:t>
            </a:r>
          </a:p>
          <a:p>
            <a:pPr>
              <a:lnSpc>
                <a:spcPts val="2520"/>
              </a:lnSpc>
            </a:pPr>
            <a:endParaRPr lang="en-US" sz="1800" b="1" dirty="0">
              <a:solidFill>
                <a:srgbClr val="14130D"/>
              </a:solidFill>
              <a:latin typeface="TT Commons Pro"/>
              <a:ea typeface="TT Commons Pro"/>
              <a:cs typeface="TT Commons Pro"/>
              <a:sym typeface="TT Commons Pro"/>
            </a:endParaRPr>
          </a:p>
        </p:txBody>
      </p:sp>
      <p:grpSp>
        <p:nvGrpSpPr>
          <p:cNvPr id="5" name="Group 5"/>
          <p:cNvGrpSpPr/>
          <p:nvPr/>
        </p:nvGrpSpPr>
        <p:grpSpPr>
          <a:xfrm>
            <a:off x="-2057400" y="8487970"/>
            <a:ext cx="20345400" cy="1891112"/>
            <a:chOff x="0" y="0"/>
            <a:chExt cx="1319858" cy="360328"/>
          </a:xfrm>
        </p:grpSpPr>
        <p:sp>
          <p:nvSpPr>
            <p:cNvPr id="6" name="Freeform 6"/>
            <p:cNvSpPr/>
            <p:nvPr/>
          </p:nvSpPr>
          <p:spPr>
            <a:xfrm>
              <a:off x="0" y="0"/>
              <a:ext cx="1319858" cy="360328"/>
            </a:xfrm>
            <a:custGeom>
              <a:avLst/>
              <a:gdLst/>
              <a:ahLst/>
              <a:cxnLst/>
              <a:rect l="l" t="t" r="r" b="b"/>
              <a:pathLst>
                <a:path w="1319858" h="360328">
                  <a:moveTo>
                    <a:pt x="0" y="0"/>
                  </a:moveTo>
                  <a:lnTo>
                    <a:pt x="1319858" y="0"/>
                  </a:lnTo>
                  <a:lnTo>
                    <a:pt x="1319858" y="360328"/>
                  </a:lnTo>
                  <a:lnTo>
                    <a:pt x="0" y="360328"/>
                  </a:lnTo>
                  <a:close/>
                </a:path>
              </a:pathLst>
            </a:custGeom>
            <a:solidFill>
              <a:srgbClr val="FFC700"/>
            </a:solidFill>
          </p:spPr>
          <p:txBody>
            <a:bodyPr/>
            <a:lstStyle/>
            <a:p>
              <a:endParaRPr lang="en-US"/>
            </a:p>
          </p:txBody>
        </p:sp>
      </p:grpSp>
      <p:sp>
        <p:nvSpPr>
          <p:cNvPr id="7" name="TextBox 7"/>
          <p:cNvSpPr txBox="1"/>
          <p:nvPr/>
        </p:nvSpPr>
        <p:spPr>
          <a:xfrm>
            <a:off x="2865607" y="7800057"/>
            <a:ext cx="2632847" cy="689484"/>
          </a:xfrm>
          <a:prstGeom prst="rect">
            <a:avLst/>
          </a:prstGeom>
        </p:spPr>
        <p:txBody>
          <a:bodyPr lIns="0" tIns="0" rIns="0" bIns="0" rtlCol="0" anchor="t">
            <a:spAutoFit/>
          </a:bodyPr>
          <a:lstStyle/>
          <a:p>
            <a:pPr algn="ctr">
              <a:lnSpc>
                <a:spcPts val="2781"/>
              </a:lnSpc>
            </a:pPr>
            <a:endParaRPr lang="en-US" sz="1986" b="1">
              <a:solidFill>
                <a:srgbClr val="14130D"/>
              </a:solidFill>
              <a:latin typeface="TT Commons Pro Bold"/>
              <a:ea typeface="TT Commons Pro Bold"/>
              <a:cs typeface="TT Commons Pro Bold"/>
              <a:sym typeface="TT Commons Pro Bold"/>
            </a:endParaRPr>
          </a:p>
          <a:p>
            <a:pPr algn="ctr">
              <a:lnSpc>
                <a:spcPts val="2781"/>
              </a:lnSpc>
            </a:pPr>
            <a:endParaRPr lang="en-US" sz="1986" b="1" dirty="0">
              <a:solidFill>
                <a:srgbClr val="14130D"/>
              </a:solidFill>
              <a:latin typeface="TT Commons Pro Bold"/>
              <a:ea typeface="TT Commons Pro Bold"/>
              <a:cs typeface="TT Commons Pro Bold"/>
              <a:sym typeface="TT Commons Pro Bold"/>
            </a:endParaRPr>
          </a:p>
        </p:txBody>
      </p:sp>
      <p:grpSp>
        <p:nvGrpSpPr>
          <p:cNvPr id="8" name="Group 8"/>
          <p:cNvGrpSpPr/>
          <p:nvPr/>
        </p:nvGrpSpPr>
        <p:grpSpPr>
          <a:xfrm>
            <a:off x="-2177863" y="-527084"/>
            <a:ext cx="2177863" cy="10927030"/>
            <a:chOff x="0" y="0"/>
            <a:chExt cx="1498405" cy="3986210"/>
          </a:xfrm>
        </p:grpSpPr>
        <p:sp>
          <p:nvSpPr>
            <p:cNvPr id="9" name="Freeform 9"/>
            <p:cNvSpPr/>
            <p:nvPr/>
          </p:nvSpPr>
          <p:spPr>
            <a:xfrm>
              <a:off x="0" y="0"/>
              <a:ext cx="1498405" cy="3986210"/>
            </a:xfrm>
            <a:custGeom>
              <a:avLst/>
              <a:gdLst/>
              <a:ahLst/>
              <a:cxnLst/>
              <a:rect l="l" t="t" r="r" b="b"/>
              <a:pathLst>
                <a:path w="1498405" h="3986210">
                  <a:moveTo>
                    <a:pt x="0" y="0"/>
                  </a:moveTo>
                  <a:lnTo>
                    <a:pt x="1498405" y="0"/>
                  </a:lnTo>
                  <a:lnTo>
                    <a:pt x="1498405" y="3986210"/>
                  </a:lnTo>
                  <a:lnTo>
                    <a:pt x="0" y="3986210"/>
                  </a:lnTo>
                  <a:close/>
                </a:path>
              </a:pathLst>
            </a:custGeom>
            <a:solidFill>
              <a:srgbClr val="FFC700"/>
            </a:solidFill>
          </p:spPr>
          <p:txBody>
            <a:bodyPr/>
            <a:lstStyle/>
            <a:p>
              <a:endParaRPr lang="en-US"/>
            </a:p>
          </p:txBody>
        </p:sp>
      </p:grpSp>
      <p:sp>
        <p:nvSpPr>
          <p:cNvPr id="10" name="Freeform 10"/>
          <p:cNvSpPr/>
          <p:nvPr/>
        </p:nvSpPr>
        <p:spPr>
          <a:xfrm>
            <a:off x="16624911" y="266700"/>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3074" name="Picture 2" descr="Data loading icon linear isolated Royalty Free Vector Image">
            <a:extLst>
              <a:ext uri="{FF2B5EF4-FFF2-40B4-BE49-F238E27FC236}">
                <a16:creationId xmlns:a16="http://schemas.microsoft.com/office/drawing/2014/main" id="{04B39F13-B721-1D3F-7493-F277A11989C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01200" y="737384"/>
            <a:ext cx="8686800" cy="708567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932495F0-C5CB-4823-AE70-EED61EBAB1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9"/>
          <p:cNvSpPr txBox="1"/>
          <p:nvPr/>
        </p:nvSpPr>
        <p:spPr>
          <a:xfrm>
            <a:off x="1276774" y="1475039"/>
            <a:ext cx="6419426" cy="2200849"/>
          </a:xfrm>
          <a:prstGeom prst="rect">
            <a:avLst/>
          </a:prstGeom>
        </p:spPr>
        <p:txBody>
          <a:bodyPr vert="horz" lIns="91440" tIns="45720" rIns="91440" bIns="45720" rtlCol="0" anchor="b">
            <a:normAutofit fontScale="62500" lnSpcReduction="20000"/>
          </a:bodyPr>
          <a:lstStyle/>
          <a:p>
            <a:pPr>
              <a:lnSpc>
                <a:spcPct val="90000"/>
              </a:lnSpc>
              <a:spcBef>
                <a:spcPct val="0"/>
              </a:spcBef>
              <a:spcAft>
                <a:spcPts val="600"/>
              </a:spcAft>
            </a:pPr>
            <a:endParaRPr lang="en-US" sz="8100" b="1" dirty="0">
              <a:solidFill>
                <a:srgbClr val="0070C0"/>
              </a:solidFill>
              <a:latin typeface="+mj-lt"/>
              <a:ea typeface="+mj-ea"/>
              <a:cs typeface="+mj-cs"/>
              <a:sym typeface="Oswald Bold"/>
            </a:endParaRPr>
          </a:p>
          <a:p>
            <a:pPr>
              <a:lnSpc>
                <a:spcPct val="90000"/>
              </a:lnSpc>
              <a:spcBef>
                <a:spcPct val="0"/>
              </a:spcBef>
              <a:spcAft>
                <a:spcPts val="600"/>
              </a:spcAft>
            </a:pPr>
            <a:r>
              <a:rPr lang="en-US" sz="9900" b="1" dirty="0" err="1">
                <a:solidFill>
                  <a:srgbClr val="0070C0"/>
                </a:solidFill>
                <a:latin typeface="+mj-lt"/>
                <a:ea typeface="+mj-ea"/>
                <a:cs typeface="+mj-cs"/>
                <a:sym typeface="Oswald Bold"/>
              </a:rPr>
              <a:t>Dask</a:t>
            </a:r>
            <a:r>
              <a:rPr lang="en-US" sz="9900" b="1" dirty="0">
                <a:solidFill>
                  <a:srgbClr val="0070C0"/>
                </a:solidFill>
                <a:latin typeface="+mj-lt"/>
                <a:ea typeface="+mj-ea"/>
                <a:cs typeface="+mj-cs"/>
                <a:sym typeface="Oswald Bold"/>
              </a:rPr>
              <a:t>: </a:t>
            </a:r>
          </a:p>
          <a:p>
            <a:pPr>
              <a:lnSpc>
                <a:spcPct val="90000"/>
              </a:lnSpc>
              <a:spcBef>
                <a:spcPct val="0"/>
              </a:spcBef>
              <a:spcAft>
                <a:spcPts val="600"/>
              </a:spcAft>
            </a:pPr>
            <a:r>
              <a:rPr lang="en-US" sz="9900" b="1" dirty="0">
                <a:solidFill>
                  <a:srgbClr val="0070C0"/>
                </a:solidFill>
                <a:latin typeface="+mj-lt"/>
                <a:ea typeface="+mj-ea"/>
                <a:cs typeface="+mj-cs"/>
                <a:sym typeface="Oswald Bold"/>
              </a:rPr>
              <a:t>What is it? </a:t>
            </a:r>
          </a:p>
          <a:p>
            <a:pPr>
              <a:lnSpc>
                <a:spcPct val="90000"/>
              </a:lnSpc>
              <a:spcBef>
                <a:spcPct val="0"/>
              </a:spcBef>
              <a:spcAft>
                <a:spcPts val="600"/>
              </a:spcAft>
            </a:pPr>
            <a:endParaRPr lang="en-US" sz="8100" b="1" dirty="0">
              <a:latin typeface="+mj-lt"/>
              <a:ea typeface="+mj-ea"/>
              <a:cs typeface="+mj-cs"/>
              <a:sym typeface="Oswald Bold"/>
            </a:endParaRPr>
          </a:p>
        </p:txBody>
      </p:sp>
      <p:sp>
        <p:nvSpPr>
          <p:cNvPr id="10" name="TextBox 10"/>
          <p:cNvSpPr txBox="1"/>
          <p:nvPr/>
        </p:nvSpPr>
        <p:spPr>
          <a:xfrm>
            <a:off x="1276774" y="6611112"/>
            <a:ext cx="7269480" cy="2002536"/>
          </a:xfrm>
          <a:prstGeom prst="rect">
            <a:avLst/>
          </a:prstGeom>
        </p:spPr>
        <p:txBody>
          <a:bodyPr vert="horz" lIns="91440" tIns="45720" rIns="91440" bIns="45720" rtlCol="0">
            <a:normAutofit/>
          </a:bodyPr>
          <a:lstStyle/>
          <a:p>
            <a:pPr>
              <a:lnSpc>
                <a:spcPct val="90000"/>
              </a:lnSpc>
              <a:spcBef>
                <a:spcPts val="1000"/>
              </a:spcBef>
            </a:pPr>
            <a:endParaRPr lang="en-US" sz="3600" dirty="0">
              <a:sym typeface="Arimo"/>
            </a:endParaRPr>
          </a:p>
        </p:txBody>
      </p:sp>
      <p:sp>
        <p:nvSpPr>
          <p:cNvPr id="28" name="Rectangle 27">
            <a:extLst>
              <a:ext uri="{FF2B5EF4-FFF2-40B4-BE49-F238E27FC236}">
                <a16:creationId xmlns:a16="http://schemas.microsoft.com/office/drawing/2014/main" id="{CB8B9C25-D80D-48EC-B83A-231219A80C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774463" y="520187"/>
            <a:ext cx="219456" cy="10561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6" name="Rectangle 25">
            <a:extLst>
              <a:ext uri="{FF2B5EF4-FFF2-40B4-BE49-F238E27FC236}">
                <a16:creationId xmlns:a16="http://schemas.microsoft.com/office/drawing/2014/main" id="{601CC70B-8875-45A1-8AFD-7D546E3C0C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80845" y="6266622"/>
            <a:ext cx="7236611" cy="27432"/>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7" name="Picture 16" descr="A person standing next to a computer&#10;&#10;AI-generated content may be incorrect.">
            <a:extLst>
              <a:ext uri="{FF2B5EF4-FFF2-40B4-BE49-F238E27FC236}">
                <a16:creationId xmlns:a16="http://schemas.microsoft.com/office/drawing/2014/main" id="{7E1D5F42-1E4D-C15D-6F87-6E4B593AF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14289" y="5283270"/>
            <a:ext cx="4715791" cy="4715791"/>
          </a:xfrm>
          <a:prstGeom prst="rect">
            <a:avLst/>
          </a:prstGeom>
        </p:spPr>
      </p:pic>
      <p:sp>
        <p:nvSpPr>
          <p:cNvPr id="14" name="Freeform 14"/>
          <p:cNvSpPr/>
          <p:nvPr/>
        </p:nvSpPr>
        <p:spPr>
          <a:xfrm>
            <a:off x="635729" y="9772271"/>
            <a:ext cx="1282089" cy="191148"/>
          </a:xfrm>
          <a:custGeom>
            <a:avLst/>
            <a:gdLst/>
            <a:ahLst/>
            <a:cxnLst/>
            <a:rect l="l" t="t" r="r" b="b"/>
            <a:pathLst>
              <a:path w="1282089" h="191148">
                <a:moveTo>
                  <a:pt x="0" y="0"/>
                </a:moveTo>
                <a:lnTo>
                  <a:pt x="1282089" y="0"/>
                </a:lnTo>
                <a:lnTo>
                  <a:pt x="1282089" y="191148"/>
                </a:lnTo>
                <a:lnTo>
                  <a:pt x="0" y="19114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2" name="Group 2"/>
          <p:cNvGrpSpPr/>
          <p:nvPr/>
        </p:nvGrpSpPr>
        <p:grpSpPr>
          <a:xfrm>
            <a:off x="9391434" y="1077390"/>
            <a:ext cx="8161503" cy="3136886"/>
            <a:chOff x="0" y="0"/>
            <a:chExt cx="3752726" cy="1442366"/>
          </a:xfrm>
        </p:grpSpPr>
        <p:sp>
          <p:nvSpPr>
            <p:cNvPr id="3" name="Freeform 3"/>
            <p:cNvSpPr/>
            <p:nvPr/>
          </p:nvSpPr>
          <p:spPr>
            <a:xfrm>
              <a:off x="0" y="0"/>
              <a:ext cx="3752726" cy="1442366"/>
            </a:xfrm>
            <a:custGeom>
              <a:avLst/>
              <a:gdLst/>
              <a:ahLst/>
              <a:cxnLst/>
              <a:rect l="l" t="t" r="r" b="b"/>
              <a:pathLst>
                <a:path w="3752726" h="1442366">
                  <a:moveTo>
                    <a:pt x="0" y="0"/>
                  </a:moveTo>
                  <a:lnTo>
                    <a:pt x="3752726" y="0"/>
                  </a:lnTo>
                  <a:lnTo>
                    <a:pt x="3752726" y="1442366"/>
                  </a:lnTo>
                  <a:lnTo>
                    <a:pt x="0" y="1442366"/>
                  </a:lnTo>
                  <a:close/>
                </a:path>
              </a:pathLst>
            </a:custGeom>
            <a:solidFill>
              <a:srgbClr val="FFC700"/>
            </a:solidFill>
          </p:spPr>
          <p:txBody>
            <a:bodyPr/>
            <a:lstStyle/>
            <a:p>
              <a:endParaRPr lang="en-US"/>
            </a:p>
          </p:txBody>
        </p:sp>
      </p:grpSp>
      <p:sp>
        <p:nvSpPr>
          <p:cNvPr id="6" name="TextBox 5">
            <a:extLst>
              <a:ext uri="{FF2B5EF4-FFF2-40B4-BE49-F238E27FC236}">
                <a16:creationId xmlns:a16="http://schemas.microsoft.com/office/drawing/2014/main" id="{02ABE185-AE11-835E-8F49-6BF936E2218E}"/>
              </a:ext>
            </a:extLst>
          </p:cNvPr>
          <p:cNvSpPr txBox="1"/>
          <p:nvPr/>
        </p:nvSpPr>
        <p:spPr>
          <a:xfrm>
            <a:off x="1267808" y="3432178"/>
            <a:ext cx="7236611" cy="2893100"/>
          </a:xfrm>
          <a:prstGeom prst="rect">
            <a:avLst/>
          </a:prstGeom>
          <a:noFill/>
        </p:spPr>
        <p:txBody>
          <a:bodyPr wrap="square" rtlCol="0">
            <a:spAutoFit/>
          </a:bodyPr>
          <a:lstStyle/>
          <a:p>
            <a:r>
              <a:rPr lang="en-US" sz="2600" b="1" dirty="0" err="1">
                <a:latin typeface="+mj-lt"/>
              </a:rPr>
              <a:t>Dask</a:t>
            </a:r>
            <a:r>
              <a:rPr lang="en-US" sz="2600" dirty="0">
                <a:latin typeface="+mj-lt"/>
              </a:rPr>
              <a:t> is the python library that we used to transform our data. It allows for parallel computing and works efficiently by delaying computations until they are needed. </a:t>
            </a:r>
            <a:br>
              <a:rPr lang="en-US" sz="2600" dirty="0">
                <a:latin typeface="+mj-lt"/>
              </a:rPr>
            </a:br>
            <a:r>
              <a:rPr lang="en-US" sz="2600" dirty="0">
                <a:latin typeface="+mj-lt"/>
              </a:rPr>
              <a:t>This was key in our process as we had over 500,000 records and started with over 500 columns to iterate through!</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272</TotalTime>
  <Words>757</Words>
  <Application>Microsoft Office PowerPoint</Application>
  <PresentationFormat>Custom</PresentationFormat>
  <Paragraphs>80</Paragraphs>
  <Slides>14</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Avenir Next LT Pro Light</vt:lpstr>
      <vt:lpstr>Oswald Bold</vt:lpstr>
      <vt:lpstr>TT Commons Pro</vt:lpstr>
      <vt:lpstr>TT Commons Pro Bold</vt:lpstr>
      <vt:lpstr>Arial</vt:lpstr>
      <vt:lpstr>Arimo</vt:lpstr>
      <vt:lpstr>Calibri</vt:lpstr>
      <vt:lpstr>Aptos</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Yellow Gray and Black Minimalist industries Presentation</dc:title>
  <dc:creator>admin</dc:creator>
  <cp:lastModifiedBy>Jordan Dreyer</cp:lastModifiedBy>
  <cp:revision>33</cp:revision>
  <dcterms:created xsi:type="dcterms:W3CDTF">2006-08-16T00:00:00Z</dcterms:created>
  <dcterms:modified xsi:type="dcterms:W3CDTF">2025-04-18T00:18:27Z</dcterms:modified>
  <dc:identifier>DAGkreLfoS4</dc:identifier>
</cp:coreProperties>
</file>