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6E03AB-0CD5-452F-92B6-2B5600D67091}">
  <a:tblStyle styleId="{7C6E03AB-0CD5-452F-92B6-2B5600D670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1d848215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51d84821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51d84821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51d84821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51d84821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51d84821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51d848215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51d848215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11d6c4a90_1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11d6c4a90_1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51d848215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51d848215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51d848215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51d848215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51d848215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51d848215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51d848215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51d848215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1d848215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51d848215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119fbf6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119fbf6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51d84821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51d84821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59492086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59492086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51d84821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51d84821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11d6c4a90_1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11d6c4a90_1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11d6c4a90_1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11d6c4a90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51d848215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51d848215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5cfc53f3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5cfc53f3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689375" y="1248150"/>
            <a:ext cx="7070400" cy="132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3700">
                <a:solidFill>
                  <a:schemeClr val="dk2"/>
                </a:solidFill>
                <a:latin typeface="Times New Roman"/>
                <a:ea typeface="Times New Roman"/>
                <a:cs typeface="Times New Roman"/>
                <a:sym typeface="Times New Roman"/>
              </a:rPr>
              <a:t>Co</a:t>
            </a:r>
            <a:r>
              <a:rPr b="1" lang="en" sz="3700">
                <a:solidFill>
                  <a:schemeClr val="dk2"/>
                </a:solidFill>
                <a:latin typeface="Times New Roman"/>
                <a:ea typeface="Times New Roman"/>
                <a:cs typeface="Times New Roman"/>
                <a:sym typeface="Times New Roman"/>
              </a:rPr>
              <a:t>vid-19 Community Vaccination </a:t>
            </a:r>
            <a:endParaRPr b="1" sz="37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3700">
                <a:solidFill>
                  <a:schemeClr val="dk2"/>
                </a:solidFill>
                <a:latin typeface="Times New Roman"/>
                <a:ea typeface="Times New Roman"/>
                <a:cs typeface="Times New Roman"/>
                <a:sym typeface="Times New Roman"/>
              </a:rPr>
              <a:t>Awareness Initiative (CCVAI) </a:t>
            </a:r>
            <a:r>
              <a:rPr b="1" lang="en" sz="3700">
                <a:solidFill>
                  <a:schemeClr val="dk2"/>
                </a:solidFill>
                <a:latin typeface="Times New Roman"/>
                <a:ea typeface="Times New Roman"/>
                <a:cs typeface="Times New Roman"/>
                <a:sym typeface="Times New Roman"/>
              </a:rPr>
              <a:t> </a:t>
            </a:r>
            <a:endParaRPr b="1" sz="37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WBS</a:t>
            </a:r>
            <a:endParaRPr>
              <a:latin typeface="Times New Roman"/>
              <a:ea typeface="Times New Roman"/>
              <a:cs typeface="Times New Roman"/>
              <a:sym typeface="Times New Roman"/>
            </a:endParaRPr>
          </a:p>
        </p:txBody>
      </p:sp>
      <p:pic>
        <p:nvPicPr>
          <p:cNvPr id="152" name="Google Shape;152;p22"/>
          <p:cNvPicPr preferRelativeResize="0"/>
          <p:nvPr/>
        </p:nvPicPr>
        <p:blipFill>
          <a:blip r:embed="rId3">
            <a:alphaModFix/>
          </a:blip>
          <a:stretch>
            <a:fillRect/>
          </a:stretch>
        </p:blipFill>
        <p:spPr>
          <a:xfrm>
            <a:off x="152400" y="1789500"/>
            <a:ext cx="8763002" cy="33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7650" y="127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WBS Schedule</a:t>
            </a:r>
            <a:endParaRPr>
              <a:latin typeface="Times New Roman"/>
              <a:ea typeface="Times New Roman"/>
              <a:cs typeface="Times New Roman"/>
              <a:sym typeface="Times New Roman"/>
            </a:endParaRPr>
          </a:p>
        </p:txBody>
      </p:sp>
      <p:pic>
        <p:nvPicPr>
          <p:cNvPr id="158" name="Google Shape;158;p23"/>
          <p:cNvPicPr preferRelativeResize="0"/>
          <p:nvPr/>
        </p:nvPicPr>
        <p:blipFill>
          <a:blip r:embed="rId3">
            <a:alphaModFix/>
          </a:blip>
          <a:stretch>
            <a:fillRect/>
          </a:stretch>
        </p:blipFill>
        <p:spPr>
          <a:xfrm>
            <a:off x="152400" y="1746650"/>
            <a:ext cx="8816573" cy="33834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Cost Estimate</a:t>
            </a:r>
            <a:endParaRPr>
              <a:latin typeface="Times New Roman"/>
              <a:ea typeface="Times New Roman"/>
              <a:cs typeface="Times New Roman"/>
              <a:sym typeface="Times New Roman"/>
            </a:endParaRPr>
          </a:p>
        </p:txBody>
      </p:sp>
      <p:pic>
        <p:nvPicPr>
          <p:cNvPr id="164" name="Google Shape;164;p24"/>
          <p:cNvPicPr preferRelativeResize="0"/>
          <p:nvPr/>
        </p:nvPicPr>
        <p:blipFill>
          <a:blip r:embed="rId3">
            <a:alphaModFix/>
          </a:blip>
          <a:stretch>
            <a:fillRect/>
          </a:stretch>
        </p:blipFill>
        <p:spPr>
          <a:xfrm>
            <a:off x="152400" y="1853850"/>
            <a:ext cx="8827299" cy="328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Communications Plan</a:t>
            </a:r>
            <a:endParaRPr>
              <a:latin typeface="Times New Roman"/>
              <a:ea typeface="Times New Roman"/>
              <a:cs typeface="Times New Roman"/>
              <a:sym typeface="Times New Roman"/>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5"/>
          <p:cNvPicPr preferRelativeResize="0"/>
          <p:nvPr/>
        </p:nvPicPr>
        <p:blipFill rotWithShape="1">
          <a:blip r:embed="rId3">
            <a:alphaModFix/>
          </a:blip>
          <a:srcRect b="0" l="-1820" r="1820" t="0"/>
          <a:stretch/>
        </p:blipFill>
        <p:spPr>
          <a:xfrm>
            <a:off x="98775" y="1914125"/>
            <a:ext cx="8786299" cy="300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Communications Plan</a:t>
            </a:r>
            <a:endParaRPr>
              <a:latin typeface="Times New Roman"/>
              <a:ea typeface="Times New Roman"/>
              <a:cs typeface="Times New Roman"/>
              <a:sym typeface="Times New Roman"/>
            </a:endParaRPr>
          </a:p>
        </p:txBody>
      </p:sp>
      <p:sp>
        <p:nvSpPr>
          <p:cNvPr id="177" name="Google Shape;17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6"/>
          <p:cNvPicPr preferRelativeResize="0"/>
          <p:nvPr/>
        </p:nvPicPr>
        <p:blipFill rotWithShape="1">
          <a:blip r:embed="rId3">
            <a:alphaModFix/>
          </a:blip>
          <a:srcRect b="0" l="0" r="754" t="0"/>
          <a:stretch/>
        </p:blipFill>
        <p:spPr>
          <a:xfrm>
            <a:off x="98125" y="1961100"/>
            <a:ext cx="8884127" cy="299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Risk Probability/Impact</a:t>
            </a:r>
            <a:endParaRPr>
              <a:latin typeface="Times New Roman"/>
              <a:ea typeface="Times New Roman"/>
              <a:cs typeface="Times New Roman"/>
              <a:sym typeface="Times New Roman"/>
            </a:endParaRPr>
          </a:p>
        </p:txBody>
      </p:sp>
      <p:graphicFrame>
        <p:nvGraphicFramePr>
          <p:cNvPr id="184" name="Google Shape;184;p27"/>
          <p:cNvGraphicFramePr/>
          <p:nvPr/>
        </p:nvGraphicFramePr>
        <p:xfrm>
          <a:off x="164900" y="1853850"/>
          <a:ext cx="3000000" cy="3000000"/>
        </p:xfrm>
        <a:graphic>
          <a:graphicData uri="http://schemas.openxmlformats.org/drawingml/2006/table">
            <a:tbl>
              <a:tblPr>
                <a:noFill/>
                <a:tableStyleId>{7C6E03AB-0CD5-452F-92B6-2B5600D67091}</a:tableStyleId>
              </a:tblPr>
              <a:tblGrid>
                <a:gridCol w="992175"/>
                <a:gridCol w="895750"/>
                <a:gridCol w="670725"/>
                <a:gridCol w="724300"/>
                <a:gridCol w="2835275"/>
                <a:gridCol w="2695975"/>
              </a:tblGrid>
              <a:tr h="3810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Risk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Probability (1-5)</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Impact (1-5)</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Severity (P*I)</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Action Plan</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Contingency Plan</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Vaccine hesitancy/ Side effects</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Mitigate: Educate people about all different vaccines. Compare the benefits vs side effects. Make them understand that the probability of a person having life threatening side effects is very less.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If the person does face life threatening side effects, admit the person to a hospital. Ask the government/ insurance or the vaccine companies to take care of the expenses.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Religious beliefs</a:t>
                      </a:r>
                      <a:endParaRPr sz="1200">
                        <a:highlight>
                          <a:srgbClr val="FFFFFF"/>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Mitigate: Try to make the person understand that life is more important than religion.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Accept their beliefs and move 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71550">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Personal conceptions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Mitigate: Don’t let the person develop a negative perspective about the vaccine. Convince the person to attend the seminar, explain the benefits of vaccination and clear all their misconceptions.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If a negative perspective is developed, ask a family member, close friend or relative to make the person understand the benefits as they could be more influential.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Issue log</a:t>
            </a:r>
            <a:endParaRPr>
              <a:latin typeface="Times New Roman"/>
              <a:ea typeface="Times New Roman"/>
              <a:cs typeface="Times New Roman"/>
              <a:sym typeface="Times New Roman"/>
            </a:endParaRPr>
          </a:p>
        </p:txBody>
      </p:sp>
      <p:pic>
        <p:nvPicPr>
          <p:cNvPr id="190" name="Google Shape;190;p28"/>
          <p:cNvPicPr preferRelativeResize="0"/>
          <p:nvPr/>
        </p:nvPicPr>
        <p:blipFill>
          <a:blip r:embed="rId3">
            <a:alphaModFix/>
          </a:blip>
          <a:stretch>
            <a:fillRect/>
          </a:stretch>
        </p:blipFill>
        <p:spPr>
          <a:xfrm>
            <a:off x="1323075" y="1967200"/>
            <a:ext cx="6267450" cy="278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Change Request</a:t>
            </a:r>
            <a:endParaRPr>
              <a:latin typeface="Times New Roman"/>
              <a:ea typeface="Times New Roman"/>
              <a:cs typeface="Times New Roman"/>
              <a:sym typeface="Times New Roman"/>
            </a:endParaRPr>
          </a:p>
        </p:txBody>
      </p:sp>
      <p:graphicFrame>
        <p:nvGraphicFramePr>
          <p:cNvPr id="196" name="Google Shape;196;p29"/>
          <p:cNvGraphicFramePr/>
          <p:nvPr/>
        </p:nvGraphicFramePr>
        <p:xfrm>
          <a:off x="746075" y="1928525"/>
          <a:ext cx="3000000" cy="3000000"/>
        </p:xfrm>
        <a:graphic>
          <a:graphicData uri="http://schemas.openxmlformats.org/drawingml/2006/table">
            <a:tbl>
              <a:tblPr>
                <a:noFill/>
                <a:tableStyleId>{7C6E03AB-0CD5-452F-92B6-2B5600D67091}</a:tableStyleId>
              </a:tblPr>
              <a:tblGrid>
                <a:gridCol w="1178325"/>
                <a:gridCol w="1178325"/>
                <a:gridCol w="820250"/>
                <a:gridCol w="1951925"/>
                <a:gridCol w="1263500"/>
                <a:gridCol w="943525"/>
                <a:gridCol w="912375"/>
              </a:tblGrid>
              <a:tr h="7315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Date Request Submitted</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Title of </a:t>
                      </a:r>
                      <a:r>
                        <a:rPr b="1" lang="en" sz="1200">
                          <a:latin typeface="Times New Roman"/>
                          <a:ea typeface="Times New Roman"/>
                          <a:cs typeface="Times New Roman"/>
                          <a:sym typeface="Times New Roman"/>
                        </a:rPr>
                        <a:t>Change</a:t>
                      </a:r>
                      <a:r>
                        <a:rPr b="1" lang="en" sz="1200">
                          <a:latin typeface="Times New Roman"/>
                          <a:ea typeface="Times New Roman"/>
                          <a:cs typeface="Times New Roman"/>
                          <a:sym typeface="Times New Roman"/>
                        </a:rPr>
                        <a:t> Request</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Change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Order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Number</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Description of change requested</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Impact of proposed change</a:t>
                      </a:r>
                      <a:endParaRPr b="1" sz="1200">
                        <a:latin typeface="Times New Roman"/>
                        <a:ea typeface="Times New Roman"/>
                        <a:cs typeface="Times New Roman"/>
                        <a:sym typeface="Times New Roman"/>
                      </a:endParaRPr>
                    </a:p>
                  </a:txBody>
                  <a:tcPr marT="91425" marB="91425" marR="91425" marL="91425"/>
                </a:tc>
                <a:tc gridSpan="2">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Approvers</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 &amp; Date</a:t>
                      </a:r>
                      <a:endParaRPr b="1" sz="1200">
                        <a:latin typeface="Times New Roman"/>
                        <a:ea typeface="Times New Roman"/>
                        <a:cs typeface="Times New Roman"/>
                        <a:sym typeface="Times New Roman"/>
                      </a:endParaRPr>
                    </a:p>
                  </a:txBody>
                  <a:tcPr marT="91425" marB="91425" marR="91425" marL="91425"/>
                </a:tc>
                <a:tc hMerge="1"/>
              </a:tr>
              <a:tr h="20519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1/27/2021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Minimum Page Requirements for Scope Statement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001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1200"/>
                        </a:spcBef>
                        <a:spcAft>
                          <a:spcPts val="1200"/>
                        </a:spcAft>
                        <a:buNone/>
                      </a:pPr>
                      <a:r>
                        <a:rPr lang="en" sz="1200">
                          <a:latin typeface="Times New Roman"/>
                          <a:ea typeface="Times New Roman"/>
                          <a:cs typeface="Times New Roman"/>
                          <a:sym typeface="Times New Roman"/>
                        </a:rPr>
                        <a:t>Length of scope statement page count initially undefined. However, Professor Herszon clarified that the minimum amount  is 20 pages.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Risk: Medium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 Schedule: 1.5 hours of work</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3) Cost $75</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c gridSpan="2">
                  <a:txBody>
                    <a:bodyPr/>
                    <a:lstStyle/>
                    <a:p>
                      <a:pPr indent="-304800" lvl="0" marL="457200" rtl="0" algn="l">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Cameron Clark (2/08/2021)</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Prof. Herszon / Client (2/10/2021)</a:t>
                      </a:r>
                      <a:endParaRPr sz="1200">
                        <a:latin typeface="Times New Roman"/>
                        <a:ea typeface="Times New Roman"/>
                        <a:cs typeface="Times New Roman"/>
                        <a:sym typeface="Times New Roman"/>
                      </a:endParaRPr>
                    </a:p>
                  </a:txBody>
                  <a:tcPr marT="91425" marB="91425" marR="91425" marL="91425"/>
                </a:tc>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Lessons Learned</a:t>
            </a:r>
            <a:endParaRPr>
              <a:latin typeface="Times New Roman"/>
              <a:ea typeface="Times New Roman"/>
              <a:cs typeface="Times New Roman"/>
              <a:sym typeface="Times New Roman"/>
            </a:endParaRPr>
          </a:p>
        </p:txBody>
      </p:sp>
      <p:pic>
        <p:nvPicPr>
          <p:cNvPr id="202" name="Google Shape;202;p30"/>
          <p:cNvPicPr preferRelativeResize="0"/>
          <p:nvPr/>
        </p:nvPicPr>
        <p:blipFill>
          <a:blip r:embed="rId3">
            <a:alphaModFix/>
          </a:blip>
          <a:stretch>
            <a:fillRect/>
          </a:stretch>
        </p:blipFill>
        <p:spPr>
          <a:xfrm>
            <a:off x="932250" y="1853850"/>
            <a:ext cx="7404501" cy="3075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Conclusion / Questions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3401" y="1283050"/>
            <a:ext cx="3738600" cy="55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Our Team </a:t>
            </a:r>
            <a:endParaRPr b="0">
              <a:latin typeface="Times New Roman"/>
              <a:ea typeface="Times New Roman"/>
              <a:cs typeface="Times New Roman"/>
              <a:sym typeface="Times New Roman"/>
            </a:endParaRPr>
          </a:p>
        </p:txBody>
      </p:sp>
      <p:pic>
        <p:nvPicPr>
          <p:cNvPr id="92" name="Google Shape;92;p14"/>
          <p:cNvPicPr preferRelativeResize="0"/>
          <p:nvPr/>
        </p:nvPicPr>
        <p:blipFill rotWithShape="1">
          <a:blip r:embed="rId3">
            <a:alphaModFix/>
          </a:blip>
          <a:srcRect b="0" l="2786" r="48152" t="0"/>
          <a:stretch/>
        </p:blipFill>
        <p:spPr>
          <a:xfrm>
            <a:off x="2365600" y="1914625"/>
            <a:ext cx="738000" cy="1213825"/>
          </a:xfrm>
          <a:prstGeom prst="rect">
            <a:avLst/>
          </a:prstGeom>
          <a:noFill/>
          <a:ln>
            <a:noFill/>
          </a:ln>
        </p:spPr>
      </p:pic>
      <p:sp>
        <p:nvSpPr>
          <p:cNvPr id="93" name="Google Shape;93;p14"/>
          <p:cNvSpPr txBox="1"/>
          <p:nvPr/>
        </p:nvSpPr>
        <p:spPr>
          <a:xfrm>
            <a:off x="1296250" y="3117725"/>
            <a:ext cx="770100" cy="73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latin typeface="Lato"/>
                <a:ea typeface="Lato"/>
                <a:cs typeface="Lato"/>
                <a:sym typeface="Lato"/>
              </a:rPr>
              <a:t>Cameron Clark, </a:t>
            </a:r>
            <a:r>
              <a:rPr lang="en" sz="800">
                <a:latin typeface="Lato"/>
                <a:ea typeface="Lato"/>
                <a:cs typeface="Lato"/>
                <a:sym typeface="Lato"/>
              </a:rPr>
              <a:t>Project Manager</a:t>
            </a:r>
            <a:endParaRPr sz="800">
              <a:latin typeface="Lato"/>
              <a:ea typeface="Lato"/>
              <a:cs typeface="Lato"/>
              <a:sym typeface="Lato"/>
            </a:endParaRPr>
          </a:p>
        </p:txBody>
      </p:sp>
      <p:sp>
        <p:nvSpPr>
          <p:cNvPr id="94" name="Google Shape;94;p14"/>
          <p:cNvSpPr txBox="1"/>
          <p:nvPr/>
        </p:nvSpPr>
        <p:spPr>
          <a:xfrm>
            <a:off x="3402850" y="3151925"/>
            <a:ext cx="770100" cy="5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latin typeface="Lato"/>
                <a:ea typeface="Lato"/>
                <a:cs typeface="Lato"/>
                <a:sym typeface="Lato"/>
              </a:rPr>
              <a:t>Saumya Agrawal, </a:t>
            </a:r>
            <a:r>
              <a:rPr lang="en" sz="800">
                <a:latin typeface="Lato"/>
                <a:ea typeface="Lato"/>
                <a:cs typeface="Lato"/>
                <a:sym typeface="Lato"/>
              </a:rPr>
              <a:t>Team Member</a:t>
            </a:r>
            <a:endParaRPr sz="800">
              <a:latin typeface="Lato"/>
              <a:ea typeface="Lato"/>
              <a:cs typeface="Lato"/>
              <a:sym typeface="Lato"/>
            </a:endParaRPr>
          </a:p>
        </p:txBody>
      </p:sp>
      <p:sp>
        <p:nvSpPr>
          <p:cNvPr id="95" name="Google Shape;95;p14"/>
          <p:cNvSpPr txBox="1"/>
          <p:nvPr/>
        </p:nvSpPr>
        <p:spPr>
          <a:xfrm>
            <a:off x="2405956" y="3150249"/>
            <a:ext cx="657300" cy="51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800">
                <a:latin typeface="Lato"/>
                <a:ea typeface="Lato"/>
                <a:cs typeface="Lato"/>
                <a:sym typeface="Lato"/>
              </a:rPr>
              <a:t>Adrian Richards, </a:t>
            </a:r>
            <a:r>
              <a:rPr lang="en" sz="800">
                <a:latin typeface="Lato"/>
                <a:ea typeface="Lato"/>
                <a:cs typeface="Lato"/>
                <a:sym typeface="Lato"/>
              </a:rPr>
              <a:t>Team Member</a:t>
            </a:r>
            <a:endParaRPr sz="800">
              <a:latin typeface="Lato"/>
              <a:ea typeface="Lato"/>
              <a:cs typeface="Lato"/>
              <a:sym typeface="Lato"/>
            </a:endParaRPr>
          </a:p>
        </p:txBody>
      </p:sp>
      <p:sp>
        <p:nvSpPr>
          <p:cNvPr id="96" name="Google Shape;96;p14"/>
          <p:cNvSpPr txBox="1"/>
          <p:nvPr/>
        </p:nvSpPr>
        <p:spPr>
          <a:xfrm>
            <a:off x="4472200" y="3178725"/>
            <a:ext cx="738000" cy="90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latin typeface="Lato"/>
                <a:ea typeface="Lato"/>
                <a:cs typeface="Lato"/>
                <a:sym typeface="Lato"/>
              </a:rPr>
              <a:t>Sherisse Joseph, </a:t>
            </a:r>
            <a:r>
              <a:rPr lang="en" sz="800">
                <a:latin typeface="Lato"/>
                <a:ea typeface="Lato"/>
                <a:cs typeface="Lato"/>
                <a:sym typeface="Lato"/>
              </a:rPr>
              <a:t>Team Member</a:t>
            </a:r>
            <a:endParaRPr sz="800">
              <a:latin typeface="Lato"/>
              <a:ea typeface="Lato"/>
              <a:cs typeface="Lato"/>
              <a:sym typeface="Lato"/>
            </a:endParaRPr>
          </a:p>
          <a:p>
            <a:pPr indent="0" lvl="0" marL="0" rtl="0" algn="l">
              <a:lnSpc>
                <a:spcPct val="115000"/>
              </a:lnSpc>
              <a:spcBef>
                <a:spcPts val="1600"/>
              </a:spcBef>
              <a:spcAft>
                <a:spcPts val="1600"/>
              </a:spcAft>
              <a:buNone/>
            </a:pPr>
            <a:r>
              <a:t/>
            </a:r>
            <a:endParaRPr b="1" sz="800">
              <a:latin typeface="Lato"/>
              <a:ea typeface="Lato"/>
              <a:cs typeface="Lato"/>
              <a:sym typeface="Lato"/>
            </a:endParaRPr>
          </a:p>
        </p:txBody>
      </p:sp>
      <p:pic>
        <p:nvPicPr>
          <p:cNvPr id="97" name="Google Shape;97;p14"/>
          <p:cNvPicPr preferRelativeResize="0"/>
          <p:nvPr/>
        </p:nvPicPr>
        <p:blipFill>
          <a:blip r:embed="rId4">
            <a:alphaModFix/>
          </a:blip>
          <a:stretch>
            <a:fillRect/>
          </a:stretch>
        </p:blipFill>
        <p:spPr>
          <a:xfrm>
            <a:off x="1312300" y="1914625"/>
            <a:ext cx="738001" cy="1213824"/>
          </a:xfrm>
          <a:prstGeom prst="rect">
            <a:avLst/>
          </a:prstGeom>
          <a:noFill/>
          <a:ln>
            <a:noFill/>
          </a:ln>
        </p:spPr>
      </p:pic>
      <p:pic>
        <p:nvPicPr>
          <p:cNvPr id="98" name="Google Shape;98;p14"/>
          <p:cNvPicPr preferRelativeResize="0"/>
          <p:nvPr/>
        </p:nvPicPr>
        <p:blipFill>
          <a:blip r:embed="rId5">
            <a:alphaModFix/>
          </a:blip>
          <a:stretch>
            <a:fillRect/>
          </a:stretch>
        </p:blipFill>
        <p:spPr>
          <a:xfrm>
            <a:off x="3338775" y="1918750"/>
            <a:ext cx="896250" cy="1233175"/>
          </a:xfrm>
          <a:prstGeom prst="rect">
            <a:avLst/>
          </a:prstGeom>
          <a:noFill/>
          <a:ln>
            <a:noFill/>
          </a:ln>
        </p:spPr>
      </p:pic>
      <p:pic>
        <p:nvPicPr>
          <p:cNvPr id="99" name="Google Shape;99;p14"/>
          <p:cNvPicPr preferRelativeResize="0"/>
          <p:nvPr/>
        </p:nvPicPr>
        <p:blipFill>
          <a:blip r:embed="rId6">
            <a:alphaModFix/>
          </a:blip>
          <a:stretch>
            <a:fillRect/>
          </a:stretch>
        </p:blipFill>
        <p:spPr>
          <a:xfrm>
            <a:off x="4472200" y="1932150"/>
            <a:ext cx="770100" cy="1233175"/>
          </a:xfrm>
          <a:prstGeom prst="rect">
            <a:avLst/>
          </a:prstGeom>
          <a:noFill/>
          <a:ln>
            <a:noFill/>
          </a:ln>
        </p:spPr>
      </p:pic>
      <p:pic>
        <p:nvPicPr>
          <p:cNvPr id="100" name="Google Shape;100;p14"/>
          <p:cNvPicPr preferRelativeResize="0"/>
          <p:nvPr/>
        </p:nvPicPr>
        <p:blipFill>
          <a:blip r:embed="rId7">
            <a:alphaModFix/>
          </a:blip>
          <a:stretch>
            <a:fillRect/>
          </a:stretch>
        </p:blipFill>
        <p:spPr>
          <a:xfrm>
            <a:off x="5640825" y="1971500"/>
            <a:ext cx="770100" cy="1213825"/>
          </a:xfrm>
          <a:prstGeom prst="rect">
            <a:avLst/>
          </a:prstGeom>
          <a:noFill/>
          <a:ln>
            <a:noFill/>
          </a:ln>
        </p:spPr>
      </p:pic>
      <p:sp>
        <p:nvSpPr>
          <p:cNvPr id="101" name="Google Shape;101;p14"/>
          <p:cNvSpPr txBox="1"/>
          <p:nvPr/>
        </p:nvSpPr>
        <p:spPr>
          <a:xfrm>
            <a:off x="5724150" y="3185325"/>
            <a:ext cx="770100" cy="10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latin typeface="Lato"/>
                <a:ea typeface="Lato"/>
                <a:cs typeface="Lato"/>
                <a:sym typeface="Lato"/>
              </a:rPr>
              <a:t>Vallabh Sawant</a:t>
            </a:r>
            <a:r>
              <a:rPr b="1" lang="en" sz="800">
                <a:latin typeface="Lato"/>
                <a:ea typeface="Lato"/>
                <a:cs typeface="Lato"/>
                <a:sym typeface="Lato"/>
              </a:rPr>
              <a:t>,      </a:t>
            </a:r>
            <a:r>
              <a:rPr lang="en" sz="800">
                <a:latin typeface="Lato"/>
                <a:ea typeface="Lato"/>
                <a:cs typeface="Lato"/>
                <a:sym typeface="Lato"/>
              </a:rPr>
              <a:t>Team     Member</a:t>
            </a:r>
            <a:endParaRPr sz="800">
              <a:latin typeface="Lato"/>
              <a:ea typeface="Lato"/>
              <a:cs typeface="Lato"/>
              <a:sym typeface="Lato"/>
            </a:endParaRPr>
          </a:p>
          <a:p>
            <a:pPr indent="0" lvl="0" marL="0" rtl="0" algn="l">
              <a:lnSpc>
                <a:spcPct val="115000"/>
              </a:lnSpc>
              <a:spcBef>
                <a:spcPts val="1600"/>
              </a:spcBef>
              <a:spcAft>
                <a:spcPts val="1600"/>
              </a:spcAft>
              <a:buNone/>
            </a:pPr>
            <a:r>
              <a:t/>
            </a:r>
            <a:endParaRPr b="1" sz="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727650" y="115932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Project Charter</a:t>
            </a:r>
            <a:endParaRPr>
              <a:latin typeface="Times New Roman"/>
              <a:ea typeface="Times New Roman"/>
              <a:cs typeface="Times New Roman"/>
              <a:sym typeface="Times New Roman"/>
            </a:endParaRPr>
          </a:p>
        </p:txBody>
      </p:sp>
      <p:sp>
        <p:nvSpPr>
          <p:cNvPr id="107" name="Google Shape;107;p15"/>
          <p:cNvSpPr txBox="1"/>
          <p:nvPr>
            <p:ph idx="1" type="body"/>
          </p:nvPr>
        </p:nvSpPr>
        <p:spPr>
          <a:xfrm>
            <a:off x="315475" y="1694525"/>
            <a:ext cx="5181600" cy="29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Project Manager Responsibilities:</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Time management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Monitor weekly Progress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Coordinate team project activities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Motivate team members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Conflict resolution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Project Objectives:</a:t>
            </a:r>
            <a:r>
              <a:rPr lang="en" sz="1200">
                <a:solidFill>
                  <a:srgbClr val="000000"/>
                </a:solidFill>
                <a:latin typeface="Times New Roman"/>
                <a:ea typeface="Times New Roman"/>
                <a:cs typeface="Times New Roman"/>
                <a:sym typeface="Times New Roman"/>
              </a:rPr>
              <a:t> (Define SMART objectives)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Receive 80% of target funding from Angel Investors by 28th April,2021.</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Start a non-profit organization to educate underserved communities about covid vaccines in New Jersey.</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Times New Roman"/>
                <a:ea typeface="Times New Roman"/>
                <a:cs typeface="Times New Roman"/>
                <a:sym typeface="Times New Roman"/>
              </a:rPr>
              <a:t>Educate up to 110,000 underserved communities in </a:t>
            </a:r>
            <a:r>
              <a:rPr b="1" lang="en" sz="1200">
                <a:solidFill>
                  <a:srgbClr val="000000"/>
                </a:solidFill>
                <a:latin typeface="Times New Roman"/>
                <a:ea typeface="Times New Roman"/>
                <a:cs typeface="Times New Roman"/>
                <a:sym typeface="Times New Roman"/>
              </a:rPr>
              <a:t>New Jersey </a:t>
            </a:r>
            <a:r>
              <a:rPr lang="en" sz="1200">
                <a:solidFill>
                  <a:srgbClr val="000000"/>
                </a:solidFill>
                <a:latin typeface="Times New Roman"/>
                <a:ea typeface="Times New Roman"/>
                <a:cs typeface="Times New Roman"/>
                <a:sym typeface="Times New Roman"/>
              </a:rPr>
              <a:t>in 3 different phases.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Arial"/>
              <a:buChar char="●"/>
            </a:pPr>
            <a:r>
              <a:rPr lang="en" sz="1200">
                <a:solidFill>
                  <a:srgbClr val="000000"/>
                </a:solidFill>
                <a:latin typeface="Times New Roman"/>
                <a:ea typeface="Times New Roman"/>
                <a:cs typeface="Times New Roman"/>
                <a:sym typeface="Times New Roman"/>
              </a:rPr>
              <a:t>Help 70% of campaign attendees be vaccinated within </a:t>
            </a:r>
            <a:r>
              <a:rPr b="1" lang="en" sz="1200">
                <a:solidFill>
                  <a:srgbClr val="000000"/>
                </a:solidFill>
                <a:latin typeface="Times New Roman"/>
                <a:ea typeface="Times New Roman"/>
                <a:cs typeface="Times New Roman"/>
                <a:sym typeface="Times New Roman"/>
              </a:rPr>
              <a:t>3 months post-education during phases 1,2 and 3.</a:t>
            </a:r>
            <a:endParaRPr sz="1200">
              <a:solidFill>
                <a:srgbClr val="000000"/>
              </a:solidFill>
              <a:latin typeface="Times New Roman"/>
              <a:ea typeface="Times New Roman"/>
              <a:cs typeface="Times New Roman"/>
              <a:sym typeface="Times New Roman"/>
            </a:endParaRPr>
          </a:p>
        </p:txBody>
      </p:sp>
      <p:sp>
        <p:nvSpPr>
          <p:cNvPr id="108" name="Google Shape;108;p15"/>
          <p:cNvSpPr txBox="1"/>
          <p:nvPr/>
        </p:nvSpPr>
        <p:spPr>
          <a:xfrm>
            <a:off x="5583900" y="1760400"/>
            <a:ext cx="35601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Success Criteria: (</a:t>
            </a:r>
            <a:r>
              <a:rPr lang="en" sz="1200">
                <a:latin typeface="Times New Roman"/>
                <a:ea typeface="Times New Roman"/>
                <a:cs typeface="Times New Roman"/>
                <a:sym typeface="Times New Roman"/>
              </a:rPr>
              <a:t>How to measure if the project was successful)</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60%-80% funding commitment by April 28</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Completion of CCVAI project plan and presentation</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Risks</a:t>
            </a:r>
            <a:r>
              <a:rPr lang="en" sz="1200">
                <a:latin typeface="Times New Roman"/>
                <a:ea typeface="Times New Roman"/>
                <a:cs typeface="Times New Roman"/>
                <a:sym typeface="Times New Roman"/>
              </a:rPr>
              <a:t>: Describe the main risks already known at this stage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Resistance from underserved communities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Religious beliefs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Political Influence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Language barrier</a:t>
            </a:r>
            <a:endParaRPr sz="1200">
              <a:latin typeface="Times New Roman"/>
              <a:ea typeface="Times New Roman"/>
              <a:cs typeface="Times New Roman"/>
              <a:sym typeface="Times New Roman"/>
            </a:endParaRPr>
          </a:p>
          <a:p>
            <a:pPr indent="-304800" lvl="0" marL="457200" marR="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Lack of funding</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Unable to reach the target people</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Stakeholders Matrix</a:t>
            </a:r>
            <a:endParaRPr>
              <a:latin typeface="Times New Roman"/>
              <a:ea typeface="Times New Roman"/>
              <a:cs typeface="Times New Roman"/>
              <a:sym typeface="Times New Roman"/>
            </a:endParaRPr>
          </a:p>
        </p:txBody>
      </p:sp>
      <p:graphicFrame>
        <p:nvGraphicFramePr>
          <p:cNvPr id="114" name="Google Shape;114;p16"/>
          <p:cNvGraphicFramePr/>
          <p:nvPr/>
        </p:nvGraphicFramePr>
        <p:xfrm>
          <a:off x="834825" y="1935250"/>
          <a:ext cx="3000000" cy="3000000"/>
        </p:xfrm>
        <a:graphic>
          <a:graphicData uri="http://schemas.openxmlformats.org/drawingml/2006/table">
            <a:tbl>
              <a:tblPr>
                <a:noFill/>
                <a:tableStyleId>{7C6E03AB-0CD5-452F-92B6-2B5600D67091}</a:tableStyleId>
              </a:tblPr>
              <a:tblGrid>
                <a:gridCol w="1943000"/>
                <a:gridCol w="1943000"/>
              </a:tblGrid>
              <a:tr h="215625">
                <a:tc gridSpan="2">
                  <a:txBody>
                    <a:bodyPr/>
                    <a:lstStyle/>
                    <a:p>
                      <a:pPr indent="0" lvl="0" marL="0" rtl="0" algn="l">
                        <a:spcBef>
                          <a:spcPts val="0"/>
                        </a:spcBef>
                        <a:spcAft>
                          <a:spcPts val="0"/>
                        </a:spcAft>
                        <a:buNone/>
                      </a:pPr>
                      <a:r>
                        <a:rPr b="1" lang="en">
                          <a:latin typeface="Times New Roman"/>
                          <a:ea typeface="Times New Roman"/>
                          <a:cs typeface="Times New Roman"/>
                          <a:sym typeface="Times New Roman"/>
                        </a:rPr>
                        <a:t>Stakeholders</a:t>
                      </a:r>
                      <a:endParaRPr b="1">
                        <a:latin typeface="Times New Roman"/>
                        <a:ea typeface="Times New Roman"/>
                        <a:cs typeface="Times New Roman"/>
                        <a:sym typeface="Times New Roman"/>
                      </a:endParaRPr>
                    </a:p>
                  </a:txBody>
                  <a:tcPr marT="91425" marB="91425" marR="91425" marL="91425"/>
                </a:tc>
                <a:tc hMerge="1"/>
              </a:tr>
              <a:tr h="381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txBody>
                  <a:tcPr marT="91425" marB="91425" marR="91425" marL="91425"/>
                </a:tc>
                <a:tc>
                  <a:txBody>
                    <a:bodyPr/>
                    <a:lstStyle/>
                    <a:p>
                      <a:pPr indent="0" lvl="0" marL="457200" rtl="0" algn="l">
                        <a:spcBef>
                          <a:spcPts val="0"/>
                        </a:spcBef>
                        <a:spcAft>
                          <a:spcPts val="0"/>
                        </a:spcAft>
                        <a:buNone/>
                      </a:pPr>
                      <a:r>
                        <a:rPr b="1" lang="en">
                          <a:latin typeface="Times New Roman"/>
                          <a:ea typeface="Times New Roman"/>
                          <a:cs typeface="Times New Roman"/>
                          <a:sym typeface="Times New Roman"/>
                        </a:rPr>
                        <a:t>+</a:t>
                      </a:r>
                      <a:r>
                        <a:rPr b="1" lang="en">
                          <a:latin typeface="Times New Roman"/>
                          <a:ea typeface="Times New Roman"/>
                          <a:cs typeface="Times New Roman"/>
                          <a:sym typeface="Times New Roman"/>
                        </a:rPr>
                        <a:t>/ - / Neutral</a:t>
                      </a:r>
                      <a:endParaRPr b="1">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Professor</a:t>
                      </a:r>
                      <a:endParaRPr sz="1200">
                        <a:latin typeface="Times New Roman"/>
                        <a:ea typeface="Times New Roman"/>
                        <a:cs typeface="Times New Roman"/>
                        <a:sym typeface="Times New Roman"/>
                      </a:endParaRPr>
                    </a:p>
                  </a:txBody>
                  <a:tcPr marT="91425" marB="91425" marR="91425" marL="91425"/>
                </a:tc>
                <a:tc>
                  <a:txBody>
                    <a:bodyPr/>
                    <a:lstStyle/>
                    <a:p>
                      <a:pPr indent="0" lvl="0" marL="19050" rtl="0" algn="ctr">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Health Department</a:t>
                      </a:r>
                      <a:endParaRPr sz="1200">
                        <a:latin typeface="Times New Roman"/>
                        <a:ea typeface="Times New Roman"/>
                        <a:cs typeface="Times New Roman"/>
                        <a:sym typeface="Times New Roman"/>
                      </a:endParaRPr>
                    </a:p>
                  </a:txBody>
                  <a:tcPr marT="91425" marB="91425" marR="91425" marL="91425"/>
                </a:tc>
                <a:tc>
                  <a:txBody>
                    <a:bodyPr/>
                    <a:lstStyle/>
                    <a:p>
                      <a:pPr indent="0" lvl="0" marL="19050" rtl="0" algn="ctr">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Angel Investors</a:t>
                      </a:r>
                      <a:endParaRPr sz="1200">
                        <a:latin typeface="Times New Roman"/>
                        <a:ea typeface="Times New Roman"/>
                        <a:cs typeface="Times New Roman"/>
                        <a:sym typeface="Times New Roman"/>
                      </a:endParaRPr>
                    </a:p>
                  </a:txBody>
                  <a:tcPr marT="91425" marB="91425" marR="91425" marL="91425"/>
                </a:tc>
                <a:tc>
                  <a:txBody>
                    <a:bodyPr/>
                    <a:lstStyle/>
                    <a:p>
                      <a:pPr indent="0" lvl="0" marL="19050" rtl="0" algn="ctr">
                        <a:spcBef>
                          <a:spcPts val="0"/>
                        </a:spcBef>
                        <a:spcAft>
                          <a:spcPts val="0"/>
                        </a:spcAft>
                        <a:buNone/>
                      </a:pPr>
                      <a:r>
                        <a:rPr lang="en" sz="1200">
                          <a:latin typeface="Times New Roman"/>
                          <a:ea typeface="Times New Roman"/>
                          <a:cs typeface="Times New Roman"/>
                          <a:sym typeface="Times New Roman"/>
                        </a:rPr>
                        <a:t>Neutral</a:t>
                      </a:r>
                      <a:endParaRPr sz="12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Suppliers</a:t>
                      </a:r>
                      <a:endParaRPr sz="1200">
                        <a:latin typeface="Times New Roman"/>
                        <a:ea typeface="Times New Roman"/>
                        <a:cs typeface="Times New Roman"/>
                        <a:sym typeface="Times New Roman"/>
                      </a:endParaRPr>
                    </a:p>
                  </a:txBody>
                  <a:tcPr marT="91425" marB="91425" marR="91425" marL="91425"/>
                </a:tc>
                <a:tc>
                  <a:txBody>
                    <a:bodyPr/>
                    <a:lstStyle/>
                    <a:p>
                      <a:pPr indent="0" lvl="0" marL="19050" rtl="0" algn="ctr">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Target Audience</a:t>
                      </a:r>
                      <a:endParaRPr sz="1200">
                        <a:latin typeface="Times New Roman"/>
                        <a:ea typeface="Times New Roman"/>
                        <a:cs typeface="Times New Roman"/>
                        <a:sym typeface="Times New Roman"/>
                      </a:endParaRPr>
                    </a:p>
                  </a:txBody>
                  <a:tcPr marT="91425" marB="91425" marR="91425" marL="91425"/>
                </a:tc>
                <a:tc>
                  <a:txBody>
                    <a:bodyPr/>
                    <a:lstStyle/>
                    <a:p>
                      <a:pPr indent="0" lvl="0" marL="19050" rtl="0" algn="ctr">
                        <a:spcBef>
                          <a:spcPts val="0"/>
                        </a:spcBef>
                        <a:spcAft>
                          <a:spcPts val="0"/>
                        </a:spcAft>
                        <a:buNone/>
                      </a:pPr>
                      <a:r>
                        <a:rPr lang="en" sz="1200">
                          <a:latin typeface="Times New Roman"/>
                          <a:ea typeface="Times New Roman"/>
                          <a:cs typeface="Times New Roman"/>
                          <a:sym typeface="Times New Roman"/>
                        </a:rPr>
                        <a:t>Neutral</a:t>
                      </a:r>
                      <a:endParaRPr sz="1200">
                        <a:latin typeface="Times New Roman"/>
                        <a:ea typeface="Times New Roman"/>
                        <a:cs typeface="Times New Roman"/>
                        <a:sym typeface="Times New Roman"/>
                      </a:endParaRPr>
                    </a:p>
                  </a:txBody>
                  <a:tcPr marT="91425" marB="91425" marR="91425" marL="91425"/>
                </a:tc>
              </a:tr>
            </a:tbl>
          </a:graphicData>
        </a:graphic>
      </p:graphicFrame>
      <p:pic>
        <p:nvPicPr>
          <p:cNvPr id="115" name="Google Shape;115;p16"/>
          <p:cNvPicPr preferRelativeResize="0"/>
          <p:nvPr/>
        </p:nvPicPr>
        <p:blipFill>
          <a:blip r:embed="rId3">
            <a:alphaModFix/>
          </a:blip>
          <a:stretch>
            <a:fillRect/>
          </a:stretch>
        </p:blipFill>
        <p:spPr>
          <a:xfrm>
            <a:off x="4886550" y="1829563"/>
            <a:ext cx="4035854"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p:txBody>
      </p:sp>
      <p:graphicFrame>
        <p:nvGraphicFramePr>
          <p:cNvPr id="121" name="Google Shape;121;p17"/>
          <p:cNvGraphicFramePr/>
          <p:nvPr/>
        </p:nvGraphicFramePr>
        <p:xfrm>
          <a:off x="822300" y="1967800"/>
          <a:ext cx="3000000" cy="3000000"/>
        </p:xfrm>
        <a:graphic>
          <a:graphicData uri="http://schemas.openxmlformats.org/drawingml/2006/table">
            <a:tbl>
              <a:tblPr>
                <a:noFill/>
                <a:tableStyleId>{7C6E03AB-0CD5-452F-92B6-2B5600D67091}</a:tableStyleId>
              </a:tblPr>
              <a:tblGrid>
                <a:gridCol w="2255050"/>
                <a:gridCol w="5716400"/>
              </a:tblGrid>
              <a:tr h="545175">
                <a:tc>
                  <a:txBody>
                    <a:bodyPr/>
                    <a:lstStyle/>
                    <a:p>
                      <a:pPr indent="0" lvl="0" marL="0" rtl="0" algn="l">
                        <a:spcBef>
                          <a:spcPts val="0"/>
                        </a:spcBef>
                        <a:spcAft>
                          <a:spcPts val="0"/>
                        </a:spcAft>
                        <a:buNone/>
                      </a:pPr>
                      <a:r>
                        <a:rPr b="1" lang="en"/>
                        <a:t>Stakeholder Name</a:t>
                      </a:r>
                      <a:endParaRPr b="1"/>
                    </a:p>
                  </a:txBody>
                  <a:tcPr marT="91425" marB="91425" marR="91425" marL="91425"/>
                </a:tc>
                <a:tc>
                  <a:txBody>
                    <a:bodyPr/>
                    <a:lstStyle/>
                    <a:p>
                      <a:pPr indent="0" lvl="0" marL="0" rtl="0" algn="l">
                        <a:spcBef>
                          <a:spcPts val="0"/>
                        </a:spcBef>
                        <a:spcAft>
                          <a:spcPts val="0"/>
                        </a:spcAft>
                        <a:buNone/>
                      </a:pPr>
                      <a:r>
                        <a:rPr b="1" lang="en"/>
                        <a:t>Requirement</a:t>
                      </a:r>
                      <a:endParaRPr b="1"/>
                    </a:p>
                  </a:txBody>
                  <a:tcPr marT="91425" marB="91425" marR="91425" marL="91425"/>
                </a:tc>
              </a:tr>
              <a:tr h="5451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Professor</a:t>
                      </a:r>
                      <a:endParaRPr b="1" sz="1200">
                        <a:latin typeface="Times New Roman"/>
                        <a:ea typeface="Times New Roman"/>
                        <a:cs typeface="Times New Roman"/>
                        <a:sym typeface="Times New Roman"/>
                      </a:endParaRPr>
                    </a:p>
                  </a:txBody>
                  <a:tcPr marT="91425" marB="91425" marR="91425" marL="91425"/>
                </a:tc>
                <a:tc>
                  <a:txBody>
                    <a:bodyPr/>
                    <a:lstStyle/>
                    <a:p>
                      <a:pPr indent="-304800" lvl="0" marL="457200" rtl="0" algn="just">
                        <a:lnSpc>
                          <a:spcPct val="15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Develop project plan for non-profit organization by April 28, 2021</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Teams to develop project charter in line with primary requirement</a:t>
                      </a:r>
                      <a:endParaRPr sz="1200">
                        <a:latin typeface="Times New Roman"/>
                        <a:ea typeface="Times New Roman"/>
                        <a:cs typeface="Times New Roman"/>
                        <a:sym typeface="Times New Roman"/>
                      </a:endParaRPr>
                    </a:p>
                  </a:txBody>
                  <a:tcPr marT="91425" marB="91425" marR="91425" marL="91425"/>
                </a:tc>
              </a:tr>
              <a:tr h="5451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Suppliers (Vaccine Companies)</a:t>
                      </a:r>
                      <a:endParaRPr b="1" sz="1200">
                        <a:latin typeface="Times New Roman"/>
                        <a:ea typeface="Times New Roman"/>
                        <a:cs typeface="Times New Roman"/>
                        <a:sym typeface="Times New Roman"/>
                      </a:endParaRPr>
                    </a:p>
                  </a:txBody>
                  <a:tcPr marT="91425" marB="91425" marR="91425" marL="91425"/>
                </a:tc>
                <a:tc>
                  <a:txBody>
                    <a:bodyPr/>
                    <a:lstStyle/>
                    <a:p>
                      <a:pPr indent="-304800" lvl="0" marL="457200" rtl="0" algn="just">
                        <a:lnSpc>
                          <a:spcPct val="15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NJ non-profit to provide total # of participants attending in person sessions or webinars related to COVID-19 vaccines quarterly</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Secure partnership with non-profit organization in New Jersey in first half of 2021</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7650" y="1264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Scope of Product</a:t>
            </a:r>
            <a:endParaRPr>
              <a:latin typeface="Times New Roman"/>
              <a:ea typeface="Times New Roman"/>
              <a:cs typeface="Times New Roman"/>
              <a:sym typeface="Times New Roman"/>
            </a:endParaRPr>
          </a:p>
        </p:txBody>
      </p:sp>
      <p:sp>
        <p:nvSpPr>
          <p:cNvPr id="127" name="Google Shape;127;p18"/>
          <p:cNvSpPr txBox="1"/>
          <p:nvPr>
            <p:ph idx="1" type="body"/>
          </p:nvPr>
        </p:nvSpPr>
        <p:spPr>
          <a:xfrm>
            <a:off x="729450" y="1694775"/>
            <a:ext cx="8320200" cy="32013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SzPts val="440"/>
              <a:buNone/>
            </a:pPr>
            <a:r>
              <a:rPr b="1" lang="en" sz="1100">
                <a:solidFill>
                  <a:srgbClr val="000000"/>
                </a:solidFill>
                <a:latin typeface="Times New Roman"/>
                <a:ea typeface="Times New Roman"/>
                <a:cs typeface="Times New Roman"/>
                <a:sym typeface="Times New Roman"/>
              </a:rPr>
              <a:t>G. Investors/Fundraising:</a:t>
            </a:r>
            <a:endParaRPr b="1" sz="1100">
              <a:solidFill>
                <a:srgbClr val="000000"/>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b="1" lang="en" sz="1100">
                <a:solidFill>
                  <a:srgbClr val="222222"/>
                </a:solidFill>
                <a:latin typeface="Times New Roman"/>
                <a:ea typeface="Times New Roman"/>
                <a:cs typeface="Times New Roman"/>
                <a:sym typeface="Times New Roman"/>
              </a:rPr>
              <a:t>G8: Plan to visit at least 3-5 NJ local non-profit organizations to seek grants.</a:t>
            </a:r>
            <a:endParaRPr b="1"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lang="en" sz="1100">
                <a:solidFill>
                  <a:srgbClr val="222222"/>
                </a:solidFill>
                <a:latin typeface="Times New Roman"/>
                <a:ea typeface="Times New Roman"/>
                <a:cs typeface="Times New Roman"/>
                <a:sym typeface="Times New Roman"/>
              </a:rPr>
              <a:t>We are seeking grants from the New Jersey state government to organize the campaign in their city. As per our research, New Jersey is giving aid to a number of NJ businesses and nonprofits, along with business guidance, to help with COVID-19 relief and recovery.</a:t>
            </a:r>
            <a:endParaRPr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t/>
            </a:r>
            <a:endParaRPr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b="1" lang="en" sz="1100">
                <a:solidFill>
                  <a:srgbClr val="222222"/>
                </a:solidFill>
                <a:latin typeface="Times New Roman"/>
                <a:ea typeface="Times New Roman"/>
                <a:cs typeface="Times New Roman"/>
                <a:sym typeface="Times New Roman"/>
              </a:rPr>
              <a:t>G9: Reach out to 2-3 COVID-19 relief organizations to seek grants.</a:t>
            </a:r>
            <a:endParaRPr b="1"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lang="en" sz="1100">
                <a:solidFill>
                  <a:srgbClr val="222222"/>
                </a:solidFill>
                <a:latin typeface="Times New Roman"/>
                <a:ea typeface="Times New Roman"/>
                <a:cs typeface="Times New Roman"/>
                <a:sym typeface="Times New Roman"/>
              </a:rPr>
              <a:t>Nonprofit organizations serving New Jersey state through work with communities who are disproportionately impacted by COVID-19</a:t>
            </a:r>
            <a:endParaRPr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t/>
            </a:r>
            <a:endParaRPr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b="1" lang="en" sz="1100">
                <a:solidFill>
                  <a:srgbClr val="222222"/>
                </a:solidFill>
                <a:latin typeface="Times New Roman"/>
                <a:ea typeface="Times New Roman"/>
                <a:cs typeface="Times New Roman"/>
                <a:sym typeface="Times New Roman"/>
              </a:rPr>
              <a:t>G11: Provide 100% information on safety protocols and permissions obtained for the campaign to be eligible for grants.</a:t>
            </a:r>
            <a:endParaRPr b="1"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lang="en" sz="1100">
                <a:solidFill>
                  <a:srgbClr val="222222"/>
                </a:solidFill>
                <a:latin typeface="Times New Roman"/>
                <a:ea typeface="Times New Roman"/>
                <a:cs typeface="Times New Roman"/>
                <a:sym typeface="Times New Roman"/>
              </a:rPr>
              <a:t>The New Jersey state government will review the budget, permissions and agreements related to the campaign.</a:t>
            </a:r>
            <a:endParaRPr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t/>
            </a:r>
            <a:endParaRPr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b="1" lang="en" sz="1100">
                <a:solidFill>
                  <a:srgbClr val="222222"/>
                </a:solidFill>
                <a:latin typeface="Times New Roman"/>
                <a:ea typeface="Times New Roman"/>
                <a:cs typeface="Times New Roman"/>
                <a:sym typeface="Times New Roman"/>
              </a:rPr>
              <a:t>G12: COVID grants organizations should be 100% convinced about the COVID-related help to the community in order to be eligible for grants.</a:t>
            </a:r>
            <a:endParaRPr b="1"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rPr lang="en" sz="1100">
                <a:solidFill>
                  <a:srgbClr val="222222"/>
                </a:solidFill>
                <a:latin typeface="Times New Roman"/>
                <a:ea typeface="Times New Roman"/>
                <a:cs typeface="Times New Roman"/>
                <a:sym typeface="Times New Roman"/>
              </a:rPr>
              <a:t>The New Jersey state government will gauge how our campaign will be able to help minimize the impact on COVID in New Jersey state.</a:t>
            </a:r>
            <a:endParaRPr sz="1100">
              <a:solidFill>
                <a:srgbClr val="222222"/>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t/>
            </a:r>
            <a:endParaRPr sz="1100">
              <a:solidFill>
                <a:srgbClr val="000000"/>
              </a:solidFill>
              <a:latin typeface="Times New Roman"/>
              <a:ea typeface="Times New Roman"/>
              <a:cs typeface="Times New Roman"/>
              <a:sym typeface="Times New Roman"/>
            </a:endParaRPr>
          </a:p>
          <a:p>
            <a:pPr indent="0" lvl="0" marL="0" rtl="0" algn="just">
              <a:lnSpc>
                <a:spcPct val="140000"/>
              </a:lnSpc>
              <a:spcBef>
                <a:spcPts val="0"/>
              </a:spcBef>
              <a:spcAft>
                <a:spcPts val="0"/>
              </a:spcAft>
              <a:buSzPts val="440"/>
              <a:buNone/>
            </a:pPr>
            <a:r>
              <a:t/>
            </a:r>
            <a:endParaRPr sz="11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1200"/>
              </a:spcAft>
              <a:buSzPts val="440"/>
              <a:buNone/>
            </a:pPr>
            <a:r>
              <a:t/>
            </a:r>
            <a:endParaRPr sz="1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Scope of Product</a:t>
            </a:r>
            <a:endParaRPr>
              <a:latin typeface="Times New Roman"/>
              <a:ea typeface="Times New Roman"/>
              <a:cs typeface="Times New Roman"/>
              <a:sym typeface="Times New Roman"/>
            </a:endParaRPr>
          </a:p>
        </p:txBody>
      </p:sp>
      <p:sp>
        <p:nvSpPr>
          <p:cNvPr id="133" name="Google Shape;13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p:txBody>
      </p:sp>
      <p:pic>
        <p:nvPicPr>
          <p:cNvPr id="134" name="Google Shape;134;p19"/>
          <p:cNvPicPr preferRelativeResize="0"/>
          <p:nvPr/>
        </p:nvPicPr>
        <p:blipFill>
          <a:blip r:embed="rId3">
            <a:alphaModFix/>
          </a:blip>
          <a:stretch>
            <a:fillRect/>
          </a:stretch>
        </p:blipFill>
        <p:spPr>
          <a:xfrm>
            <a:off x="951200" y="1853850"/>
            <a:ext cx="6893226" cy="316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Scope of Project</a:t>
            </a:r>
            <a:endParaRPr>
              <a:latin typeface="Times New Roman"/>
              <a:ea typeface="Times New Roman"/>
              <a:cs typeface="Times New Roman"/>
              <a:sym typeface="Times New Roman"/>
            </a:endParaRPr>
          </a:p>
        </p:txBody>
      </p:sp>
      <p:sp>
        <p:nvSpPr>
          <p:cNvPr id="140" name="Google Shape;140;p20"/>
          <p:cNvSpPr txBox="1"/>
          <p:nvPr/>
        </p:nvSpPr>
        <p:spPr>
          <a:xfrm>
            <a:off x="894000" y="1853850"/>
            <a:ext cx="8049600" cy="249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This project seeks to aid underserved communities who have been the hardest impacted by the recent pandemic.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Our purpose is to assist in educating our target audience by enabling them to utilize available avenues that secure a healthy path forward via the newly developed vaccination program.</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Together with trusted community leaders, our project will help our clients in researching facts about available vaccinations, one's eligibility, and securing an appointment.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200">
                <a:latin typeface="Times New Roman"/>
                <a:ea typeface="Times New Roman"/>
                <a:cs typeface="Times New Roman"/>
                <a:sym typeface="Times New Roman"/>
              </a:rPr>
              <a:t>Out of Scope:</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Our program will not be administering vaccinations to clients, providing any other medical services, advice, or compensation.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Scope of Project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6" name="Google Shape;146;p21"/>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200">
                <a:solidFill>
                  <a:srgbClr val="000000"/>
                </a:solidFill>
                <a:latin typeface="Times New Roman"/>
                <a:ea typeface="Times New Roman"/>
                <a:cs typeface="Times New Roman"/>
                <a:sym typeface="Times New Roman"/>
              </a:rPr>
              <a:t>3.2 Pitch business plan </a:t>
            </a:r>
            <a:endParaRPr b="1"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After researching all possible areas of interests and money needed, we need to jot down points that would entice the angel investors to sponsor the initiative. A good presentation needs to be created with all the required information that needs to be presented.</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The team should arrive on the scheduled time, dress formally and present it to the angel investors.</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200">
                <a:solidFill>
                  <a:srgbClr val="000000"/>
                </a:solidFill>
                <a:latin typeface="Times New Roman"/>
                <a:ea typeface="Times New Roman"/>
                <a:cs typeface="Times New Roman"/>
                <a:sym typeface="Times New Roman"/>
              </a:rPr>
              <a:t>3.3 Outcome</a:t>
            </a:r>
            <a:endParaRPr b="1"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After the presentation is over, the angel investors will come up with a decision. The team should consider all the feedback from the angel investors. The project manager can also put forward some improvements based on the suggestions from the angel investors. Finally, the angel investors will then decide to sponsor our initiative if they seem convinced by our presentation and our initiative. This outcome will decide the progress of the project.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