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Montserrat Heavy" panose="020B0604020202020204" charset="0"/>
      <p:regular r:id="rId11"/>
    </p:embeddedFont>
    <p:embeddedFont>
      <p:font typeface="Montserrat Semi-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E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56814" y="-403607"/>
            <a:ext cx="6531186" cy="11641778"/>
            <a:chOff x="0" y="0"/>
            <a:chExt cx="1720148" cy="30661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0148" cy="3066147"/>
            </a:xfrm>
            <a:custGeom>
              <a:avLst/>
              <a:gdLst/>
              <a:ahLst/>
              <a:cxnLst/>
              <a:rect l="l" t="t" r="r" b="b"/>
              <a:pathLst>
                <a:path w="1720148" h="3066147">
                  <a:moveTo>
                    <a:pt x="0" y="0"/>
                  </a:moveTo>
                  <a:lnTo>
                    <a:pt x="1720148" y="0"/>
                  </a:lnTo>
                  <a:lnTo>
                    <a:pt x="1720148" y="3066147"/>
                  </a:lnTo>
                  <a:lnTo>
                    <a:pt x="0" y="3066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0148" cy="310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8919" flipH="1" flipV="1">
            <a:off x="1076036" y="-4819412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19149891" y="6989710"/>
                </a:moveTo>
                <a:lnTo>
                  <a:pt x="0" y="6989710"/>
                </a:lnTo>
                <a:lnTo>
                  <a:pt x="0" y="0"/>
                </a:lnTo>
                <a:lnTo>
                  <a:pt x="19149891" y="0"/>
                </a:lnTo>
                <a:lnTo>
                  <a:pt x="19149891" y="698971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18487" y="3354279"/>
            <a:ext cx="17540913" cy="1360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1062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Signature Verification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8838" y="5344951"/>
            <a:ext cx="17144999" cy="1360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0760" b="1" dirty="0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					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A1EA2A02-81E8-BE41-923B-95FE746F8028}"/>
              </a:ext>
            </a:extLst>
          </p:cNvPr>
          <p:cNvSpPr txBox="1"/>
          <p:nvPr/>
        </p:nvSpPr>
        <p:spPr>
          <a:xfrm>
            <a:off x="1295400" y="571500"/>
            <a:ext cx="17540913" cy="1360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1062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Problem Statement 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5D7BC335-F9C7-497D-C171-2048ACD5CE50}"/>
              </a:ext>
            </a:extLst>
          </p:cNvPr>
          <p:cNvSpPr txBox="1"/>
          <p:nvPr/>
        </p:nvSpPr>
        <p:spPr>
          <a:xfrm>
            <a:off x="1493356" y="1843793"/>
            <a:ext cx="17144999" cy="7871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 algn="l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Manual signature verification issues:</a:t>
            </a:r>
          </a:p>
          <a:p>
            <a:pPr marL="1600200" lvl="2" indent="-685800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Prone to human error</a:t>
            </a:r>
          </a:p>
          <a:p>
            <a:pPr marL="1600200" lvl="2" indent="-685800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Time-consuming</a:t>
            </a:r>
          </a:p>
          <a:p>
            <a:pPr marL="685800" indent="-685800" algn="l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Critical need:</a:t>
            </a:r>
          </a:p>
          <a:p>
            <a:pPr marL="1600200" lvl="2" indent="-685800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Accurate, automated systems to combat forgery.</a:t>
            </a:r>
          </a:p>
          <a:p>
            <a:pPr marL="1600200" lvl="2" indent="-685800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Applications  Banking, legal authentication, and fraud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8567B-71E6-4C2C-CB47-C18F381C1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7">
            <a:extLst>
              <a:ext uri="{FF2B5EF4-FFF2-40B4-BE49-F238E27FC236}">
                <a16:creationId xmlns:a16="http://schemas.microsoft.com/office/drawing/2014/main" id="{38CC45BB-29DA-4BDB-4A01-A94D444CA07E}"/>
              </a:ext>
            </a:extLst>
          </p:cNvPr>
          <p:cNvSpPr txBox="1"/>
          <p:nvPr/>
        </p:nvSpPr>
        <p:spPr>
          <a:xfrm>
            <a:off x="5086350" y="492910"/>
            <a:ext cx="8115300" cy="1350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0760" b="1" dirty="0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Objective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DB1DF295-762B-B5FD-8B77-D0D7F56462BD}"/>
              </a:ext>
            </a:extLst>
          </p:cNvPr>
          <p:cNvSpPr txBox="1"/>
          <p:nvPr/>
        </p:nvSpPr>
        <p:spPr>
          <a:xfrm>
            <a:off x="373543" y="2247901"/>
            <a:ext cx="17152458" cy="7871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Semi-Bold"/>
                <a:cs typeface="Times New Roman" panose="02020603050405020304" pitchFamily="18" charset="0"/>
                <a:sym typeface="Montserrat Semi-Bold"/>
              </a:rPr>
              <a:t>Build a system to verify signatures efficiently and accurately.</a:t>
            </a:r>
          </a:p>
          <a:p>
            <a:pPr marL="571500" indent="-571500" algn="l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Semi-Bold"/>
                <a:cs typeface="Times New Roman" panose="02020603050405020304" pitchFamily="18" charset="0"/>
                <a:sym typeface="Montserrat Semi-Bold"/>
              </a:rPr>
              <a:t>Use BI-RNN for capturing sequential patterns and CNN for spatial analysis.</a:t>
            </a:r>
          </a:p>
          <a:p>
            <a:pPr marL="571500" indent="-571500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400" b="1" i="0" dirty="0">
                <a:solidFill>
                  <a:schemeClr val="bg1"/>
                </a:solidFill>
                <a:effectLst/>
                <a:latin typeface="ui-sans-serif"/>
              </a:rPr>
              <a:t>RNN (Recurrent Neural Network)</a:t>
            </a:r>
            <a:r>
              <a:rPr lang="en-US" sz="4400" b="0" i="0" dirty="0">
                <a:solidFill>
                  <a:schemeClr val="bg1"/>
                </a:solidFill>
                <a:effectLst/>
                <a:latin typeface="ui-sans-serif"/>
              </a:rPr>
              <a:t>: Complements BI-RNN by processing longer-term dependencies when required.</a:t>
            </a:r>
          </a:p>
          <a:p>
            <a:pPr marL="571500" indent="-571500" algn="l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Semi-Bold"/>
                <a:cs typeface="Times New Roman" panose="02020603050405020304" pitchFamily="18" charset="0"/>
                <a:sym typeface="Montserrat Semi-Bold"/>
              </a:rPr>
              <a:t>Provide a scalable, user-friendly platform via Django.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19260-23A2-3237-9F63-D62F3DDC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3337"/>
            <a:ext cx="3820521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4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937436-D2AD-9CB7-2F37-3605C03FD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7385E60-31BB-6A14-A791-00575BD34DC3}"/>
              </a:ext>
            </a:extLst>
          </p:cNvPr>
          <p:cNvSpPr txBox="1"/>
          <p:nvPr/>
        </p:nvSpPr>
        <p:spPr>
          <a:xfrm>
            <a:off x="3958389" y="521456"/>
            <a:ext cx="10371221" cy="1360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1062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Methodology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55664097-9729-F78C-0DE2-8419EC4E0F01}"/>
              </a:ext>
            </a:extLst>
          </p:cNvPr>
          <p:cNvSpPr txBox="1"/>
          <p:nvPr/>
        </p:nvSpPr>
        <p:spPr>
          <a:xfrm>
            <a:off x="914400" y="1843793"/>
            <a:ext cx="12649199" cy="79217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Model Implementation: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BI-RNN captures sequential stroke features.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CNN extracts spatial details like curves and patterns.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rgbClr val="36E9FD"/>
                </a:solidFill>
                <a:effectLst/>
                <a:latin typeface="ui-sans-serif"/>
              </a:rPr>
              <a:t>RNN</a:t>
            </a:r>
            <a:r>
              <a:rPr lang="en-US" sz="4000" b="0" i="0" dirty="0">
                <a:solidFill>
                  <a:srgbClr val="36E9FD"/>
                </a:solidFill>
                <a:effectLst/>
                <a:latin typeface="ui-sans-serif"/>
              </a:rPr>
              <a:t>: Adds support for analyzing </a:t>
            </a:r>
            <a:r>
              <a:rPr lang="en-US" sz="4000" b="1" i="0" dirty="0">
                <a:solidFill>
                  <a:srgbClr val="36E9FD"/>
                </a:solidFill>
                <a:effectLst/>
                <a:latin typeface="ui-sans-serif"/>
              </a:rPr>
              <a:t>long-term sequential dependencies</a:t>
            </a:r>
            <a:r>
              <a:rPr lang="en-US" sz="4000" b="0" i="0" dirty="0">
                <a:solidFill>
                  <a:srgbClr val="36E9FD"/>
                </a:solidFill>
                <a:effectLst/>
                <a:latin typeface="ui-sans-serif"/>
              </a:rPr>
              <a:t> that may span the entire signature.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800" b="1" dirty="0">
              <a:solidFill>
                <a:srgbClr val="36E9FD"/>
              </a:solidFill>
              <a:latin typeface="Times New Roman" panose="02020603050405020304" pitchFamily="18" charset="0"/>
              <a:ea typeface="Montserrat Heavy"/>
              <a:cs typeface="Times New Roman" panose="02020603050405020304" pitchFamily="18" charset="0"/>
              <a:sym typeface="Montserrat Heavy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Deployment: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Django for real-time predictions via a web interface.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BF1C4-6F29-E23C-5230-49E682051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0" y="2383260"/>
            <a:ext cx="4419600" cy="77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3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C5E980-A2F4-A5BF-6831-2FC9A6856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7">
            <a:extLst>
              <a:ext uri="{FF2B5EF4-FFF2-40B4-BE49-F238E27FC236}">
                <a16:creationId xmlns:a16="http://schemas.microsoft.com/office/drawing/2014/main" id="{29F4BFF1-E509-081F-178F-C8CFEECBEE0B}"/>
              </a:ext>
            </a:extLst>
          </p:cNvPr>
          <p:cNvSpPr txBox="1"/>
          <p:nvPr/>
        </p:nvSpPr>
        <p:spPr>
          <a:xfrm>
            <a:off x="1828800" y="344188"/>
            <a:ext cx="15552258" cy="1350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0760" b="1" dirty="0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System Architecture</a:t>
            </a:r>
          </a:p>
        </p:txBody>
      </p:sp>
      <p:pic>
        <p:nvPicPr>
          <p:cNvPr id="2" name="Picture 2" descr="Proposed signature verification system | Download Scientific Diagram">
            <a:extLst>
              <a:ext uri="{FF2B5EF4-FFF2-40B4-BE49-F238E27FC236}">
                <a16:creationId xmlns:a16="http://schemas.microsoft.com/office/drawing/2014/main" id="{8D1D8F47-4B4E-39F0-335C-B27292D8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" y="2552700"/>
            <a:ext cx="16882029" cy="739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99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3C263-57DF-B26A-0C25-B28B4F8C1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1A97A3E8-DCEA-1524-A0F2-4B6019476C9B}"/>
              </a:ext>
            </a:extLst>
          </p:cNvPr>
          <p:cNvSpPr txBox="1"/>
          <p:nvPr/>
        </p:nvSpPr>
        <p:spPr>
          <a:xfrm>
            <a:off x="914401" y="488323"/>
            <a:ext cx="16840199" cy="1360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1062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Results and Evaluation 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2F443FF5-E8C6-7943-771C-9F0CB39C003C}"/>
              </a:ext>
            </a:extLst>
          </p:cNvPr>
          <p:cNvSpPr txBox="1"/>
          <p:nvPr/>
        </p:nvSpPr>
        <p:spPr>
          <a:xfrm>
            <a:off x="914401" y="1843793"/>
            <a:ext cx="11277599" cy="4280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Accuracy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Dataset: Trained on a dataset  consisting of 360 genuine and 360 forged signatures.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Outcome: Robust model for real-time signature verification.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20ABA-A01E-2026-1AD1-3915F5A58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610" y="1992867"/>
            <a:ext cx="4876800" cy="78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8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8D1F0-359C-8BA0-4D20-C8DF4CAD8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7">
            <a:extLst>
              <a:ext uri="{FF2B5EF4-FFF2-40B4-BE49-F238E27FC236}">
                <a16:creationId xmlns:a16="http://schemas.microsoft.com/office/drawing/2014/main" id="{D38DB473-F1CD-B9C4-8090-0F3F96B99FF5}"/>
              </a:ext>
            </a:extLst>
          </p:cNvPr>
          <p:cNvSpPr txBox="1"/>
          <p:nvPr/>
        </p:nvSpPr>
        <p:spPr>
          <a:xfrm>
            <a:off x="0" y="647700"/>
            <a:ext cx="1828800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0060" b="1" dirty="0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 </a:t>
            </a:r>
            <a:r>
              <a:rPr lang="en-US" sz="9000" b="1" dirty="0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Challenges and Innovations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7815196-BBDA-99A7-3D23-F5D5B89E4FA9}"/>
              </a:ext>
            </a:extLst>
          </p:cNvPr>
          <p:cNvSpPr txBox="1"/>
          <p:nvPr/>
        </p:nvSpPr>
        <p:spPr>
          <a:xfrm>
            <a:off x="373543" y="2247900"/>
            <a:ext cx="13799657" cy="7871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Semi-Bold"/>
                <a:cs typeface="Times New Roman" panose="02020603050405020304" pitchFamily="18" charset="0"/>
                <a:sym typeface="Montserrat Semi-Bold"/>
              </a:rPr>
              <a:t>Challenges:</a:t>
            </a:r>
          </a:p>
          <a:p>
            <a:pPr marL="1485900" lvl="2" indent="-571500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Semi-Bold"/>
                <a:cs typeface="Times New Roman" panose="02020603050405020304" pitchFamily="18" charset="0"/>
                <a:sym typeface="Montserrat Semi-Bold"/>
              </a:rPr>
              <a:t>Limited dataset for diverse signature styles.</a:t>
            </a:r>
          </a:p>
          <a:p>
            <a:pPr marL="1485900" lvl="2" indent="-571500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Semi-Bold"/>
                <a:cs typeface="Times New Roman" panose="02020603050405020304" pitchFamily="18" charset="0"/>
                <a:sym typeface="Montserrat Semi-Bold"/>
              </a:rPr>
              <a:t>Managing model size for deployment in Django.</a:t>
            </a:r>
          </a:p>
          <a:p>
            <a:pPr marL="571500" indent="-571500" algn="l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Semi-Bold"/>
                <a:cs typeface="Times New Roman" panose="02020603050405020304" pitchFamily="18" charset="0"/>
                <a:sym typeface="Montserrat Semi-Bold"/>
              </a:rPr>
              <a:t>Innovations:</a:t>
            </a:r>
          </a:p>
          <a:p>
            <a:pPr marL="1485900" lvl="2" indent="-571500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Semi-Bold"/>
                <a:cs typeface="Times New Roman" panose="02020603050405020304" pitchFamily="18" charset="0"/>
                <a:sym typeface="Montserrat Semi-Bold"/>
              </a:rPr>
              <a:t>Hybrid BI-RNN + CNN approach.</a:t>
            </a:r>
          </a:p>
          <a:p>
            <a:pPr marL="1485900" lvl="2" indent="-571500">
              <a:lnSpc>
                <a:spcPts val="10509"/>
              </a:lnSpc>
              <a:buFont typeface="Arial" panose="020B0604020202020204" pitchFamily="34" charset="0"/>
              <a:buChar char="•"/>
            </a:pPr>
            <a:r>
              <a:rPr lang="en-US" sz="43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Semi-Bold"/>
                <a:cs typeface="Times New Roman" panose="02020603050405020304" pitchFamily="18" charset="0"/>
                <a:sym typeface="Montserrat Semi-Bold"/>
              </a:rPr>
              <a:t>Real-time web-based deployment</a:t>
            </a:r>
          </a:p>
        </p:txBody>
      </p:sp>
    </p:spTree>
    <p:extLst>
      <p:ext uri="{BB962C8B-B14F-4D97-AF65-F5344CB8AC3E}">
        <p14:creationId xmlns:p14="http://schemas.microsoft.com/office/powerpoint/2010/main" val="160147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F770-8838-B88A-D4C9-7E7AF2B2C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C8E8F0F1-32AD-818A-3E17-C777FAB2D1B4}"/>
              </a:ext>
            </a:extLst>
          </p:cNvPr>
          <p:cNvSpPr txBox="1"/>
          <p:nvPr/>
        </p:nvSpPr>
        <p:spPr>
          <a:xfrm>
            <a:off x="533401" y="488323"/>
            <a:ext cx="1722120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906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Conclusion and Future Work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36D6B-51F3-CC45-EA66-3AB109F23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4858999" cy="12129792"/>
          </a:xfrm>
          <a:prstGeom prst="rect">
            <a:avLst/>
          </a:prstGeom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id="{361189B4-2CB3-BF2B-D62C-6C1F5AC6CCC5}"/>
              </a:ext>
            </a:extLst>
          </p:cNvPr>
          <p:cNvSpPr txBox="1"/>
          <p:nvPr/>
        </p:nvSpPr>
        <p:spPr>
          <a:xfrm>
            <a:off x="914401" y="1843793"/>
            <a:ext cx="17221200" cy="6912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Conclusion: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Developed a robust, automated signature verification system using BI-RNN, CNN and RNN.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Successfully deployed a scalable, user-friendly solution via Django.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Future Work: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Expand dataset diversity for improved generalization.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Optimize models for mobile and edge-device deployment.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36E9FD"/>
                </a:solidFill>
                <a:latin typeface="Times New Roman" panose="02020603050405020304" pitchFamily="18" charset="0"/>
                <a:ea typeface="Montserrat Heavy"/>
                <a:cs typeface="Times New Roman" panose="02020603050405020304" pitchFamily="18" charset="0"/>
                <a:sym typeface="Montserrat Heavy"/>
              </a:rPr>
              <a:t>Add support for multi-language and electronic signatures..</a:t>
            </a:r>
          </a:p>
        </p:txBody>
      </p:sp>
    </p:spTree>
    <p:extLst>
      <p:ext uri="{BB962C8B-B14F-4D97-AF65-F5344CB8AC3E}">
        <p14:creationId xmlns:p14="http://schemas.microsoft.com/office/powerpoint/2010/main" val="382206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E2F07B-75B5-27F6-D5B0-2DB62585A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E81F109-90C4-B01C-F5AA-180E475753C3}"/>
              </a:ext>
            </a:extLst>
          </p:cNvPr>
          <p:cNvGrpSpPr/>
          <p:nvPr/>
        </p:nvGrpSpPr>
        <p:grpSpPr>
          <a:xfrm>
            <a:off x="11756814" y="-403607"/>
            <a:ext cx="6531186" cy="11641778"/>
            <a:chOff x="0" y="0"/>
            <a:chExt cx="1720148" cy="306614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601F8D8-F66B-032F-1469-5FE88C9A7FB4}"/>
                </a:ext>
              </a:extLst>
            </p:cNvPr>
            <p:cNvSpPr/>
            <p:nvPr/>
          </p:nvSpPr>
          <p:spPr>
            <a:xfrm>
              <a:off x="0" y="0"/>
              <a:ext cx="1720148" cy="3066147"/>
            </a:xfrm>
            <a:custGeom>
              <a:avLst/>
              <a:gdLst/>
              <a:ahLst/>
              <a:cxnLst/>
              <a:rect l="l" t="t" r="r" b="b"/>
              <a:pathLst>
                <a:path w="1720148" h="3066147">
                  <a:moveTo>
                    <a:pt x="0" y="0"/>
                  </a:moveTo>
                  <a:lnTo>
                    <a:pt x="1720148" y="0"/>
                  </a:lnTo>
                  <a:lnTo>
                    <a:pt x="1720148" y="3066147"/>
                  </a:lnTo>
                  <a:lnTo>
                    <a:pt x="0" y="3066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E43A1A7-B795-0909-5297-DD4D448495A4}"/>
                </a:ext>
              </a:extLst>
            </p:cNvPr>
            <p:cNvSpPr txBox="1"/>
            <p:nvPr/>
          </p:nvSpPr>
          <p:spPr>
            <a:xfrm>
              <a:off x="0" y="-38100"/>
              <a:ext cx="1720148" cy="310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3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9DBB2E2C-A85A-EBFE-371C-7BDBAC4663AE}"/>
              </a:ext>
            </a:extLst>
          </p:cNvPr>
          <p:cNvSpPr/>
          <p:nvPr/>
        </p:nvSpPr>
        <p:spPr>
          <a:xfrm rot="674092">
            <a:off x="-3464980" y="6175136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A57CDF4-DD02-60D9-2520-2E16B30C0C49}"/>
              </a:ext>
            </a:extLst>
          </p:cNvPr>
          <p:cNvSpPr/>
          <p:nvPr/>
        </p:nvSpPr>
        <p:spPr>
          <a:xfrm rot="828919" flipH="1" flipV="1">
            <a:off x="-430946" y="-1053174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19149891" y="6989710"/>
                </a:moveTo>
                <a:lnTo>
                  <a:pt x="0" y="6989710"/>
                </a:lnTo>
                <a:lnTo>
                  <a:pt x="0" y="0"/>
                </a:lnTo>
                <a:lnTo>
                  <a:pt x="19149891" y="0"/>
                </a:lnTo>
                <a:lnTo>
                  <a:pt x="19149891" y="698971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/>
            </a:stretch>
          </a:blipFill>
        </p:spPr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839474A4-2A92-C240-1F85-A243F2EFD20D}"/>
              </a:ext>
            </a:extLst>
          </p:cNvPr>
          <p:cNvSpPr txBox="1"/>
          <p:nvPr/>
        </p:nvSpPr>
        <p:spPr>
          <a:xfrm>
            <a:off x="3733800" y="4981698"/>
            <a:ext cx="12722362" cy="1487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5060" b="1" dirty="0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989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255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ui-sans-serif</vt:lpstr>
      <vt:lpstr>Montserrat Semi-Bold</vt:lpstr>
      <vt:lpstr>Montserrat Heavy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siddhartha</dc:creator>
  <cp:lastModifiedBy>V. Siddartha</cp:lastModifiedBy>
  <cp:revision>3</cp:revision>
  <dcterms:created xsi:type="dcterms:W3CDTF">2006-08-16T00:00:00Z</dcterms:created>
  <dcterms:modified xsi:type="dcterms:W3CDTF">2024-12-02T13:47:37Z</dcterms:modified>
  <dc:identifier>DAGXwDPAAyk</dc:identifier>
</cp:coreProperties>
</file>