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4.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304" r:id="rId3"/>
    <p:sldId id="257" r:id="rId4"/>
    <p:sldId id="258" r:id="rId5"/>
    <p:sldId id="259" r:id="rId6"/>
    <p:sldId id="260" r:id="rId7"/>
    <p:sldId id="309" r:id="rId8"/>
    <p:sldId id="284" r:id="rId9"/>
    <p:sldId id="264" r:id="rId10"/>
    <p:sldId id="272" r:id="rId11"/>
    <p:sldId id="271" r:id="rId12"/>
    <p:sldId id="320" r:id="rId13"/>
    <p:sldId id="274" r:id="rId14"/>
    <p:sldId id="306" r:id="rId15"/>
    <p:sldId id="300" r:id="rId16"/>
    <p:sldId id="312" r:id="rId17"/>
    <p:sldId id="313" r:id="rId18"/>
    <p:sldId id="311" r:id="rId19"/>
    <p:sldId id="319" r:id="rId20"/>
    <p:sldId id="278" r:id="rId21"/>
    <p:sldId id="288" r:id="rId22"/>
    <p:sldId id="317" r:id="rId23"/>
    <p:sldId id="276" r:id="rId24"/>
    <p:sldId id="291" r:id="rId25"/>
    <p:sldId id="279" r:id="rId26"/>
    <p:sldId id="307" r:id="rId27"/>
    <p:sldId id="280" r:id="rId28"/>
    <p:sldId id="295" r:id="rId29"/>
    <p:sldId id="314" r:id="rId30"/>
    <p:sldId id="316" r:id="rId31"/>
    <p:sldId id="305" r:id="rId32"/>
    <p:sldId id="318" r:id="rId3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0CBCAB-EFFC-4027-A576-FB05A16ED263}">
          <p14:sldIdLst>
            <p14:sldId id="256"/>
            <p14:sldId id="304"/>
            <p14:sldId id="257"/>
            <p14:sldId id="258"/>
            <p14:sldId id="259"/>
            <p14:sldId id="260"/>
            <p14:sldId id="309"/>
            <p14:sldId id="284"/>
            <p14:sldId id="264"/>
            <p14:sldId id="272"/>
            <p14:sldId id="271"/>
            <p14:sldId id="320"/>
            <p14:sldId id="274"/>
            <p14:sldId id="306"/>
            <p14:sldId id="300"/>
            <p14:sldId id="312"/>
            <p14:sldId id="313"/>
            <p14:sldId id="311"/>
            <p14:sldId id="319"/>
            <p14:sldId id="278"/>
            <p14:sldId id="288"/>
            <p14:sldId id="317"/>
            <p14:sldId id="276"/>
            <p14:sldId id="291"/>
            <p14:sldId id="279"/>
            <p14:sldId id="307"/>
            <p14:sldId id="280"/>
          </p14:sldIdLst>
        </p14:section>
        <p14:section name="Untitled Section" id="{9DFF05DB-7BF6-4989-8FFF-5BEB96BA6086}">
          <p14:sldIdLst>
            <p14:sldId id="295"/>
            <p14:sldId id="314"/>
            <p14:sldId id="316"/>
            <p14:sldId id="305"/>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7"/>
    <a:srgbClr val="EDEDED"/>
    <a:srgbClr val="00B2CE"/>
    <a:srgbClr val="30AAC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0868" autoAdjust="0"/>
  </p:normalViewPr>
  <p:slideViewPr>
    <p:cSldViewPr snapToObjects="1">
      <p:cViewPr varScale="1">
        <p:scale>
          <a:sx n="61" d="100"/>
          <a:sy n="61" d="100"/>
        </p:scale>
        <p:origin x="19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4E41E19-94DC-4A9F-BBDF-1A32C5E5BCD7}" type="datetimeFigureOut">
              <a:rPr lang="en-CA" smtClean="0"/>
              <a:t>18/01/2017</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F2EF4DE-0099-49DC-84F7-B45B6A687995}" type="slidenum">
              <a:rPr lang="en-CA" smtClean="0"/>
              <a:t>‹#›</a:t>
            </a:fld>
            <a:endParaRPr lang="en-CA"/>
          </a:p>
        </p:txBody>
      </p:sp>
    </p:spTree>
    <p:extLst>
      <p:ext uri="{BB962C8B-B14F-4D97-AF65-F5344CB8AC3E}">
        <p14:creationId xmlns:p14="http://schemas.microsoft.com/office/powerpoint/2010/main" val="4008283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77CC85A-05DC-4D4C-9C74-E4A90AFA2AA7}" type="datetimeFigureOut">
              <a:rPr lang="en-CA" smtClean="0"/>
              <a:t>18/01/2017</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0250789-E5C5-4F31-9718-950006A93948}" type="slidenum">
              <a:rPr lang="en-CA" smtClean="0"/>
              <a:t>‹#›</a:t>
            </a:fld>
            <a:endParaRPr lang="en-CA"/>
          </a:p>
        </p:txBody>
      </p:sp>
    </p:spTree>
    <p:extLst>
      <p:ext uri="{BB962C8B-B14F-4D97-AF65-F5344CB8AC3E}">
        <p14:creationId xmlns:p14="http://schemas.microsoft.com/office/powerpoint/2010/main" val="569778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Welcome to the time management course. </a:t>
            </a:r>
          </a:p>
          <a:p>
            <a:pPr marL="0" indent="0">
              <a:buFontTx/>
              <a:buNone/>
            </a:pPr>
            <a:r>
              <a:rPr lang="en-US" dirty="0" smtClean="0"/>
              <a:t>We</a:t>
            </a:r>
            <a:r>
              <a:rPr lang="en-US" baseline="0" dirty="0" smtClean="0"/>
              <a:t> understand that you’re quite busy and have a lot to juggle in your program. So, Library and Learning Services developed this workshop to help you better manage your time.</a:t>
            </a:r>
          </a:p>
          <a:p>
            <a:pPr marL="0" indent="0">
              <a:buFontTx/>
              <a:buNone/>
            </a:pPr>
            <a:r>
              <a:rPr lang="en-US" baseline="0" dirty="0" smtClean="0"/>
              <a:t>Now, nothing I’m going today is groundbreaking news…I think we all know the keys to time management. I’m here to remind you and to help you realize the options that work best for you. </a:t>
            </a:r>
            <a:endParaRPr lang="en-US" baseline="0" dirty="0" smtClean="0"/>
          </a:p>
          <a:p>
            <a:pPr marL="171450" indent="-171450">
              <a:buFontTx/>
              <a:buChar char="-"/>
            </a:pPr>
            <a:r>
              <a:rPr lang="en-US" baseline="0" dirty="0" smtClean="0"/>
              <a:t>Everyone can learn to manage time better; there’s always room for improvement</a:t>
            </a:r>
          </a:p>
          <a:p>
            <a:pPr marL="171450" indent="-171450">
              <a:buFontTx/>
              <a:buChar char="-"/>
            </a:pPr>
            <a:r>
              <a:rPr lang="en-US" baseline="0" dirty="0" smtClean="0"/>
              <a:t>Throughout this workshop, I’ll be presenting tips and asking you if you can think of any others. If you can think of any other tips, please share – could be quite helpful to your fellow students.  </a:t>
            </a:r>
            <a:endParaRPr lang="en-US" baseline="0" dirty="0" smtClean="0"/>
          </a:p>
        </p:txBody>
      </p:sp>
      <p:sp>
        <p:nvSpPr>
          <p:cNvPr id="4" name="Slide Number Placeholder 3"/>
          <p:cNvSpPr>
            <a:spLocks noGrp="1"/>
          </p:cNvSpPr>
          <p:nvPr>
            <p:ph type="sldNum" sz="quarter" idx="10"/>
          </p:nvPr>
        </p:nvSpPr>
        <p:spPr/>
        <p:txBody>
          <a:bodyPr/>
          <a:lstStyle/>
          <a:p>
            <a:fld id="{F0250789-E5C5-4F31-9718-950006A93948}" type="slidenum">
              <a:rPr lang="en-CA" smtClean="0"/>
              <a:t>1</a:t>
            </a:fld>
            <a:endParaRPr lang="en-CA"/>
          </a:p>
        </p:txBody>
      </p:sp>
    </p:spTree>
    <p:extLst>
      <p:ext uri="{BB962C8B-B14F-4D97-AF65-F5344CB8AC3E}">
        <p14:creationId xmlns:p14="http://schemas.microsoft.com/office/powerpoint/2010/main" val="297644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REMIND THEM When</a:t>
            </a:r>
            <a:r>
              <a:rPr lang="en-US" baseline="0" dirty="0" smtClean="0">
                <a:solidFill>
                  <a:schemeClr val="tx1"/>
                </a:solidFill>
              </a:rPr>
              <a:t> filling out Handout #3: </a:t>
            </a:r>
            <a:endParaRPr lang="en-US" dirty="0" smtClean="0">
              <a:solidFill>
                <a:schemeClr val="tx1"/>
              </a:solidFill>
            </a:endParaRPr>
          </a:p>
          <a:p>
            <a:pPr>
              <a:buFont typeface="Arial" panose="020B0604020202020204" pitchFamily="34" charset="0"/>
              <a:buChar char="•"/>
            </a:pPr>
            <a:r>
              <a:rPr lang="en-US" dirty="0" smtClean="0">
                <a:solidFill>
                  <a:schemeClr val="tx1"/>
                </a:solidFill>
              </a:rPr>
              <a:t>Review your answers on the “Time Management Self-Assessment Questionnaire” </a:t>
            </a:r>
          </a:p>
          <a:p>
            <a:pPr>
              <a:buFont typeface="Arial" panose="020B0604020202020204" pitchFamily="34" charset="0"/>
              <a:buChar char="•"/>
            </a:pP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F0250789-E5C5-4F31-9718-950006A93948}" type="slidenum">
              <a:rPr lang="en-CA" smtClean="0"/>
              <a:t>10</a:t>
            </a:fld>
            <a:endParaRPr lang="en-CA"/>
          </a:p>
        </p:txBody>
      </p:sp>
    </p:spTree>
    <p:extLst>
      <p:ext uri="{BB962C8B-B14F-4D97-AF65-F5344CB8AC3E}">
        <p14:creationId xmlns:p14="http://schemas.microsoft.com/office/powerpoint/2010/main" val="82497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look at each of the 5 reasons more</a:t>
            </a:r>
            <a:r>
              <a:rPr lang="en-US" baseline="0" dirty="0" smtClean="0"/>
              <a:t> in depth and provide some solutions</a:t>
            </a:r>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11</a:t>
            </a:fld>
            <a:endParaRPr lang="en-CA"/>
          </a:p>
        </p:txBody>
      </p:sp>
    </p:spTree>
    <p:extLst>
      <p:ext uri="{BB962C8B-B14F-4D97-AF65-F5344CB8AC3E}">
        <p14:creationId xmlns:p14="http://schemas.microsoft.com/office/powerpoint/2010/main" val="23851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PROVIDE THIS ANSWER</a:t>
            </a:r>
            <a:r>
              <a:rPr lang="en-US" sz="1200" baseline="0" dirty="0" smtClean="0"/>
              <a:t> AFTER DISCUSSION</a:t>
            </a:r>
            <a:r>
              <a:rPr lang="en-US" sz="1200" dirty="0" smtClean="0"/>
              <a:t>: Setting goals </a:t>
            </a:r>
            <a:r>
              <a:rPr lang="en-US" sz="1200" b="1" dirty="0" smtClean="0"/>
              <a:t>makes you aware of the bigger picture, which helps you focus, become more motivated, and plan time more wisely. </a:t>
            </a:r>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13</a:t>
            </a:fld>
            <a:endParaRPr lang="en-CA"/>
          </a:p>
        </p:txBody>
      </p:sp>
    </p:spTree>
    <p:extLst>
      <p:ext uri="{BB962C8B-B14F-4D97-AF65-F5344CB8AC3E}">
        <p14:creationId xmlns:p14="http://schemas.microsoft.com/office/powerpoint/2010/main" val="56132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 for early success: Many students think that the first few weeks</a:t>
            </a:r>
            <a:r>
              <a:rPr lang="en-US" baseline="0" dirty="0" smtClean="0"/>
              <a:t> of a semester are a breeze: no exams, few assignments, projects and presentations</a:t>
            </a:r>
          </a:p>
          <a:p>
            <a:r>
              <a:rPr lang="en-US" baseline="0" dirty="0" smtClean="0"/>
              <a:t>By planning out your semester you can start building effective habits </a:t>
            </a:r>
          </a:p>
          <a:p>
            <a:endParaRPr lang="en-US" baseline="0" dirty="0" smtClean="0"/>
          </a:p>
          <a:p>
            <a:r>
              <a:rPr lang="en-US" baseline="0" dirty="0" smtClean="0"/>
              <a:t>[NOTE: IF THEY DIDN’T BRING THE COURSE OUTLINE, CAN ACCESS IT ON THEIR LAPTOP/PHONE THROUGH SLATE]</a:t>
            </a:r>
          </a:p>
          <a:p>
            <a:endParaRPr lang="en-US" baseline="0" dirty="0" smtClean="0"/>
          </a:p>
          <a:p>
            <a:r>
              <a:rPr lang="en-US" baseline="0" dirty="0" smtClean="0"/>
              <a:t>EVAULATIONS: </a:t>
            </a:r>
            <a:r>
              <a:rPr lang="en-US" sz="1200" dirty="0" smtClean="0"/>
              <a:t>assignments, quizzes, tests, presentations, exams, etc. </a:t>
            </a:r>
            <a:br>
              <a:rPr lang="en-US" sz="1200" dirty="0" smtClean="0"/>
            </a:b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[TELL STUDENTS:] </a:t>
            </a:r>
            <a:r>
              <a:rPr lang="en-US" sz="1200" b="1" dirty="0" smtClean="0"/>
              <a:t>Later, do the same with all of your other course outlines. </a:t>
            </a:r>
          </a:p>
          <a:p>
            <a:endParaRPr lang="en-US" dirty="0"/>
          </a:p>
        </p:txBody>
      </p:sp>
      <p:sp>
        <p:nvSpPr>
          <p:cNvPr id="4" name="Slide Number Placeholder 3"/>
          <p:cNvSpPr>
            <a:spLocks noGrp="1"/>
          </p:cNvSpPr>
          <p:nvPr>
            <p:ph type="sldNum" sz="quarter" idx="10"/>
          </p:nvPr>
        </p:nvSpPr>
        <p:spPr/>
        <p:txBody>
          <a:bodyPr/>
          <a:lstStyle/>
          <a:p>
            <a:fld id="{F0250789-E5C5-4F31-9718-950006A93948}" type="slidenum">
              <a:rPr lang="en-CA" smtClean="0"/>
              <a:t>14</a:t>
            </a:fld>
            <a:endParaRPr lang="en-CA"/>
          </a:p>
        </p:txBody>
      </p:sp>
    </p:spTree>
    <p:extLst>
      <p:ext uri="{BB962C8B-B14F-4D97-AF65-F5344CB8AC3E}">
        <p14:creationId xmlns:p14="http://schemas.microsoft.com/office/powerpoint/2010/main" val="272365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sz="1200" dirty="0" smtClean="0"/>
              <a:t>Of</a:t>
            </a:r>
            <a:r>
              <a:rPr lang="en-US" sz="1200" baseline="0" dirty="0" smtClean="0"/>
              <a:t> course the tests, assignments, presentations don’t represent ALL the work you’ll be doing. There are many steps involved for each of the assessments  you wrote down</a:t>
            </a:r>
            <a:endParaRPr lang="en-CA" sz="1200" dirty="0" smtClean="0"/>
          </a:p>
          <a:p>
            <a:pPr>
              <a:buFont typeface="Arial" panose="020B0604020202020204" pitchFamily="34" charset="0"/>
              <a:buChar char="•"/>
            </a:pPr>
            <a:endParaRPr lang="en-CA" sz="1200" dirty="0" smtClean="0"/>
          </a:p>
          <a:p>
            <a:pPr>
              <a:buFont typeface="Arial" panose="020B0604020202020204" pitchFamily="34" charset="0"/>
              <a:buChar char="•"/>
            </a:pPr>
            <a:r>
              <a:rPr lang="en-CA" sz="1200" dirty="0" smtClean="0"/>
              <a:t>You can attain almost any goal by planning out your steps and working out a  timeframe. </a:t>
            </a:r>
          </a:p>
          <a:p>
            <a:pPr>
              <a:buFont typeface="Arial" panose="020B0604020202020204" pitchFamily="34" charset="0"/>
              <a:buChar char="•"/>
            </a:pPr>
            <a:endParaRPr lang="en-CA" sz="1200" dirty="0" smtClean="0"/>
          </a:p>
          <a:p>
            <a:pPr>
              <a:buFont typeface="Arial" panose="020B0604020202020204" pitchFamily="34" charset="0"/>
              <a:buChar char="•"/>
            </a:pPr>
            <a:r>
              <a:rPr lang="en-CA" sz="1200" dirty="0" smtClean="0"/>
              <a:t>In terms</a:t>
            </a:r>
            <a:r>
              <a:rPr lang="en-CA" sz="1200" baseline="0" dirty="0" smtClean="0"/>
              <a:t> of time management, you can stay ahead by recognizing the tasks involved and scheduling them. </a:t>
            </a:r>
            <a:endParaRPr lang="en-CA" sz="1200" baseline="0" dirty="0" smtClean="0"/>
          </a:p>
          <a:p>
            <a:pPr>
              <a:buFont typeface="Arial" panose="020B0604020202020204" pitchFamily="34" charset="0"/>
              <a:buChar char="•"/>
            </a:pPr>
            <a:endParaRPr lang="en-CA" sz="1200" baseline="0" dirty="0" smtClean="0"/>
          </a:p>
          <a:p>
            <a:pPr>
              <a:buFont typeface="Arial" panose="020B0604020202020204" pitchFamily="34" charset="0"/>
              <a:buChar char="•"/>
            </a:pPr>
            <a:r>
              <a:rPr lang="en-CA" sz="1200" baseline="0" dirty="0" smtClean="0"/>
              <a:t>FYI: HANDOUT: ASSIGNMENT BREAKDOWN TEMPLATE </a:t>
            </a:r>
            <a:r>
              <a:rPr lang="en-CA" sz="1200" dirty="0" smtClean="0"/>
              <a:t/>
            </a:r>
            <a:br>
              <a:rPr lang="en-CA" sz="1200" dirty="0" smtClean="0"/>
            </a:br>
            <a:endParaRPr lang="en-CA" sz="1200" dirty="0" smtClean="0"/>
          </a:p>
        </p:txBody>
      </p:sp>
      <p:sp>
        <p:nvSpPr>
          <p:cNvPr id="4" name="Slide Number Placeholder 3"/>
          <p:cNvSpPr>
            <a:spLocks noGrp="1"/>
          </p:cNvSpPr>
          <p:nvPr>
            <p:ph type="sldNum" sz="quarter" idx="10"/>
          </p:nvPr>
        </p:nvSpPr>
        <p:spPr/>
        <p:txBody>
          <a:bodyPr/>
          <a:lstStyle/>
          <a:p>
            <a:fld id="{F0250789-E5C5-4F31-9718-950006A93948}" type="slidenum">
              <a:rPr lang="en-CA" smtClean="0"/>
              <a:t>15</a:t>
            </a:fld>
            <a:endParaRPr lang="en-CA"/>
          </a:p>
        </p:txBody>
      </p:sp>
    </p:spTree>
    <p:extLst>
      <p:ext uri="{BB962C8B-B14F-4D97-AF65-F5344CB8AC3E}">
        <p14:creationId xmlns:p14="http://schemas.microsoft.com/office/powerpoint/2010/main" val="292058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800"/>
              </a:spcAft>
              <a:buFont typeface="Arial" panose="020B0604020202020204" pitchFamily="34" charset="0"/>
              <a:buChar char="•"/>
            </a:pPr>
            <a:r>
              <a:rPr lang="en-US" b="0" dirty="0" smtClean="0"/>
              <a:t>ASK: </a:t>
            </a:r>
            <a:r>
              <a:rPr lang="en-US" sz="1200" b="0" dirty="0" smtClean="0"/>
              <a:t>Are you using either type</a:t>
            </a:r>
            <a:r>
              <a:rPr lang="en-US" sz="1200" b="0" baseline="0" dirty="0" smtClean="0"/>
              <a:t> of weekly</a:t>
            </a:r>
            <a:r>
              <a:rPr lang="en-US" sz="1200" b="0" dirty="0" smtClean="0"/>
              <a:t> right now? </a:t>
            </a:r>
          </a:p>
          <a:p>
            <a:pPr marL="285750" indent="-285750">
              <a:spcAft>
                <a:spcPts val="1800"/>
              </a:spcAft>
              <a:buFont typeface="Arial" panose="020B0604020202020204" pitchFamily="34" charset="0"/>
              <a:buChar char="•"/>
            </a:pPr>
            <a:r>
              <a:rPr lang="en-US" sz="1200" b="0" dirty="0" smtClean="0"/>
              <a:t>Which works better for you?</a:t>
            </a:r>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16</a:t>
            </a:fld>
            <a:endParaRPr lang="en-CA"/>
          </a:p>
        </p:txBody>
      </p:sp>
    </p:spTree>
    <p:extLst>
      <p:ext uri="{BB962C8B-B14F-4D97-AF65-F5344CB8AC3E}">
        <p14:creationId xmlns:p14="http://schemas.microsoft.com/office/powerpoint/2010/main" val="1373225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Sample weekly calendar</a:t>
            </a:r>
          </a:p>
          <a:p>
            <a:r>
              <a:rPr lang="en-US" b="1" dirty="0" smtClean="0"/>
              <a:t>[QUESTIONS:] </a:t>
            </a:r>
          </a:p>
          <a:p>
            <a:pPr marL="171450" indent="-171450">
              <a:buFont typeface="Arial" panose="020B0604020202020204" pitchFamily="34" charset="0"/>
              <a:buChar char="•"/>
            </a:pPr>
            <a:r>
              <a:rPr lang="en-US" b="1" dirty="0" smtClean="0"/>
              <a:t>What</a:t>
            </a:r>
            <a:r>
              <a:rPr lang="en-US" b="1" baseline="0" dirty="0" smtClean="0"/>
              <a:t> do you think of this type of scheduling? </a:t>
            </a:r>
          </a:p>
          <a:p>
            <a:pPr marL="171450" indent="-171450">
              <a:buFont typeface="Arial" panose="020B0604020202020204" pitchFamily="34" charset="0"/>
              <a:buChar char="•"/>
            </a:pPr>
            <a:r>
              <a:rPr lang="en-US" b="1" baseline="0" dirty="0" smtClean="0"/>
              <a:t>What would you do differently? [due date; duration – take a whole hour?; grade percentage</a:t>
            </a:r>
            <a:r>
              <a:rPr lang="en-US" b="1" baseline="0" dirty="0" smtClean="0"/>
              <a:t>]</a:t>
            </a:r>
          </a:p>
          <a:p>
            <a:pPr marL="171450" indent="-171450">
              <a:buFont typeface="Arial" panose="020B0604020202020204" pitchFamily="34" charset="0"/>
              <a:buChar char="•"/>
            </a:pPr>
            <a:r>
              <a:rPr lang="en-US" b="1" baseline="0" dirty="0" smtClean="0"/>
              <a:t>[PROMPT TO QUESTION SOME OF THE CHOICES, i.e. what do you think of the empty blocks of time? What do you think of devoting an hour to reviewing their SOC assignment?]</a:t>
            </a:r>
            <a:endParaRPr lang="en-US" b="1" baseline="0" dirty="0" smtClean="0"/>
          </a:p>
        </p:txBody>
      </p:sp>
      <p:sp>
        <p:nvSpPr>
          <p:cNvPr id="4" name="Slide Number Placeholder 3"/>
          <p:cNvSpPr>
            <a:spLocks noGrp="1"/>
          </p:cNvSpPr>
          <p:nvPr>
            <p:ph type="sldNum" sz="quarter" idx="10"/>
          </p:nvPr>
        </p:nvSpPr>
        <p:spPr/>
        <p:txBody>
          <a:bodyPr/>
          <a:lstStyle/>
          <a:p>
            <a:fld id="{F0250789-E5C5-4F31-9718-950006A93948}" type="slidenum">
              <a:rPr lang="en-CA" smtClean="0"/>
              <a:t>17</a:t>
            </a:fld>
            <a:endParaRPr lang="en-CA"/>
          </a:p>
        </p:txBody>
      </p:sp>
    </p:spTree>
    <p:extLst>
      <p:ext uri="{BB962C8B-B14F-4D97-AF65-F5344CB8AC3E}">
        <p14:creationId xmlns:p14="http://schemas.microsoft.com/office/powerpoint/2010/main" val="2640240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chemeClr val="tx2"/>
                </a:solidFill>
              </a:rPr>
              <a:t>As well, each day</a:t>
            </a:r>
            <a:r>
              <a:rPr lang="en-US" b="0" baseline="0" dirty="0" smtClean="0">
                <a:solidFill>
                  <a:schemeClr val="tx2"/>
                </a:solidFill>
              </a:rPr>
              <a:t> it’s recommended that you keep a to-do list. </a:t>
            </a:r>
          </a:p>
          <a:p>
            <a:r>
              <a:rPr lang="en-US" b="0" baseline="0" dirty="0" smtClean="0">
                <a:solidFill>
                  <a:schemeClr val="tx2"/>
                </a:solidFill>
              </a:rPr>
              <a:t>For example…</a:t>
            </a:r>
          </a:p>
          <a:p>
            <a:endParaRPr lang="en-US" b="1" baseline="0" dirty="0" smtClean="0">
              <a:solidFill>
                <a:schemeClr val="tx2"/>
              </a:solidFill>
            </a:endParaRPr>
          </a:p>
          <a:p>
            <a:r>
              <a:rPr lang="en-US" b="1" dirty="0" smtClean="0">
                <a:solidFill>
                  <a:schemeClr val="tx2"/>
                </a:solidFill>
              </a:rPr>
              <a:t>ASK</a:t>
            </a:r>
            <a:r>
              <a:rPr lang="en-US" b="1" baseline="0" dirty="0" smtClean="0">
                <a:solidFill>
                  <a:schemeClr val="tx2"/>
                </a:solidFill>
              </a:rPr>
              <a:t> STUDENTS: What do you notice about this “to do” lists? </a:t>
            </a:r>
          </a:p>
          <a:p>
            <a:r>
              <a:rPr lang="en-US" b="1" baseline="0" dirty="0" smtClean="0">
                <a:solidFill>
                  <a:schemeClr val="tx2"/>
                </a:solidFill>
              </a:rPr>
              <a:t>[PROMPT FOR ANSWERS LIKE THESE:]</a:t>
            </a:r>
          </a:p>
          <a:p>
            <a:pPr marL="171450" indent="-171450">
              <a:buFont typeface="Arial" panose="020B0604020202020204" pitchFamily="34" charset="0"/>
              <a:buChar char="•"/>
            </a:pPr>
            <a:r>
              <a:rPr lang="en-US" b="1" baseline="0" dirty="0" smtClean="0">
                <a:solidFill>
                  <a:schemeClr val="tx2"/>
                </a:solidFill>
              </a:rPr>
              <a:t>Prioritized by number ranking system</a:t>
            </a:r>
          </a:p>
          <a:p>
            <a:pPr marL="171450" indent="-171450">
              <a:buFont typeface="Arial" panose="020B0604020202020204" pitchFamily="34" charset="0"/>
              <a:buChar char="•"/>
            </a:pPr>
            <a:r>
              <a:rPr lang="en-US" b="1" baseline="0" dirty="0" smtClean="0">
                <a:solidFill>
                  <a:schemeClr val="tx2"/>
                </a:solidFill>
              </a:rPr>
              <a:t>Personal goals at the bottom</a:t>
            </a:r>
          </a:p>
          <a:p>
            <a:pPr marL="171450" indent="-171450">
              <a:buFont typeface="Arial" panose="020B0604020202020204" pitchFamily="34" charset="0"/>
              <a:buChar char="•"/>
            </a:pPr>
            <a:r>
              <a:rPr lang="en-US" b="1" baseline="0" dirty="0" smtClean="0">
                <a:solidFill>
                  <a:schemeClr val="tx2"/>
                </a:solidFill>
              </a:rPr>
              <a:t>Can be accomplished in one day</a:t>
            </a:r>
          </a:p>
          <a:p>
            <a:pPr marL="171450" indent="-171450">
              <a:buFont typeface="Arial" panose="020B0604020202020204" pitchFamily="34" charset="0"/>
              <a:buChar char="•"/>
            </a:pPr>
            <a:r>
              <a:rPr lang="en-US" b="1" baseline="0" dirty="0" smtClean="0">
                <a:solidFill>
                  <a:schemeClr val="tx2"/>
                </a:solidFill>
              </a:rPr>
              <a:t>Checked off </a:t>
            </a:r>
            <a:endParaRPr lang="en-US" b="1" baseline="0" dirty="0" smtClean="0">
              <a:solidFill>
                <a:schemeClr val="tx2"/>
              </a:solidFill>
            </a:endParaRPr>
          </a:p>
          <a:p>
            <a:pPr marL="171450" indent="-171450">
              <a:buFont typeface="Arial" panose="020B0604020202020204" pitchFamily="34" charset="0"/>
              <a:buChar char="•"/>
            </a:pPr>
            <a:endParaRPr lang="en-US" b="1" baseline="0" dirty="0" smtClean="0">
              <a:solidFill>
                <a:schemeClr val="tx2"/>
              </a:solidFill>
            </a:endParaRPr>
          </a:p>
          <a:p>
            <a:pPr marL="171450" indent="-171450">
              <a:buFont typeface="Arial" panose="020B0604020202020204" pitchFamily="34" charset="0"/>
              <a:buChar char="•"/>
            </a:pPr>
            <a:r>
              <a:rPr lang="en-US" b="1" baseline="0" dirty="0" smtClean="0">
                <a:solidFill>
                  <a:schemeClr val="tx2"/>
                </a:solidFill>
              </a:rPr>
              <a:t>Is it reasonable that this person can </a:t>
            </a:r>
            <a:r>
              <a:rPr lang="en-US" b="1" baseline="0" smtClean="0">
                <a:solidFill>
                  <a:schemeClr val="tx2"/>
                </a:solidFill>
              </a:rPr>
              <a:t>accomplish this in one day?</a:t>
            </a:r>
            <a:endParaRPr lang="en-US" b="1" dirty="0" smtClean="0">
              <a:solidFill>
                <a:schemeClr val="tx2"/>
              </a:solidFill>
            </a:endParaRPr>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18</a:t>
            </a:fld>
            <a:endParaRPr lang="en-CA"/>
          </a:p>
        </p:txBody>
      </p:sp>
    </p:spTree>
    <p:extLst>
      <p:ext uri="{BB962C8B-B14F-4D97-AF65-F5344CB8AC3E}">
        <p14:creationId xmlns:p14="http://schemas.microsoft.com/office/powerpoint/2010/main" val="2182058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more than just laziness</a:t>
            </a:r>
            <a:endParaRPr lang="en-US" dirty="0"/>
          </a:p>
        </p:txBody>
      </p:sp>
      <p:sp>
        <p:nvSpPr>
          <p:cNvPr id="4" name="Slide Number Placeholder 3"/>
          <p:cNvSpPr>
            <a:spLocks noGrp="1"/>
          </p:cNvSpPr>
          <p:nvPr>
            <p:ph type="sldNum" sz="quarter" idx="10"/>
          </p:nvPr>
        </p:nvSpPr>
        <p:spPr/>
        <p:txBody>
          <a:bodyPr/>
          <a:lstStyle/>
          <a:p>
            <a:fld id="{F0250789-E5C5-4F31-9718-950006A93948}" type="slidenum">
              <a:rPr lang="en-CA" smtClean="0"/>
              <a:t>20</a:t>
            </a:fld>
            <a:endParaRPr lang="en-CA"/>
          </a:p>
        </p:txBody>
      </p:sp>
    </p:spTree>
    <p:extLst>
      <p:ext uri="{BB962C8B-B14F-4D97-AF65-F5344CB8AC3E}">
        <p14:creationId xmlns:p14="http://schemas.microsoft.com/office/powerpoint/2010/main" val="3640371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t>Recognize your patterns – what</a:t>
            </a:r>
            <a:r>
              <a:rPr lang="en-US" sz="1200" baseline="0" dirty="0" smtClean="0"/>
              <a:t> do you typically procrastinate on? </a:t>
            </a:r>
            <a:endParaRPr lang="en-US" sz="1200" dirty="0" smtClean="0"/>
          </a:p>
          <a:p>
            <a:pPr marL="285750" indent="-285750">
              <a:buFont typeface="Arial" panose="020B0604020202020204" pitchFamily="34" charset="0"/>
              <a:buChar char="•"/>
            </a:pPr>
            <a:r>
              <a:rPr lang="en-US" sz="1200" dirty="0" smtClean="0"/>
              <a:t>Identify the issue or roadblock – See the reasons on the previous slide.</a:t>
            </a:r>
            <a:r>
              <a:rPr lang="en-US" sz="1200" baseline="0" dirty="0" smtClean="0"/>
              <a:t> Do any of them relate to you?</a:t>
            </a:r>
            <a:endParaRPr lang="en-US" sz="1200" dirty="0" smtClean="0"/>
          </a:p>
          <a:p>
            <a:pPr marL="285750" indent="-285750">
              <a:buFont typeface="Arial" panose="020B0604020202020204" pitchFamily="34" charset="0"/>
              <a:buChar char="•"/>
            </a:pPr>
            <a:r>
              <a:rPr lang="en-US" sz="1200" dirty="0" smtClean="0"/>
              <a:t>Reflect on the successes you’ve already achieved –</a:t>
            </a:r>
            <a:r>
              <a:rPr lang="en-US" sz="1200" baseline="0" dirty="0" smtClean="0"/>
              <a:t> You’ve already had many successes in your life. How have you accomplished what you have? </a:t>
            </a:r>
            <a:endParaRPr lang="en-US" sz="1200" dirty="0" smtClean="0"/>
          </a:p>
          <a:p>
            <a:pPr marL="285750" indent="-285750">
              <a:buFont typeface="Arial" panose="020B0604020202020204" pitchFamily="34" charset="0"/>
              <a:buChar char="•"/>
            </a:pPr>
            <a:r>
              <a:rPr lang="en-US" sz="1200" dirty="0" smtClean="0"/>
              <a:t>Figure out why it’s important to get it done – Keep</a:t>
            </a:r>
            <a:r>
              <a:rPr lang="en-US" sz="1200" baseline="0" dirty="0" smtClean="0"/>
              <a:t> the bigger picture in mind</a:t>
            </a:r>
            <a:endParaRPr lang="en-US" dirty="0" smtClean="0"/>
          </a:p>
          <a:p>
            <a:endParaRPr lang="en-US" dirty="0" smtClean="0"/>
          </a:p>
          <a:p>
            <a:r>
              <a:rPr lang="en-US" dirty="0" smtClean="0"/>
              <a:t>ASK: CAN</a:t>
            </a:r>
            <a:r>
              <a:rPr lang="en-US" baseline="0" dirty="0" smtClean="0"/>
              <a:t> YOU SEE ANY OF THESE WORKING FOR YOU? REMIND THEM ABOUT HANDOUT #3, PART B (STRATEGIES THAT I WANT TO IMPLEMENT)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250789-E5C5-4F31-9718-950006A93948}" type="slidenum">
              <a:rPr lang="en-CA" smtClean="0"/>
              <a:t>21</a:t>
            </a:fld>
            <a:endParaRPr lang="en-CA"/>
          </a:p>
        </p:txBody>
      </p:sp>
    </p:spTree>
    <p:extLst>
      <p:ext uri="{BB962C8B-B14F-4D97-AF65-F5344CB8AC3E}">
        <p14:creationId xmlns:p14="http://schemas.microsoft.com/office/powerpoint/2010/main" val="106447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already saw this on the poster, but here are the objectives for today.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250789-E5C5-4F31-9718-950006A93948}" type="slidenum">
              <a:rPr lang="en-CA" smtClean="0"/>
              <a:t>2</a:t>
            </a:fld>
            <a:endParaRPr lang="en-CA"/>
          </a:p>
        </p:txBody>
      </p:sp>
    </p:spTree>
    <p:extLst>
      <p:ext uri="{BB962C8B-B14F-4D97-AF65-F5344CB8AC3E}">
        <p14:creationId xmlns:p14="http://schemas.microsoft.com/office/powerpoint/2010/main" val="2131256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t>Just start with 10 minutes – tell yourself</a:t>
            </a:r>
            <a:r>
              <a:rPr lang="en-US" sz="1200" baseline="0" dirty="0" smtClean="0"/>
              <a:t> that you’ll only have to work on something for 10 minutes. Oftentimes you’ll find that you don’t want to stop after 10 mins. And if you do, at least you’ve started. </a:t>
            </a:r>
            <a:endParaRPr lang="en-US" sz="1200" dirty="0" smtClean="0"/>
          </a:p>
          <a:p>
            <a:pPr marL="285750" indent="-285750">
              <a:buFont typeface="Arial" panose="020B0604020202020204" pitchFamily="34" charset="0"/>
              <a:buChar char="•"/>
            </a:pPr>
            <a:r>
              <a:rPr lang="en-US" sz="1200" dirty="0" smtClean="0"/>
              <a:t>Do it first. Do it right away</a:t>
            </a:r>
            <a:r>
              <a:rPr lang="en-US" sz="1200" baseline="0" dirty="0" smtClean="0"/>
              <a:t>: Instead of telling yourself “I’ll do it later” just do it</a:t>
            </a:r>
          </a:p>
          <a:p>
            <a:pPr marL="285750" indent="-285750">
              <a:buFont typeface="Arial" panose="020B0604020202020204" pitchFamily="34" charset="0"/>
              <a:buChar char="•"/>
            </a:pPr>
            <a:r>
              <a:rPr lang="en-US" sz="1200" dirty="0" smtClean="0"/>
              <a:t>Start with the easy tasks or start with the hard ones (what works best?). I think we’ve all heard</a:t>
            </a:r>
            <a:r>
              <a:rPr lang="en-US" sz="1200" baseline="0" dirty="0" smtClean="0"/>
              <a:t> start with the hard tasks first. However, that doesn’t work for all people…sometimes we need to start with the easy tasks to motivate us. BUT: </a:t>
            </a:r>
            <a:r>
              <a:rPr lang="en-CA" sz="1200" b="0" i="0" kern="1200" dirty="0" smtClean="0">
                <a:solidFill>
                  <a:schemeClr val="tx1"/>
                </a:solidFill>
                <a:effectLst/>
                <a:latin typeface="+mn-lt"/>
                <a:ea typeface="+mn-ea"/>
                <a:cs typeface="+mn-cs"/>
              </a:rPr>
              <a:t>if you do your difficult tasks first, your other tasks won’t seem so bad. </a:t>
            </a:r>
          </a:p>
          <a:p>
            <a:pPr marL="285750" indent="-2857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1200" b="0" i="0" kern="1200" dirty="0" smtClean="0">
                <a:solidFill>
                  <a:schemeClr val="tx1"/>
                </a:solidFill>
                <a:effectLst/>
                <a:latin typeface="+mn-lt"/>
                <a:ea typeface="+mn-ea"/>
                <a:cs typeface="+mn-cs"/>
              </a:rPr>
              <a:t>Create competition: try to be better than the day before</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22</a:t>
            </a:fld>
            <a:endParaRPr lang="en-CA"/>
          </a:p>
        </p:txBody>
      </p:sp>
    </p:spTree>
    <p:extLst>
      <p:ext uri="{BB962C8B-B14F-4D97-AF65-F5344CB8AC3E}">
        <p14:creationId xmlns:p14="http://schemas.microsoft.com/office/powerpoint/2010/main" val="424951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self-talk – sabotaging your efforts befor</a:t>
            </a:r>
            <a:r>
              <a:rPr lang="en-US" baseline="0" dirty="0" smtClean="0"/>
              <a:t>e you begin. For example,</a:t>
            </a:r>
            <a:r>
              <a:rPr lang="en-US" dirty="0" smtClean="0"/>
              <a:t> c</a:t>
            </a:r>
            <a:r>
              <a:rPr lang="en-CA" dirty="0" err="1" smtClean="0"/>
              <a:t>omparing</a:t>
            </a:r>
            <a:r>
              <a:rPr lang="en-CA" dirty="0" smtClean="0"/>
              <a:t> your abilities to</a:t>
            </a:r>
            <a:r>
              <a:rPr lang="en-CA" baseline="0" dirty="0" smtClean="0"/>
              <a:t> others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23</a:t>
            </a:fld>
            <a:endParaRPr lang="en-CA"/>
          </a:p>
        </p:txBody>
      </p:sp>
    </p:spTree>
    <p:extLst>
      <p:ext uri="{BB962C8B-B14F-4D97-AF65-F5344CB8AC3E}">
        <p14:creationId xmlns:p14="http://schemas.microsoft.com/office/powerpoint/2010/main" val="3188890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ELICIT</a:t>
            </a:r>
            <a:r>
              <a:rPr lang="en-US" baseline="0" dirty="0" smtClean="0"/>
              <a:t> ANY OTHER SUGGESTIONS FROM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REMDINDER: add any to Handout #3, Part B (“strategies that I want to implement)</a:t>
            </a:r>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24</a:t>
            </a:fld>
            <a:endParaRPr lang="en-CA"/>
          </a:p>
        </p:txBody>
      </p:sp>
    </p:spTree>
    <p:extLst>
      <p:ext uri="{BB962C8B-B14F-4D97-AF65-F5344CB8AC3E}">
        <p14:creationId xmlns:p14="http://schemas.microsoft.com/office/powerpoint/2010/main" val="1256929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smtClean="0"/>
              <a:t>PHYSICAL</a:t>
            </a:r>
            <a:r>
              <a:rPr lang="en-CA" sz="1200" baseline="0" dirty="0" smtClean="0"/>
              <a:t> DISTRACTIONS: </a:t>
            </a:r>
            <a:r>
              <a:rPr lang="en-CA" sz="1200" b="1" dirty="0" smtClean="0"/>
              <a:t> </a:t>
            </a:r>
            <a:r>
              <a:rPr lang="en-CA" sz="1200" dirty="0" smtClean="0"/>
              <a:t>Recognize how you treat your body affects intellectual functioning: ; try to treat yourself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smtClean="0"/>
              <a:t>PERSONAL ISSUES: Most students have to deal with some type of personal disaster.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ELICIT</a:t>
            </a:r>
            <a:r>
              <a:rPr lang="en-US" baseline="0" dirty="0" smtClean="0"/>
              <a:t> ANY OTHER SUGGESTIONS FROM STUDENTS</a:t>
            </a:r>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25</a:t>
            </a:fld>
            <a:endParaRPr lang="en-CA"/>
          </a:p>
        </p:txBody>
      </p:sp>
    </p:spTree>
    <p:extLst>
      <p:ext uri="{BB962C8B-B14F-4D97-AF65-F5344CB8AC3E}">
        <p14:creationId xmlns:p14="http://schemas.microsoft.com/office/powerpoint/2010/main" val="3223260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26</a:t>
            </a:fld>
            <a:endParaRPr lang="en-CA"/>
          </a:p>
        </p:txBody>
      </p:sp>
    </p:spTree>
    <p:extLst>
      <p:ext uri="{BB962C8B-B14F-4D97-AF65-F5344CB8AC3E}">
        <p14:creationId xmlns:p14="http://schemas.microsoft.com/office/powerpoint/2010/main" val="3722793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INTRO:</a:t>
            </a:r>
            <a:r>
              <a:rPr lang="en-US" sz="1200" baseline="0" dirty="0" smtClean="0"/>
              <a:t> </a:t>
            </a:r>
            <a:r>
              <a:rPr lang="en-US" sz="1200" dirty="0" smtClean="0"/>
              <a:t>Some things that can help you stay on track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[PROVIDE</a:t>
            </a:r>
            <a:r>
              <a:rPr lang="en-CA" b="1" baseline="0" dirty="0" smtClean="0"/>
              <a:t> HANDOUT: GETTING SUPPORT AT SHERIDAN]</a:t>
            </a:r>
            <a:endParaRPr lang="en-CA" b="1" dirty="0" smtClean="0"/>
          </a:p>
        </p:txBody>
      </p:sp>
      <p:sp>
        <p:nvSpPr>
          <p:cNvPr id="4" name="Slide Number Placeholder 3"/>
          <p:cNvSpPr>
            <a:spLocks noGrp="1"/>
          </p:cNvSpPr>
          <p:nvPr>
            <p:ph type="sldNum" sz="quarter" idx="10"/>
          </p:nvPr>
        </p:nvSpPr>
        <p:spPr/>
        <p:txBody>
          <a:bodyPr/>
          <a:lstStyle/>
          <a:p>
            <a:fld id="{F0250789-E5C5-4F31-9718-950006A93948}" type="slidenum">
              <a:rPr lang="en-CA" smtClean="0"/>
              <a:t>27</a:t>
            </a:fld>
            <a:endParaRPr lang="en-CA"/>
          </a:p>
        </p:txBody>
      </p:sp>
    </p:spTree>
    <p:extLst>
      <p:ext uri="{BB962C8B-B14F-4D97-AF65-F5344CB8AC3E}">
        <p14:creationId xmlns:p14="http://schemas.microsoft.com/office/powerpoint/2010/main" val="742563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7188" marR="0" lvl="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CA" sz="1200" dirty="0" smtClean="0"/>
              <a:t>INTRO: It’s important to review whether your new habits and the new tools you’re using are working for you, or if you need to make adjustments.  </a:t>
            </a:r>
          </a:p>
          <a:p>
            <a:pPr marL="357188" marR="0" lvl="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CA" sz="1200" dirty="0" smtClean="0"/>
              <a:t>The only way to make change stick is by monitoring it</a:t>
            </a:r>
            <a:r>
              <a:rPr lang="en-CA" sz="1200" baseline="0" dirty="0" smtClean="0"/>
              <a:t> and y</a:t>
            </a:r>
            <a:r>
              <a:rPr lang="en-CA" sz="1200" dirty="0" smtClean="0"/>
              <a:t>ou’re the only one that</a:t>
            </a:r>
            <a:r>
              <a:rPr lang="en-CA" sz="1200" baseline="0" dirty="0" smtClean="0"/>
              <a:t> can monitor your new habits. </a:t>
            </a:r>
            <a:endParaRPr lang="en-CA" sz="1200" dirty="0" smtClean="0"/>
          </a:p>
          <a:p>
            <a:pPr marL="357188" indent="0">
              <a:spcAft>
                <a:spcPts val="1200"/>
              </a:spcAft>
              <a:buFont typeface="Wingdings" panose="05000000000000000000" pitchFamily="2" charset="2"/>
              <a:buNone/>
            </a:pPr>
            <a:endParaRPr lang="en-US" sz="1200" dirty="0" smtClean="0"/>
          </a:p>
          <a:p>
            <a:pPr marL="357188" indent="0">
              <a:spcAft>
                <a:spcPts val="1200"/>
              </a:spcAft>
              <a:buFont typeface="Wingdings" panose="05000000000000000000" pitchFamily="2" charset="2"/>
              <a:buNone/>
            </a:pPr>
            <a:endParaRPr lang="en-US" sz="1200" dirty="0" smtClean="0"/>
          </a:p>
          <a:p>
            <a:pPr marL="357188" indent="0">
              <a:spcAft>
                <a:spcPts val="1200"/>
              </a:spcAft>
              <a:buFont typeface="Wingdings" panose="05000000000000000000" pitchFamily="2" charset="2"/>
              <a:buNone/>
            </a:pPr>
            <a:r>
              <a:rPr lang="en-US" sz="1200" dirty="0" smtClean="0"/>
              <a:t>ASK: If not what other strategies can you try?</a:t>
            </a:r>
          </a:p>
        </p:txBody>
      </p:sp>
      <p:sp>
        <p:nvSpPr>
          <p:cNvPr id="4" name="Slide Number Placeholder 3"/>
          <p:cNvSpPr>
            <a:spLocks noGrp="1"/>
          </p:cNvSpPr>
          <p:nvPr>
            <p:ph type="sldNum" sz="quarter" idx="10"/>
          </p:nvPr>
        </p:nvSpPr>
        <p:spPr/>
        <p:txBody>
          <a:bodyPr/>
          <a:lstStyle/>
          <a:p>
            <a:fld id="{F0250789-E5C5-4F31-9718-950006A93948}" type="slidenum">
              <a:rPr lang="en-CA" smtClean="0"/>
              <a:t>28</a:t>
            </a:fld>
            <a:endParaRPr lang="en-CA"/>
          </a:p>
        </p:txBody>
      </p:sp>
    </p:spTree>
    <p:extLst>
      <p:ext uri="{BB962C8B-B14F-4D97-AF65-F5344CB8AC3E}">
        <p14:creationId xmlns:p14="http://schemas.microsoft.com/office/powerpoint/2010/main" val="1737969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0250789-E5C5-4F31-9718-950006A93948}" type="slidenum">
              <a:rPr lang="en-CA" smtClean="0"/>
              <a:t>29</a:t>
            </a:fld>
            <a:endParaRPr lang="en-CA"/>
          </a:p>
        </p:txBody>
      </p:sp>
    </p:spTree>
    <p:extLst>
      <p:ext uri="{BB962C8B-B14F-4D97-AF65-F5344CB8AC3E}">
        <p14:creationId xmlns:p14="http://schemas.microsoft.com/office/powerpoint/2010/main" val="3220750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0250789-E5C5-4F31-9718-950006A93948}" type="slidenum">
              <a:rPr lang="en-CA" smtClean="0"/>
              <a:t>30</a:t>
            </a:fld>
            <a:endParaRPr lang="en-CA"/>
          </a:p>
        </p:txBody>
      </p:sp>
    </p:spTree>
    <p:extLst>
      <p:ext uri="{BB962C8B-B14F-4D97-AF65-F5344CB8AC3E}">
        <p14:creationId xmlns:p14="http://schemas.microsoft.com/office/powerpoint/2010/main" val="316094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0250789-E5C5-4F31-9718-950006A93948}" type="slidenum">
              <a:rPr lang="en-CA" smtClean="0"/>
              <a:t>31</a:t>
            </a:fld>
            <a:endParaRPr lang="en-CA"/>
          </a:p>
        </p:txBody>
      </p:sp>
    </p:spTree>
    <p:extLst>
      <p:ext uri="{BB962C8B-B14F-4D97-AF65-F5344CB8AC3E}">
        <p14:creationId xmlns:p14="http://schemas.microsoft.com/office/powerpoint/2010/main" val="320346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 prepared: there’s lots of handouts in today’s session. </a:t>
            </a:r>
          </a:p>
        </p:txBody>
      </p:sp>
      <p:sp>
        <p:nvSpPr>
          <p:cNvPr id="4" name="Slide Number Placeholder 3"/>
          <p:cNvSpPr>
            <a:spLocks noGrp="1"/>
          </p:cNvSpPr>
          <p:nvPr>
            <p:ph type="sldNum" sz="quarter" idx="10"/>
          </p:nvPr>
        </p:nvSpPr>
        <p:spPr/>
        <p:txBody>
          <a:bodyPr/>
          <a:lstStyle/>
          <a:p>
            <a:fld id="{F0250789-E5C5-4F31-9718-950006A93948}" type="slidenum">
              <a:rPr lang="en-CA" smtClean="0"/>
              <a:t>3</a:t>
            </a:fld>
            <a:endParaRPr lang="en-CA"/>
          </a:p>
        </p:txBody>
      </p:sp>
    </p:spTree>
    <p:extLst>
      <p:ext uri="{BB962C8B-B14F-4D97-AF65-F5344CB8AC3E}">
        <p14:creationId xmlns:p14="http://schemas.microsoft.com/office/powerpoint/2010/main" val="85829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b="0" baseline="0" dirty="0" smtClean="0">
                <a:solidFill>
                  <a:srgbClr val="FF0000"/>
                </a:solidFill>
              </a:rPr>
              <a:t>e.g. Sleep = 8 hours per night x 7 = 56 hours/week</a:t>
            </a:r>
            <a:endParaRPr lang="en-US" b="0" baseline="0" dirty="0" smtClean="0">
              <a:solidFill>
                <a:srgbClr val="FF0000"/>
              </a:solidFill>
            </a:endParaRPr>
          </a:p>
        </p:txBody>
      </p:sp>
      <p:sp>
        <p:nvSpPr>
          <p:cNvPr id="4" name="Slide Number Placeholder 3"/>
          <p:cNvSpPr>
            <a:spLocks noGrp="1"/>
          </p:cNvSpPr>
          <p:nvPr>
            <p:ph type="sldNum" sz="quarter" idx="10"/>
          </p:nvPr>
        </p:nvSpPr>
        <p:spPr/>
        <p:txBody>
          <a:bodyPr/>
          <a:lstStyle/>
          <a:p>
            <a:fld id="{F0250789-E5C5-4F31-9718-950006A93948}" type="slidenum">
              <a:rPr lang="en-CA" smtClean="0"/>
              <a:t>4</a:t>
            </a:fld>
            <a:endParaRPr lang="en-CA"/>
          </a:p>
        </p:txBody>
      </p:sp>
    </p:spTree>
    <p:extLst>
      <p:ext uri="{BB962C8B-B14F-4D97-AF65-F5344CB8AC3E}">
        <p14:creationId xmlns:p14="http://schemas.microsoft.com/office/powerpoint/2010/main" val="16954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CA" sz="1200" dirty="0" smtClean="0"/>
          </a:p>
          <a:p>
            <a:pPr>
              <a:buFont typeface="Arial" panose="020B0604020202020204" pitchFamily="34" charset="0"/>
              <a:buNone/>
            </a:pPr>
            <a:r>
              <a:rPr lang="en-US" sz="1200" dirty="0" smtClean="0"/>
              <a:t>Many different definitions</a:t>
            </a:r>
            <a:r>
              <a:rPr lang="en-US" sz="1200" baseline="0" dirty="0" smtClean="0"/>
              <a:t> of time management. This particular one was chosen because it emphasizes two things: </a:t>
            </a:r>
          </a:p>
          <a:p>
            <a:pPr>
              <a:buFont typeface="Arial" panose="020B0604020202020204" pitchFamily="34" charset="0"/>
              <a:buChar char="•"/>
            </a:pPr>
            <a:r>
              <a:rPr lang="en-US" sz="1200" dirty="0" smtClean="0"/>
              <a:t>Time management is a collection of different </a:t>
            </a:r>
            <a:r>
              <a:rPr lang="en-US" sz="1200" b="1" dirty="0" smtClean="0"/>
              <a:t>skills and </a:t>
            </a:r>
            <a:r>
              <a:rPr lang="en-US" sz="1200" b="1" dirty="0" err="1" smtClean="0"/>
              <a:t>behaviours</a:t>
            </a:r>
            <a:r>
              <a:rPr lang="en-US" sz="1200" b="1" dirty="0" smtClean="0"/>
              <a:t> – Time management is a generic</a:t>
            </a:r>
            <a:r>
              <a:rPr lang="en-US" sz="1200" b="1" baseline="0" dirty="0" smtClean="0"/>
              <a:t> term for a set of skills and </a:t>
            </a:r>
            <a:r>
              <a:rPr lang="en-US" sz="1200" b="1" baseline="0" dirty="0" err="1" smtClean="0"/>
              <a:t>behaviours</a:t>
            </a:r>
            <a:r>
              <a:rPr lang="en-US" sz="1200" b="1" baseline="0" dirty="0" smtClean="0"/>
              <a:t>. </a:t>
            </a:r>
            <a:endParaRPr lang="en-US" sz="1200" b="1" dirty="0" smtClean="0"/>
          </a:p>
          <a:p>
            <a:pPr>
              <a:buFont typeface="Arial" panose="020B0604020202020204" pitchFamily="34" charset="0"/>
              <a:buChar char="•"/>
            </a:pPr>
            <a:r>
              <a:rPr lang="en-US" sz="1200" dirty="0" smtClean="0"/>
              <a:t>Having</a:t>
            </a:r>
            <a:r>
              <a:rPr lang="en-US" sz="1200" baseline="0" dirty="0" smtClean="0"/>
              <a:t> predetermined </a:t>
            </a:r>
            <a:r>
              <a:rPr lang="en-US" sz="1200" b="1" baseline="0" dirty="0" smtClean="0"/>
              <a:t>goals</a:t>
            </a:r>
            <a:r>
              <a:rPr lang="en-US" sz="1200" baseline="0" dirty="0" smtClean="0"/>
              <a:t> is an important part of time management</a:t>
            </a:r>
          </a:p>
          <a:p>
            <a:pPr>
              <a:buFont typeface="Arial" panose="020B0604020202020204" pitchFamily="34" charset="0"/>
              <a:buChar cha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t>POTENTIAL ANSWERS - Some benefits:</a:t>
            </a:r>
          </a:p>
          <a:p>
            <a:pPr marL="628650" lvl="1" indent="-171450">
              <a:buFont typeface="Arial" panose="020B0604020202020204" pitchFamily="34" charset="0"/>
              <a:buChar char="•"/>
            </a:pPr>
            <a:r>
              <a:rPr lang="en-US" sz="1200" baseline="0" dirty="0" smtClean="0"/>
              <a:t>Able to reach your goals</a:t>
            </a:r>
          </a:p>
          <a:p>
            <a:pPr marL="628650" lvl="1" indent="-171450">
              <a:buFont typeface="Arial" panose="020B0604020202020204" pitchFamily="34" charset="0"/>
              <a:buChar char="•"/>
            </a:pPr>
            <a:r>
              <a:rPr lang="en-US" sz="1200" baseline="0" dirty="0" smtClean="0"/>
              <a:t>Accomplishment</a:t>
            </a:r>
          </a:p>
          <a:p>
            <a:pPr marL="628650" lvl="1" indent="-171450">
              <a:buFont typeface="Arial" panose="020B0604020202020204" pitchFamily="34" charset="0"/>
              <a:buChar char="•"/>
            </a:pPr>
            <a:r>
              <a:rPr lang="en-US" sz="1200" baseline="0" dirty="0" smtClean="0"/>
              <a:t>Maintain balance</a:t>
            </a:r>
          </a:p>
          <a:p>
            <a:pPr marL="628650" lvl="1" indent="-171450">
              <a:buFont typeface="Arial" panose="020B0604020202020204" pitchFamily="34" charset="0"/>
              <a:buChar char="•"/>
            </a:pPr>
            <a:r>
              <a:rPr lang="en-US" sz="1200" baseline="0" dirty="0" smtClean="0"/>
              <a:t>Meet deadlines</a:t>
            </a:r>
          </a:p>
          <a:p>
            <a:pPr marL="628650" lvl="1" indent="-171450">
              <a:buFont typeface="Arial" panose="020B0604020202020204" pitchFamily="34" charset="0"/>
              <a:buChar char="•"/>
            </a:pPr>
            <a:r>
              <a:rPr lang="en-US" sz="1200" baseline="0" dirty="0" smtClean="0"/>
              <a:t>Reduce stress</a:t>
            </a:r>
          </a:p>
          <a:p>
            <a:pPr marL="628650" lvl="1" indent="-171450">
              <a:buFont typeface="Arial" panose="020B0604020202020204" pitchFamily="34" charset="0"/>
              <a:buChar char="•"/>
            </a:pPr>
            <a:r>
              <a:rPr lang="en-US" sz="1200" baseline="0" dirty="0" smtClean="0"/>
              <a:t>Be in control of your time/your life</a:t>
            </a:r>
          </a:p>
          <a:p>
            <a:pPr marL="628650" lvl="1" indent="-171450">
              <a:buFont typeface="Arial" panose="020B0604020202020204" pitchFamily="34" charset="0"/>
              <a:buChar char="•"/>
            </a:pPr>
            <a:r>
              <a:rPr lang="en-US" sz="1200" baseline="0" dirty="0" smtClean="0"/>
              <a:t>Do well academically</a:t>
            </a:r>
          </a:p>
          <a:p>
            <a:pPr marL="628650" lvl="1" indent="-171450">
              <a:buFont typeface="Arial" panose="020B0604020202020204" pitchFamily="34" charset="0"/>
              <a:buChar char="•"/>
            </a:pPr>
            <a:r>
              <a:rPr lang="en-US" sz="1200" baseline="0" dirty="0" smtClean="0"/>
              <a:t>Reduced guilt</a:t>
            </a:r>
          </a:p>
          <a:p>
            <a:pPr>
              <a:buFont typeface="Arial" panose="020B0604020202020204" pitchFamily="34" charset="0"/>
              <a:buChar char="•"/>
            </a:pPr>
            <a:endParaRPr lang="en-US" sz="1200" baseline="0" dirty="0" smtClean="0"/>
          </a:p>
          <a:p>
            <a:pPr>
              <a:buFont typeface="Arial" panose="020B0604020202020204" pitchFamily="34" charset="0"/>
              <a:buNone/>
            </a:pPr>
            <a:r>
              <a:rPr lang="en-US" sz="1200" baseline="0" dirty="0" smtClean="0"/>
              <a:t>POTENTIAL ANSWERS - Some consequences: </a:t>
            </a:r>
          </a:p>
          <a:p>
            <a:pPr marL="720725" indent="-184150">
              <a:buFont typeface="Arial" panose="020B0604020202020204" pitchFamily="34" charset="0"/>
              <a:buChar char="•"/>
              <a:tabLst>
                <a:tab pos="536575" algn="l"/>
                <a:tab pos="719138" algn="l"/>
              </a:tabLst>
            </a:pPr>
            <a:r>
              <a:rPr lang="en-US" sz="1200" dirty="0" smtClean="0"/>
              <a:t>  Wasted time</a:t>
            </a:r>
          </a:p>
          <a:p>
            <a:pPr marL="811213" indent="-274638">
              <a:buFont typeface="Arial" panose="020B0604020202020204" pitchFamily="34" charset="0"/>
              <a:buChar char="•"/>
              <a:tabLst>
                <a:tab pos="536575" algn="l"/>
                <a:tab pos="811213" algn="l"/>
              </a:tabLst>
            </a:pPr>
            <a:r>
              <a:rPr lang="en-US" sz="1200" dirty="0" smtClean="0"/>
              <a:t>Missed deadlines</a:t>
            </a:r>
          </a:p>
          <a:p>
            <a:pPr marL="811213" indent="-274638">
              <a:buFont typeface="Arial" panose="020B0604020202020204" pitchFamily="34" charset="0"/>
              <a:buChar char="•"/>
              <a:tabLst>
                <a:tab pos="536575" algn="l"/>
                <a:tab pos="811213" algn="l"/>
              </a:tabLst>
            </a:pPr>
            <a:r>
              <a:rPr lang="en-US" sz="1200" dirty="0" smtClean="0"/>
              <a:t>Poor quality work</a:t>
            </a:r>
          </a:p>
          <a:p>
            <a:pPr marL="811213" indent="-274638">
              <a:buFont typeface="Arial" panose="020B0604020202020204" pitchFamily="34" charset="0"/>
              <a:buChar char="•"/>
              <a:tabLst>
                <a:tab pos="536575" algn="l"/>
                <a:tab pos="811213" algn="l"/>
              </a:tabLst>
            </a:pPr>
            <a:r>
              <a:rPr lang="en-US" sz="1200" dirty="0" smtClean="0"/>
              <a:t>Stress </a:t>
            </a:r>
          </a:p>
          <a:p>
            <a:pPr marL="811213" indent="-274638">
              <a:buFont typeface="Arial" panose="020B0604020202020204" pitchFamily="34" charset="0"/>
              <a:buChar char="•"/>
              <a:tabLst>
                <a:tab pos="536575" algn="l"/>
                <a:tab pos="811213" algn="l"/>
              </a:tabLst>
            </a:pPr>
            <a:r>
              <a:rPr lang="en-US" sz="1200" dirty="0" smtClean="0"/>
              <a:t>Declining academic performance</a:t>
            </a:r>
          </a:p>
          <a:p>
            <a:pPr marL="811213" indent="-274638">
              <a:buFont typeface="Arial" panose="020B0604020202020204" pitchFamily="34" charset="0"/>
              <a:buChar char="•"/>
              <a:tabLst>
                <a:tab pos="536575" algn="l"/>
                <a:tab pos="811213" algn="l"/>
              </a:tabLst>
            </a:pPr>
            <a:r>
              <a:rPr lang="en-US" sz="1200" dirty="0" smtClean="0"/>
              <a:t>Lack of sleep</a:t>
            </a:r>
          </a:p>
          <a:p>
            <a:pPr marL="811213" indent="-274638">
              <a:buFont typeface="Arial" panose="020B0604020202020204" pitchFamily="34" charset="0"/>
              <a:buChar char="•"/>
              <a:tabLst>
                <a:tab pos="536575" algn="l"/>
                <a:tab pos="811213" algn="l"/>
              </a:tabLst>
            </a:pPr>
            <a:r>
              <a:rPr lang="en-US" sz="1200" dirty="0" smtClean="0"/>
              <a:t>Poor diet</a:t>
            </a:r>
          </a:p>
          <a:p>
            <a:pPr marL="811213" indent="-274638">
              <a:buFont typeface="Arial" panose="020B0604020202020204" pitchFamily="34" charset="0"/>
              <a:buChar char="•"/>
              <a:tabLst>
                <a:tab pos="536575" algn="l"/>
                <a:tab pos="811213" algn="l"/>
              </a:tabLst>
            </a:pPr>
            <a:r>
              <a:rPr lang="en-US" sz="1200" dirty="0" smtClean="0"/>
              <a:t>Risk of dropping out (</a:t>
            </a:r>
            <a:r>
              <a:rPr lang="en-US" sz="1200" dirty="0" err="1" smtClean="0"/>
              <a:t>Heibutzki</a:t>
            </a:r>
            <a:r>
              <a:rPr lang="en-US" sz="1200" dirty="0" smtClean="0"/>
              <a:t>, 2016)</a:t>
            </a:r>
          </a:p>
          <a:p>
            <a:pPr>
              <a:buFont typeface="Arial" panose="020B0604020202020204" pitchFamily="34" charset="0"/>
              <a:buNone/>
            </a:pPr>
            <a:endParaRPr lang="en-US" sz="1200" dirty="0" smtClean="0"/>
          </a:p>
        </p:txBody>
      </p:sp>
      <p:sp>
        <p:nvSpPr>
          <p:cNvPr id="4" name="Slide Number Placeholder 3"/>
          <p:cNvSpPr>
            <a:spLocks noGrp="1"/>
          </p:cNvSpPr>
          <p:nvPr>
            <p:ph type="sldNum" sz="quarter" idx="10"/>
          </p:nvPr>
        </p:nvSpPr>
        <p:spPr/>
        <p:txBody>
          <a:bodyPr/>
          <a:lstStyle/>
          <a:p>
            <a:fld id="{F0250789-E5C5-4F31-9718-950006A93948}" type="slidenum">
              <a:rPr lang="en-CA" smtClean="0"/>
              <a:t>5</a:t>
            </a:fld>
            <a:endParaRPr lang="en-CA"/>
          </a:p>
        </p:txBody>
      </p:sp>
    </p:spTree>
    <p:extLst>
      <p:ext uri="{BB962C8B-B14F-4D97-AF65-F5344CB8AC3E}">
        <p14:creationId xmlns:p14="http://schemas.microsoft.com/office/powerpoint/2010/main" val="161841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50789-E5C5-4F31-9718-950006A93948}" type="slidenum">
              <a:rPr lang="en-CA" smtClean="0"/>
              <a:t>6</a:t>
            </a:fld>
            <a:endParaRPr lang="en-CA"/>
          </a:p>
        </p:txBody>
      </p:sp>
    </p:spTree>
    <p:extLst>
      <p:ext uri="{BB962C8B-B14F-4D97-AF65-F5344CB8AC3E}">
        <p14:creationId xmlns:p14="http://schemas.microsoft.com/office/powerpoint/2010/main" val="417047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0250789-E5C5-4F31-9718-950006A93948}" type="slidenum">
              <a:rPr lang="en-CA" smtClean="0"/>
              <a:t>7</a:t>
            </a:fld>
            <a:endParaRPr lang="en-CA"/>
          </a:p>
        </p:txBody>
      </p:sp>
    </p:spTree>
    <p:extLst>
      <p:ext uri="{BB962C8B-B14F-4D97-AF65-F5344CB8AC3E}">
        <p14:creationId xmlns:p14="http://schemas.microsoft.com/office/powerpoint/2010/main" val="77397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instructions on questionnaire. </a:t>
            </a:r>
          </a:p>
          <a:p>
            <a:r>
              <a:rPr lang="en-US" baseline="0" dirty="0" smtClean="0"/>
              <a:t>Note to students: reflect on past schoolwork tasks the best you can. Be as honest as you can! </a:t>
            </a:r>
          </a:p>
        </p:txBody>
      </p:sp>
      <p:sp>
        <p:nvSpPr>
          <p:cNvPr id="4" name="Slide Number Placeholder 3"/>
          <p:cNvSpPr>
            <a:spLocks noGrp="1"/>
          </p:cNvSpPr>
          <p:nvPr>
            <p:ph type="sldNum" sz="quarter" idx="10"/>
          </p:nvPr>
        </p:nvSpPr>
        <p:spPr/>
        <p:txBody>
          <a:bodyPr/>
          <a:lstStyle/>
          <a:p>
            <a:fld id="{F0250789-E5C5-4F31-9718-950006A93948}" type="slidenum">
              <a:rPr lang="en-CA" smtClean="0"/>
              <a:t>8</a:t>
            </a:fld>
            <a:endParaRPr lang="en-CA"/>
          </a:p>
        </p:txBody>
      </p:sp>
    </p:spTree>
    <p:extLst>
      <p:ext uri="{BB962C8B-B14F-4D97-AF65-F5344CB8AC3E}">
        <p14:creationId xmlns:p14="http://schemas.microsoft.com/office/powerpoint/2010/main" val="362301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These five reasons come from the negative components from the questionnaire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Previewing activity: Think about some solutions,. In the next section each problem will be examined potential solutions put forth.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0250789-E5C5-4F31-9718-950006A93948}" type="slidenum">
              <a:rPr lang="en-CA" smtClean="0"/>
              <a:t>9</a:t>
            </a:fld>
            <a:endParaRPr lang="en-CA"/>
          </a:p>
        </p:txBody>
      </p:sp>
    </p:spTree>
    <p:extLst>
      <p:ext uri="{BB962C8B-B14F-4D97-AF65-F5344CB8AC3E}">
        <p14:creationId xmlns:p14="http://schemas.microsoft.com/office/powerpoint/2010/main" val="1666701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mastertitle.jpg"/>
          <p:cNvPicPr>
            <a:picLocks noChangeAspect="1"/>
          </p:cNvPicPr>
          <p:nvPr userDrawn="1"/>
        </p:nvPicPr>
        <p:blipFill>
          <a:blip r:embed="rId2"/>
          <a:stretch>
            <a:fillRect/>
          </a:stretch>
        </p:blipFill>
        <p:spPr>
          <a:xfrm>
            <a:off x="152400" y="152400"/>
            <a:ext cx="8839200" cy="5676900"/>
          </a:xfrm>
          <a:prstGeom prst="rect">
            <a:avLst/>
          </a:prstGeom>
        </p:spPr>
      </p:pic>
      <p:pic>
        <p:nvPicPr>
          <p:cNvPr id="9" name="Picture 8" descr="1580 Sheridan Tagline (RGB).eps"/>
          <p:cNvPicPr>
            <a:picLocks noChangeAspect="1"/>
          </p:cNvPicPr>
          <p:nvPr userDrawn="1"/>
        </p:nvPicPr>
        <p:blipFill>
          <a:blip r:embed="rId3"/>
          <a:stretch>
            <a:fillRect/>
          </a:stretch>
        </p:blipFill>
        <p:spPr>
          <a:xfrm>
            <a:off x="381000" y="6173787"/>
            <a:ext cx="2057403" cy="348758"/>
          </a:xfrm>
          <a:prstGeom prst="rect">
            <a:avLst/>
          </a:prstGeom>
        </p:spPr>
      </p:pic>
      <p:sp>
        <p:nvSpPr>
          <p:cNvPr id="7" name="Text Placeholder 6"/>
          <p:cNvSpPr>
            <a:spLocks noGrp="1"/>
          </p:cNvSpPr>
          <p:nvPr>
            <p:ph type="body" sz="quarter" idx="11" hasCustomPrompt="1"/>
          </p:nvPr>
        </p:nvSpPr>
        <p:spPr>
          <a:xfrm>
            <a:off x="304800" y="304800"/>
            <a:ext cx="4114800" cy="2819400"/>
          </a:xfrm>
          <a:prstGeom prst="rect">
            <a:avLst/>
          </a:prstGeom>
        </p:spPr>
        <p:txBody>
          <a:bodyPr vert="horz"/>
          <a:lstStyle>
            <a:lvl1pPr>
              <a:defRPr sz="4800" b="1">
                <a:solidFill>
                  <a:srgbClr val="FFFFFF"/>
                </a:solidFill>
              </a:defRPr>
            </a:lvl1pPr>
          </a:lstStyle>
          <a:p>
            <a:pPr lvl="0"/>
            <a:r>
              <a:rPr lang="en-CA" dirty="0" smtClean="0"/>
              <a:t>Cover Title </a:t>
            </a:r>
          </a:p>
          <a:p>
            <a:pPr lvl="0"/>
            <a:r>
              <a:rPr lang="en-CA" dirty="0" smtClean="0"/>
              <a:t>Goes Here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Picture Placeholder 18"/>
          <p:cNvSpPr>
            <a:spLocks noGrp="1"/>
          </p:cNvSpPr>
          <p:nvPr>
            <p:ph type="pic" sz="quarter" idx="13"/>
          </p:nvPr>
        </p:nvSpPr>
        <p:spPr>
          <a:xfrm>
            <a:off x="6187440" y="1905000"/>
            <a:ext cx="2651760" cy="1549400"/>
          </a:xfrm>
          <a:prstGeom prst="rect">
            <a:avLst/>
          </a:prstGeom>
        </p:spPr>
        <p:txBody>
          <a:bodyPr vert="horz"/>
          <a:lstStyle/>
          <a:p>
            <a:r>
              <a:rPr lang="en-US" smtClean="0"/>
              <a:t>Click icon to add picture</a:t>
            </a:r>
            <a:endParaRPr lang="en-US"/>
          </a:p>
        </p:txBody>
      </p:sp>
      <p:sp>
        <p:nvSpPr>
          <p:cNvPr id="13" name="Picture Placeholder 18"/>
          <p:cNvSpPr>
            <a:spLocks noGrp="1"/>
          </p:cNvSpPr>
          <p:nvPr>
            <p:ph type="pic" sz="quarter" idx="14"/>
          </p:nvPr>
        </p:nvSpPr>
        <p:spPr>
          <a:xfrm>
            <a:off x="6187440" y="3556000"/>
            <a:ext cx="2651760" cy="1549400"/>
          </a:xfrm>
          <a:prstGeom prst="rect">
            <a:avLst/>
          </a:prstGeom>
        </p:spPr>
        <p:txBody>
          <a:bodyPr vert="horz"/>
          <a:lstStyle/>
          <a:p>
            <a:r>
              <a:rPr lang="en-US" smtClean="0"/>
              <a:t>Click icon to add picture</a:t>
            </a:r>
            <a:endParaRPr lang="en-US"/>
          </a:p>
        </p:txBody>
      </p:sp>
      <p:sp>
        <p:nvSpPr>
          <p:cNvPr id="10" name="Content Placeholder 2"/>
          <p:cNvSpPr>
            <a:spLocks noGrp="1"/>
          </p:cNvSpPr>
          <p:nvPr>
            <p:ph sz="half" idx="1" hasCustomPrompt="1"/>
          </p:nvPr>
        </p:nvSpPr>
        <p:spPr>
          <a:xfrm>
            <a:off x="381000" y="1904999"/>
            <a:ext cx="4038600" cy="3886201"/>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smtClean="0"/>
              <a:t>Click to edit List</a:t>
            </a:r>
          </a:p>
          <a:p>
            <a:pPr lvl="0"/>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lvl="0"/>
            <a:endParaRPr lang="en-CA" dirty="0" smtClean="0"/>
          </a:p>
        </p:txBody>
      </p:sp>
      <p:sp>
        <p:nvSpPr>
          <p:cNvPr id="7"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1"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8" name="Picture Placeholder 18"/>
          <p:cNvSpPr>
            <a:spLocks noGrp="1"/>
          </p:cNvSpPr>
          <p:nvPr>
            <p:ph type="pic" sz="quarter" idx="13"/>
          </p:nvPr>
        </p:nvSpPr>
        <p:spPr>
          <a:xfrm>
            <a:off x="381000" y="1905000"/>
            <a:ext cx="5889146" cy="3886200"/>
          </a:xfrm>
          <a:prstGeom prst="rect">
            <a:avLst/>
          </a:prstGeom>
        </p:spPr>
        <p:txBody>
          <a:bodyPr vert="horz"/>
          <a:lstStyle/>
          <a:p>
            <a:r>
              <a:rPr lang="en-US" smtClean="0"/>
              <a:t>Click icon to add picture</a:t>
            </a:r>
            <a:endParaRPr lang="en-US"/>
          </a:p>
        </p:txBody>
      </p:sp>
      <p:sp>
        <p:nvSpPr>
          <p:cNvPr id="10" name="Content Placeholder 2"/>
          <p:cNvSpPr>
            <a:spLocks noGrp="1"/>
          </p:cNvSpPr>
          <p:nvPr>
            <p:ph sz="half" idx="1" hasCustomPrompt="1"/>
          </p:nvPr>
        </p:nvSpPr>
        <p:spPr>
          <a:xfrm>
            <a:off x="6400800" y="1904999"/>
            <a:ext cx="2415476" cy="3886201"/>
          </a:xfrm>
          <a:prstGeom prst="rect">
            <a:avLst/>
          </a:prstGeom>
        </p:spPr>
        <p:txBody>
          <a:bodyPr anchor="t">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smtClean="0"/>
              <a:t>Click to edit List</a:t>
            </a:r>
          </a:p>
          <a:p>
            <a:pPr lvl="0"/>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lvl="0"/>
            <a:endParaRPr lang="en-CA" dirty="0" smtClean="0"/>
          </a:p>
        </p:txBody>
      </p:sp>
      <p:sp>
        <p:nvSpPr>
          <p:cNvPr id="7"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9"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Content Placeholder 2"/>
          <p:cNvSpPr>
            <a:spLocks noGrp="1"/>
          </p:cNvSpPr>
          <p:nvPr>
            <p:ph sz="half" idx="1" hasCustomPrompt="1"/>
          </p:nvPr>
        </p:nvSpPr>
        <p:spPr>
          <a:xfrm>
            <a:off x="381000" y="1905000"/>
            <a:ext cx="4038600" cy="3200400"/>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smtClean="0"/>
              <a:t>Click to edit List</a:t>
            </a:r>
          </a:p>
          <a:p>
            <a:pPr lvl="0"/>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lvl="0"/>
            <a:endParaRPr lang="en-CA" dirty="0" smtClean="0"/>
          </a:p>
        </p:txBody>
      </p:sp>
      <p:sp>
        <p:nvSpPr>
          <p:cNvPr id="6" name="Content Placeholder 2"/>
          <p:cNvSpPr>
            <a:spLocks noGrp="1"/>
          </p:cNvSpPr>
          <p:nvPr>
            <p:ph sz="half" idx="10" hasCustomPrompt="1"/>
          </p:nvPr>
        </p:nvSpPr>
        <p:spPr>
          <a:xfrm>
            <a:off x="4648200" y="1904999"/>
            <a:ext cx="4038600" cy="3200402"/>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smtClean="0"/>
              <a:t>Click to edit List</a:t>
            </a:r>
          </a:p>
          <a:p>
            <a:pPr lvl="0"/>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smtClean="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smtClean="0"/>
              <a:t>Click to edit List</a:t>
            </a:r>
          </a:p>
          <a:p>
            <a:pPr lvl="0"/>
            <a:endParaRPr lang="en-CA" dirty="0" smtClean="0"/>
          </a:p>
        </p:txBody>
      </p:sp>
      <p:sp>
        <p:nvSpPr>
          <p:cNvPr id="9"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0"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18"/>
          <p:cNvSpPr>
            <a:spLocks noGrp="1"/>
          </p:cNvSpPr>
          <p:nvPr>
            <p:ph type="pic" sz="quarter" idx="13"/>
          </p:nvPr>
        </p:nvSpPr>
        <p:spPr>
          <a:xfrm>
            <a:off x="381000" y="1905000"/>
            <a:ext cx="2628902" cy="3886200"/>
          </a:xfrm>
          <a:prstGeom prst="rect">
            <a:avLst/>
          </a:prstGeom>
        </p:spPr>
        <p:txBody>
          <a:bodyPr vert="horz"/>
          <a:lstStyle/>
          <a:p>
            <a:r>
              <a:rPr lang="en-US" smtClean="0"/>
              <a:t>Click icon to add picture</a:t>
            </a:r>
            <a:endParaRPr lang="en-US"/>
          </a:p>
        </p:txBody>
      </p:sp>
      <p:sp>
        <p:nvSpPr>
          <p:cNvPr id="5" name="Content Placeholder 2"/>
          <p:cNvSpPr>
            <a:spLocks noGrp="1"/>
          </p:cNvSpPr>
          <p:nvPr>
            <p:ph sz="half" idx="1"/>
          </p:nvPr>
        </p:nvSpPr>
        <p:spPr>
          <a:xfrm>
            <a:off x="3200400" y="1904999"/>
            <a:ext cx="5638800" cy="3886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6"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0"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0" name="Picture 9" descr="O_pattern.gif"/>
          <p:cNvPicPr>
            <a:picLocks noChangeAspect="1"/>
          </p:cNvPicPr>
          <p:nvPr userDrawn="1"/>
        </p:nvPicPr>
        <p:blipFill>
          <a:blip r:embed="rId2"/>
          <a:stretch>
            <a:fillRect/>
          </a:stretch>
        </p:blipFill>
        <p:spPr>
          <a:xfrm>
            <a:off x="152400" y="152400"/>
            <a:ext cx="8839200" cy="5676900"/>
          </a:xfrm>
          <a:prstGeom prst="rect">
            <a:avLst/>
          </a:prstGeom>
        </p:spPr>
      </p:pic>
      <p:sp>
        <p:nvSpPr>
          <p:cNvPr id="6" name="Text Placeholder 6"/>
          <p:cNvSpPr>
            <a:spLocks noGrp="1"/>
          </p:cNvSpPr>
          <p:nvPr>
            <p:ph type="body" sz="quarter" idx="11" hasCustomPrompt="1"/>
          </p:nvPr>
        </p:nvSpPr>
        <p:spPr>
          <a:xfrm>
            <a:off x="304800" y="304800"/>
            <a:ext cx="4267200" cy="2895600"/>
          </a:xfrm>
          <a:prstGeom prst="rect">
            <a:avLst/>
          </a:prstGeom>
        </p:spPr>
        <p:txBody>
          <a:bodyPr vert="horz"/>
          <a:lstStyle>
            <a:lvl1pPr>
              <a:defRPr sz="4800" b="1" baseline="0">
                <a:solidFill>
                  <a:srgbClr val="FFFFFF"/>
                </a:solidFill>
              </a:defRPr>
            </a:lvl1pPr>
          </a:lstStyle>
          <a:p>
            <a:pPr lvl="0"/>
            <a:r>
              <a:rPr lang="en-CA" dirty="0" smtClean="0"/>
              <a:t>Thank you</a:t>
            </a:r>
          </a:p>
          <a:p>
            <a:pPr lvl="0"/>
            <a:r>
              <a:rPr lang="en-US" dirty="0" err="1" smtClean="0"/>
              <a:t>f</a:t>
            </a:r>
            <a:r>
              <a:rPr lang="en-CA" dirty="0" smtClean="0"/>
              <a:t>or Listening.</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descr="photo_1.jpg"/>
          <p:cNvPicPr>
            <a:picLocks noChangeAspect="1"/>
          </p:cNvPicPr>
          <p:nvPr userDrawn="1"/>
        </p:nvPicPr>
        <p:blipFill>
          <a:blip r:embed="rId2"/>
          <a:stretch>
            <a:fillRect/>
          </a:stretch>
        </p:blipFill>
        <p:spPr>
          <a:xfrm>
            <a:off x="152400" y="152400"/>
            <a:ext cx="8839200" cy="56769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5" name="Picture 4" descr="photo_2.jpg"/>
          <p:cNvPicPr>
            <a:picLocks noChangeAspect="1"/>
          </p:cNvPicPr>
          <p:nvPr userDrawn="1"/>
        </p:nvPicPr>
        <p:blipFill>
          <a:blip r:embed="rId2"/>
          <a:stretch>
            <a:fillRect/>
          </a:stretch>
        </p:blipFill>
        <p:spPr>
          <a:xfrm>
            <a:off x="152400" y="152400"/>
            <a:ext cx="8839200" cy="56769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4" name="Picture 3" descr="photo_3.jpg"/>
          <p:cNvPicPr>
            <a:picLocks noChangeAspect="1"/>
          </p:cNvPicPr>
          <p:nvPr userDrawn="1"/>
        </p:nvPicPr>
        <p:blipFill>
          <a:blip r:embed="rId2"/>
          <a:stretch>
            <a:fillRect/>
          </a:stretch>
        </p:blipFill>
        <p:spPr>
          <a:xfrm>
            <a:off x="152400" y="152400"/>
            <a:ext cx="8839200" cy="56769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3" descr="photo_4.jpg"/>
          <p:cNvPicPr>
            <a:picLocks noChangeAspect="1"/>
          </p:cNvPicPr>
          <p:nvPr userDrawn="1"/>
        </p:nvPicPr>
        <p:blipFill>
          <a:blip r:embed="rId2"/>
          <a:stretch>
            <a:fillRect/>
          </a:stretch>
        </p:blipFill>
        <p:spPr>
          <a:xfrm>
            <a:off x="152400" y="152400"/>
            <a:ext cx="8839200" cy="56769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DB_pattern.jpg"/>
          <p:cNvPicPr>
            <a:picLocks noChangeAspect="1"/>
          </p:cNvPicPr>
          <p:nvPr userDrawn="1"/>
        </p:nvPicPr>
        <p:blipFill>
          <a:blip r:embed="rId2"/>
          <a:stretch>
            <a:fillRect/>
          </a:stretch>
        </p:blipFill>
        <p:spPr>
          <a:xfrm>
            <a:off x="152400" y="152400"/>
            <a:ext cx="8839200" cy="5676900"/>
          </a:xfrm>
          <a:prstGeom prst="rect">
            <a:avLst/>
          </a:prstGeom>
        </p:spPr>
      </p:pic>
      <p:sp>
        <p:nvSpPr>
          <p:cNvPr id="5" name="Text Placeholder 6"/>
          <p:cNvSpPr>
            <a:spLocks noGrp="1"/>
          </p:cNvSpPr>
          <p:nvPr>
            <p:ph type="body" sz="quarter" idx="11" hasCustomPrompt="1"/>
          </p:nvPr>
        </p:nvSpPr>
        <p:spPr>
          <a:xfrm>
            <a:off x="304800" y="304800"/>
            <a:ext cx="4114800" cy="2667000"/>
          </a:xfrm>
          <a:prstGeom prst="rect">
            <a:avLst/>
          </a:prstGeom>
        </p:spPr>
        <p:txBody>
          <a:bodyPr vert="horz"/>
          <a:lstStyle>
            <a:lvl1pPr>
              <a:defRPr sz="4800" b="1">
                <a:solidFill>
                  <a:srgbClr val="FFFFFF"/>
                </a:solidFill>
              </a:defRPr>
            </a:lvl1pPr>
          </a:lstStyle>
          <a:p>
            <a:pPr lvl="0"/>
            <a:r>
              <a:rPr lang="en-CA" dirty="0" smtClean="0"/>
              <a:t>Section Title </a:t>
            </a:r>
          </a:p>
          <a:p>
            <a:pPr lvl="0"/>
            <a:r>
              <a:rPr lang="en-CA" dirty="0" smtClean="0"/>
              <a:t>Goes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LB_pattern.jpg"/>
          <p:cNvPicPr>
            <a:picLocks noChangeAspect="1"/>
          </p:cNvPicPr>
          <p:nvPr userDrawn="1"/>
        </p:nvPicPr>
        <p:blipFill>
          <a:blip/>
          <a:stretch>
            <a:fillRect/>
          </a:stretch>
        </p:blipFill>
        <p:spPr>
          <a:xfrm>
            <a:off x="152400" y="152400"/>
            <a:ext cx="8839200" cy="5676900"/>
          </a:xfrm>
          <a:prstGeom prst="rect">
            <a:avLst/>
          </a:prstGeom>
        </p:spPr>
      </p:pic>
      <p:sp>
        <p:nvSpPr>
          <p:cNvPr id="4" name="Text Placeholder 6"/>
          <p:cNvSpPr>
            <a:spLocks noGrp="1"/>
          </p:cNvSpPr>
          <p:nvPr>
            <p:ph type="body" sz="quarter" idx="11" hasCustomPrompt="1"/>
          </p:nvPr>
        </p:nvSpPr>
        <p:spPr>
          <a:xfrm>
            <a:off x="304800" y="304800"/>
            <a:ext cx="4114800" cy="2971800"/>
          </a:xfrm>
          <a:prstGeom prst="rect">
            <a:avLst/>
          </a:prstGeom>
        </p:spPr>
        <p:txBody>
          <a:bodyPr vert="horz"/>
          <a:lstStyle>
            <a:lvl1pPr>
              <a:defRPr sz="4800" b="1">
                <a:solidFill>
                  <a:srgbClr val="FFFFFF"/>
                </a:solidFill>
              </a:defRPr>
            </a:lvl1pPr>
          </a:lstStyle>
          <a:p>
            <a:pPr lvl="0"/>
            <a:r>
              <a:rPr lang="en-CA" dirty="0" smtClean="0"/>
              <a:t>Section Title </a:t>
            </a:r>
          </a:p>
          <a:p>
            <a:pPr lvl="0"/>
            <a:r>
              <a:rPr lang="en-CA" dirty="0" smtClean="0"/>
              <a:t>Goes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3657600"/>
            <a:ext cx="4038600" cy="21336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Content Placeholder 2"/>
          <p:cNvSpPr>
            <a:spLocks noGrp="1"/>
          </p:cNvSpPr>
          <p:nvPr>
            <p:ph sz="half" idx="10"/>
          </p:nvPr>
        </p:nvSpPr>
        <p:spPr>
          <a:xfrm>
            <a:off x="4648200" y="3657599"/>
            <a:ext cx="4038600" cy="21336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16"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7"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
        <p:nvSpPr>
          <p:cNvPr id="19" name="Picture Placeholder 18"/>
          <p:cNvSpPr>
            <a:spLocks noGrp="1"/>
          </p:cNvSpPr>
          <p:nvPr>
            <p:ph type="pic" sz="quarter" idx="13"/>
          </p:nvPr>
        </p:nvSpPr>
        <p:spPr>
          <a:xfrm>
            <a:off x="381000" y="1905000"/>
            <a:ext cx="4038600" cy="1549400"/>
          </a:xfrm>
          <a:prstGeom prst="rect">
            <a:avLst/>
          </a:prstGeom>
        </p:spPr>
        <p:txBody>
          <a:bodyPr vert="horz"/>
          <a:lstStyle/>
          <a:p>
            <a:r>
              <a:rPr lang="en-US" smtClean="0"/>
              <a:t>Click icon to add picture</a:t>
            </a:r>
            <a:endParaRPr lang="en-US"/>
          </a:p>
        </p:txBody>
      </p:sp>
      <p:sp>
        <p:nvSpPr>
          <p:cNvPr id="20" name="Picture Placeholder 18"/>
          <p:cNvSpPr>
            <a:spLocks noGrp="1"/>
          </p:cNvSpPr>
          <p:nvPr>
            <p:ph type="pic" sz="quarter" idx="14"/>
          </p:nvPr>
        </p:nvSpPr>
        <p:spPr>
          <a:xfrm>
            <a:off x="4648200" y="1905000"/>
            <a:ext cx="4038600" cy="1549400"/>
          </a:xfrm>
          <a:prstGeom prst="rect">
            <a:avLst/>
          </a:prstGeom>
        </p:spPr>
        <p:txBody>
          <a:bodyPr vert="horz"/>
          <a:lstStyle/>
          <a:p>
            <a:r>
              <a:rPr lang="en-US" smtClean="0"/>
              <a:t>Click icon to add picture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Content Placeholder 2"/>
          <p:cNvSpPr>
            <a:spLocks noGrp="1"/>
          </p:cNvSpPr>
          <p:nvPr>
            <p:ph sz="half" idx="11" hasCustomPrompt="1"/>
          </p:nvPr>
        </p:nvSpPr>
        <p:spPr>
          <a:xfrm>
            <a:off x="6035040" y="3657600"/>
            <a:ext cx="2651760" cy="21336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smtClean="0"/>
              <a:t>Click to edit Master text styles      </a:t>
            </a:r>
          </a:p>
        </p:txBody>
      </p:sp>
      <p:sp>
        <p:nvSpPr>
          <p:cNvPr id="20" name="Content Placeholder 2"/>
          <p:cNvSpPr>
            <a:spLocks noGrp="1"/>
          </p:cNvSpPr>
          <p:nvPr>
            <p:ph sz="half" idx="12"/>
          </p:nvPr>
        </p:nvSpPr>
        <p:spPr>
          <a:xfrm>
            <a:off x="3215640" y="3657600"/>
            <a:ext cx="2651760" cy="21336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22" name="Content Placeholder 2"/>
          <p:cNvSpPr>
            <a:spLocks noGrp="1"/>
          </p:cNvSpPr>
          <p:nvPr>
            <p:ph sz="half" idx="13"/>
          </p:nvPr>
        </p:nvSpPr>
        <p:spPr>
          <a:xfrm>
            <a:off x="381000" y="3657600"/>
            <a:ext cx="2651760" cy="21336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11" name="Picture Placeholder 18"/>
          <p:cNvSpPr>
            <a:spLocks noGrp="1"/>
          </p:cNvSpPr>
          <p:nvPr>
            <p:ph type="pic" sz="quarter" idx="16"/>
          </p:nvPr>
        </p:nvSpPr>
        <p:spPr>
          <a:xfrm>
            <a:off x="381000" y="1905000"/>
            <a:ext cx="2651760" cy="1549400"/>
          </a:xfrm>
          <a:prstGeom prst="rect">
            <a:avLst/>
          </a:prstGeom>
        </p:spPr>
        <p:txBody>
          <a:bodyPr vert="horz"/>
          <a:lstStyle/>
          <a:p>
            <a:r>
              <a:rPr lang="en-US" smtClean="0"/>
              <a:t>Click icon to add picture</a:t>
            </a:r>
            <a:endParaRPr lang="en-US"/>
          </a:p>
        </p:txBody>
      </p:sp>
      <p:sp>
        <p:nvSpPr>
          <p:cNvPr id="12" name="Picture Placeholder 18"/>
          <p:cNvSpPr>
            <a:spLocks noGrp="1"/>
          </p:cNvSpPr>
          <p:nvPr>
            <p:ph type="pic" sz="quarter" idx="17"/>
          </p:nvPr>
        </p:nvSpPr>
        <p:spPr>
          <a:xfrm>
            <a:off x="3215640" y="1905000"/>
            <a:ext cx="2651760" cy="1549400"/>
          </a:xfrm>
          <a:prstGeom prst="rect">
            <a:avLst/>
          </a:prstGeom>
        </p:spPr>
        <p:txBody>
          <a:bodyPr vert="horz"/>
          <a:lstStyle/>
          <a:p>
            <a:r>
              <a:rPr lang="en-US" smtClean="0"/>
              <a:t>Click icon to add picture</a:t>
            </a:r>
            <a:endParaRPr lang="en-US"/>
          </a:p>
        </p:txBody>
      </p:sp>
      <p:sp>
        <p:nvSpPr>
          <p:cNvPr id="13" name="Picture Placeholder 18"/>
          <p:cNvSpPr>
            <a:spLocks noGrp="1"/>
          </p:cNvSpPr>
          <p:nvPr>
            <p:ph type="pic" sz="quarter" idx="18"/>
          </p:nvPr>
        </p:nvSpPr>
        <p:spPr>
          <a:xfrm>
            <a:off x="6035040" y="1905000"/>
            <a:ext cx="2651760" cy="1549400"/>
          </a:xfrm>
          <a:prstGeom prst="rect">
            <a:avLst/>
          </a:prstGeom>
        </p:spPr>
        <p:txBody>
          <a:bodyPr vert="horz"/>
          <a:lstStyle/>
          <a:p>
            <a:r>
              <a:rPr lang="en-US" smtClean="0"/>
              <a:t>Click icon to add picture</a:t>
            </a:r>
            <a:endParaRPr lang="en-US"/>
          </a:p>
        </p:txBody>
      </p:sp>
      <p:sp>
        <p:nvSpPr>
          <p:cNvPr id="14" name="Text Placeholder 15"/>
          <p:cNvSpPr>
            <a:spLocks noGrp="1"/>
          </p:cNvSpPr>
          <p:nvPr>
            <p:ph type="body" sz="quarter" idx="19"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5" name="Text Placeholder 15"/>
          <p:cNvSpPr>
            <a:spLocks noGrp="1"/>
          </p:cNvSpPr>
          <p:nvPr>
            <p:ph type="body" sz="quarter" idx="20"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Picture Placeholder 18"/>
          <p:cNvSpPr>
            <a:spLocks noGrp="1"/>
          </p:cNvSpPr>
          <p:nvPr>
            <p:ph type="pic" sz="quarter" idx="13"/>
          </p:nvPr>
        </p:nvSpPr>
        <p:spPr>
          <a:xfrm>
            <a:off x="381000" y="1904999"/>
            <a:ext cx="8382000" cy="3886201"/>
          </a:xfrm>
          <a:prstGeom prst="rect">
            <a:avLst/>
          </a:prstGeom>
        </p:spPr>
        <p:txBody>
          <a:bodyPr vert="horz"/>
          <a:lstStyle/>
          <a:p>
            <a:r>
              <a:rPr lang="en-US" smtClean="0"/>
              <a:t>Click icon to add picture</a:t>
            </a:r>
            <a:endParaRPr lang="en-US"/>
          </a:p>
        </p:txBody>
      </p:sp>
      <p:sp>
        <p:nvSpPr>
          <p:cNvPr id="7"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8"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381000" y="1904999"/>
            <a:ext cx="5791200" cy="3886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6"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8"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381000" y="1904999"/>
            <a:ext cx="4038600" cy="3886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11" name="Content Placeholder 2"/>
          <p:cNvSpPr>
            <a:spLocks noGrp="1"/>
          </p:cNvSpPr>
          <p:nvPr>
            <p:ph sz="half" idx="10"/>
          </p:nvPr>
        </p:nvSpPr>
        <p:spPr>
          <a:xfrm>
            <a:off x="4648200" y="1904999"/>
            <a:ext cx="4038600" cy="3886202"/>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7" name="Text Placeholder 15"/>
          <p:cNvSpPr>
            <a:spLocks noGrp="1"/>
          </p:cNvSpPr>
          <p:nvPr>
            <p:ph type="body" sz="quarter" idx="11"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8" name="Text Placeholder 15"/>
          <p:cNvSpPr>
            <a:spLocks noGrp="1"/>
          </p:cNvSpPr>
          <p:nvPr>
            <p:ph type="body" sz="quarter" idx="12"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381000" y="1904999"/>
            <a:ext cx="2651760" cy="3886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9" name="Content Placeholder 2"/>
          <p:cNvSpPr>
            <a:spLocks noGrp="1"/>
          </p:cNvSpPr>
          <p:nvPr>
            <p:ph sz="half" idx="10"/>
          </p:nvPr>
        </p:nvSpPr>
        <p:spPr>
          <a:xfrm>
            <a:off x="3215640" y="1904999"/>
            <a:ext cx="2651760" cy="3886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Content Placeholder 2"/>
          <p:cNvSpPr>
            <a:spLocks noGrp="1"/>
          </p:cNvSpPr>
          <p:nvPr>
            <p:ph sz="half" idx="11"/>
          </p:nvPr>
        </p:nvSpPr>
        <p:spPr>
          <a:xfrm>
            <a:off x="6035040" y="1904999"/>
            <a:ext cx="2651760" cy="3886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smtClean="0"/>
              <a:t>Click to edit Master text styles</a:t>
            </a:r>
          </a:p>
        </p:txBody>
      </p:sp>
      <p:sp>
        <p:nvSpPr>
          <p:cNvPr id="11" name="Text Placeholder 15"/>
          <p:cNvSpPr>
            <a:spLocks noGrp="1"/>
          </p:cNvSpPr>
          <p:nvPr>
            <p:ph type="body" sz="quarter" idx="12" hasCustomPrompt="1"/>
          </p:nvPr>
        </p:nvSpPr>
        <p:spPr>
          <a:xfrm>
            <a:off x="381000" y="381000"/>
            <a:ext cx="3657600" cy="369332"/>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1" i="0" u="none" strike="noStrike" kern="1200" cap="all" spc="0" normalizeH="0" baseline="0" noProof="0">
                <a:ln>
                  <a:noFill/>
                </a:ln>
                <a:solidFill>
                  <a:schemeClr val="bg1"/>
                </a:solidFill>
                <a:effectLst/>
                <a:uLnTx/>
                <a:uFillTx/>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800" b="1" i="0" u="none" strike="noStrike" kern="1200" cap="none" spc="0" normalizeH="0" baseline="0" noProof="0" dirty="0" smtClean="0">
                <a:ln>
                  <a:noFill/>
                </a:ln>
                <a:solidFill>
                  <a:schemeClr val="bg1"/>
                </a:solidFill>
                <a:effectLst/>
                <a:uLnTx/>
                <a:uFillTx/>
                <a:latin typeface="Arial Bold"/>
                <a:ea typeface="+mj-ea"/>
                <a:cs typeface="Arial Bold"/>
              </a:rPr>
              <a:t>TITLE GOES HERE /</a:t>
            </a: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2" name="Text Placeholder 15"/>
          <p:cNvSpPr>
            <a:spLocks noGrp="1"/>
          </p:cNvSpPr>
          <p:nvPr>
            <p:ph type="body" sz="quarter" idx="13" hasCustomPrompt="1"/>
          </p:nvPr>
        </p:nvSpPr>
        <p:spPr>
          <a:xfrm>
            <a:off x="381000" y="884238"/>
            <a:ext cx="3657600" cy="307777"/>
          </a:xfrm>
          <a:prstGeom prst="rect">
            <a:avLst/>
          </a:prstGeom>
        </p:spPr>
        <p:txBody>
          <a:bodyPr>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smtClean="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heridancollege.ca"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1580 Sheridan Tagline (RGB).eps"/>
          <p:cNvPicPr>
            <a:picLocks noChangeAspect="1"/>
          </p:cNvPicPr>
          <p:nvPr userDrawn="1"/>
        </p:nvPicPr>
        <p:blipFill>
          <a:blip r:embed="rId20"/>
          <a:stretch>
            <a:fillRect/>
          </a:stretch>
        </p:blipFill>
        <p:spPr>
          <a:xfrm>
            <a:off x="381000" y="6173787"/>
            <a:ext cx="2057403" cy="348758"/>
          </a:xfrm>
          <a:prstGeom prst="rect">
            <a:avLst/>
          </a:prstGeom>
        </p:spPr>
      </p:pic>
      <p:sp>
        <p:nvSpPr>
          <p:cNvPr id="7" name="Title 1"/>
          <p:cNvSpPr txBox="1">
            <a:spLocks/>
          </p:cNvSpPr>
          <p:nvPr userDrawn="1"/>
        </p:nvSpPr>
        <p:spPr>
          <a:xfrm>
            <a:off x="381000" y="350838"/>
            <a:ext cx="2834640" cy="411162"/>
          </a:xfrm>
          <a:prstGeom prst="rect">
            <a:avLst/>
          </a:prstGeom>
          <a:solidFill>
            <a:srgbClr val="00B2CE"/>
          </a:solidFill>
        </p:spPr>
        <p:txBody>
          <a:bodyPr vert="horz" lIns="91440" tIns="45720" rIns="91440" bIns="45720" rtlCol="0" anchor="ctr">
            <a:normAutofit/>
          </a:bodyPr>
          <a:lstStyle>
            <a:lvl1pPr algn="l">
              <a:defRPr sz="1800" b="1" i="0" spc="0" baseline="0">
                <a:solidFill>
                  <a:schemeClr val="bg1"/>
                </a:solidFill>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0" normalizeH="0" baseline="0" noProof="0" dirty="0" smtClean="0">
              <a:ln>
                <a:noFill/>
              </a:ln>
              <a:solidFill>
                <a:schemeClr val="bg1"/>
              </a:solidFill>
              <a:effectLst/>
              <a:uLnTx/>
              <a:uFillTx/>
              <a:latin typeface="Arial Bold"/>
              <a:ea typeface="+mj-ea"/>
              <a:cs typeface="Arial Bold"/>
            </a:endParaRPr>
          </a:p>
        </p:txBody>
      </p:sp>
      <p:sp>
        <p:nvSpPr>
          <p:cNvPr id="11" name="Title 1"/>
          <p:cNvSpPr txBox="1">
            <a:spLocks/>
          </p:cNvSpPr>
          <p:nvPr userDrawn="1"/>
        </p:nvSpPr>
        <p:spPr>
          <a:xfrm>
            <a:off x="381000" y="838200"/>
            <a:ext cx="2834640" cy="411162"/>
          </a:xfrm>
          <a:prstGeom prst="rect">
            <a:avLst/>
          </a:prstGeom>
          <a:solidFill>
            <a:srgbClr val="003767"/>
          </a:solidFill>
        </p:spPr>
        <p:txBody>
          <a:bodyPr vert="horz" lIns="91440" tIns="45720" rIns="91440" bIns="45720" rtlCol="0" anchor="ctr">
            <a:normAutofit/>
          </a:bodyPr>
          <a:lstStyle>
            <a:lvl1pPr algn="l">
              <a:defRPr sz="1800" b="1" i="0" spc="0" baseline="0">
                <a:solidFill>
                  <a:schemeClr val="bg1"/>
                </a:solidFill>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1400" b="0" i="0" u="none" strike="noStrike" kern="1200" cap="none" spc="0" normalizeH="0" baseline="0" noProof="0" dirty="0" smtClean="0">
              <a:ln>
                <a:noFill/>
              </a:ln>
              <a:solidFill>
                <a:schemeClr val="bg1"/>
              </a:solidFill>
              <a:effectLst/>
              <a:uLnTx/>
              <a:uFillTx/>
              <a:latin typeface="Georgia"/>
              <a:ea typeface="+mj-ea"/>
              <a:cs typeface="Georgia"/>
            </a:endParaRPr>
          </a:p>
        </p:txBody>
      </p:sp>
      <p:sp>
        <p:nvSpPr>
          <p:cNvPr id="5" name="Text Placeholder 11">
            <a:hlinkClick r:id="rId21"/>
          </p:cNvPr>
          <p:cNvSpPr txBox="1">
            <a:spLocks/>
          </p:cNvSpPr>
          <p:nvPr userDrawn="1"/>
        </p:nvSpPr>
        <p:spPr>
          <a:xfrm>
            <a:off x="7543800" y="6311900"/>
            <a:ext cx="1295400" cy="215900"/>
          </a:xfrm>
          <a:prstGeom prst="rect">
            <a:avLst/>
          </a:prstGeom>
        </p:spPr>
        <p:txBody>
          <a:bodyPr vert="horz"/>
          <a:lstStyle>
            <a:lvl1pPr algn="r">
              <a:defRPr sz="900">
                <a:solidFill>
                  <a:schemeClr val="bg2"/>
                </a:solidFill>
              </a:defRPr>
            </a:lvl1pPr>
            <a:lvl2pPr>
              <a:defRPr sz="900"/>
            </a:lvl2pPr>
            <a:lvl3pPr>
              <a:defRPr sz="900"/>
            </a:lvl3pPr>
            <a:lvl4pPr>
              <a:defRPr sz="900"/>
            </a:lvl4pPr>
            <a:lvl5pPr>
              <a:defRPr sz="900"/>
            </a:lvl5pPr>
          </a:lstStyle>
          <a:p>
            <a:pPr marL="342900" marR="0" lvl="0" indent="-342900" algn="r" defTabSz="457200" rtl="0" eaLnBrk="1" fontAlgn="auto" latinLnBrk="0" hangingPunct="1">
              <a:lnSpc>
                <a:spcPct val="100000"/>
              </a:lnSpc>
              <a:spcBef>
                <a:spcPct val="20000"/>
              </a:spcBef>
              <a:spcAft>
                <a:spcPts val="0"/>
              </a:spcAft>
              <a:buClrTx/>
              <a:buSzTx/>
              <a:buFont typeface="Arial"/>
              <a:buNone/>
              <a:tabLst/>
              <a:defRPr/>
            </a:pPr>
            <a:r>
              <a:rPr kumimoji="0" lang="en-US" sz="900" b="0" i="0" u="none" strike="noStrike" kern="1200" cap="none" spc="0" normalizeH="0" baseline="0" noProof="0" dirty="0" err="1" smtClean="0">
                <a:ln>
                  <a:noFill/>
                </a:ln>
                <a:solidFill>
                  <a:schemeClr val="bg2"/>
                </a:solidFill>
                <a:effectLst/>
                <a:uLnTx/>
                <a:uFillTx/>
                <a:latin typeface="+mn-lt"/>
                <a:ea typeface="+mn-ea"/>
                <a:cs typeface="+mn-cs"/>
              </a:rPr>
              <a:t>s</a:t>
            </a:r>
            <a:r>
              <a:rPr kumimoji="0" lang="en-CA" sz="900" b="0" i="0" u="none" strike="noStrike" kern="1200" cap="none" spc="0" normalizeH="0" baseline="0" noProof="0" dirty="0" err="1" smtClean="0">
                <a:ln>
                  <a:noFill/>
                </a:ln>
                <a:solidFill>
                  <a:schemeClr val="bg2"/>
                </a:solidFill>
                <a:effectLst/>
                <a:uLnTx/>
                <a:uFillTx/>
                <a:latin typeface="+mn-lt"/>
                <a:ea typeface="+mn-ea"/>
                <a:cs typeface="+mn-cs"/>
              </a:rPr>
              <a:t>heridancollege.ca</a:t>
            </a:r>
            <a:endParaRPr kumimoji="0" lang="en-US" sz="900" b="0" i="0" u="none" strike="noStrike" kern="1200" cap="none" spc="0" normalizeH="0" baseline="0" noProof="0" dirty="0">
              <a:ln>
                <a:noFill/>
              </a:ln>
              <a:solidFill>
                <a:schemeClr val="bg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www.learningcommons.uoguelph.ca/guides/time_management/html/managing_distractions.ht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success.oregonstate.edu/sites/success.oregonstate.edu/files/LearningCorner/Tools/motivation_techniques.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Placeholder 134"/>
          <p:cNvSpPr>
            <a:spLocks noGrp="1"/>
          </p:cNvSpPr>
          <p:nvPr>
            <p:ph type="body" sz="quarter" idx="11"/>
          </p:nvPr>
        </p:nvSpPr>
        <p:spPr>
          <a:xfrm>
            <a:off x="304800" y="304800"/>
            <a:ext cx="8659688" cy="2667000"/>
          </a:xfrm>
        </p:spPr>
        <p:txBody>
          <a:bodyPr/>
          <a:lstStyle/>
          <a:p>
            <a:r>
              <a:rPr lang="en-US" dirty="0" smtClean="0"/>
              <a:t>Time Management Workshop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719072"/>
            <a:ext cx="3657600" cy="34198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23528" y="1556793"/>
            <a:ext cx="8511480" cy="2376264"/>
          </a:xfrm>
        </p:spPr>
        <p:txBody>
          <a:bodyPr>
            <a:normAutofit lnSpcReduction="10000"/>
          </a:bodyPr>
          <a:lstStyle/>
          <a:p>
            <a:r>
              <a:rPr lang="en-US" sz="2000" b="1" dirty="0" smtClean="0">
                <a:solidFill>
                  <a:schemeClr val="accent1"/>
                </a:solidFill>
              </a:rPr>
              <a:t>HANDOUT #3: Time Management Worksheet</a:t>
            </a:r>
            <a:endParaRPr lang="en-US" sz="2000" b="1" dirty="0"/>
          </a:p>
          <a:p>
            <a:endParaRPr lang="en-US" sz="2000" dirty="0" smtClean="0"/>
          </a:p>
          <a:p>
            <a:r>
              <a:rPr lang="en-US" sz="2200" dirty="0" smtClean="0"/>
              <a:t>Fill out </a:t>
            </a:r>
            <a:r>
              <a:rPr lang="en-US" sz="2200" u="sng" dirty="0"/>
              <a:t>Section </a:t>
            </a:r>
            <a:r>
              <a:rPr lang="en-US" sz="2200" u="sng" dirty="0" smtClean="0"/>
              <a:t>A</a:t>
            </a:r>
            <a:r>
              <a:rPr lang="en-US" sz="2200" b="1" dirty="0" smtClean="0"/>
              <a:t>: </a:t>
            </a:r>
          </a:p>
          <a:p>
            <a:r>
              <a:rPr lang="en-US" sz="2200" b="1" dirty="0"/>
              <a:t>	</a:t>
            </a:r>
            <a:r>
              <a:rPr lang="en-US" sz="2200" b="1" dirty="0" smtClean="0"/>
              <a:t>		“My reasons </a:t>
            </a:r>
            <a:r>
              <a:rPr lang="en-US" sz="2200" b="1" dirty="0"/>
              <a:t>for poor time </a:t>
            </a:r>
            <a:r>
              <a:rPr lang="en-US" sz="2200" b="1" dirty="0" smtClean="0"/>
              <a:t>management”</a:t>
            </a:r>
            <a:endParaRPr lang="en-US" sz="2200" b="1" dirty="0"/>
          </a:p>
          <a:p>
            <a:pPr marL="0" indent="0">
              <a:spcAft>
                <a:spcPts val="600"/>
              </a:spcAft>
            </a:pPr>
            <a:endParaRPr lang="en-US" sz="2200" b="1" i="1" dirty="0" smtClean="0"/>
          </a:p>
          <a:p>
            <a:pPr marL="0" indent="0">
              <a:spcAft>
                <a:spcPts val="600"/>
              </a:spcAft>
            </a:pPr>
            <a:r>
              <a:rPr lang="en-US" sz="2200" b="1" i="1" dirty="0" smtClean="0"/>
              <a:t>Next: </a:t>
            </a:r>
            <a:endParaRPr lang="en-US" sz="2200" i="1" dirty="0"/>
          </a:p>
        </p:txBody>
      </p:sp>
      <p:sp>
        <p:nvSpPr>
          <p:cNvPr id="3" name="Text Placeholder 2"/>
          <p:cNvSpPr>
            <a:spLocks noGrp="1"/>
          </p:cNvSpPr>
          <p:nvPr>
            <p:ph type="body" sz="quarter" idx="11"/>
          </p:nvPr>
        </p:nvSpPr>
        <p:spPr/>
        <p:txBody>
          <a:bodyPr/>
          <a:lstStyle/>
          <a:p>
            <a:r>
              <a:rPr lang="en-US" dirty="0" smtClean="0"/>
              <a:t>Your reasons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Record your reasons</a:t>
            </a:r>
            <a:endParaRPr lang="en-CA" dirty="0"/>
          </a:p>
        </p:txBody>
      </p:sp>
      <p:sp>
        <p:nvSpPr>
          <p:cNvPr id="6" name="TextBox 5"/>
          <p:cNvSpPr txBox="1"/>
          <p:nvPr/>
        </p:nvSpPr>
        <p:spPr>
          <a:xfrm>
            <a:off x="502637" y="3882241"/>
            <a:ext cx="8101811" cy="2139047"/>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rPr>
              <a:t>The next section is devoted to helping you establish good habits and use time management tools to stay on track. </a:t>
            </a:r>
            <a:br>
              <a:rPr lang="en-US" sz="2200" dirty="0">
                <a:solidFill>
                  <a:schemeClr val="tx2"/>
                </a:solidFill>
              </a:rPr>
            </a:br>
            <a:endParaRPr lang="en-US" sz="2200" dirty="0">
              <a:solidFill>
                <a:schemeClr val="tx2"/>
              </a:solidFill>
            </a:endParaRPr>
          </a:p>
          <a:p>
            <a:pPr marL="285750" indent="-285750">
              <a:spcBef>
                <a:spcPts val="600"/>
              </a:spcBef>
              <a:buFont typeface="Arial" panose="020B0604020202020204" pitchFamily="34" charset="0"/>
              <a:buChar char="•"/>
            </a:pPr>
            <a:r>
              <a:rPr lang="en-US" sz="2200" dirty="0">
                <a:solidFill>
                  <a:schemeClr val="tx2"/>
                </a:solidFill>
              </a:rPr>
              <a:t>As you listen to the different types of strategies, fill out </a:t>
            </a:r>
            <a:r>
              <a:rPr lang="en-US" sz="2200" u="sng" dirty="0">
                <a:solidFill>
                  <a:schemeClr val="tx2"/>
                </a:solidFill>
              </a:rPr>
              <a:t>Section B</a:t>
            </a:r>
            <a:r>
              <a:rPr lang="en-US" sz="2200" b="1" dirty="0">
                <a:solidFill>
                  <a:schemeClr val="tx2"/>
                </a:solidFill>
              </a:rPr>
              <a:t>: </a:t>
            </a:r>
            <a:r>
              <a:rPr lang="en-US" sz="2200" b="1" dirty="0" smtClean="0">
                <a:solidFill>
                  <a:schemeClr val="tx2"/>
                </a:solidFill>
              </a:rPr>
              <a:t>“Strategies </a:t>
            </a:r>
            <a:r>
              <a:rPr lang="en-US" sz="2200" b="1" dirty="0">
                <a:solidFill>
                  <a:schemeClr val="tx2"/>
                </a:solidFill>
              </a:rPr>
              <a:t>that I want to </a:t>
            </a:r>
            <a:r>
              <a:rPr lang="en-US" sz="2200" b="1" dirty="0" smtClean="0">
                <a:solidFill>
                  <a:schemeClr val="tx2"/>
                </a:solidFill>
              </a:rPr>
              <a:t>implement”</a:t>
            </a:r>
            <a:endParaRPr lang="en-CA" sz="2200" b="1" dirty="0">
              <a:solidFill>
                <a:schemeClr val="tx2"/>
              </a:solidFill>
            </a:endParaRPr>
          </a:p>
          <a:p>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48" y="736748"/>
            <a:ext cx="1640090" cy="1640090"/>
          </a:xfrm>
          <a:prstGeom prst="rect">
            <a:avLst/>
          </a:prstGeom>
        </p:spPr>
      </p:pic>
    </p:spTree>
    <p:extLst>
      <p:ext uri="{BB962C8B-B14F-4D97-AF65-F5344CB8AC3E}">
        <p14:creationId xmlns:p14="http://schemas.microsoft.com/office/powerpoint/2010/main" val="170358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476672"/>
            <a:ext cx="8659688" cy="1931640"/>
          </a:xfrm>
        </p:spPr>
        <p:txBody>
          <a:bodyPr/>
          <a:lstStyle/>
          <a:p>
            <a:pPr algn="ctr"/>
            <a:r>
              <a:rPr lang="en-US" dirty="0" smtClean="0"/>
              <a:t>Establishing Good Habits and Using Tools:</a:t>
            </a:r>
          </a:p>
        </p:txBody>
      </p:sp>
      <p:sp>
        <p:nvSpPr>
          <p:cNvPr id="3" name="TextBox 2"/>
          <p:cNvSpPr txBox="1"/>
          <p:nvPr/>
        </p:nvSpPr>
        <p:spPr>
          <a:xfrm>
            <a:off x="2411760" y="2306677"/>
            <a:ext cx="6048672" cy="3426579"/>
          </a:xfrm>
          <a:prstGeom prst="rect">
            <a:avLst/>
          </a:prstGeom>
          <a:noFill/>
        </p:spPr>
        <p:txBody>
          <a:bodyPr wrap="square" rtlCol="0">
            <a:spAutoFit/>
          </a:bodyPr>
          <a:lstStyle/>
          <a:p>
            <a:pPr marL="265113" indent="-265113">
              <a:spcBef>
                <a:spcPts val="1600"/>
              </a:spcBef>
              <a:buFont typeface="Arial" panose="020B0604020202020204" pitchFamily="34" charset="0"/>
              <a:buChar char="•"/>
            </a:pPr>
            <a:r>
              <a:rPr lang="en-US" sz="2200" b="1" dirty="0">
                <a:solidFill>
                  <a:schemeClr val="bg1"/>
                </a:solidFill>
              </a:rPr>
              <a:t>Setting Goals &amp; Scheduling</a:t>
            </a:r>
          </a:p>
          <a:p>
            <a:pPr marL="265113" indent="-265113">
              <a:spcBef>
                <a:spcPts val="1600"/>
              </a:spcBef>
              <a:buFont typeface="Arial" panose="020B0604020202020204" pitchFamily="34" charset="0"/>
              <a:buChar char="•"/>
            </a:pPr>
            <a:r>
              <a:rPr lang="en-US" sz="2200" b="1" dirty="0">
                <a:solidFill>
                  <a:schemeClr val="bg1"/>
                </a:solidFill>
              </a:rPr>
              <a:t>Fighting Procrastination</a:t>
            </a:r>
          </a:p>
          <a:p>
            <a:pPr marL="265113" indent="-265113">
              <a:spcBef>
                <a:spcPts val="1600"/>
              </a:spcBef>
              <a:buFont typeface="Arial" panose="020B0604020202020204" pitchFamily="34" charset="0"/>
              <a:buChar char="•"/>
            </a:pPr>
            <a:r>
              <a:rPr lang="en-US" sz="2200" b="1" dirty="0">
                <a:solidFill>
                  <a:schemeClr val="bg1"/>
                </a:solidFill>
              </a:rPr>
              <a:t>Managing Distractions</a:t>
            </a:r>
          </a:p>
          <a:p>
            <a:pPr marL="265113" indent="-265113">
              <a:spcBef>
                <a:spcPts val="1600"/>
              </a:spcBef>
              <a:buFont typeface="Arial" panose="020B0604020202020204" pitchFamily="34" charset="0"/>
              <a:buChar char="•"/>
            </a:pPr>
            <a:r>
              <a:rPr lang="en-US" sz="2200" b="1" dirty="0">
                <a:solidFill>
                  <a:schemeClr val="bg1"/>
                </a:solidFill>
              </a:rPr>
              <a:t>Avoid Overscheduling</a:t>
            </a:r>
          </a:p>
          <a:p>
            <a:pPr marL="265113" indent="-265113">
              <a:spcBef>
                <a:spcPts val="1600"/>
              </a:spcBef>
              <a:buFont typeface="Arial" panose="020B0604020202020204" pitchFamily="34" charset="0"/>
              <a:buChar char="•"/>
            </a:pPr>
            <a:r>
              <a:rPr lang="en-US" sz="2200" b="1" dirty="0">
                <a:solidFill>
                  <a:schemeClr val="bg1"/>
                </a:solidFill>
              </a:rPr>
              <a:t>Getting Further Help</a:t>
            </a:r>
          </a:p>
          <a:p>
            <a:pPr marL="265113" indent="-265113">
              <a:spcBef>
                <a:spcPts val="1600"/>
              </a:spcBef>
              <a:buFont typeface="Arial" panose="020B0604020202020204" pitchFamily="34" charset="0"/>
              <a:buChar char="•"/>
            </a:pPr>
            <a:r>
              <a:rPr lang="en-US" sz="2200" b="1" dirty="0" smtClean="0">
                <a:solidFill>
                  <a:schemeClr val="bg1"/>
                </a:solidFill>
              </a:rPr>
              <a:t>Monitoring Progress</a:t>
            </a:r>
            <a:endParaRPr lang="en-CA" sz="2200" b="1" dirty="0" smtClean="0">
              <a:solidFill>
                <a:schemeClr val="bg1"/>
              </a:solidFill>
            </a:endParaRPr>
          </a:p>
          <a:p>
            <a:endParaRPr lang="en-CA" dirty="0"/>
          </a:p>
        </p:txBody>
      </p:sp>
    </p:spTree>
    <p:extLst>
      <p:ext uri="{BB962C8B-B14F-4D97-AF65-F5344CB8AC3E}">
        <p14:creationId xmlns:p14="http://schemas.microsoft.com/office/powerpoint/2010/main" val="3142111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3648" y="1728825"/>
            <a:ext cx="6288104" cy="4204048"/>
          </a:xfrm>
        </p:spPr>
      </p:pic>
      <p:sp>
        <p:nvSpPr>
          <p:cNvPr id="3" name="Text Placeholder 2"/>
          <p:cNvSpPr>
            <a:spLocks noGrp="1"/>
          </p:cNvSpPr>
          <p:nvPr>
            <p:ph type="body" sz="quarter" idx="11"/>
          </p:nvPr>
        </p:nvSpPr>
        <p:spPr/>
        <p:txBody>
          <a:bodyPr/>
          <a:lstStyle/>
          <a:p>
            <a:r>
              <a:rPr lang="en-US" dirty="0" smtClean="0"/>
              <a:t>Goals</a:t>
            </a:r>
            <a:endParaRPr lang="en-CA" dirty="0"/>
          </a:p>
        </p:txBody>
      </p:sp>
      <p:sp>
        <p:nvSpPr>
          <p:cNvPr id="4" name="Text Placeholder 3"/>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002617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653064"/>
            <a:ext cx="8511210" cy="4872280"/>
          </a:xfrm>
        </p:spPr>
        <p:txBody>
          <a:bodyPr>
            <a:normAutofit/>
          </a:bodyPr>
          <a:lstStyle/>
          <a:p>
            <a:pPr marL="0" indent="0"/>
            <a:r>
              <a:rPr lang="en-US" sz="2000" b="1" dirty="0" smtClean="0"/>
              <a:t>Discussion Question: Why is it important to set </a:t>
            </a:r>
            <a:r>
              <a:rPr lang="en-US" sz="2000" b="1" dirty="0"/>
              <a:t>g</a:t>
            </a:r>
            <a:r>
              <a:rPr lang="en-US" sz="2000" b="1" dirty="0" smtClean="0"/>
              <a:t>oals?</a:t>
            </a:r>
          </a:p>
          <a:p>
            <a:pPr>
              <a:buFont typeface="Arial" panose="020B0604020202020204" pitchFamily="34" charset="0"/>
              <a:buChar char="•"/>
            </a:pPr>
            <a:endParaRPr lang="en-US" sz="2000" dirty="0"/>
          </a:p>
          <a:p>
            <a:pPr marL="0" indent="0"/>
            <a:r>
              <a:rPr lang="en-US" sz="2000" b="1" dirty="0" smtClean="0"/>
              <a:t>How to set goals:</a:t>
            </a:r>
          </a:p>
          <a:p>
            <a:pPr marL="0" indent="0"/>
            <a:endParaRPr lang="en-US" sz="2000" b="1" dirty="0" smtClean="0"/>
          </a:p>
          <a:p>
            <a:pPr>
              <a:buFont typeface="Arial" panose="020B0604020202020204" pitchFamily="34" charset="0"/>
              <a:buChar char="•"/>
            </a:pPr>
            <a:r>
              <a:rPr lang="en-US" sz="2000" dirty="0" smtClean="0"/>
              <a:t>Think about bigger goals you want to accomplish, for example: “</a:t>
            </a:r>
            <a:r>
              <a:rPr lang="en-CA" sz="2000" dirty="0" smtClean="0"/>
              <a:t>Become a graduate” or “Find a career that I enjoy.” </a:t>
            </a:r>
            <a:br>
              <a:rPr lang="en-CA" sz="2000" dirty="0" smtClean="0"/>
            </a:br>
            <a:endParaRPr lang="en-CA" sz="2000" dirty="0"/>
          </a:p>
          <a:p>
            <a:pPr>
              <a:buFont typeface="Arial" panose="020B0604020202020204" pitchFamily="34" charset="0"/>
              <a:buChar char="•"/>
            </a:pPr>
            <a:r>
              <a:rPr lang="en-US" sz="2000" dirty="0" smtClean="0"/>
              <a:t>These are </a:t>
            </a:r>
            <a:r>
              <a:rPr lang="en-US" sz="2000" b="1" dirty="0" smtClean="0"/>
              <a:t>long-term goals</a:t>
            </a:r>
            <a:r>
              <a:rPr lang="en-US" sz="2000" dirty="0" smtClean="0"/>
              <a:t>: what you want to accomplish in 3-5 years, or even over a lifetime. </a:t>
            </a:r>
            <a:br>
              <a:rPr lang="en-US" sz="2000" dirty="0" smtClean="0"/>
            </a:br>
            <a:endParaRPr lang="en-US" sz="2000" dirty="0" smtClean="0"/>
          </a:p>
          <a:p>
            <a:pPr>
              <a:buFont typeface="Arial" panose="020B0604020202020204" pitchFamily="34" charset="0"/>
              <a:buChar char="•"/>
            </a:pPr>
            <a:r>
              <a:rPr lang="en-US" sz="2000" dirty="0" smtClean="0"/>
              <a:t>In order to achieve these long-term goals, you need to set and achieve a </a:t>
            </a:r>
            <a:r>
              <a:rPr lang="en-US" sz="2000" dirty="0"/>
              <a:t>s</a:t>
            </a:r>
            <a:r>
              <a:rPr lang="en-US" sz="2000" dirty="0" smtClean="0"/>
              <a:t>eries </a:t>
            </a:r>
            <a:r>
              <a:rPr lang="en-US" sz="2000" dirty="0"/>
              <a:t>of </a:t>
            </a:r>
            <a:r>
              <a:rPr lang="en-US" sz="2000" b="1" dirty="0" smtClean="0"/>
              <a:t>semester, weekly </a:t>
            </a:r>
            <a:r>
              <a:rPr lang="en-US" sz="2000" dirty="0" smtClean="0"/>
              <a:t>and </a:t>
            </a:r>
            <a:r>
              <a:rPr lang="en-US" sz="2000" b="1" dirty="0" smtClean="0"/>
              <a:t>daily </a:t>
            </a:r>
            <a:r>
              <a:rPr lang="en-US" sz="2000" dirty="0" smtClean="0"/>
              <a:t>goals. </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CA" dirty="0"/>
          </a:p>
        </p:txBody>
      </p:sp>
      <p:sp>
        <p:nvSpPr>
          <p:cNvPr id="3" name="Text Placeholder 2"/>
          <p:cNvSpPr>
            <a:spLocks noGrp="1"/>
          </p:cNvSpPr>
          <p:nvPr>
            <p:ph type="body" sz="quarter" idx="11"/>
          </p:nvPr>
        </p:nvSpPr>
        <p:spPr/>
        <p:txBody>
          <a:bodyPr/>
          <a:lstStyle/>
          <a:p>
            <a:r>
              <a:rPr lang="en-US" dirty="0" smtClean="0"/>
              <a:t>goals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Setting goals</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394" y="381001"/>
            <a:ext cx="1391816" cy="1391816"/>
          </a:xfrm>
          <a:prstGeom prst="rect">
            <a:avLst/>
          </a:prstGeom>
        </p:spPr>
      </p:pic>
    </p:spTree>
    <p:extLst>
      <p:ext uri="{BB962C8B-B14F-4D97-AF65-F5344CB8AC3E}">
        <p14:creationId xmlns:p14="http://schemas.microsoft.com/office/powerpoint/2010/main" val="2176708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23528" y="1516103"/>
            <a:ext cx="8496944" cy="5657313"/>
          </a:xfrm>
        </p:spPr>
        <p:txBody>
          <a:bodyPr>
            <a:normAutofit/>
          </a:bodyPr>
          <a:lstStyle/>
          <a:p>
            <a:pPr marL="0" indent="0"/>
            <a:r>
              <a:rPr lang="en-US" sz="2000" dirty="0" smtClean="0"/>
              <a:t>The goals you set during the </a:t>
            </a:r>
            <a:r>
              <a:rPr lang="en-US" sz="2000" b="1" dirty="0" smtClean="0"/>
              <a:t>first 3 weeks of a semester </a:t>
            </a:r>
            <a:r>
              <a:rPr lang="en-US" sz="2000" dirty="0" smtClean="0"/>
              <a:t>affect your performance for the rest of the semester (Van </a:t>
            </a:r>
            <a:r>
              <a:rPr lang="en-US" sz="2000" dirty="0" err="1" smtClean="0"/>
              <a:t>Blerkom</a:t>
            </a:r>
            <a:r>
              <a:rPr lang="en-US" sz="2000" dirty="0" smtClean="0"/>
              <a:t>, 2012). </a:t>
            </a:r>
          </a:p>
          <a:p>
            <a:pPr marL="0" indent="0"/>
            <a:endParaRPr lang="en-US" sz="2000" dirty="0" smtClean="0"/>
          </a:p>
          <a:p>
            <a:pPr marL="0" indent="0">
              <a:spcAft>
                <a:spcPts val="1200"/>
              </a:spcAft>
            </a:pPr>
            <a:r>
              <a:rPr lang="en-US" sz="2000" b="1" dirty="0" smtClean="0"/>
              <a:t>Activity: Planning out your semester </a:t>
            </a:r>
          </a:p>
          <a:p>
            <a:pPr>
              <a:spcAft>
                <a:spcPts val="1800"/>
              </a:spcAft>
              <a:buFont typeface="Arial" panose="020B0604020202020204" pitchFamily="34" charset="0"/>
              <a:buChar char="•"/>
            </a:pPr>
            <a:r>
              <a:rPr lang="en-US" sz="2000" dirty="0" smtClean="0"/>
              <a:t>Take out one of the course outlines for a current course. </a:t>
            </a:r>
          </a:p>
          <a:p>
            <a:pPr>
              <a:spcAft>
                <a:spcPts val="1800"/>
              </a:spcAft>
              <a:buFont typeface="Arial" panose="020B0604020202020204" pitchFamily="34" charset="0"/>
              <a:buChar char="•"/>
            </a:pPr>
            <a:r>
              <a:rPr lang="en-US" sz="2000" dirty="0" smtClean="0">
                <a:solidFill>
                  <a:schemeClr val="tx2"/>
                </a:solidFill>
              </a:rPr>
              <a:t>Look at </a:t>
            </a:r>
            <a:r>
              <a:rPr lang="en-US" sz="2000" b="1" dirty="0" smtClean="0">
                <a:solidFill>
                  <a:schemeClr val="accent1"/>
                </a:solidFill>
              </a:rPr>
              <a:t>Handout #4: Semester plan for Winter 2017 </a:t>
            </a:r>
            <a:r>
              <a:rPr lang="en-US" sz="2000" dirty="0"/>
              <a:t>and record </a:t>
            </a:r>
            <a:r>
              <a:rPr lang="en-US" sz="2000" dirty="0" smtClean="0"/>
              <a:t>all </a:t>
            </a:r>
            <a:r>
              <a:rPr lang="en-US" sz="2000" b="1" dirty="0" smtClean="0"/>
              <a:t>evaluations</a:t>
            </a:r>
            <a:r>
              <a:rPr lang="en-US" sz="2000" dirty="0" smtClean="0"/>
              <a:t>. Include what % each evaluation </a:t>
            </a:r>
            <a:r>
              <a:rPr lang="en-US" sz="2000" dirty="0"/>
              <a:t>is worth, </a:t>
            </a:r>
            <a:r>
              <a:rPr lang="en-US" sz="2000" dirty="0" smtClean="0"/>
              <a:t>so that you </a:t>
            </a:r>
            <a:r>
              <a:rPr lang="en-US" sz="2000" dirty="0"/>
              <a:t>can prioritize effectively. </a:t>
            </a:r>
            <a:endParaRPr lang="en-US" sz="2000" dirty="0" smtClean="0"/>
          </a:p>
          <a:p>
            <a:pPr>
              <a:spcAft>
                <a:spcPts val="1800"/>
              </a:spcAft>
              <a:buFont typeface="Arial" panose="020B0604020202020204" pitchFamily="34" charset="0"/>
              <a:buChar char="•"/>
            </a:pPr>
            <a:r>
              <a:rPr lang="en-US" sz="2000" dirty="0"/>
              <a:t>Also, record all other important </a:t>
            </a:r>
            <a:r>
              <a:rPr lang="en-US" sz="2000" dirty="0" smtClean="0"/>
              <a:t>dates that will occur </a:t>
            </a:r>
            <a:r>
              <a:rPr lang="en-US" sz="2000" dirty="0"/>
              <a:t/>
            </a:r>
            <a:br>
              <a:rPr lang="en-US" sz="2000" dirty="0"/>
            </a:br>
            <a:r>
              <a:rPr lang="en-US" sz="2000" dirty="0" smtClean="0"/>
              <a:t>throughout the semester: birthdays</a:t>
            </a:r>
            <a:r>
              <a:rPr lang="en-US" sz="2000" dirty="0"/>
              <a:t>, concerts, </a:t>
            </a:r>
            <a:r>
              <a:rPr lang="en-US" sz="2000" dirty="0" smtClean="0"/>
              <a:t>dentist </a:t>
            </a:r>
            <a:br>
              <a:rPr lang="en-US" sz="2000" dirty="0" smtClean="0"/>
            </a:br>
            <a:r>
              <a:rPr lang="en-US" sz="2000" dirty="0" smtClean="0"/>
              <a:t>appointments</a:t>
            </a:r>
            <a:r>
              <a:rPr lang="en-US" sz="2000" dirty="0"/>
              <a:t>, </a:t>
            </a:r>
            <a:r>
              <a:rPr lang="en-US" sz="2000" dirty="0" smtClean="0"/>
              <a:t>etc</a:t>
            </a:r>
            <a:r>
              <a:rPr lang="en-US" sz="2000" dirty="0"/>
              <a:t>.</a:t>
            </a:r>
          </a:p>
        </p:txBody>
      </p:sp>
      <p:sp>
        <p:nvSpPr>
          <p:cNvPr id="3" name="Text Placeholder 2"/>
          <p:cNvSpPr>
            <a:spLocks noGrp="1"/>
          </p:cNvSpPr>
          <p:nvPr>
            <p:ph type="body" sz="quarter" idx="11"/>
          </p:nvPr>
        </p:nvSpPr>
        <p:spPr/>
        <p:txBody>
          <a:bodyPr/>
          <a:lstStyle/>
          <a:p>
            <a:r>
              <a:rPr lang="en-CA" dirty="0" smtClean="0"/>
              <a:t>Goals</a:t>
            </a:r>
            <a:endParaRPr lang="en-CA" dirty="0"/>
          </a:p>
        </p:txBody>
      </p:sp>
      <p:sp>
        <p:nvSpPr>
          <p:cNvPr id="4" name="Text Placeholder 3"/>
          <p:cNvSpPr>
            <a:spLocks noGrp="1"/>
          </p:cNvSpPr>
          <p:nvPr>
            <p:ph type="body" sz="quarter" idx="12"/>
          </p:nvPr>
        </p:nvSpPr>
        <p:spPr>
          <a:xfrm>
            <a:off x="381000" y="884238"/>
            <a:ext cx="3657600" cy="353943"/>
          </a:xfrm>
        </p:spPr>
        <p:txBody>
          <a:bodyPr/>
          <a:lstStyle/>
          <a:p>
            <a:r>
              <a:rPr lang="en-US" sz="1700" dirty="0" smtClean="0"/>
              <a:t>Semester goals</a:t>
            </a:r>
            <a:endParaRPr lang="en-CA" sz="17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4725144"/>
            <a:ext cx="1353256" cy="1353256"/>
          </a:xfrm>
          <a:prstGeom prst="rect">
            <a:avLst/>
          </a:prstGeom>
        </p:spPr>
      </p:pic>
    </p:spTree>
    <p:extLst>
      <p:ext uri="{BB962C8B-B14F-4D97-AF65-F5344CB8AC3E}">
        <p14:creationId xmlns:p14="http://schemas.microsoft.com/office/powerpoint/2010/main" val="2566757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372088"/>
            <a:ext cx="8511480" cy="4865224"/>
          </a:xfrm>
        </p:spPr>
        <p:txBody>
          <a:bodyPr>
            <a:normAutofit fontScale="92500" lnSpcReduction="10000"/>
          </a:bodyPr>
          <a:lstStyle/>
          <a:p>
            <a:pPr>
              <a:buFont typeface="Arial"/>
              <a:buChar char="•"/>
            </a:pPr>
            <a:r>
              <a:rPr lang="en-CA" sz="2200" dirty="0" smtClean="0"/>
              <a:t>To meet semester goals, such as completing a research paper, you’ll need to break each down into corresponding steps. For example: </a:t>
            </a:r>
            <a:endParaRPr lang="en-CA" sz="2200" dirty="0"/>
          </a:p>
          <a:p>
            <a:pPr>
              <a:buFont typeface="Arial"/>
              <a:buChar char="•"/>
            </a:pPr>
            <a:endParaRPr lang="en-CA" sz="2200" b="1" dirty="0" smtClean="0"/>
          </a:p>
          <a:p>
            <a:pPr marL="0" indent="0"/>
            <a:r>
              <a:rPr lang="en-US" sz="2200" b="1" dirty="0" smtClean="0"/>
              <a:t>Finish </a:t>
            </a:r>
            <a:r>
              <a:rPr lang="en-US" sz="2200" b="1" dirty="0"/>
              <a:t>Research Paper - Steps:</a:t>
            </a:r>
            <a:endParaRPr lang="en-CA" sz="2200" b="1" dirty="0"/>
          </a:p>
          <a:p>
            <a:pPr marL="914400" indent="-285750">
              <a:buFont typeface="Wingdings" panose="05000000000000000000" pitchFamily="2" charset="2"/>
              <a:buChar char="Ø"/>
            </a:pPr>
            <a:r>
              <a:rPr lang="en-US" sz="2200" dirty="0" smtClean="0"/>
              <a:t>Read over (and understand) </a:t>
            </a:r>
            <a:r>
              <a:rPr lang="en-US" sz="2200" dirty="0"/>
              <a:t>assignment sheet </a:t>
            </a:r>
          </a:p>
          <a:p>
            <a:pPr marL="914400" indent="-285750">
              <a:buFont typeface="Wingdings" panose="05000000000000000000" pitchFamily="2" charset="2"/>
              <a:buChar char="Ø"/>
            </a:pPr>
            <a:r>
              <a:rPr lang="en-US" sz="2200" dirty="0" smtClean="0"/>
              <a:t>Conduct a library </a:t>
            </a:r>
            <a:r>
              <a:rPr lang="en-US" sz="2200" dirty="0"/>
              <a:t>database search</a:t>
            </a:r>
          </a:p>
          <a:p>
            <a:pPr marL="914400" indent="-285750">
              <a:buFont typeface="Wingdings" panose="05000000000000000000" pitchFamily="2" charset="2"/>
              <a:buChar char="Ø"/>
            </a:pPr>
            <a:r>
              <a:rPr lang="en-US" sz="2200" dirty="0"/>
              <a:t>Choose </a:t>
            </a:r>
            <a:r>
              <a:rPr lang="en-US" sz="2200" dirty="0" smtClean="0"/>
              <a:t>a topic</a:t>
            </a:r>
          </a:p>
          <a:p>
            <a:pPr marL="914400" indent="-285750">
              <a:buFont typeface="Wingdings" panose="05000000000000000000" pitchFamily="2" charset="2"/>
              <a:buChar char="Ø"/>
            </a:pPr>
            <a:r>
              <a:rPr lang="en-US" sz="2200" dirty="0" smtClean="0"/>
              <a:t>Come up with a thesis/research question</a:t>
            </a:r>
            <a:endParaRPr lang="en-US" sz="2200" dirty="0"/>
          </a:p>
          <a:p>
            <a:pPr marL="914400" indent="-285750">
              <a:buFont typeface="Wingdings" panose="05000000000000000000" pitchFamily="2" charset="2"/>
              <a:buChar char="Ø"/>
            </a:pPr>
            <a:r>
              <a:rPr lang="en-US" sz="2200" dirty="0" smtClean="0"/>
              <a:t>Brainstorm sub-topics</a:t>
            </a:r>
            <a:endParaRPr lang="en-US" sz="2200" dirty="0"/>
          </a:p>
          <a:p>
            <a:pPr marL="914400" indent="-285750">
              <a:buFont typeface="Wingdings" panose="05000000000000000000" pitchFamily="2" charset="2"/>
              <a:buChar char="Ø"/>
            </a:pPr>
            <a:r>
              <a:rPr lang="en-US" sz="2200" dirty="0"/>
              <a:t>Create notes</a:t>
            </a:r>
          </a:p>
          <a:p>
            <a:pPr marL="914400" indent="-285750">
              <a:buFont typeface="Wingdings" panose="05000000000000000000" pitchFamily="2" charset="2"/>
              <a:buChar char="Ø"/>
            </a:pPr>
            <a:r>
              <a:rPr lang="en-US" sz="2200" dirty="0"/>
              <a:t>Create </a:t>
            </a:r>
            <a:r>
              <a:rPr lang="en-US" sz="2200" dirty="0" smtClean="0"/>
              <a:t>an outline</a:t>
            </a:r>
            <a:endParaRPr lang="en-US" sz="2200" dirty="0"/>
          </a:p>
          <a:p>
            <a:pPr marL="914400" indent="-285750">
              <a:buFont typeface="Wingdings" panose="05000000000000000000" pitchFamily="2" charset="2"/>
              <a:buChar char="Ø"/>
            </a:pPr>
            <a:r>
              <a:rPr lang="en-US" sz="2200" dirty="0"/>
              <a:t>Write a rough draft, etc. </a:t>
            </a:r>
          </a:p>
          <a:p>
            <a:pPr marL="628650" indent="0"/>
            <a:endParaRPr lang="en-US" sz="2200" dirty="0"/>
          </a:p>
          <a:p>
            <a:pPr marL="285750" indent="-285750">
              <a:buFont typeface="Arial"/>
              <a:buChar char="•"/>
            </a:pPr>
            <a:r>
              <a:rPr lang="en-US" sz="2200" dirty="0"/>
              <a:t>These are actionable </a:t>
            </a:r>
            <a:r>
              <a:rPr lang="en-US" sz="2200" dirty="0" smtClean="0"/>
              <a:t>tasks and </a:t>
            </a:r>
            <a:r>
              <a:rPr lang="en-US" sz="2200" dirty="0"/>
              <a:t>should be scheduled </a:t>
            </a:r>
            <a:r>
              <a:rPr lang="en-US" sz="2200" b="1" dirty="0" smtClean="0"/>
              <a:t>weekly</a:t>
            </a:r>
            <a:r>
              <a:rPr lang="en-US" sz="2200" dirty="0" smtClean="0"/>
              <a:t> </a:t>
            </a:r>
            <a:r>
              <a:rPr lang="en-US" sz="2200" dirty="0"/>
              <a:t>and </a:t>
            </a:r>
            <a:r>
              <a:rPr lang="en-US" sz="2200" b="1" dirty="0"/>
              <a:t>daily</a:t>
            </a:r>
            <a:r>
              <a:rPr lang="en-US" sz="2200" dirty="0"/>
              <a:t>. </a:t>
            </a:r>
          </a:p>
          <a:p>
            <a:pPr marL="0" indent="0"/>
            <a:endParaRPr lang="en-US" sz="2200" b="1" dirty="0" smtClean="0"/>
          </a:p>
          <a:p>
            <a:pPr marL="0" indent="0"/>
            <a:endParaRPr lang="en-CA" sz="2200" b="1" dirty="0" smtClean="0"/>
          </a:p>
          <a:p>
            <a:pPr marL="0" indent="0"/>
            <a:endParaRPr lang="en-CA" sz="2000" dirty="0"/>
          </a:p>
          <a:p>
            <a:pPr marL="719138" indent="-365125">
              <a:buFont typeface="Arial" panose="020B0604020202020204" pitchFamily="34" charset="0"/>
              <a:buChar char="•"/>
            </a:pPr>
            <a:endParaRPr lang="en-CA" sz="2000" dirty="0"/>
          </a:p>
          <a:p>
            <a:pPr marL="0" indent="0"/>
            <a:endParaRPr lang="en-US" dirty="0" smtClean="0"/>
          </a:p>
          <a:p>
            <a:pPr>
              <a:buFont typeface="Arial" panose="020B0604020202020204" pitchFamily="34" charset="0"/>
              <a:buChar char="•"/>
            </a:pPr>
            <a:endParaRPr lang="en-CA" dirty="0"/>
          </a:p>
        </p:txBody>
      </p:sp>
      <p:sp>
        <p:nvSpPr>
          <p:cNvPr id="3" name="Text Placeholder 2"/>
          <p:cNvSpPr>
            <a:spLocks noGrp="1"/>
          </p:cNvSpPr>
          <p:nvPr>
            <p:ph type="body" sz="quarter" idx="11"/>
          </p:nvPr>
        </p:nvSpPr>
        <p:spPr/>
        <p:txBody>
          <a:bodyPr/>
          <a:lstStyle/>
          <a:p>
            <a:r>
              <a:rPr lang="en-US" dirty="0" smtClean="0"/>
              <a:t>Goals </a:t>
            </a:r>
            <a:r>
              <a:rPr lang="en-US" dirty="0" smtClean="0">
                <a:sym typeface="Wingdings 3" panose="05040102010807070707" pitchFamily="18" charset="2"/>
              </a:rPr>
              <a:t> </a:t>
            </a:r>
            <a:r>
              <a:rPr lang="en-US" dirty="0" smtClean="0"/>
              <a:t>tasks</a:t>
            </a:r>
            <a:endParaRPr lang="en-CA" dirty="0"/>
          </a:p>
        </p:txBody>
      </p:sp>
      <p:sp>
        <p:nvSpPr>
          <p:cNvPr id="4" name="Text Placeholder 3"/>
          <p:cNvSpPr>
            <a:spLocks noGrp="1"/>
          </p:cNvSpPr>
          <p:nvPr>
            <p:ph type="body" sz="quarter" idx="12"/>
          </p:nvPr>
        </p:nvSpPr>
        <p:spPr>
          <a:xfrm>
            <a:off x="381000" y="884238"/>
            <a:ext cx="3657600" cy="353943"/>
          </a:xfrm>
        </p:spPr>
        <p:txBody>
          <a:bodyPr/>
          <a:lstStyle/>
          <a:p>
            <a:r>
              <a:rPr lang="en-US" sz="1700" dirty="0" smtClean="0"/>
              <a:t>Break down semester goals</a:t>
            </a:r>
            <a:endParaRPr lang="en-CA" sz="17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3049558"/>
            <a:ext cx="1819602" cy="1819602"/>
          </a:xfrm>
          <a:prstGeom prst="rect">
            <a:avLst/>
          </a:prstGeom>
        </p:spPr>
      </p:pic>
    </p:spTree>
    <p:extLst>
      <p:ext uri="{BB962C8B-B14F-4D97-AF65-F5344CB8AC3E}">
        <p14:creationId xmlns:p14="http://schemas.microsoft.com/office/powerpoint/2010/main" val="3739846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81197" y="1484784"/>
            <a:ext cx="8670599" cy="4896544"/>
          </a:xfrm>
        </p:spPr>
        <p:txBody>
          <a:bodyPr>
            <a:normAutofit/>
          </a:bodyPr>
          <a:lstStyle/>
          <a:p>
            <a:pPr marL="285750" indent="-285750">
              <a:spcAft>
                <a:spcPts val="1800"/>
              </a:spcAft>
              <a:buFont typeface="Arial" panose="020B0604020202020204" pitchFamily="34" charset="0"/>
              <a:buChar char="•"/>
            </a:pPr>
            <a:r>
              <a:rPr lang="en-US" sz="2200" dirty="0"/>
              <a:t>Each week, create a schedule with </a:t>
            </a:r>
            <a:r>
              <a:rPr lang="en-US" sz="2200" dirty="0" smtClean="0"/>
              <a:t>tasks that are </a:t>
            </a:r>
            <a:r>
              <a:rPr lang="en-US" sz="2200" dirty="0"/>
              <a:t>to be </a:t>
            </a:r>
            <a:r>
              <a:rPr lang="en-US" sz="2200" dirty="0" smtClean="0"/>
              <a:t>completed</a:t>
            </a:r>
          </a:p>
          <a:p>
            <a:pPr marL="285750" indent="-285750">
              <a:spcAft>
                <a:spcPts val="1800"/>
              </a:spcAft>
              <a:buFont typeface="Arial" panose="020B0604020202020204" pitchFamily="34" charset="0"/>
              <a:buChar char="•"/>
            </a:pPr>
            <a:r>
              <a:rPr lang="en-US" sz="2200" dirty="0" smtClean="0"/>
              <a:t>Examples: a </a:t>
            </a:r>
            <a:r>
              <a:rPr lang="en-US" sz="2200" b="1" dirty="0" err="1"/>
              <a:t>day-timer</a:t>
            </a:r>
            <a:r>
              <a:rPr lang="en-US" sz="2200" dirty="0"/>
              <a:t> </a:t>
            </a:r>
            <a:r>
              <a:rPr lang="en-US" sz="2200" dirty="0" smtClean="0"/>
              <a:t>or an </a:t>
            </a:r>
            <a:r>
              <a:rPr lang="en-US" sz="2200" b="1" dirty="0"/>
              <a:t>online </a:t>
            </a:r>
            <a:r>
              <a:rPr lang="en-US" sz="2200" b="1" dirty="0" smtClean="0"/>
              <a:t/>
            </a:r>
            <a:br>
              <a:rPr lang="en-US" sz="2200" b="1" dirty="0" smtClean="0"/>
            </a:br>
            <a:r>
              <a:rPr lang="en-US" sz="2200" b="1" dirty="0" smtClean="0"/>
              <a:t>calendar </a:t>
            </a:r>
            <a:r>
              <a:rPr lang="en-US" sz="2200" dirty="0"/>
              <a:t>such as Google </a:t>
            </a:r>
            <a:r>
              <a:rPr lang="en-US" sz="2200" dirty="0" smtClean="0"/>
              <a:t/>
            </a:r>
            <a:br>
              <a:rPr lang="en-US" sz="2200" dirty="0" smtClean="0"/>
            </a:br>
            <a:r>
              <a:rPr lang="en-US" sz="2200" dirty="0" smtClean="0"/>
              <a:t>Calendar or </a:t>
            </a:r>
            <a:r>
              <a:rPr lang="en-US" sz="2200" dirty="0"/>
              <a:t>Outlook Calendar. </a:t>
            </a:r>
            <a:endParaRPr lang="en-US" sz="2200" dirty="0" smtClean="0"/>
          </a:p>
          <a:p>
            <a:pPr>
              <a:spcAft>
                <a:spcPts val="600"/>
              </a:spcAft>
              <a:buFont typeface="Arial" panose="020B0604020202020204" pitchFamily="34" charset="0"/>
              <a:buChar char="•"/>
            </a:pPr>
            <a:r>
              <a:rPr lang="en-US" sz="2200" dirty="0" smtClean="0"/>
              <a:t>As </a:t>
            </a:r>
            <a:r>
              <a:rPr lang="en-US" sz="2200" dirty="0"/>
              <a:t>you’re </a:t>
            </a:r>
            <a:r>
              <a:rPr lang="en-US" sz="2200" dirty="0" smtClean="0"/>
              <a:t>scheduling, </a:t>
            </a:r>
            <a:r>
              <a:rPr lang="en-US" sz="2200" b="1" dirty="0"/>
              <a:t>prioritize </a:t>
            </a:r>
            <a:r>
              <a:rPr lang="en-US" sz="2200" dirty="0" smtClean="0"/>
              <a:t>by: </a:t>
            </a:r>
            <a:endParaRPr lang="en-US" sz="2200" dirty="0"/>
          </a:p>
          <a:p>
            <a:pPr marL="808038">
              <a:spcAft>
                <a:spcPts val="600"/>
              </a:spcAft>
              <a:buFont typeface="Wingdings" panose="05000000000000000000" pitchFamily="2" charset="2"/>
              <a:buChar char="Ø"/>
            </a:pPr>
            <a:r>
              <a:rPr lang="en-US" sz="2200" dirty="0" smtClean="0"/>
              <a:t>due date</a:t>
            </a:r>
          </a:p>
          <a:p>
            <a:pPr marL="808038">
              <a:spcAft>
                <a:spcPts val="600"/>
              </a:spcAft>
              <a:buFont typeface="Wingdings" panose="05000000000000000000" pitchFamily="2" charset="2"/>
              <a:buChar char="Ø"/>
            </a:pPr>
            <a:r>
              <a:rPr lang="en-US" sz="2200" dirty="0" smtClean="0"/>
              <a:t>level </a:t>
            </a:r>
            <a:r>
              <a:rPr lang="en-US" sz="2200" dirty="0"/>
              <a:t>of </a:t>
            </a:r>
            <a:r>
              <a:rPr lang="en-US" sz="2200" dirty="0" smtClean="0"/>
              <a:t>difficulty</a:t>
            </a:r>
          </a:p>
          <a:p>
            <a:pPr marL="808038">
              <a:spcAft>
                <a:spcPts val="600"/>
              </a:spcAft>
              <a:buFont typeface="Wingdings" panose="05000000000000000000" pitchFamily="2" charset="2"/>
              <a:buChar char="Ø"/>
            </a:pPr>
            <a:r>
              <a:rPr lang="en-US" sz="2200" dirty="0" smtClean="0"/>
              <a:t>how </a:t>
            </a:r>
            <a:r>
              <a:rPr lang="en-US" sz="2200" dirty="0"/>
              <a:t>long </a:t>
            </a:r>
            <a:r>
              <a:rPr lang="en-US" sz="2200" dirty="0" smtClean="0"/>
              <a:t/>
            </a:r>
            <a:br>
              <a:rPr lang="en-US" sz="2200" dirty="0" smtClean="0"/>
            </a:br>
            <a:r>
              <a:rPr lang="en-US" sz="2200" dirty="0" smtClean="0"/>
              <a:t>each should take</a:t>
            </a:r>
          </a:p>
          <a:p>
            <a:pPr marL="808038">
              <a:spcAft>
                <a:spcPts val="600"/>
              </a:spcAft>
              <a:buFont typeface="Wingdings" panose="05000000000000000000" pitchFamily="2" charset="2"/>
              <a:buChar char="Ø"/>
            </a:pPr>
            <a:r>
              <a:rPr lang="en-US" sz="2200" dirty="0"/>
              <a:t>t</a:t>
            </a:r>
            <a:r>
              <a:rPr lang="en-US" sz="2200" dirty="0" smtClean="0"/>
              <a:t>he </a:t>
            </a:r>
            <a:r>
              <a:rPr lang="en-US" sz="2200" dirty="0"/>
              <a:t>grade </a:t>
            </a:r>
            <a:r>
              <a:rPr lang="en-US" sz="2200" dirty="0" smtClean="0"/>
              <a:t>it’s </a:t>
            </a:r>
            <a:r>
              <a:rPr lang="en-US" sz="2200" dirty="0" smtClean="0"/>
              <a:t>worth</a:t>
            </a:r>
            <a:endParaRPr lang="en-US" sz="2200" dirty="0"/>
          </a:p>
          <a:p>
            <a:endParaRPr lang="en-CA" dirty="0"/>
          </a:p>
        </p:txBody>
      </p:sp>
      <p:sp>
        <p:nvSpPr>
          <p:cNvPr id="3" name="Text Placeholder 2"/>
          <p:cNvSpPr>
            <a:spLocks noGrp="1"/>
          </p:cNvSpPr>
          <p:nvPr>
            <p:ph type="body" sz="quarter" idx="11"/>
          </p:nvPr>
        </p:nvSpPr>
        <p:spPr/>
        <p:txBody>
          <a:bodyPr/>
          <a:lstStyle/>
          <a:p>
            <a:r>
              <a:rPr lang="en-US" dirty="0" smtClean="0"/>
              <a:t>Task Scheduling</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Weekly</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192" y="4797152"/>
            <a:ext cx="3296604" cy="12714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159" y="2420888"/>
            <a:ext cx="2730637" cy="1799420"/>
          </a:xfrm>
          <a:prstGeom prst="rect">
            <a:avLst/>
          </a:prstGeom>
        </p:spPr>
      </p:pic>
    </p:spTree>
    <p:extLst>
      <p:ext uri="{BB962C8B-B14F-4D97-AF65-F5344CB8AC3E}">
        <p14:creationId xmlns:p14="http://schemas.microsoft.com/office/powerpoint/2010/main" val="108223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Weekly calendar</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Sample</a:t>
            </a:r>
            <a:endParaRPr lang="en-CA"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1520" y="764704"/>
            <a:ext cx="8749891" cy="6015420"/>
          </a:xfrm>
        </p:spPr>
      </p:pic>
    </p:spTree>
    <p:extLst>
      <p:ext uri="{BB962C8B-B14F-4D97-AF65-F5344CB8AC3E}">
        <p14:creationId xmlns:p14="http://schemas.microsoft.com/office/powerpoint/2010/main" val="1073963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Scheduling tasks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Daily: Sample To-Do List</a:t>
            </a:r>
            <a:endParaRPr lang="en-CA" dirty="0"/>
          </a:p>
        </p:txBody>
      </p:sp>
      <p:sp>
        <p:nvSpPr>
          <p:cNvPr id="5" name="TextBox 4"/>
          <p:cNvSpPr txBox="1"/>
          <p:nvPr/>
        </p:nvSpPr>
        <p:spPr>
          <a:xfrm>
            <a:off x="381000" y="1700808"/>
            <a:ext cx="2750840" cy="313932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tx2"/>
                </a:solidFill>
              </a:rPr>
              <a:t>It’s recommended that you create a to do list each day. </a:t>
            </a: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r>
              <a:rPr lang="en-US" sz="2000" dirty="0" smtClean="0">
                <a:solidFill>
                  <a:schemeClr val="tx2"/>
                </a:solidFill>
              </a:rPr>
              <a:t>Here’s a sample of a daily to-do list. </a:t>
            </a: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r>
              <a:rPr lang="en-US" sz="2000" dirty="0" smtClean="0">
                <a:solidFill>
                  <a:schemeClr val="tx2"/>
                </a:solidFill>
              </a:rPr>
              <a:t>What do you notice about this list?</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777716"/>
            <a:ext cx="5904656" cy="6107668"/>
          </a:xfrm>
          <a:prstGeom prst="rect">
            <a:avLst/>
          </a:prstGeom>
        </p:spPr>
      </p:pic>
    </p:spTree>
    <p:extLst>
      <p:ext uri="{BB962C8B-B14F-4D97-AF65-F5344CB8AC3E}">
        <p14:creationId xmlns:p14="http://schemas.microsoft.com/office/powerpoint/2010/main" val="1743540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Procrastination</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Why do we procrastinate?</a:t>
            </a:r>
            <a:endParaRPr lang="en-CA" dirty="0"/>
          </a:p>
        </p:txBody>
      </p:sp>
      <p:pic>
        <p:nvPicPr>
          <p:cNvPr id="5" name="Picture 4" descr="http://weknowmemes.com/wp-content/uploads/2013/02/procrastination-no.jpg"/>
          <p:cNvPicPr>
            <a:picLocks noChangeAspect="1" noChangeArrowheads="1"/>
          </p:cNvPicPr>
          <p:nvPr/>
        </p:nvPicPr>
        <p:blipFill>
          <a:blip r:embed="rId2" cstate="print"/>
          <a:srcRect/>
          <a:stretch>
            <a:fillRect/>
          </a:stretch>
        </p:blipFill>
        <p:spPr bwMode="auto">
          <a:xfrm>
            <a:off x="1547664" y="1556792"/>
            <a:ext cx="6511397" cy="4345651"/>
          </a:xfrm>
          <a:prstGeom prst="rect">
            <a:avLst/>
          </a:prstGeom>
          <a:noFill/>
        </p:spPr>
      </p:pic>
    </p:spTree>
    <p:extLst>
      <p:ext uri="{BB962C8B-B14F-4D97-AF65-F5344CB8AC3E}">
        <p14:creationId xmlns:p14="http://schemas.microsoft.com/office/powerpoint/2010/main" val="170693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556792"/>
            <a:ext cx="8151440" cy="4464495"/>
          </a:xfrm>
        </p:spPr>
        <p:txBody>
          <a:bodyPr>
            <a:normAutofit/>
          </a:bodyPr>
          <a:lstStyle/>
          <a:p>
            <a:pPr lvl="0"/>
            <a:r>
              <a:rPr lang="en-US" sz="2000" b="1" dirty="0" smtClean="0"/>
              <a:t>At the end of this workshop you will: </a:t>
            </a:r>
          </a:p>
          <a:p>
            <a:pPr lvl="0"/>
            <a:endParaRPr lang="en-US" sz="2000" dirty="0"/>
          </a:p>
          <a:p>
            <a:pPr lvl="0">
              <a:buFont typeface="+mj-lt"/>
              <a:buAutoNum type="arabicPeriod"/>
            </a:pPr>
            <a:r>
              <a:rPr lang="en-US" sz="2000" dirty="0" smtClean="0"/>
              <a:t>Understand </a:t>
            </a:r>
            <a:r>
              <a:rPr lang="en-US" sz="2000" dirty="0"/>
              <a:t>your </a:t>
            </a:r>
            <a:r>
              <a:rPr lang="en-US" sz="2000" dirty="0" smtClean="0"/>
              <a:t>own, unique </a:t>
            </a:r>
            <a:r>
              <a:rPr lang="en-US" sz="2000" dirty="0"/>
              <a:t>approach to time management and the obstacles that get in your way</a:t>
            </a:r>
            <a:r>
              <a:rPr lang="en-US" sz="2000" dirty="0" smtClean="0"/>
              <a:t>.</a:t>
            </a:r>
            <a:br>
              <a:rPr lang="en-US" sz="2000" dirty="0" smtClean="0"/>
            </a:br>
            <a:endParaRPr lang="en-CA" sz="2000" dirty="0"/>
          </a:p>
          <a:p>
            <a:pPr lvl="0">
              <a:buFont typeface="+mj-lt"/>
              <a:buAutoNum type="arabicPeriod"/>
            </a:pPr>
            <a:r>
              <a:rPr lang="en-US" sz="2000" dirty="0"/>
              <a:t>Be aware of good time management habits and tools</a:t>
            </a:r>
            <a:r>
              <a:rPr lang="en-US" sz="2000" dirty="0" smtClean="0"/>
              <a:t>.</a:t>
            </a:r>
            <a:br>
              <a:rPr lang="en-US" sz="2000" dirty="0" smtClean="0"/>
            </a:br>
            <a:endParaRPr lang="en-CA" sz="2000" dirty="0"/>
          </a:p>
          <a:p>
            <a:pPr lvl="0">
              <a:buFont typeface="+mj-lt"/>
              <a:buAutoNum type="arabicPeriod"/>
            </a:pPr>
            <a:r>
              <a:rPr lang="en-US" sz="2000" dirty="0"/>
              <a:t>Identify time management tools and strategies that will work best for you</a:t>
            </a:r>
            <a:r>
              <a:rPr lang="en-US" sz="2000" dirty="0" smtClean="0"/>
              <a:t>.</a:t>
            </a:r>
            <a:br>
              <a:rPr lang="en-US" sz="2000" dirty="0" smtClean="0"/>
            </a:br>
            <a:endParaRPr lang="en-CA" sz="2000" dirty="0"/>
          </a:p>
          <a:p>
            <a:pPr lvl="0">
              <a:buFont typeface="+mj-lt"/>
              <a:buAutoNum type="arabicPeriod"/>
            </a:pPr>
            <a:r>
              <a:rPr lang="en-US" sz="2000" dirty="0"/>
              <a:t>Know where to get more information/</a:t>
            </a:r>
            <a:r>
              <a:rPr lang="en-US" sz="2000" dirty="0" smtClean="0"/>
              <a:t>assistance on how to manage time better. </a:t>
            </a:r>
            <a:endParaRPr lang="en-CA" sz="2000" dirty="0"/>
          </a:p>
          <a:p>
            <a:endParaRPr lang="en-CA" dirty="0"/>
          </a:p>
        </p:txBody>
      </p:sp>
      <p:sp>
        <p:nvSpPr>
          <p:cNvPr id="3" name="Text Placeholder 2"/>
          <p:cNvSpPr>
            <a:spLocks noGrp="1"/>
          </p:cNvSpPr>
          <p:nvPr>
            <p:ph type="body" sz="quarter" idx="11"/>
          </p:nvPr>
        </p:nvSpPr>
        <p:spPr/>
        <p:txBody>
          <a:bodyPr/>
          <a:lstStyle/>
          <a:p>
            <a:r>
              <a:rPr lang="en-US" sz="1750" dirty="0" smtClean="0"/>
              <a:t>Time Management	</a:t>
            </a:r>
            <a:endParaRPr lang="en-CA" sz="1750"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Learning Outcomes</a:t>
            </a:r>
            <a:endParaRPr lang="en-CA" dirty="0"/>
          </a:p>
        </p:txBody>
      </p:sp>
    </p:spTree>
    <p:extLst>
      <p:ext uri="{BB962C8B-B14F-4D97-AF65-F5344CB8AC3E}">
        <p14:creationId xmlns:p14="http://schemas.microsoft.com/office/powerpoint/2010/main" val="66190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484784"/>
            <a:ext cx="8007424" cy="4536504"/>
          </a:xfrm>
        </p:spPr>
        <p:txBody>
          <a:bodyPr>
            <a:normAutofit lnSpcReduction="10000"/>
          </a:bodyPr>
          <a:lstStyle/>
          <a:p>
            <a:pPr marL="0" indent="0"/>
            <a:r>
              <a:rPr lang="en-US" sz="2000" dirty="0" smtClean="0"/>
              <a:t>There are several different reasons for procrastinating, some which include: </a:t>
            </a:r>
          </a:p>
          <a:p>
            <a:pPr>
              <a:buFont typeface="Arial" panose="020B0604020202020204" pitchFamily="34" charset="0"/>
              <a:buChar char="•"/>
            </a:pPr>
            <a:endParaRPr lang="en-US" sz="2000" dirty="0">
              <a:solidFill>
                <a:srgbClr val="FF0000"/>
              </a:solidFill>
            </a:endParaRPr>
          </a:p>
          <a:p>
            <a:pPr>
              <a:lnSpc>
                <a:spcPct val="150000"/>
              </a:lnSpc>
              <a:buFont typeface="Arial" panose="020B0604020202020204" pitchFamily="34" charset="0"/>
              <a:buChar char="•"/>
            </a:pPr>
            <a:r>
              <a:rPr lang="en-US" sz="2000" b="1" dirty="0" smtClean="0">
                <a:solidFill>
                  <a:schemeClr val="tx2"/>
                </a:solidFill>
              </a:rPr>
              <a:t>Lack of motivation: </a:t>
            </a:r>
            <a:r>
              <a:rPr lang="en-US" sz="2000" dirty="0" smtClean="0">
                <a:solidFill>
                  <a:schemeClr val="tx2"/>
                </a:solidFill>
              </a:rPr>
              <a:t>“I don’t feel like doing it”</a:t>
            </a:r>
          </a:p>
          <a:p>
            <a:pPr>
              <a:lnSpc>
                <a:spcPct val="150000"/>
              </a:lnSpc>
              <a:buFont typeface="Arial" panose="020B0604020202020204" pitchFamily="34" charset="0"/>
              <a:buChar char="•"/>
            </a:pPr>
            <a:r>
              <a:rPr lang="en-US" sz="2000" b="1" dirty="0" smtClean="0">
                <a:solidFill>
                  <a:schemeClr val="tx2"/>
                </a:solidFill>
              </a:rPr>
              <a:t>Overwhelmed, lack of skills</a:t>
            </a:r>
            <a:r>
              <a:rPr lang="en-US" sz="2000" dirty="0" smtClean="0">
                <a:solidFill>
                  <a:schemeClr val="tx2"/>
                </a:solidFill>
              </a:rPr>
              <a:t>: “I don’t know how to”</a:t>
            </a:r>
          </a:p>
          <a:p>
            <a:pPr>
              <a:lnSpc>
                <a:spcPct val="150000"/>
              </a:lnSpc>
              <a:buFont typeface="Arial" panose="020B0604020202020204" pitchFamily="34" charset="0"/>
              <a:buChar char="•"/>
            </a:pPr>
            <a:r>
              <a:rPr lang="en-US" sz="2000" b="1" dirty="0" smtClean="0">
                <a:solidFill>
                  <a:schemeClr val="tx2"/>
                </a:solidFill>
              </a:rPr>
              <a:t>Fear of failure: </a:t>
            </a:r>
            <a:r>
              <a:rPr lang="en-US" sz="2000" dirty="0" smtClean="0">
                <a:solidFill>
                  <a:schemeClr val="tx2"/>
                </a:solidFill>
              </a:rPr>
              <a:t>“What if I can’t cut it?”</a:t>
            </a:r>
          </a:p>
          <a:p>
            <a:pPr>
              <a:lnSpc>
                <a:spcPct val="150000"/>
              </a:lnSpc>
              <a:buFont typeface="Arial" panose="020B0604020202020204" pitchFamily="34" charset="0"/>
              <a:buChar char="•"/>
            </a:pPr>
            <a:r>
              <a:rPr lang="en-US" sz="2000" b="1" dirty="0" smtClean="0">
                <a:solidFill>
                  <a:schemeClr val="tx2"/>
                </a:solidFill>
              </a:rPr>
              <a:t>Fear of success: </a:t>
            </a:r>
            <a:r>
              <a:rPr lang="en-US" sz="2000" dirty="0" smtClean="0">
                <a:solidFill>
                  <a:schemeClr val="tx2"/>
                </a:solidFill>
              </a:rPr>
              <a:t>“How can I top this?”</a:t>
            </a:r>
          </a:p>
          <a:p>
            <a:pPr>
              <a:lnSpc>
                <a:spcPct val="150000"/>
              </a:lnSpc>
              <a:buFont typeface="Arial" panose="020B0604020202020204" pitchFamily="34" charset="0"/>
              <a:buChar char="•"/>
            </a:pPr>
            <a:r>
              <a:rPr lang="en-US" sz="2000" b="1" dirty="0" smtClean="0">
                <a:solidFill>
                  <a:schemeClr val="tx2"/>
                </a:solidFill>
              </a:rPr>
              <a:t>Lack of interest: </a:t>
            </a:r>
            <a:r>
              <a:rPr lang="en-US" sz="2000" dirty="0" smtClean="0">
                <a:solidFill>
                  <a:schemeClr val="tx2"/>
                </a:solidFill>
              </a:rPr>
              <a:t>“This stuff is so boring”</a:t>
            </a:r>
          </a:p>
          <a:p>
            <a:pPr>
              <a:lnSpc>
                <a:spcPct val="150000"/>
              </a:lnSpc>
              <a:buFont typeface="Arial" panose="020B0604020202020204" pitchFamily="34" charset="0"/>
              <a:buChar char="•"/>
            </a:pPr>
            <a:r>
              <a:rPr lang="en-US" sz="2000" b="1" dirty="0" smtClean="0">
                <a:solidFill>
                  <a:schemeClr val="tx2"/>
                </a:solidFill>
              </a:rPr>
              <a:t>Rebellion and resistance: </a:t>
            </a:r>
            <a:r>
              <a:rPr lang="en-US" sz="2000" dirty="0" smtClean="0">
                <a:solidFill>
                  <a:schemeClr val="tx2"/>
                </a:solidFill>
              </a:rPr>
              <a:t>“You can’t make me” </a:t>
            </a:r>
            <a:br>
              <a:rPr lang="en-US" sz="2000" dirty="0" smtClean="0">
                <a:solidFill>
                  <a:schemeClr val="tx2"/>
                </a:solidFill>
              </a:rPr>
            </a:br>
            <a:r>
              <a:rPr lang="en-US" sz="2000" dirty="0" smtClean="0">
                <a:solidFill>
                  <a:schemeClr val="tx2"/>
                </a:solidFill>
              </a:rPr>
              <a:t>(Burns, 1993)</a:t>
            </a:r>
          </a:p>
          <a:p>
            <a:pPr marL="0" indent="0"/>
            <a:endParaRPr lang="en-US" sz="1800" dirty="0" smtClean="0">
              <a:solidFill>
                <a:srgbClr val="FF0000"/>
              </a:solidFill>
            </a:endParaRPr>
          </a:p>
          <a:p>
            <a:pPr marL="0" indent="0"/>
            <a:endParaRPr lang="en-US" sz="1800" dirty="0" smtClean="0">
              <a:solidFill>
                <a:srgbClr val="FF0000"/>
              </a:solidFill>
            </a:endParaRPr>
          </a:p>
        </p:txBody>
      </p:sp>
      <p:sp>
        <p:nvSpPr>
          <p:cNvPr id="3" name="Text Placeholder 2"/>
          <p:cNvSpPr>
            <a:spLocks noGrp="1"/>
          </p:cNvSpPr>
          <p:nvPr>
            <p:ph type="body" sz="quarter" idx="11"/>
          </p:nvPr>
        </p:nvSpPr>
        <p:spPr/>
        <p:txBody>
          <a:bodyPr/>
          <a:lstStyle/>
          <a:p>
            <a:r>
              <a:rPr lang="en-US" dirty="0" smtClean="0"/>
              <a:t>Procrastination</a:t>
            </a:r>
            <a:endParaRPr lang="en-CA" dirty="0"/>
          </a:p>
        </p:txBody>
      </p:sp>
      <p:sp>
        <p:nvSpPr>
          <p:cNvPr id="4" name="Text Placeholder 3"/>
          <p:cNvSpPr>
            <a:spLocks noGrp="1"/>
          </p:cNvSpPr>
          <p:nvPr>
            <p:ph type="body" sz="quarter" idx="12"/>
          </p:nvPr>
        </p:nvSpPr>
        <p:spPr>
          <a:xfrm>
            <a:off x="323528" y="884238"/>
            <a:ext cx="3657600" cy="369332"/>
          </a:xfrm>
        </p:spPr>
        <p:txBody>
          <a:bodyPr/>
          <a:lstStyle/>
          <a:p>
            <a:r>
              <a:rPr lang="en-US" dirty="0" smtClean="0"/>
              <a:t>Why</a:t>
            </a:r>
            <a:r>
              <a:rPr lang="en-US" dirty="0"/>
              <a:t> </a:t>
            </a:r>
            <a:r>
              <a:rPr lang="en-US" dirty="0" smtClean="0"/>
              <a:t>do we procrastinate? </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2780928"/>
            <a:ext cx="2304256" cy="2304256"/>
          </a:xfrm>
          <a:prstGeom prst="rect">
            <a:avLst/>
          </a:prstGeom>
        </p:spPr>
      </p:pic>
    </p:spTree>
    <p:extLst>
      <p:ext uri="{BB962C8B-B14F-4D97-AF65-F5344CB8AC3E}">
        <p14:creationId xmlns:p14="http://schemas.microsoft.com/office/powerpoint/2010/main" val="67484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412776"/>
            <a:ext cx="8007424" cy="5229200"/>
          </a:xfrm>
        </p:spPr>
        <p:txBody>
          <a:bodyPr numCol="1">
            <a:normAutofit/>
          </a:bodyPr>
          <a:lstStyle/>
          <a:p>
            <a:pPr marL="0" indent="0"/>
            <a:r>
              <a:rPr lang="en-US" sz="1900" b="1" dirty="0" smtClean="0"/>
              <a:t>Change your thinking:</a:t>
            </a:r>
          </a:p>
          <a:p>
            <a:pPr marL="0" indent="0"/>
            <a:endParaRPr lang="en-US" sz="1900" b="1" dirty="0" smtClean="0"/>
          </a:p>
          <a:p>
            <a:pPr marL="285750" indent="-285750">
              <a:buFont typeface="Arial" panose="020B0604020202020204" pitchFamily="34" charset="0"/>
              <a:buChar char="•"/>
            </a:pPr>
            <a:r>
              <a:rPr lang="en-US" sz="1900" dirty="0"/>
              <a:t>Recognize your </a:t>
            </a:r>
            <a:r>
              <a:rPr lang="en-US" sz="1900" dirty="0" smtClean="0"/>
              <a:t>patterns</a:t>
            </a:r>
          </a:p>
          <a:p>
            <a:pPr marL="285750" indent="-285750">
              <a:buFont typeface="Arial" panose="020B0604020202020204" pitchFamily="34" charset="0"/>
              <a:buChar char="•"/>
            </a:pPr>
            <a:r>
              <a:rPr lang="en-US" sz="1900" dirty="0"/>
              <a:t>Identify the issue or </a:t>
            </a:r>
            <a:r>
              <a:rPr lang="en-US" sz="1900" dirty="0" smtClean="0"/>
              <a:t>roadblock</a:t>
            </a:r>
            <a:endParaRPr lang="en-US" sz="1900" dirty="0"/>
          </a:p>
          <a:p>
            <a:pPr marL="285750" indent="-285750">
              <a:buFont typeface="Arial" panose="020B0604020202020204" pitchFamily="34" charset="0"/>
              <a:buChar char="•"/>
            </a:pPr>
            <a:r>
              <a:rPr lang="en-US" sz="1900" dirty="0" smtClean="0"/>
              <a:t>Reflect on the successes you’ve already achieved</a:t>
            </a:r>
            <a:endParaRPr lang="en-US" sz="1900" dirty="0"/>
          </a:p>
          <a:p>
            <a:pPr marL="285750" indent="-285750">
              <a:buFont typeface="Arial" panose="020B0604020202020204" pitchFamily="34" charset="0"/>
              <a:buChar char="•"/>
            </a:pPr>
            <a:r>
              <a:rPr lang="en-US" sz="1900" dirty="0" smtClean="0"/>
              <a:t>Figure </a:t>
            </a:r>
            <a:r>
              <a:rPr lang="en-US" sz="1900" dirty="0"/>
              <a:t>out why it’s important to </a:t>
            </a:r>
            <a:r>
              <a:rPr lang="en-US" sz="1900" dirty="0" smtClean="0"/>
              <a:t>get </a:t>
            </a:r>
            <a:r>
              <a:rPr lang="en-US" sz="1900" dirty="0"/>
              <a:t>it </a:t>
            </a:r>
            <a:r>
              <a:rPr lang="en-US" sz="1900" dirty="0" smtClean="0"/>
              <a:t>done</a:t>
            </a:r>
          </a:p>
          <a:p>
            <a:pPr marL="0" indent="0"/>
            <a:endParaRPr lang="en-US" sz="1900" dirty="0" smtClean="0"/>
          </a:p>
          <a:p>
            <a:pPr marL="0" indent="0"/>
            <a:r>
              <a:rPr lang="en-US" sz="1900" b="1" dirty="0" smtClean="0"/>
              <a:t>Make it easier for yourself: </a:t>
            </a:r>
          </a:p>
          <a:p>
            <a:pPr marL="0" indent="0"/>
            <a:endParaRPr lang="en-US" sz="1900" b="1" dirty="0" smtClean="0"/>
          </a:p>
          <a:p>
            <a:pPr marL="285750" indent="-285750">
              <a:buFont typeface="Arial" panose="020B0604020202020204" pitchFamily="34" charset="0"/>
              <a:buChar char="•"/>
            </a:pPr>
            <a:r>
              <a:rPr lang="en-US" sz="1900" dirty="0" smtClean="0"/>
              <a:t>Plan out the steps </a:t>
            </a:r>
          </a:p>
          <a:p>
            <a:pPr marL="285750" indent="-285750">
              <a:buFont typeface="Arial" panose="020B0604020202020204" pitchFamily="34" charset="0"/>
              <a:buChar char="•"/>
            </a:pPr>
            <a:r>
              <a:rPr lang="en-US" sz="1900" dirty="0" smtClean="0"/>
              <a:t>Devote time</a:t>
            </a:r>
          </a:p>
          <a:p>
            <a:pPr marL="285750" indent="-285750">
              <a:buFont typeface="Arial" panose="020B0604020202020204" pitchFamily="34" charset="0"/>
              <a:buChar char="•"/>
            </a:pPr>
            <a:r>
              <a:rPr lang="en-US" sz="1900" dirty="0" smtClean="0"/>
              <a:t>Recognize and gather resources</a:t>
            </a:r>
          </a:p>
          <a:p>
            <a:pPr marL="0" indent="0"/>
            <a:r>
              <a:rPr lang="en-CA" sz="1900" dirty="0"/>
              <a:t>(“Motivation Techniques,” 2012)</a:t>
            </a:r>
            <a:endParaRPr lang="en-US" sz="1900" dirty="0"/>
          </a:p>
          <a:p>
            <a:pPr marL="0" indent="0"/>
            <a:endParaRPr lang="en-US" sz="1900" b="1" dirty="0" smtClean="0"/>
          </a:p>
          <a:p>
            <a:pPr marL="0" indent="0"/>
            <a:endParaRPr lang="en-US" sz="1900" b="1" dirty="0"/>
          </a:p>
          <a:p>
            <a:pPr marL="0" indent="0"/>
            <a:endParaRPr lang="en-US" sz="1900" b="1" dirty="0" smtClean="0"/>
          </a:p>
          <a:p>
            <a:pPr marL="0" indent="0"/>
            <a:endParaRPr lang="en-US" sz="1800" dirty="0" smtClean="0"/>
          </a:p>
          <a:p>
            <a:pPr marL="0" indent="0"/>
            <a:endParaRPr lang="en-US" dirty="0" smtClean="0">
              <a:solidFill>
                <a:srgbClr val="FF0000"/>
              </a:solidFill>
            </a:endParaRPr>
          </a:p>
        </p:txBody>
      </p:sp>
      <p:sp>
        <p:nvSpPr>
          <p:cNvPr id="3" name="Text Placeholder 2"/>
          <p:cNvSpPr>
            <a:spLocks noGrp="1"/>
          </p:cNvSpPr>
          <p:nvPr>
            <p:ph type="body" sz="quarter" idx="11"/>
          </p:nvPr>
        </p:nvSpPr>
        <p:spPr/>
        <p:txBody>
          <a:bodyPr/>
          <a:lstStyle/>
          <a:p>
            <a:r>
              <a:rPr lang="en-US" dirty="0" smtClean="0"/>
              <a:t>Procrastination</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Fighting procrastination</a:t>
            </a:r>
            <a:endParaRPr lang="en-CA" dirty="0"/>
          </a:p>
        </p:txBody>
      </p:sp>
    </p:spTree>
    <p:extLst>
      <p:ext uri="{BB962C8B-B14F-4D97-AF65-F5344CB8AC3E}">
        <p14:creationId xmlns:p14="http://schemas.microsoft.com/office/powerpoint/2010/main" val="540804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556793"/>
            <a:ext cx="8295456" cy="4680520"/>
          </a:xfrm>
        </p:spPr>
        <p:txBody>
          <a:bodyPr>
            <a:normAutofit fontScale="92500" lnSpcReduction="10000"/>
          </a:bodyPr>
          <a:lstStyle/>
          <a:p>
            <a:pPr marL="0" indent="0"/>
            <a:r>
              <a:rPr lang="en-US" sz="1900" b="1" dirty="0"/>
              <a:t>Just do it</a:t>
            </a:r>
            <a:r>
              <a:rPr lang="en-US" sz="1900" b="1" dirty="0" smtClean="0"/>
              <a:t>:</a:t>
            </a:r>
          </a:p>
          <a:p>
            <a:pPr marL="0" indent="0"/>
            <a:endParaRPr lang="en-US" sz="1900" b="1" dirty="0"/>
          </a:p>
          <a:p>
            <a:pPr marL="285750" indent="-285750">
              <a:buFont typeface="Arial" panose="020B0604020202020204" pitchFamily="34" charset="0"/>
              <a:buChar char="•"/>
            </a:pPr>
            <a:r>
              <a:rPr lang="en-US" sz="1900" dirty="0"/>
              <a:t>Do it first. Do it right away</a:t>
            </a:r>
          </a:p>
          <a:p>
            <a:pPr marL="285750" indent="-285750">
              <a:buFont typeface="Arial" panose="020B0604020202020204" pitchFamily="34" charset="0"/>
              <a:buChar char="•"/>
            </a:pPr>
            <a:r>
              <a:rPr lang="en-US" sz="1900" dirty="0" smtClean="0"/>
              <a:t>Just </a:t>
            </a:r>
            <a:r>
              <a:rPr lang="en-US" sz="1900" dirty="0"/>
              <a:t>start with 10 minutes</a:t>
            </a:r>
          </a:p>
          <a:p>
            <a:pPr marL="285750" indent="-285750">
              <a:buFont typeface="Arial" panose="020B0604020202020204" pitchFamily="34" charset="0"/>
              <a:buChar char="•"/>
            </a:pPr>
            <a:r>
              <a:rPr lang="en-US" sz="1900" dirty="0" smtClean="0"/>
              <a:t>Start </a:t>
            </a:r>
            <a:r>
              <a:rPr lang="en-US" sz="1900" dirty="0"/>
              <a:t>with the easy tasks or start with the hard ones (what works best?)</a:t>
            </a:r>
          </a:p>
          <a:p>
            <a:pPr marL="0" indent="0"/>
            <a:endParaRPr lang="en-US" sz="1900" dirty="0"/>
          </a:p>
          <a:p>
            <a:pPr marL="0" indent="0"/>
            <a:r>
              <a:rPr lang="en-US" sz="1900" b="1" dirty="0"/>
              <a:t>Rewards &amp; Accountability</a:t>
            </a:r>
            <a:r>
              <a:rPr lang="en-US" sz="1900" b="1" dirty="0" smtClean="0"/>
              <a:t>:</a:t>
            </a:r>
          </a:p>
          <a:p>
            <a:pPr marL="0" indent="0"/>
            <a:endParaRPr lang="en-US" sz="1900" b="1" dirty="0"/>
          </a:p>
          <a:p>
            <a:pPr marL="285750" indent="-285750">
              <a:buFont typeface="Arial" panose="020B0604020202020204" pitchFamily="34" charset="0"/>
              <a:buChar char="•"/>
            </a:pPr>
            <a:r>
              <a:rPr lang="en-US" sz="1900" dirty="0"/>
              <a:t>Find a partner/support system</a:t>
            </a:r>
          </a:p>
          <a:p>
            <a:pPr marL="285750" indent="-285750">
              <a:buFont typeface="Arial" panose="020B0604020202020204" pitchFamily="34" charset="0"/>
              <a:buChar char="•"/>
            </a:pPr>
            <a:r>
              <a:rPr lang="en-US" sz="1900" dirty="0"/>
              <a:t>Establish rewards for yourself</a:t>
            </a:r>
          </a:p>
          <a:p>
            <a:pPr marL="285750" indent="-285750">
              <a:buFont typeface="Arial" panose="020B0604020202020204" pitchFamily="34" charset="0"/>
              <a:buChar char="•"/>
            </a:pPr>
            <a:r>
              <a:rPr lang="en-US" sz="1900" dirty="0"/>
              <a:t>Create competition</a:t>
            </a:r>
          </a:p>
          <a:p>
            <a:pPr marL="285750" indent="-285750">
              <a:buFont typeface="Arial" panose="020B0604020202020204" pitchFamily="34" charset="0"/>
              <a:buChar char="•"/>
            </a:pPr>
            <a:r>
              <a:rPr lang="en-US" sz="1900" dirty="0"/>
              <a:t>Share your plan</a:t>
            </a:r>
          </a:p>
          <a:p>
            <a:pPr marL="0" indent="0"/>
            <a:r>
              <a:rPr lang="en-CA" sz="1900" dirty="0"/>
              <a:t>(“Motivation Techniques,” 2012) </a:t>
            </a:r>
            <a:br>
              <a:rPr lang="en-CA" sz="1900" dirty="0"/>
            </a:br>
            <a:endParaRPr lang="en-CA" sz="1900" dirty="0"/>
          </a:p>
          <a:p>
            <a:pPr>
              <a:buFont typeface="Wingdings" panose="05000000000000000000" pitchFamily="2" charset="2"/>
              <a:buChar char="Ø"/>
            </a:pPr>
            <a:r>
              <a:rPr lang="en-US" sz="1900" b="1" dirty="0">
                <a:solidFill>
                  <a:schemeClr val="accent1"/>
                </a:solidFill>
              </a:rPr>
              <a:t>Any other suggestions? </a:t>
            </a:r>
            <a:endParaRPr lang="en-CA" sz="1900" b="1" dirty="0">
              <a:solidFill>
                <a:schemeClr val="accent1"/>
              </a:solidFill>
            </a:endParaRPr>
          </a:p>
          <a:p>
            <a:endParaRPr lang="en-CA" dirty="0"/>
          </a:p>
        </p:txBody>
      </p:sp>
      <p:sp>
        <p:nvSpPr>
          <p:cNvPr id="3" name="Text Placeholder 2"/>
          <p:cNvSpPr>
            <a:spLocks noGrp="1"/>
          </p:cNvSpPr>
          <p:nvPr>
            <p:ph type="body" sz="quarter" idx="11"/>
          </p:nvPr>
        </p:nvSpPr>
        <p:spPr/>
        <p:txBody>
          <a:bodyPr/>
          <a:lstStyle/>
          <a:p>
            <a:r>
              <a:rPr lang="en-US" dirty="0" smtClean="0"/>
              <a:t>Procrastination</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Fighting procrastination</a:t>
            </a:r>
            <a:endParaRPr lang="en-CA" dirty="0"/>
          </a:p>
        </p:txBody>
      </p:sp>
    </p:spTree>
    <p:extLst>
      <p:ext uri="{BB962C8B-B14F-4D97-AF65-F5344CB8AC3E}">
        <p14:creationId xmlns:p14="http://schemas.microsoft.com/office/powerpoint/2010/main" val="110897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484784"/>
            <a:ext cx="8511480" cy="4824536"/>
          </a:xfrm>
        </p:spPr>
        <p:txBody>
          <a:bodyPr>
            <a:normAutofit fontScale="92500" lnSpcReduction="10000"/>
          </a:bodyPr>
          <a:lstStyle/>
          <a:p>
            <a:pPr marL="0" indent="0"/>
            <a:r>
              <a:rPr lang="en-US" sz="2000" dirty="0" smtClean="0"/>
              <a:t>Distractions can be found </a:t>
            </a:r>
            <a:r>
              <a:rPr lang="en-US" sz="2000" dirty="0"/>
              <a:t>b</a:t>
            </a:r>
            <a:r>
              <a:rPr lang="en-US" sz="2000" dirty="0" smtClean="0"/>
              <a:t>oth externally and internally. For example,</a:t>
            </a:r>
            <a:br>
              <a:rPr lang="en-US" sz="2000" dirty="0" smtClean="0"/>
            </a:br>
            <a:endParaRPr lang="en-US" sz="2000" dirty="0" smtClean="0"/>
          </a:p>
          <a:p>
            <a:pPr marL="0" indent="0"/>
            <a:r>
              <a:rPr lang="en-US" sz="2000" b="1" dirty="0" smtClean="0"/>
              <a:t>External: </a:t>
            </a:r>
          </a:p>
          <a:p>
            <a:pPr>
              <a:buFont typeface="Arial" panose="020B0604020202020204" pitchFamily="34" charset="0"/>
              <a:buChar char="•"/>
            </a:pPr>
            <a:r>
              <a:rPr lang="en-CA" sz="2000" dirty="0" smtClean="0"/>
              <a:t>Text messages, emails, social media</a:t>
            </a:r>
          </a:p>
          <a:p>
            <a:pPr>
              <a:buFont typeface="Arial" panose="020B0604020202020204" pitchFamily="34" charset="0"/>
              <a:buChar char="•"/>
            </a:pPr>
            <a:r>
              <a:rPr lang="en-US" sz="2000" dirty="0" smtClean="0"/>
              <a:t>Surfing the internet, video games, TV</a:t>
            </a:r>
          </a:p>
          <a:p>
            <a:pPr>
              <a:buFont typeface="Arial" panose="020B0604020202020204" pitchFamily="34" charset="0"/>
              <a:buChar char="•"/>
            </a:pPr>
            <a:r>
              <a:rPr lang="en-US" sz="2000" dirty="0" smtClean="0"/>
              <a:t>Noise, other people</a:t>
            </a:r>
          </a:p>
          <a:p>
            <a:pPr marL="0" indent="0"/>
            <a:endParaRPr lang="en-US" sz="2000" dirty="0" smtClean="0"/>
          </a:p>
          <a:p>
            <a:pPr marL="0" indent="0"/>
            <a:r>
              <a:rPr lang="en-US" sz="2000" b="1" dirty="0" smtClean="0"/>
              <a:t>Internal: </a:t>
            </a:r>
          </a:p>
          <a:p>
            <a:pPr marL="285750" indent="-285750">
              <a:buFont typeface="Arial" panose="020B0604020202020204" pitchFamily="34" charset="0"/>
              <a:buChar char="•"/>
            </a:pPr>
            <a:r>
              <a:rPr lang="en-US" sz="2000" dirty="0" smtClean="0"/>
              <a:t>Physical distractions (e.g. </a:t>
            </a:r>
            <a:r>
              <a:rPr lang="en-CA" sz="2000" dirty="0" smtClean="0"/>
              <a:t>irregular </a:t>
            </a:r>
            <a:r>
              <a:rPr lang="en-CA" sz="2000" dirty="0"/>
              <a:t>sleep, </a:t>
            </a:r>
            <a:r>
              <a:rPr lang="en-CA" sz="2000" dirty="0" smtClean="0"/>
              <a:t>not exercising, not eating well</a:t>
            </a:r>
            <a:r>
              <a:rPr lang="en-US" sz="2000" dirty="0" smtClean="0"/>
              <a:t>)</a:t>
            </a:r>
          </a:p>
          <a:p>
            <a:pPr marL="285750" indent="-285750">
              <a:buFont typeface="Arial" panose="020B0604020202020204" pitchFamily="34" charset="0"/>
              <a:buChar char="•"/>
            </a:pPr>
            <a:r>
              <a:rPr lang="en-US" sz="2000" dirty="0" smtClean="0"/>
              <a:t>Negative self-talk</a:t>
            </a:r>
          </a:p>
          <a:p>
            <a:pPr marL="285750" indent="-285750">
              <a:buFont typeface="Arial" panose="020B0604020202020204" pitchFamily="34" charset="0"/>
              <a:buChar char="•"/>
            </a:pPr>
            <a:r>
              <a:rPr lang="en-US" sz="2000" dirty="0" smtClean="0"/>
              <a:t>Personal issues</a:t>
            </a:r>
          </a:p>
          <a:p>
            <a:pPr marL="285750" indent="-285750">
              <a:buFont typeface="Arial" panose="020B0604020202020204" pitchFamily="34" charset="0"/>
              <a:buChar char="•"/>
            </a:pPr>
            <a:r>
              <a:rPr lang="en-US" sz="2000" dirty="0" smtClean="0"/>
              <a:t>Indecision</a:t>
            </a:r>
          </a:p>
          <a:p>
            <a:pPr marL="285750" indent="-285750">
              <a:buFont typeface="Arial" panose="020B0604020202020204" pitchFamily="34" charset="0"/>
              <a:buChar char="•"/>
            </a:pPr>
            <a:r>
              <a:rPr lang="en-US" sz="2000" dirty="0" smtClean="0"/>
              <a:t>Confusion </a:t>
            </a:r>
          </a:p>
          <a:p>
            <a:pPr marL="0" indent="0"/>
            <a:r>
              <a:rPr lang="en-US" sz="2000" dirty="0" smtClean="0"/>
              <a:t>(“Managing distractions,” </a:t>
            </a:r>
            <a:r>
              <a:rPr lang="en-US" sz="2000" dirty="0" err="1" smtClean="0"/>
              <a:t>n.d.</a:t>
            </a:r>
            <a:r>
              <a:rPr lang="en-US" sz="2000" dirty="0" smtClean="0"/>
              <a:t>)</a:t>
            </a:r>
          </a:p>
          <a:p>
            <a:pPr>
              <a:buFont typeface="Arial" panose="020B0604020202020204" pitchFamily="34" charset="0"/>
              <a:buChar char="•"/>
            </a:pPr>
            <a:endParaRPr lang="en-CA" dirty="0"/>
          </a:p>
        </p:txBody>
      </p:sp>
      <p:sp>
        <p:nvSpPr>
          <p:cNvPr id="3" name="Text Placeholder 2"/>
          <p:cNvSpPr>
            <a:spLocks noGrp="1"/>
          </p:cNvSpPr>
          <p:nvPr>
            <p:ph type="body" sz="quarter" idx="11"/>
          </p:nvPr>
        </p:nvSpPr>
        <p:spPr/>
        <p:txBody>
          <a:bodyPr/>
          <a:lstStyle/>
          <a:p>
            <a:r>
              <a:rPr lang="en-US" dirty="0" smtClean="0"/>
              <a:t>Distractions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Types of distractions</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583" y="2231167"/>
            <a:ext cx="1341849" cy="1341849"/>
          </a:xfrm>
          <a:prstGeom prst="rect">
            <a:avLst/>
          </a:prstGeom>
        </p:spPr>
      </p:pic>
    </p:spTree>
    <p:extLst>
      <p:ext uri="{BB962C8B-B14F-4D97-AF65-F5344CB8AC3E}">
        <p14:creationId xmlns:p14="http://schemas.microsoft.com/office/powerpoint/2010/main" val="3498317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412776"/>
            <a:ext cx="8439472" cy="4608512"/>
          </a:xfrm>
        </p:spPr>
        <p:txBody>
          <a:bodyPr>
            <a:normAutofit fontScale="92500" lnSpcReduction="10000"/>
          </a:bodyPr>
          <a:lstStyle/>
          <a:p>
            <a:r>
              <a:rPr lang="en-US" sz="1900" b="1" u="sng" dirty="0" smtClean="0"/>
              <a:t>External:</a:t>
            </a:r>
          </a:p>
          <a:p>
            <a:endParaRPr lang="en-US" sz="1900" dirty="0"/>
          </a:p>
          <a:p>
            <a:pPr>
              <a:spcBef>
                <a:spcPts val="0"/>
              </a:spcBef>
              <a:spcAft>
                <a:spcPts val="1800"/>
              </a:spcAft>
              <a:buFont typeface="Arial" panose="020B0604020202020204" pitchFamily="34" charset="0"/>
              <a:buChar char="•"/>
            </a:pPr>
            <a:r>
              <a:rPr lang="en-CA" sz="1900" b="1" dirty="0" smtClean="0"/>
              <a:t>Texts and email: </a:t>
            </a:r>
            <a:r>
              <a:rPr lang="en-CA" sz="1900" dirty="0" smtClean="0"/>
              <a:t>Shut down phone, email, </a:t>
            </a:r>
            <a:r>
              <a:rPr lang="en-CA" sz="1900" dirty="0" err="1" smtClean="0"/>
              <a:t>etc</a:t>
            </a:r>
            <a:r>
              <a:rPr lang="en-CA" sz="1900" dirty="0" smtClean="0"/>
              <a:t>, when you’re trying to work </a:t>
            </a:r>
          </a:p>
          <a:p>
            <a:pPr>
              <a:spcBef>
                <a:spcPts val="0"/>
              </a:spcBef>
              <a:spcAft>
                <a:spcPts val="1800"/>
              </a:spcAft>
              <a:buFont typeface="Arial" panose="020B0604020202020204" pitchFamily="34" charset="0"/>
              <a:buChar char="•"/>
            </a:pPr>
            <a:r>
              <a:rPr lang="en-CA" sz="1900" b="1" dirty="0" smtClean="0"/>
              <a:t>Social media: </a:t>
            </a:r>
            <a:r>
              <a:rPr lang="en-CA" sz="1900" dirty="0" smtClean="0"/>
              <a:t>Allow </a:t>
            </a:r>
            <a:r>
              <a:rPr lang="en-CA" sz="1900" dirty="0"/>
              <a:t>yourself a </a:t>
            </a:r>
            <a:r>
              <a:rPr lang="en-CA" sz="1900" dirty="0" smtClean="0"/>
              <a:t>10-minute break each hour to check </a:t>
            </a:r>
          </a:p>
          <a:p>
            <a:pPr>
              <a:spcBef>
                <a:spcPts val="0"/>
              </a:spcBef>
              <a:spcAft>
                <a:spcPts val="1800"/>
              </a:spcAft>
              <a:buFont typeface="Arial" panose="020B0604020202020204" pitchFamily="34" charset="0"/>
              <a:buChar char="•"/>
            </a:pPr>
            <a:r>
              <a:rPr lang="en-CA" sz="1900" b="1" dirty="0" smtClean="0"/>
              <a:t>Internet: </a:t>
            </a:r>
            <a:r>
              <a:rPr lang="en-CA" sz="1900" dirty="0" smtClean="0"/>
              <a:t>Block access/limit specific </a:t>
            </a:r>
            <a:r>
              <a:rPr lang="en-CA" sz="1900" dirty="0"/>
              <a:t>websites on your computer or </a:t>
            </a:r>
            <a:r>
              <a:rPr lang="en-CA" sz="1900" dirty="0" smtClean="0"/>
              <a:t>cellphone</a:t>
            </a:r>
          </a:p>
          <a:p>
            <a:pPr>
              <a:spcBef>
                <a:spcPts val="0"/>
              </a:spcBef>
              <a:spcAft>
                <a:spcPts val="1800"/>
              </a:spcAft>
              <a:buFont typeface="Arial" panose="020B0604020202020204" pitchFamily="34" charset="0"/>
              <a:buChar char="•"/>
            </a:pPr>
            <a:r>
              <a:rPr lang="en-US" sz="1900" b="1" dirty="0" smtClean="0"/>
              <a:t>TV/Video games: </a:t>
            </a:r>
            <a:r>
              <a:rPr lang="en-US" sz="1900" dirty="0" smtClean="0"/>
              <a:t>Use TV and video games as a reward</a:t>
            </a:r>
            <a:endParaRPr lang="en-CA" sz="1900" dirty="0">
              <a:solidFill>
                <a:srgbClr val="FF0000"/>
              </a:solidFill>
            </a:endParaRPr>
          </a:p>
          <a:p>
            <a:pPr>
              <a:spcBef>
                <a:spcPts val="0"/>
              </a:spcBef>
              <a:spcAft>
                <a:spcPts val="1800"/>
              </a:spcAft>
              <a:buFont typeface="Arial" panose="020B0604020202020204" pitchFamily="34" charset="0"/>
              <a:buChar char="•"/>
            </a:pPr>
            <a:r>
              <a:rPr lang="en-CA" sz="1900" b="1" dirty="0" smtClean="0"/>
              <a:t>Noise: </a:t>
            </a:r>
            <a:r>
              <a:rPr lang="en-CA" sz="1900" dirty="0" smtClean="0"/>
              <a:t>Find a quiet place to study; Cover up noise with music that </a:t>
            </a:r>
            <a:r>
              <a:rPr lang="en-CA" sz="1900" dirty="0"/>
              <a:t>helps </a:t>
            </a:r>
            <a:r>
              <a:rPr lang="en-CA" sz="1900" dirty="0" smtClean="0"/>
              <a:t>focus</a:t>
            </a:r>
          </a:p>
          <a:p>
            <a:pPr>
              <a:spcBef>
                <a:spcPts val="0"/>
              </a:spcBef>
              <a:spcAft>
                <a:spcPts val="1800"/>
              </a:spcAft>
              <a:buFont typeface="Arial" panose="020B0604020202020204" pitchFamily="34" charset="0"/>
              <a:buChar char="•"/>
            </a:pPr>
            <a:r>
              <a:rPr lang="en-CA" sz="1900" b="1" dirty="0" smtClean="0"/>
              <a:t>Other people: </a:t>
            </a:r>
            <a:r>
              <a:rPr lang="en-CA" sz="1900" dirty="0" smtClean="0"/>
              <a:t>Tell </a:t>
            </a:r>
            <a:r>
              <a:rPr lang="en-CA" sz="1900" dirty="0"/>
              <a:t>people that you're </a:t>
            </a:r>
            <a:r>
              <a:rPr lang="en-CA" sz="1900" dirty="0" smtClean="0"/>
              <a:t>busy</a:t>
            </a:r>
            <a:r>
              <a:rPr lang="en-CA" sz="1900" dirty="0"/>
              <a:t> </a:t>
            </a:r>
            <a:endParaRPr lang="en-CA" sz="1900" dirty="0" smtClean="0"/>
          </a:p>
          <a:p>
            <a:pPr marL="0" indent="0">
              <a:spcBef>
                <a:spcPts val="0"/>
              </a:spcBef>
              <a:spcAft>
                <a:spcPts val="1800"/>
              </a:spcAft>
            </a:pPr>
            <a:r>
              <a:rPr lang="en-US" sz="1900" dirty="0" smtClean="0"/>
              <a:t>(“</a:t>
            </a:r>
            <a:r>
              <a:rPr lang="en-US" sz="1900" dirty="0"/>
              <a:t>Managing distractions,” </a:t>
            </a:r>
            <a:r>
              <a:rPr lang="en-US" sz="1900" dirty="0" err="1"/>
              <a:t>n.d</a:t>
            </a:r>
            <a:r>
              <a:rPr lang="en-US" sz="1900" dirty="0" err="1" smtClean="0"/>
              <a:t>.</a:t>
            </a:r>
            <a:r>
              <a:rPr lang="en-US" sz="1900" dirty="0" smtClean="0"/>
              <a:t>)</a:t>
            </a:r>
          </a:p>
          <a:p>
            <a:pPr marL="285750" indent="-285750">
              <a:lnSpc>
                <a:spcPct val="150000"/>
              </a:lnSpc>
              <a:buFont typeface="Wingdings" panose="05000000000000000000" pitchFamily="2" charset="2"/>
              <a:buChar char="Ø"/>
            </a:pPr>
            <a:r>
              <a:rPr lang="en-US" sz="1800" b="1" dirty="0" smtClean="0">
                <a:solidFill>
                  <a:schemeClr val="accent1"/>
                </a:solidFill>
              </a:rPr>
              <a:t>Any other suggestions? </a:t>
            </a:r>
            <a:endParaRPr lang="en-US" sz="1800" b="1" dirty="0">
              <a:solidFill>
                <a:schemeClr val="accent1"/>
              </a:solidFill>
            </a:endParaRPr>
          </a:p>
          <a:p>
            <a:pPr marL="0" indent="0">
              <a:lnSpc>
                <a:spcPct val="150000"/>
              </a:lnSpc>
            </a:pPr>
            <a:endParaRPr lang="en-CA" sz="1600" dirty="0" smtClean="0"/>
          </a:p>
          <a:p>
            <a:pPr marL="0" indent="0"/>
            <a:endParaRPr lang="en-US" dirty="0" smtClean="0"/>
          </a:p>
          <a:p>
            <a:pPr marL="0" indent="0"/>
            <a:endParaRPr lang="en-CA" dirty="0" smtClean="0"/>
          </a:p>
          <a:p>
            <a:pPr marL="0" indent="0"/>
            <a:endParaRPr lang="en-CA" dirty="0"/>
          </a:p>
          <a:p>
            <a:pPr>
              <a:buFont typeface="Arial" panose="020B0604020202020204" pitchFamily="34" charset="0"/>
              <a:buChar char="•"/>
            </a:pPr>
            <a:endParaRPr lang="en-CA" dirty="0"/>
          </a:p>
        </p:txBody>
      </p:sp>
      <p:sp>
        <p:nvSpPr>
          <p:cNvPr id="3" name="Text Placeholder 2"/>
          <p:cNvSpPr>
            <a:spLocks noGrp="1"/>
          </p:cNvSpPr>
          <p:nvPr>
            <p:ph type="body" sz="quarter" idx="11"/>
          </p:nvPr>
        </p:nvSpPr>
        <p:spPr/>
        <p:txBody>
          <a:bodyPr/>
          <a:lstStyle/>
          <a:p>
            <a:r>
              <a:rPr lang="en-US" dirty="0" smtClean="0"/>
              <a:t>Distractions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Managing distractions</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133103"/>
            <a:ext cx="1509654" cy="1509654"/>
          </a:xfrm>
          <a:prstGeom prst="rect">
            <a:avLst/>
          </a:prstGeom>
        </p:spPr>
      </p:pic>
    </p:spTree>
    <p:extLst>
      <p:ext uri="{BB962C8B-B14F-4D97-AF65-F5344CB8AC3E}">
        <p14:creationId xmlns:p14="http://schemas.microsoft.com/office/powerpoint/2010/main" val="2954334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23528" y="1253570"/>
            <a:ext cx="8274453" cy="5343782"/>
          </a:xfrm>
        </p:spPr>
        <p:txBody>
          <a:bodyPr>
            <a:normAutofit/>
          </a:bodyPr>
          <a:lstStyle/>
          <a:p>
            <a:pPr>
              <a:lnSpc>
                <a:spcPct val="150000"/>
              </a:lnSpc>
              <a:spcAft>
                <a:spcPts val="1200"/>
              </a:spcAft>
            </a:pPr>
            <a:r>
              <a:rPr lang="en-US" sz="1800" b="1" u="sng" dirty="0"/>
              <a:t>Internal: </a:t>
            </a:r>
          </a:p>
          <a:p>
            <a:pPr>
              <a:lnSpc>
                <a:spcPct val="110000"/>
              </a:lnSpc>
              <a:spcBef>
                <a:spcPts val="0"/>
              </a:spcBef>
              <a:spcAft>
                <a:spcPts val="1800"/>
              </a:spcAft>
              <a:buFont typeface="Arial" panose="020B0604020202020204" pitchFamily="34" charset="0"/>
              <a:buChar char="•"/>
            </a:pPr>
            <a:r>
              <a:rPr lang="en-CA" sz="1800" b="1" dirty="0"/>
              <a:t>Physical distractions</a:t>
            </a:r>
            <a:r>
              <a:rPr lang="en-CA" sz="1800" b="1" dirty="0" smtClean="0"/>
              <a:t>: </a:t>
            </a:r>
            <a:r>
              <a:rPr lang="en-CA" sz="1800" dirty="0" smtClean="0"/>
              <a:t>Schedule time for healthy cooking, exercise and sleep. </a:t>
            </a:r>
            <a:endParaRPr lang="en-CA" sz="1800" dirty="0"/>
          </a:p>
          <a:p>
            <a:pPr>
              <a:lnSpc>
                <a:spcPct val="110000"/>
              </a:lnSpc>
              <a:spcBef>
                <a:spcPts val="0"/>
              </a:spcBef>
              <a:spcAft>
                <a:spcPts val="1800"/>
              </a:spcAft>
              <a:buFont typeface="Arial" panose="020B0604020202020204" pitchFamily="34" charset="0"/>
              <a:buChar char="•"/>
            </a:pPr>
            <a:r>
              <a:rPr lang="en-US" sz="1800" b="1" dirty="0"/>
              <a:t>Self-talk:</a:t>
            </a:r>
            <a:r>
              <a:rPr lang="en-US" sz="1800" dirty="0"/>
              <a:t> </a:t>
            </a:r>
            <a:r>
              <a:rPr lang="en-US" sz="1800" dirty="0" smtClean="0"/>
              <a:t>re</a:t>
            </a:r>
            <a:r>
              <a:rPr lang="en-CA" sz="1800" dirty="0" smtClean="0"/>
              <a:t>focus and “cut off</a:t>
            </a:r>
            <a:r>
              <a:rPr lang="en-CA" sz="1800" dirty="0"/>
              <a:t>” s</a:t>
            </a:r>
            <a:r>
              <a:rPr lang="en-CA" sz="1800" dirty="0" smtClean="0"/>
              <a:t>elf-talk </a:t>
            </a:r>
            <a:r>
              <a:rPr lang="en-CA" sz="1800" dirty="0"/>
              <a:t>before it </a:t>
            </a:r>
            <a:r>
              <a:rPr lang="en-CA" sz="1800" dirty="0" smtClean="0"/>
              <a:t>takes concentration away.</a:t>
            </a:r>
            <a:endParaRPr lang="en-CA" sz="1800" dirty="0"/>
          </a:p>
          <a:p>
            <a:pPr>
              <a:lnSpc>
                <a:spcPct val="110000"/>
              </a:lnSpc>
              <a:spcBef>
                <a:spcPts val="0"/>
              </a:spcBef>
              <a:spcAft>
                <a:spcPts val="1800"/>
              </a:spcAft>
              <a:buFont typeface="Arial" panose="020B0604020202020204" pitchFamily="34" charset="0"/>
              <a:buChar char="•"/>
            </a:pPr>
            <a:r>
              <a:rPr lang="en-CA" sz="1800" b="1" dirty="0"/>
              <a:t>Personal issues: </a:t>
            </a:r>
            <a:r>
              <a:rPr lang="en-CA" sz="1800" dirty="0" smtClean="0"/>
              <a:t>Understand that most problems will pass. If </a:t>
            </a:r>
            <a:r>
              <a:rPr lang="en-CA" sz="1800" dirty="0"/>
              <a:t>your issue is serious, seek help. </a:t>
            </a:r>
          </a:p>
          <a:p>
            <a:pPr>
              <a:lnSpc>
                <a:spcPct val="110000"/>
              </a:lnSpc>
              <a:spcBef>
                <a:spcPts val="0"/>
              </a:spcBef>
              <a:spcAft>
                <a:spcPts val="1800"/>
              </a:spcAft>
              <a:buFont typeface="Arial" panose="020B0604020202020204" pitchFamily="34" charset="0"/>
              <a:buChar char="•"/>
            </a:pPr>
            <a:r>
              <a:rPr lang="en-CA" sz="1800" b="1" dirty="0" smtClean="0"/>
              <a:t>Indecision: </a:t>
            </a:r>
            <a:r>
              <a:rPr lang="en-CA" sz="1800" dirty="0" smtClean="0"/>
              <a:t>Trust your instincts more; stop worrying about what others think. </a:t>
            </a:r>
          </a:p>
          <a:p>
            <a:pPr>
              <a:lnSpc>
                <a:spcPct val="110000"/>
              </a:lnSpc>
              <a:spcBef>
                <a:spcPts val="0"/>
              </a:spcBef>
              <a:spcAft>
                <a:spcPts val="1800"/>
              </a:spcAft>
              <a:buFont typeface="Arial" panose="020B0604020202020204" pitchFamily="34" charset="0"/>
              <a:buChar char="•"/>
            </a:pPr>
            <a:r>
              <a:rPr lang="en-CA" sz="1800" b="1" dirty="0" smtClean="0"/>
              <a:t>Confusion</a:t>
            </a:r>
            <a:r>
              <a:rPr lang="en-CA" sz="1800" b="1" dirty="0"/>
              <a:t>: </a:t>
            </a:r>
            <a:r>
              <a:rPr lang="en-CA" sz="1800" dirty="0"/>
              <a:t>If you’re confused about assignment expectations, re-read the assignment sheet, and/or seek clarification from your </a:t>
            </a:r>
            <a:r>
              <a:rPr lang="en-CA" sz="1800" dirty="0" smtClean="0"/>
              <a:t>professors</a:t>
            </a:r>
            <a:r>
              <a:rPr lang="en-CA" sz="1800" dirty="0"/>
              <a:t> </a:t>
            </a:r>
            <a:r>
              <a:rPr lang="en-CA" sz="1800" dirty="0" smtClean="0"/>
              <a:t>or tutoring</a:t>
            </a:r>
            <a:br>
              <a:rPr lang="en-CA" sz="1800" dirty="0" smtClean="0"/>
            </a:br>
            <a:r>
              <a:rPr lang="en-US" sz="1800" dirty="0" smtClean="0"/>
              <a:t>(“</a:t>
            </a:r>
            <a:r>
              <a:rPr lang="en-US" sz="1800" dirty="0"/>
              <a:t>Managing distractions,” </a:t>
            </a:r>
            <a:r>
              <a:rPr lang="en-US" sz="1800" dirty="0" err="1"/>
              <a:t>n.d</a:t>
            </a:r>
            <a:r>
              <a:rPr lang="en-US" sz="1800" dirty="0" err="1" smtClean="0"/>
              <a:t>.</a:t>
            </a:r>
            <a:r>
              <a:rPr lang="en-US" sz="1800" dirty="0" smtClean="0"/>
              <a:t>)</a:t>
            </a:r>
          </a:p>
          <a:p>
            <a:pPr>
              <a:lnSpc>
                <a:spcPct val="110000"/>
              </a:lnSpc>
              <a:spcBef>
                <a:spcPts val="0"/>
              </a:spcBef>
              <a:spcAft>
                <a:spcPts val="1800"/>
              </a:spcAft>
              <a:buFont typeface="Wingdings" panose="05000000000000000000" pitchFamily="2" charset="2"/>
              <a:buChar char="Ø"/>
            </a:pPr>
            <a:r>
              <a:rPr lang="en-US" sz="1800" b="1" dirty="0">
                <a:solidFill>
                  <a:schemeClr val="accent1"/>
                </a:solidFill>
              </a:rPr>
              <a:t>Any other suggestions? </a:t>
            </a:r>
          </a:p>
          <a:p>
            <a:pPr marL="0" indent="0">
              <a:lnSpc>
                <a:spcPct val="150000"/>
              </a:lnSpc>
            </a:pPr>
            <a:endParaRPr lang="en-US" sz="1600" dirty="0"/>
          </a:p>
          <a:p>
            <a:pPr marL="0" indent="0">
              <a:lnSpc>
                <a:spcPct val="150000"/>
              </a:lnSpc>
            </a:pPr>
            <a:endParaRPr lang="en-CA" sz="1600" dirty="0"/>
          </a:p>
          <a:p>
            <a:endParaRPr lang="en-US" dirty="0" smtClean="0"/>
          </a:p>
        </p:txBody>
      </p:sp>
      <p:sp>
        <p:nvSpPr>
          <p:cNvPr id="3" name="Text Placeholder 2"/>
          <p:cNvSpPr>
            <a:spLocks noGrp="1"/>
          </p:cNvSpPr>
          <p:nvPr>
            <p:ph type="body" sz="quarter" idx="11"/>
          </p:nvPr>
        </p:nvSpPr>
        <p:spPr/>
        <p:txBody>
          <a:bodyPr/>
          <a:lstStyle/>
          <a:p>
            <a:r>
              <a:rPr lang="en-US" dirty="0" smtClean="0"/>
              <a:t>distractions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Managing Distractions</a:t>
            </a:r>
            <a:endParaRPr lang="en-C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596" y="167391"/>
            <a:ext cx="1245385" cy="1245385"/>
          </a:xfrm>
          <a:prstGeom prst="rect">
            <a:avLst/>
          </a:prstGeom>
        </p:spPr>
      </p:pic>
    </p:spTree>
    <p:extLst>
      <p:ext uri="{BB962C8B-B14F-4D97-AF65-F5344CB8AC3E}">
        <p14:creationId xmlns:p14="http://schemas.microsoft.com/office/powerpoint/2010/main" val="3457578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412776"/>
            <a:ext cx="8439472" cy="4896544"/>
          </a:xfrm>
        </p:spPr>
        <p:txBody>
          <a:bodyPr>
            <a:noAutofit/>
          </a:bodyPr>
          <a:lstStyle/>
          <a:p>
            <a:pPr marL="0" indent="0"/>
            <a:r>
              <a:rPr lang="en-CA" sz="1900" dirty="0"/>
              <a:t>Feeling overwhelmed by all you have to do is common as a </a:t>
            </a:r>
            <a:r>
              <a:rPr lang="en-CA" sz="1900" dirty="0" smtClean="0"/>
              <a:t> </a:t>
            </a:r>
            <a:br>
              <a:rPr lang="en-CA" sz="1900" dirty="0" smtClean="0"/>
            </a:br>
            <a:r>
              <a:rPr lang="en-CA" sz="1900" dirty="0" smtClean="0"/>
              <a:t>student</a:t>
            </a:r>
            <a:r>
              <a:rPr lang="en-CA" sz="1900" dirty="0"/>
              <a:t>. But there are ways to avoid overscheduling </a:t>
            </a:r>
            <a:r>
              <a:rPr lang="en-CA" sz="1900" dirty="0" smtClean="0"/>
              <a:t>yourself:</a:t>
            </a:r>
            <a:r>
              <a:rPr lang="en-CA" sz="1900" dirty="0"/>
              <a:t/>
            </a:r>
            <a:br>
              <a:rPr lang="en-CA" sz="1900" dirty="0"/>
            </a:br>
            <a:endParaRPr lang="en-US" sz="1900" dirty="0" smtClean="0"/>
          </a:p>
          <a:p>
            <a:pPr marL="285750" indent="-285750">
              <a:lnSpc>
                <a:spcPct val="150000"/>
              </a:lnSpc>
              <a:buFont typeface="Arial" panose="020B0604020202020204" pitchFamily="34" charset="0"/>
              <a:buChar char="•"/>
            </a:pPr>
            <a:r>
              <a:rPr lang="en-CA" sz="1900" dirty="0" smtClean="0"/>
              <a:t>When planning your time, be honest about your time commitments. </a:t>
            </a:r>
          </a:p>
          <a:p>
            <a:pPr marL="285750" indent="-285750">
              <a:lnSpc>
                <a:spcPct val="150000"/>
              </a:lnSpc>
              <a:buFont typeface="Arial" panose="020B0604020202020204" pitchFamily="34" charset="0"/>
              <a:buChar char="•"/>
            </a:pPr>
            <a:r>
              <a:rPr lang="en-US" sz="1900" dirty="0" smtClean="0"/>
              <a:t>Delegate where you can (e.g. housework, cooking, shopping, child care).</a:t>
            </a:r>
          </a:p>
          <a:p>
            <a:pPr marL="285750" indent="-285750">
              <a:lnSpc>
                <a:spcPct val="150000"/>
              </a:lnSpc>
              <a:buFont typeface="Arial" panose="020B0604020202020204" pitchFamily="34" charset="0"/>
              <a:buChar char="•"/>
            </a:pPr>
            <a:r>
              <a:rPr lang="en-US" sz="1900" dirty="0" smtClean="0"/>
              <a:t>Keep your long-term and semester goals in mind. Say </a:t>
            </a:r>
            <a:r>
              <a:rPr lang="en-US" sz="1900" dirty="0"/>
              <a:t>no to extra tasks that don’t fit in with </a:t>
            </a:r>
            <a:r>
              <a:rPr lang="en-US" sz="1900" dirty="0" smtClean="0"/>
              <a:t>these </a:t>
            </a:r>
            <a:r>
              <a:rPr lang="en-US" sz="1900" dirty="0"/>
              <a:t>goals. </a:t>
            </a:r>
            <a:endParaRPr lang="en-US" sz="1900" dirty="0" smtClean="0"/>
          </a:p>
          <a:p>
            <a:pPr marL="285750" indent="-285750">
              <a:lnSpc>
                <a:spcPct val="150000"/>
              </a:lnSpc>
              <a:buFont typeface="Arial" panose="020B0604020202020204" pitchFamily="34" charset="0"/>
              <a:buChar char="•"/>
            </a:pPr>
            <a:r>
              <a:rPr lang="en-US" sz="1900" dirty="0" smtClean="0"/>
              <a:t>If you have a part-time job, reflect on how it’s affecting your study time. If needed, cut down your hours or quit your job. </a:t>
            </a:r>
          </a:p>
          <a:p>
            <a:pPr>
              <a:lnSpc>
                <a:spcPct val="150000"/>
              </a:lnSpc>
              <a:buFont typeface="Wingdings" panose="05000000000000000000" pitchFamily="2" charset="2"/>
              <a:buChar char="Ø"/>
            </a:pPr>
            <a:r>
              <a:rPr lang="en-US" sz="1900" b="1" dirty="0">
                <a:solidFill>
                  <a:schemeClr val="accent1"/>
                </a:solidFill>
              </a:rPr>
              <a:t>Any other suggestions? </a:t>
            </a:r>
          </a:p>
          <a:p>
            <a:pPr marL="0" indent="0"/>
            <a:endParaRPr lang="en-CA" sz="1800" dirty="0" smtClean="0"/>
          </a:p>
        </p:txBody>
      </p:sp>
      <p:sp>
        <p:nvSpPr>
          <p:cNvPr id="3" name="Text Placeholder 2"/>
          <p:cNvSpPr>
            <a:spLocks noGrp="1"/>
          </p:cNvSpPr>
          <p:nvPr>
            <p:ph type="body" sz="quarter" idx="11"/>
          </p:nvPr>
        </p:nvSpPr>
        <p:spPr>
          <a:xfrm>
            <a:off x="381000" y="381000"/>
            <a:ext cx="3657600" cy="338554"/>
          </a:xfrm>
        </p:spPr>
        <p:txBody>
          <a:bodyPr/>
          <a:lstStyle/>
          <a:p>
            <a:r>
              <a:rPr lang="en-US" sz="1600" dirty="0" smtClean="0"/>
              <a:t>Avoid Overscheduling</a:t>
            </a:r>
            <a:endParaRPr lang="en-CA" sz="1600" dirty="0"/>
          </a:p>
        </p:txBody>
      </p:sp>
      <p:sp>
        <p:nvSpPr>
          <p:cNvPr id="4" name="Text Placeholder 3"/>
          <p:cNvSpPr>
            <a:spLocks noGrp="1"/>
          </p:cNvSpPr>
          <p:nvPr>
            <p:ph type="body" sz="quarter" idx="12"/>
          </p:nvPr>
        </p:nvSpPr>
        <p:spPr>
          <a:xfrm>
            <a:off x="381000" y="884238"/>
            <a:ext cx="3657600" cy="369332"/>
          </a:xfrm>
        </p:spPr>
        <p:txBody>
          <a:bodyPr/>
          <a:lstStyle/>
          <a:p>
            <a:r>
              <a:rPr lang="en-CA" dirty="0" smtClean="0"/>
              <a:t>Not taking on too much</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695" y="389519"/>
            <a:ext cx="1522777" cy="1522777"/>
          </a:xfrm>
          <a:prstGeom prst="rect">
            <a:avLst/>
          </a:prstGeom>
        </p:spPr>
      </p:pic>
    </p:spTree>
    <p:extLst>
      <p:ext uri="{BB962C8B-B14F-4D97-AF65-F5344CB8AC3E}">
        <p14:creationId xmlns:p14="http://schemas.microsoft.com/office/powerpoint/2010/main" val="3635133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51520" y="1412776"/>
            <a:ext cx="8536564" cy="5112568"/>
          </a:xfrm>
        </p:spPr>
        <p:txBody>
          <a:bodyPr>
            <a:normAutofit/>
          </a:bodyPr>
          <a:lstStyle/>
          <a:p>
            <a:pPr marL="450850">
              <a:spcAft>
                <a:spcPts val="1000"/>
              </a:spcAft>
              <a:buFont typeface="Arial" panose="020B0604020202020204" pitchFamily="34" charset="0"/>
              <a:buChar char="•"/>
            </a:pPr>
            <a:r>
              <a:rPr lang="en-US" sz="1800" dirty="0" smtClean="0"/>
              <a:t>Maintain a lifestyle that will give you enough energy </a:t>
            </a:r>
          </a:p>
          <a:p>
            <a:pPr marL="450850">
              <a:spcAft>
                <a:spcPts val="1000"/>
              </a:spcAft>
              <a:buFont typeface="Arial" panose="020B0604020202020204" pitchFamily="34" charset="0"/>
              <a:buChar char="•"/>
            </a:pPr>
            <a:r>
              <a:rPr lang="en-US" sz="1800" dirty="0" smtClean="0"/>
              <a:t>Join/form a study group.</a:t>
            </a:r>
          </a:p>
          <a:p>
            <a:pPr marL="450850">
              <a:spcAft>
                <a:spcPts val="1000"/>
              </a:spcAft>
              <a:buFont typeface="Arial" panose="020B0604020202020204" pitchFamily="34" charset="0"/>
              <a:buChar char="•"/>
            </a:pPr>
            <a:r>
              <a:rPr lang="en-CA" sz="1800" dirty="0" smtClean="0"/>
              <a:t>Get help from a tutor at Sheridan.</a:t>
            </a:r>
          </a:p>
          <a:p>
            <a:pPr marL="450850">
              <a:spcAft>
                <a:spcPts val="1000"/>
              </a:spcAft>
              <a:buFont typeface="Arial" panose="020B0604020202020204" pitchFamily="34" charset="0"/>
              <a:buChar char="•"/>
            </a:pPr>
            <a:r>
              <a:rPr lang="en-US" sz="1800" dirty="0" smtClean="0"/>
              <a:t>Get help from help from a student advisor. </a:t>
            </a:r>
            <a:endParaRPr lang="en-CA" sz="1800" dirty="0" smtClean="0"/>
          </a:p>
          <a:p>
            <a:pPr marL="450850">
              <a:spcAft>
                <a:spcPts val="1000"/>
              </a:spcAft>
              <a:buFont typeface="Arial" panose="020B0604020202020204" pitchFamily="34" charset="0"/>
              <a:buChar char="•"/>
            </a:pPr>
            <a:r>
              <a:rPr lang="en-CA" sz="1800" dirty="0" smtClean="0"/>
              <a:t>Be aware of all your professors’ </a:t>
            </a:r>
            <a:r>
              <a:rPr lang="en-CA" sz="1800" dirty="0"/>
              <a:t>office </a:t>
            </a:r>
            <a:r>
              <a:rPr lang="en-CA" sz="1800" dirty="0" smtClean="0"/>
              <a:t>hours.</a:t>
            </a:r>
            <a:endParaRPr lang="en-CA" sz="1800" dirty="0"/>
          </a:p>
          <a:p>
            <a:pPr marL="450850">
              <a:spcAft>
                <a:spcPts val="1000"/>
              </a:spcAft>
              <a:buFont typeface="Arial" panose="020B0604020202020204" pitchFamily="34" charset="0"/>
              <a:buChar char="•"/>
            </a:pPr>
            <a:r>
              <a:rPr lang="en-CA" sz="1800" dirty="0" smtClean="0"/>
              <a:t>Ask for research and citation help from </a:t>
            </a:r>
            <a:r>
              <a:rPr lang="en-CA" sz="1800" dirty="0"/>
              <a:t>Sheridan’s </a:t>
            </a:r>
            <a:r>
              <a:rPr lang="en-CA" sz="1800" dirty="0" smtClean="0"/>
              <a:t>librarians.</a:t>
            </a:r>
          </a:p>
          <a:p>
            <a:pPr marL="450850">
              <a:spcAft>
                <a:spcPts val="1000"/>
              </a:spcAft>
              <a:buFont typeface="Arial" panose="020B0604020202020204" pitchFamily="34" charset="0"/>
              <a:buChar char="•"/>
            </a:pPr>
            <a:r>
              <a:rPr lang="en-CA" sz="1800" dirty="0" smtClean="0"/>
              <a:t>For assistance with choosing a career, visit Sheridan’s Career Services.</a:t>
            </a:r>
          </a:p>
          <a:p>
            <a:pPr marL="450850">
              <a:spcAft>
                <a:spcPts val="1000"/>
              </a:spcAft>
              <a:buFont typeface="Arial" panose="020B0604020202020204" pitchFamily="34" charset="0"/>
              <a:buChar char="•"/>
            </a:pPr>
            <a:r>
              <a:rPr lang="en-US" sz="1800" dirty="0" smtClean="0"/>
              <a:t>For international students, find resources at the International Centre. </a:t>
            </a:r>
            <a:endParaRPr lang="en-CA" sz="1800" dirty="0" smtClean="0"/>
          </a:p>
          <a:p>
            <a:pPr marL="450850">
              <a:spcAft>
                <a:spcPts val="1000"/>
              </a:spcAft>
              <a:buFont typeface="Arial" panose="020B0604020202020204" pitchFamily="34" charset="0"/>
              <a:buChar char="•"/>
            </a:pPr>
            <a:r>
              <a:rPr lang="en-CA" sz="1800" dirty="0" smtClean="0"/>
              <a:t>If personal issues are proving to be overwhelming, seek help from Sheridan’s </a:t>
            </a:r>
            <a:r>
              <a:rPr lang="en-CA" sz="1800" dirty="0"/>
              <a:t>Counselling </a:t>
            </a:r>
            <a:r>
              <a:rPr lang="en-CA" sz="1800" dirty="0" smtClean="0"/>
              <a:t>Services. </a:t>
            </a:r>
          </a:p>
          <a:p>
            <a:pPr marL="107950" indent="0">
              <a:spcAft>
                <a:spcPts val="1200"/>
              </a:spcAft>
            </a:pPr>
            <a:r>
              <a:rPr lang="en-CA" sz="1800" b="1" dirty="0">
                <a:solidFill>
                  <a:schemeClr val="accent1"/>
                </a:solidFill>
              </a:rPr>
              <a:t>Handout </a:t>
            </a:r>
            <a:r>
              <a:rPr lang="en-CA" sz="1800" b="1" dirty="0" smtClean="0">
                <a:solidFill>
                  <a:schemeClr val="accent1"/>
                </a:solidFill>
              </a:rPr>
              <a:t>#6: </a:t>
            </a:r>
            <a:r>
              <a:rPr lang="en-CA" sz="1800" b="1" dirty="0">
                <a:solidFill>
                  <a:schemeClr val="accent1"/>
                </a:solidFill>
              </a:rPr>
              <a:t>Getting more support</a:t>
            </a:r>
          </a:p>
          <a:p>
            <a:pPr marL="285750" indent="-285750">
              <a:buFont typeface="Arial" panose="020B0604020202020204" pitchFamily="34" charset="0"/>
              <a:buChar char="•"/>
            </a:pPr>
            <a:endParaRPr lang="en-CA" dirty="0"/>
          </a:p>
        </p:txBody>
      </p:sp>
      <p:sp>
        <p:nvSpPr>
          <p:cNvPr id="5" name="Text Placeholder 4"/>
          <p:cNvSpPr>
            <a:spLocks noGrp="1"/>
          </p:cNvSpPr>
          <p:nvPr>
            <p:ph type="body" sz="quarter" idx="11"/>
          </p:nvPr>
        </p:nvSpPr>
        <p:spPr/>
        <p:txBody>
          <a:bodyPr/>
          <a:lstStyle/>
          <a:p>
            <a:r>
              <a:rPr lang="en-US" dirty="0" smtClean="0"/>
              <a:t>Getting support</a:t>
            </a:r>
            <a:endParaRPr lang="en-CA" dirty="0"/>
          </a:p>
        </p:txBody>
      </p:sp>
      <p:sp>
        <p:nvSpPr>
          <p:cNvPr id="6" name="Text Placeholder 5"/>
          <p:cNvSpPr>
            <a:spLocks noGrp="1"/>
          </p:cNvSpPr>
          <p:nvPr>
            <p:ph type="body" sz="quarter" idx="12"/>
          </p:nvPr>
        </p:nvSpPr>
        <p:spPr>
          <a:xfrm>
            <a:off x="381000" y="884238"/>
            <a:ext cx="3657600" cy="369332"/>
          </a:xfrm>
        </p:spPr>
        <p:txBody>
          <a:bodyPr/>
          <a:lstStyle/>
          <a:p>
            <a:r>
              <a:rPr lang="en-US" dirty="0" smtClean="0"/>
              <a:t>Helpful resources</a:t>
            </a:r>
            <a:endParaRPr lang="en-C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1700808"/>
            <a:ext cx="1598548" cy="1598548"/>
          </a:xfrm>
          <a:prstGeom prst="rect">
            <a:avLst/>
          </a:prstGeom>
        </p:spPr>
      </p:pic>
    </p:spTree>
    <p:extLst>
      <p:ext uri="{BB962C8B-B14F-4D97-AF65-F5344CB8AC3E}">
        <p14:creationId xmlns:p14="http://schemas.microsoft.com/office/powerpoint/2010/main" val="1193391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51520" y="1656184"/>
            <a:ext cx="8568952" cy="5373216"/>
          </a:xfrm>
        </p:spPr>
        <p:txBody>
          <a:bodyPr>
            <a:normAutofit/>
          </a:bodyPr>
          <a:lstStyle/>
          <a:p>
            <a:pPr>
              <a:spcAft>
                <a:spcPts val="1800"/>
              </a:spcAft>
              <a:buFont typeface="Arial" panose="020B0604020202020204" pitchFamily="34" charset="0"/>
              <a:buChar char="•"/>
            </a:pPr>
            <a:r>
              <a:rPr lang="en-US" sz="1900" dirty="0" smtClean="0"/>
              <a:t>Set aside time </a:t>
            </a:r>
            <a:r>
              <a:rPr lang="en-US" sz="1900" b="1" dirty="0" smtClean="0"/>
              <a:t>each day </a:t>
            </a:r>
            <a:r>
              <a:rPr lang="en-US" sz="1900" dirty="0" smtClean="0"/>
              <a:t>to review whether your </a:t>
            </a:r>
            <a:r>
              <a:rPr lang="en-US" sz="1900" u="sng" dirty="0" smtClean="0"/>
              <a:t>scheduling is working</a:t>
            </a:r>
            <a:r>
              <a:rPr lang="en-US" sz="1900" dirty="0" smtClean="0"/>
              <a:t> and whether </a:t>
            </a:r>
            <a:r>
              <a:rPr lang="en-US" sz="1900" u="sng" dirty="0" smtClean="0"/>
              <a:t>new habits have formed</a:t>
            </a:r>
            <a:r>
              <a:rPr lang="en-US" sz="1900" dirty="0" smtClean="0"/>
              <a:t>. For example: </a:t>
            </a:r>
          </a:p>
          <a:p>
            <a:pPr marL="627063" indent="-363538">
              <a:spcAft>
                <a:spcPts val="1800"/>
              </a:spcAft>
              <a:buFont typeface="Wingdings" panose="05000000000000000000" pitchFamily="2" charset="2"/>
              <a:buChar char="Ø"/>
            </a:pPr>
            <a:r>
              <a:rPr lang="en-US" sz="1900" dirty="0"/>
              <a:t>Were tasks broken down sufficiently for assignments/preparing for exams? </a:t>
            </a:r>
            <a:r>
              <a:rPr lang="en-US" sz="1900" dirty="0" smtClean="0"/>
              <a:t>(look at weekly scheduling and daily “to do” list)</a:t>
            </a:r>
          </a:p>
          <a:p>
            <a:pPr marL="627063" indent="-363538">
              <a:spcAft>
                <a:spcPts val="1800"/>
              </a:spcAft>
              <a:buFont typeface="Wingdings" panose="05000000000000000000" pitchFamily="2" charset="2"/>
              <a:buChar char="Ø"/>
            </a:pPr>
            <a:r>
              <a:rPr lang="en-US" sz="1900" dirty="0" smtClean="0"/>
              <a:t>Did you overestimate or underestimate how much time tasks took? </a:t>
            </a:r>
            <a:endParaRPr lang="en-US" sz="1900" dirty="0"/>
          </a:p>
          <a:p>
            <a:pPr marL="627063" indent="-363538">
              <a:spcAft>
                <a:spcPts val="1800"/>
              </a:spcAft>
              <a:buFont typeface="Wingdings" panose="05000000000000000000" pitchFamily="2" charset="2"/>
              <a:buChar char="Ø"/>
            </a:pPr>
            <a:r>
              <a:rPr lang="en-US" sz="1900" dirty="0" smtClean="0"/>
              <a:t>Did you rank tasks appropriately on your “to do” lists? </a:t>
            </a:r>
            <a:endParaRPr lang="en-US" sz="1900" dirty="0"/>
          </a:p>
          <a:p>
            <a:pPr marL="627063" indent="-363538">
              <a:spcAft>
                <a:spcPts val="1800"/>
              </a:spcAft>
              <a:buFont typeface="Wingdings" panose="05000000000000000000" pitchFamily="2" charset="2"/>
              <a:buChar char="Ø"/>
            </a:pPr>
            <a:r>
              <a:rPr lang="en-US" sz="1900" dirty="0" smtClean="0"/>
              <a:t>As well, reflect on how well you are dealing with </a:t>
            </a:r>
            <a:r>
              <a:rPr lang="en-US" sz="1900" u="sng" dirty="0" smtClean="0"/>
              <a:t>your particular time management issues</a:t>
            </a:r>
            <a:r>
              <a:rPr lang="en-US" sz="1900" dirty="0" smtClean="0"/>
              <a:t>, for instance: are you managing to fight procrastination? Are you dealing better with distractions?  </a:t>
            </a:r>
          </a:p>
          <a:p>
            <a:pPr marL="627063" indent="-363538">
              <a:spcAft>
                <a:spcPts val="1800"/>
              </a:spcAft>
              <a:buFont typeface="Wingdings" panose="05000000000000000000" pitchFamily="2" charset="2"/>
              <a:buChar char="Ø"/>
            </a:pPr>
            <a:r>
              <a:rPr lang="en-US" sz="1900" b="1" dirty="0" smtClean="0">
                <a:solidFill>
                  <a:srgbClr val="FF0000"/>
                </a:solidFill>
              </a:rPr>
              <a:t>Are there any other strategies you can think of? </a:t>
            </a:r>
          </a:p>
        </p:txBody>
      </p:sp>
      <p:sp>
        <p:nvSpPr>
          <p:cNvPr id="3" name="Text Placeholder 2"/>
          <p:cNvSpPr>
            <a:spLocks noGrp="1"/>
          </p:cNvSpPr>
          <p:nvPr>
            <p:ph type="body" sz="quarter" idx="11"/>
          </p:nvPr>
        </p:nvSpPr>
        <p:spPr>
          <a:xfrm>
            <a:off x="381000" y="381000"/>
            <a:ext cx="3657600" cy="338554"/>
          </a:xfrm>
        </p:spPr>
        <p:txBody>
          <a:bodyPr/>
          <a:lstStyle/>
          <a:p>
            <a:r>
              <a:rPr lang="en-US" sz="1600" dirty="0" smtClean="0"/>
              <a:t>Monitoring progress</a:t>
            </a:r>
            <a:endParaRPr lang="en-CA" sz="1600"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Your progress</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809" y="379974"/>
            <a:ext cx="1042486" cy="1042486"/>
          </a:xfrm>
          <a:prstGeom prst="rect">
            <a:avLst/>
          </a:prstGeom>
        </p:spPr>
      </p:pic>
    </p:spTree>
    <p:extLst>
      <p:ext uri="{BB962C8B-B14F-4D97-AF65-F5344CB8AC3E}">
        <p14:creationId xmlns:p14="http://schemas.microsoft.com/office/powerpoint/2010/main" val="2638622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556793"/>
            <a:ext cx="8583488" cy="4752527"/>
          </a:xfrm>
        </p:spPr>
        <p:txBody>
          <a:bodyPr>
            <a:normAutofit/>
          </a:bodyPr>
          <a:lstStyle/>
          <a:p>
            <a:r>
              <a:rPr lang="en-US" sz="1900" b="1" dirty="0" smtClean="0">
                <a:solidFill>
                  <a:srgbClr val="FF0000"/>
                </a:solidFill>
              </a:rPr>
              <a:t>Handout #7: </a:t>
            </a:r>
            <a:r>
              <a:rPr lang="en-US" sz="1900" b="1" dirty="0">
                <a:solidFill>
                  <a:srgbClr val="FF0000"/>
                </a:solidFill>
              </a:rPr>
              <a:t>Time Management Log – Where did your time go?</a:t>
            </a:r>
            <a:endParaRPr lang="en-CA" sz="1900" dirty="0">
              <a:solidFill>
                <a:srgbClr val="FF0000"/>
              </a:solidFill>
            </a:endParaRPr>
          </a:p>
          <a:p>
            <a:endParaRPr lang="en-US" sz="1900" dirty="0"/>
          </a:p>
          <a:p>
            <a:pPr marL="0" indent="0"/>
            <a:r>
              <a:rPr lang="en-US" sz="1900" b="1" dirty="0" smtClean="0"/>
              <a:t>Logging your time:</a:t>
            </a:r>
          </a:p>
          <a:p>
            <a:pPr>
              <a:spcAft>
                <a:spcPts val="600"/>
              </a:spcAft>
              <a:buFont typeface="Arial" panose="020B0604020202020204" pitchFamily="34" charset="0"/>
              <a:buChar char="•"/>
            </a:pPr>
            <a:r>
              <a:rPr lang="en-US" sz="1900" dirty="0" smtClean="0"/>
              <a:t>Over </a:t>
            </a:r>
            <a:r>
              <a:rPr lang="en-US" sz="1900" dirty="0"/>
              <a:t>the next week, record how much time each activity took each day. </a:t>
            </a:r>
            <a:endParaRPr lang="en-US" sz="1900" dirty="0" smtClean="0"/>
          </a:p>
          <a:p>
            <a:pPr>
              <a:spcAft>
                <a:spcPts val="600"/>
              </a:spcAft>
              <a:buFont typeface="Arial" panose="020B0604020202020204" pitchFamily="34" charset="0"/>
              <a:buChar char="•"/>
            </a:pPr>
            <a:r>
              <a:rPr lang="en-US" sz="1900" dirty="0" smtClean="0"/>
              <a:t>Add in any other items. </a:t>
            </a:r>
          </a:p>
          <a:p>
            <a:pPr>
              <a:spcAft>
                <a:spcPts val="600"/>
              </a:spcAft>
              <a:buFont typeface="Arial" panose="020B0604020202020204" pitchFamily="34" charset="0"/>
              <a:buChar char="•"/>
            </a:pPr>
            <a:r>
              <a:rPr lang="en-US" sz="1900" dirty="0"/>
              <a:t>T</a:t>
            </a:r>
            <a:r>
              <a:rPr lang="en-US" sz="1900" dirty="0" smtClean="0"/>
              <a:t>otal </a:t>
            </a:r>
            <a:r>
              <a:rPr lang="en-US" sz="1900" dirty="0"/>
              <a:t>up the number of </a:t>
            </a:r>
            <a:r>
              <a:rPr lang="en-US" sz="1900" dirty="0" smtClean="0"/>
              <a:t>hours for the week. Take this number and use it to find the percentage of each activity. </a:t>
            </a:r>
          </a:p>
          <a:p>
            <a:pPr>
              <a:spcAft>
                <a:spcPts val="600"/>
              </a:spcAft>
            </a:pPr>
            <a:endParaRPr lang="en-US" sz="1900" dirty="0"/>
          </a:p>
          <a:p>
            <a:pPr>
              <a:spcAft>
                <a:spcPts val="600"/>
              </a:spcAft>
            </a:pPr>
            <a:r>
              <a:rPr lang="en-US" sz="1900" b="1" dirty="0" smtClean="0"/>
              <a:t>Reflect on your time log and ask yourself :  </a:t>
            </a:r>
          </a:p>
          <a:p>
            <a:pPr>
              <a:spcAft>
                <a:spcPts val="600"/>
              </a:spcAft>
              <a:buFont typeface="Arial" panose="020B0604020202020204" pitchFamily="34" charset="0"/>
              <a:buChar char="•"/>
            </a:pPr>
            <a:r>
              <a:rPr lang="en-US" sz="1900" dirty="0" smtClean="0"/>
              <a:t>Are </a:t>
            </a:r>
            <a:r>
              <a:rPr lang="en-US" sz="1900" dirty="0"/>
              <a:t>some activities taking up more time than needed? </a:t>
            </a:r>
            <a:endParaRPr lang="en-US" sz="1900" dirty="0" smtClean="0"/>
          </a:p>
          <a:p>
            <a:pPr>
              <a:spcAft>
                <a:spcPts val="600"/>
              </a:spcAft>
              <a:buFont typeface="Arial" panose="020B0604020202020204" pitchFamily="34" charset="0"/>
              <a:buChar char="•"/>
            </a:pPr>
            <a:r>
              <a:rPr lang="en-US" sz="1900" dirty="0" smtClean="0"/>
              <a:t>Which activities can be reduced in order to help you better meet your goals? </a:t>
            </a:r>
          </a:p>
          <a:p>
            <a:pPr>
              <a:spcAft>
                <a:spcPts val="600"/>
              </a:spcAft>
            </a:pPr>
            <a:endParaRPr lang="en-CA" dirty="0"/>
          </a:p>
          <a:p>
            <a:endParaRPr lang="en-CA" dirty="0"/>
          </a:p>
        </p:txBody>
      </p:sp>
      <p:sp>
        <p:nvSpPr>
          <p:cNvPr id="3" name="Text Placeholder 2"/>
          <p:cNvSpPr>
            <a:spLocks noGrp="1"/>
          </p:cNvSpPr>
          <p:nvPr>
            <p:ph type="body" sz="quarter" idx="11"/>
          </p:nvPr>
        </p:nvSpPr>
        <p:spPr>
          <a:xfrm>
            <a:off x="381000" y="381000"/>
            <a:ext cx="3657600" cy="338554"/>
          </a:xfrm>
        </p:spPr>
        <p:txBody>
          <a:bodyPr/>
          <a:lstStyle/>
          <a:p>
            <a:r>
              <a:rPr lang="en-US" sz="1600" dirty="0" smtClean="0"/>
              <a:t>Monitoring progress</a:t>
            </a:r>
            <a:endParaRPr lang="en-CA" sz="1600"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Time log</a:t>
            </a:r>
            <a:endParaRPr lang="en-CA" dirty="0"/>
          </a:p>
        </p:txBody>
      </p:sp>
    </p:spTree>
    <p:extLst>
      <p:ext uri="{BB962C8B-B14F-4D97-AF65-F5344CB8AC3E}">
        <p14:creationId xmlns:p14="http://schemas.microsoft.com/office/powerpoint/2010/main" val="343629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1560" y="1340768"/>
            <a:ext cx="7322302" cy="4906654"/>
          </a:xfrm>
        </p:spPr>
        <p:txBody>
          <a:bodyPr>
            <a:noAutofit/>
          </a:bodyPr>
          <a:lstStyle/>
          <a:p>
            <a:pPr marL="0" indent="0"/>
            <a:r>
              <a:rPr lang="en-US" sz="1600" b="1" dirty="0" smtClean="0"/>
              <a:t>Introduction</a:t>
            </a:r>
          </a:p>
          <a:p>
            <a:pPr marL="625475" indent="-176213">
              <a:buFont typeface="Arial" panose="020B0604020202020204" pitchFamily="34" charset="0"/>
              <a:buChar char="•"/>
            </a:pPr>
            <a:r>
              <a:rPr lang="en-US" sz="1600" dirty="0" smtClean="0"/>
              <a:t>Icebreaker activity</a:t>
            </a:r>
          </a:p>
          <a:p>
            <a:pPr marL="625475" indent="-176213">
              <a:buFont typeface="Arial" panose="020B0604020202020204" pitchFamily="34" charset="0"/>
              <a:buChar char="•"/>
            </a:pPr>
            <a:r>
              <a:rPr lang="en-US" sz="1600" dirty="0" smtClean="0"/>
              <a:t>Definition of time management</a:t>
            </a:r>
          </a:p>
          <a:p>
            <a:pPr marL="625475" indent="-176213">
              <a:buFont typeface="Arial" panose="020B0604020202020204" pitchFamily="34" charset="0"/>
              <a:buChar char="•"/>
            </a:pPr>
            <a:r>
              <a:rPr lang="en-US" sz="1600" dirty="0" smtClean="0"/>
              <a:t>Time management benefits and consequences</a:t>
            </a:r>
          </a:p>
          <a:p>
            <a:pPr marL="0" indent="0"/>
            <a:endParaRPr lang="en-US" sz="1600" dirty="0" smtClean="0"/>
          </a:p>
          <a:p>
            <a:pPr marL="0" indent="0"/>
            <a:r>
              <a:rPr lang="en-US" sz="1600" b="1" dirty="0"/>
              <a:t>Know yourself</a:t>
            </a:r>
          </a:p>
          <a:p>
            <a:pPr marL="625475" indent="-176213">
              <a:buFont typeface="Arial" panose="020B0604020202020204" pitchFamily="34" charset="0"/>
              <a:buChar char="•"/>
            </a:pPr>
            <a:r>
              <a:rPr lang="en-US" sz="1600" dirty="0"/>
              <a:t>Time Management </a:t>
            </a:r>
            <a:r>
              <a:rPr lang="en-US" sz="1600" dirty="0" smtClean="0"/>
              <a:t>Self-Assessment </a:t>
            </a:r>
            <a:r>
              <a:rPr lang="en-US" sz="1600" dirty="0"/>
              <a:t>Questionnaire</a:t>
            </a:r>
          </a:p>
          <a:p>
            <a:pPr marL="625475" indent="-176213">
              <a:buFont typeface="Arial" panose="020B0604020202020204" pitchFamily="34" charset="0"/>
              <a:buChar char="•"/>
            </a:pPr>
            <a:r>
              <a:rPr lang="en-US" sz="1600" dirty="0"/>
              <a:t>Some reasons for poor time </a:t>
            </a:r>
            <a:r>
              <a:rPr lang="en-US" sz="1600" dirty="0" smtClean="0"/>
              <a:t>management</a:t>
            </a:r>
          </a:p>
          <a:p>
            <a:pPr marL="0" indent="0"/>
            <a:endParaRPr lang="en-US" sz="1600" dirty="0" smtClean="0"/>
          </a:p>
          <a:p>
            <a:pPr marL="0" indent="0"/>
            <a:r>
              <a:rPr lang="en-US" sz="1600" b="1" dirty="0" smtClean="0"/>
              <a:t>Establishing Good Habits &amp; Using Tools</a:t>
            </a:r>
          </a:p>
          <a:p>
            <a:pPr marL="625475" indent="-176213">
              <a:buFont typeface="Arial" panose="020B0604020202020204" pitchFamily="34" charset="0"/>
              <a:buChar char="•"/>
            </a:pPr>
            <a:r>
              <a:rPr lang="en-US" sz="1600" dirty="0" smtClean="0"/>
              <a:t>Setting goals and scheduling</a:t>
            </a:r>
          </a:p>
          <a:p>
            <a:pPr marL="625475" indent="-176213">
              <a:buFont typeface="Arial" panose="020B0604020202020204" pitchFamily="34" charset="0"/>
              <a:buChar char="•"/>
            </a:pPr>
            <a:r>
              <a:rPr lang="en-US" sz="1600" dirty="0" smtClean="0"/>
              <a:t>Fighting procrastination</a:t>
            </a:r>
          </a:p>
          <a:p>
            <a:pPr marL="625475" indent="-176213">
              <a:buFont typeface="Arial" panose="020B0604020202020204" pitchFamily="34" charset="0"/>
              <a:buChar char="•"/>
            </a:pPr>
            <a:r>
              <a:rPr lang="en-US" sz="1600" dirty="0" smtClean="0"/>
              <a:t>Managing distractions</a:t>
            </a:r>
          </a:p>
          <a:p>
            <a:pPr marL="625475" indent="-176213">
              <a:buFont typeface="Arial" panose="020B0604020202020204" pitchFamily="34" charset="0"/>
              <a:buChar char="•"/>
            </a:pPr>
            <a:r>
              <a:rPr lang="en-US" sz="1600" dirty="0" smtClean="0"/>
              <a:t>Avoid overscheduling </a:t>
            </a:r>
          </a:p>
          <a:p>
            <a:pPr marL="625475" indent="-176213">
              <a:buFont typeface="Arial" panose="020B0604020202020204" pitchFamily="34" charset="0"/>
              <a:buChar char="•"/>
            </a:pPr>
            <a:r>
              <a:rPr lang="en-US" sz="1600" dirty="0" smtClean="0"/>
              <a:t>Getting further help</a:t>
            </a:r>
          </a:p>
          <a:p>
            <a:pPr marL="625475" indent="-176213">
              <a:buFont typeface="Arial" panose="020B0604020202020204" pitchFamily="34" charset="0"/>
              <a:buChar char="•"/>
            </a:pPr>
            <a:r>
              <a:rPr lang="en-US" sz="1600" dirty="0"/>
              <a:t>Monitoring your progress </a:t>
            </a:r>
          </a:p>
        </p:txBody>
      </p:sp>
      <p:sp>
        <p:nvSpPr>
          <p:cNvPr id="3" name="Text Placeholder 2"/>
          <p:cNvSpPr>
            <a:spLocks noGrp="1"/>
          </p:cNvSpPr>
          <p:nvPr>
            <p:ph type="body" sz="quarter" idx="11"/>
          </p:nvPr>
        </p:nvSpPr>
        <p:spPr/>
        <p:txBody>
          <a:bodyPr/>
          <a:lstStyle/>
          <a:p>
            <a:r>
              <a:rPr lang="en-US" dirty="0" smtClean="0"/>
              <a:t>Time Management</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Outline</a:t>
            </a:r>
            <a:endParaRPr lang="en-CA" dirty="0"/>
          </a:p>
        </p:txBody>
      </p:sp>
    </p:spTree>
    <p:extLst>
      <p:ext uri="{BB962C8B-B14F-4D97-AF65-F5344CB8AC3E}">
        <p14:creationId xmlns:p14="http://schemas.microsoft.com/office/powerpoint/2010/main" val="4077464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Questions? </a:t>
            </a:r>
            <a:endParaRPr lang="en-CA" dirty="0"/>
          </a:p>
        </p:txBody>
      </p:sp>
    </p:spTree>
    <p:extLst>
      <p:ext uri="{BB962C8B-B14F-4D97-AF65-F5344CB8AC3E}">
        <p14:creationId xmlns:p14="http://schemas.microsoft.com/office/powerpoint/2010/main" val="4101367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5536" y="1484784"/>
            <a:ext cx="8496944" cy="4896544"/>
          </a:xfrm>
        </p:spPr>
        <p:txBody>
          <a:bodyPr>
            <a:normAutofit lnSpcReduction="10000"/>
          </a:bodyPr>
          <a:lstStyle/>
          <a:p>
            <a:r>
              <a:rPr lang="en-CA" dirty="0">
                <a:solidFill>
                  <a:schemeClr val="tx2"/>
                </a:solidFill>
              </a:rPr>
              <a:t>Burns, D. (1993</a:t>
            </a:r>
            <a:r>
              <a:rPr lang="en-CA" dirty="0" smtClean="0">
                <a:solidFill>
                  <a:schemeClr val="tx2"/>
                </a:solidFill>
              </a:rPr>
              <a:t>). </a:t>
            </a:r>
            <a:r>
              <a:rPr lang="en-CA" i="1" dirty="0">
                <a:solidFill>
                  <a:schemeClr val="tx2"/>
                </a:solidFill>
              </a:rPr>
              <a:t>Ten </a:t>
            </a:r>
            <a:r>
              <a:rPr lang="en-CA" i="1" dirty="0" smtClean="0">
                <a:solidFill>
                  <a:schemeClr val="tx2"/>
                </a:solidFill>
              </a:rPr>
              <a:t>days </a:t>
            </a:r>
            <a:r>
              <a:rPr lang="en-CA" i="1" dirty="0">
                <a:solidFill>
                  <a:schemeClr val="tx2"/>
                </a:solidFill>
              </a:rPr>
              <a:t>to </a:t>
            </a:r>
            <a:r>
              <a:rPr lang="en-CA" i="1" dirty="0" smtClean="0">
                <a:solidFill>
                  <a:schemeClr val="tx2"/>
                </a:solidFill>
              </a:rPr>
              <a:t>self </a:t>
            </a:r>
            <a:r>
              <a:rPr lang="en-CA" i="1" dirty="0">
                <a:solidFill>
                  <a:schemeClr val="tx2"/>
                </a:solidFill>
              </a:rPr>
              <a:t>e</a:t>
            </a:r>
            <a:r>
              <a:rPr lang="en-CA" i="1" dirty="0" smtClean="0">
                <a:solidFill>
                  <a:schemeClr val="tx2"/>
                </a:solidFill>
              </a:rPr>
              <a:t>steem</a:t>
            </a:r>
            <a:r>
              <a:rPr lang="en-CA" dirty="0">
                <a:solidFill>
                  <a:schemeClr val="tx2"/>
                </a:solidFill>
              </a:rPr>
              <a:t>. New York: Quill</a:t>
            </a:r>
            <a:r>
              <a:rPr lang="en-CA" dirty="0" smtClean="0">
                <a:solidFill>
                  <a:schemeClr val="tx2"/>
                </a:solidFill>
              </a:rPr>
              <a:t>.</a:t>
            </a:r>
            <a:endParaRPr lang="en-CA" dirty="0" smtClean="0"/>
          </a:p>
          <a:p>
            <a:endParaRPr lang="en-CA" dirty="0"/>
          </a:p>
          <a:p>
            <a:r>
              <a:rPr lang="en-CA" dirty="0" err="1" smtClean="0"/>
              <a:t>Claessens</a:t>
            </a:r>
            <a:r>
              <a:rPr lang="en-CA" dirty="0" smtClean="0"/>
              <a:t>, B.C.J.,  van </a:t>
            </a:r>
            <a:r>
              <a:rPr lang="en-CA" dirty="0" err="1"/>
              <a:t>Erde</a:t>
            </a:r>
            <a:r>
              <a:rPr lang="en-CA" dirty="0"/>
              <a:t>, W., </a:t>
            </a:r>
            <a:r>
              <a:rPr lang="en-CA" dirty="0" err="1" smtClean="0"/>
              <a:t>Rutte</a:t>
            </a:r>
            <a:r>
              <a:rPr lang="en-CA" dirty="0" smtClean="0"/>
              <a:t>, C.G. &amp; Roe, R.A. (2007). A review of the time management literature. </a:t>
            </a:r>
            <a:r>
              <a:rPr lang="en-CA" i="1" dirty="0" smtClean="0"/>
              <a:t>Personnel Review, 36</a:t>
            </a:r>
            <a:r>
              <a:rPr lang="en-CA" dirty="0" smtClean="0"/>
              <a:t>(2), 255 – 276.</a:t>
            </a:r>
          </a:p>
          <a:p>
            <a:endParaRPr lang="en-US" dirty="0"/>
          </a:p>
          <a:p>
            <a:r>
              <a:rPr lang="en-CA" dirty="0" err="1" smtClean="0">
                <a:solidFill>
                  <a:schemeClr val="tx2"/>
                </a:solidFill>
              </a:rPr>
              <a:t>Häfner</a:t>
            </a:r>
            <a:r>
              <a:rPr lang="en-CA" dirty="0" smtClean="0">
                <a:solidFill>
                  <a:schemeClr val="tx2"/>
                </a:solidFill>
              </a:rPr>
              <a:t>, A., Stock</a:t>
            </a:r>
            <a:r>
              <a:rPr lang="en-CA" dirty="0">
                <a:solidFill>
                  <a:schemeClr val="tx2"/>
                </a:solidFill>
              </a:rPr>
              <a:t>, </a:t>
            </a:r>
            <a:r>
              <a:rPr lang="en-CA" dirty="0" smtClean="0">
                <a:solidFill>
                  <a:schemeClr val="tx2"/>
                </a:solidFill>
              </a:rPr>
              <a:t>A., </a:t>
            </a:r>
            <a:r>
              <a:rPr lang="en-CA" dirty="0" err="1" smtClean="0">
                <a:solidFill>
                  <a:schemeClr val="tx2"/>
                </a:solidFill>
              </a:rPr>
              <a:t>Oberst</a:t>
            </a:r>
            <a:r>
              <a:rPr lang="en-CA" dirty="0" smtClean="0">
                <a:solidFill>
                  <a:schemeClr val="tx2"/>
                </a:solidFill>
              </a:rPr>
              <a:t>, V. (2015). Decreasing students’ stress through time management training: An intervention study. </a:t>
            </a:r>
            <a:r>
              <a:rPr lang="en-CA" i="1" dirty="0" smtClean="0">
                <a:solidFill>
                  <a:schemeClr val="tx2"/>
                </a:solidFill>
              </a:rPr>
              <a:t>European Journal of Psychology of Education</a:t>
            </a:r>
            <a:r>
              <a:rPr lang="en-CA" dirty="0" smtClean="0">
                <a:solidFill>
                  <a:schemeClr val="tx2"/>
                </a:solidFill>
              </a:rPr>
              <a:t>, </a:t>
            </a:r>
            <a:r>
              <a:rPr lang="en-CA" i="1" dirty="0" smtClean="0">
                <a:solidFill>
                  <a:schemeClr val="tx2"/>
                </a:solidFill>
              </a:rPr>
              <a:t>30</a:t>
            </a:r>
            <a:r>
              <a:rPr lang="en-CA" dirty="0" smtClean="0">
                <a:solidFill>
                  <a:schemeClr val="tx2"/>
                </a:solidFill>
              </a:rPr>
              <a:t>(1), 81-94. </a:t>
            </a:r>
            <a:endParaRPr lang="en-CA" dirty="0" smtClean="0"/>
          </a:p>
          <a:p>
            <a:endParaRPr lang="en-US" dirty="0"/>
          </a:p>
          <a:p>
            <a:r>
              <a:rPr lang="en-US" dirty="0"/>
              <a:t>Managing </a:t>
            </a:r>
            <a:r>
              <a:rPr lang="en-US" dirty="0" smtClean="0"/>
              <a:t>distractions </a:t>
            </a:r>
            <a:r>
              <a:rPr lang="en-US" dirty="0"/>
              <a:t>(</a:t>
            </a:r>
            <a:r>
              <a:rPr lang="en-US" dirty="0" err="1"/>
              <a:t>n.d.</a:t>
            </a:r>
            <a:r>
              <a:rPr lang="en-US" dirty="0"/>
              <a:t>) </a:t>
            </a:r>
            <a:r>
              <a:rPr lang="en-US" i="1" dirty="0"/>
              <a:t>A guide to time management</a:t>
            </a:r>
            <a:r>
              <a:rPr lang="en-US" dirty="0"/>
              <a:t>, University of Guelph </a:t>
            </a:r>
            <a:r>
              <a:rPr lang="en-US" dirty="0" smtClean="0"/>
              <a:t>Library, the </a:t>
            </a:r>
            <a:r>
              <a:rPr lang="en-US" dirty="0"/>
              <a:t>L</a:t>
            </a:r>
            <a:r>
              <a:rPr lang="en-US" dirty="0" smtClean="0"/>
              <a:t>earning Commons. </a:t>
            </a:r>
            <a:r>
              <a:rPr lang="en-US" dirty="0"/>
              <a:t>Retrieved from </a:t>
            </a:r>
            <a:r>
              <a:rPr lang="en-US" dirty="0">
                <a:hlinkClick r:id="rId3"/>
              </a:rPr>
              <a:t>http://</a:t>
            </a:r>
            <a:r>
              <a:rPr lang="en-US" dirty="0" smtClean="0">
                <a:hlinkClick r:id="rId3"/>
              </a:rPr>
              <a:t>www.learningcommons.uoguelph.ca/guides/time_management/html/managing_distractions.html</a:t>
            </a:r>
            <a:endParaRPr lang="en-US" dirty="0" smtClean="0"/>
          </a:p>
          <a:p>
            <a:endParaRPr lang="en-US" dirty="0"/>
          </a:p>
          <a:p>
            <a:r>
              <a:rPr lang="en-US" dirty="0"/>
              <a:t>Motivation techniques (2012). Academic Success Center, Oregon State University. Retrieved from </a:t>
            </a:r>
            <a:r>
              <a:rPr lang="en-US" dirty="0">
                <a:hlinkClick r:id="rId4"/>
              </a:rPr>
              <a:t>http://</a:t>
            </a:r>
            <a:r>
              <a:rPr lang="en-US" dirty="0" smtClean="0">
                <a:hlinkClick r:id="rId4"/>
              </a:rPr>
              <a:t>success.oregonstate.edu/sites/success.oregonstate.edu/files/LearningCorner/Tools/motivation_techniques.pdf</a:t>
            </a:r>
            <a:r>
              <a:rPr lang="en-US" dirty="0" smtClean="0"/>
              <a:t/>
            </a:r>
            <a:br>
              <a:rPr lang="en-US" dirty="0" smtClean="0"/>
            </a:br>
            <a:endParaRPr lang="en-US" dirty="0" smtClean="0"/>
          </a:p>
          <a:p>
            <a:r>
              <a:rPr lang="en-CA" dirty="0"/>
              <a:t>Van </a:t>
            </a:r>
            <a:r>
              <a:rPr lang="en-CA" dirty="0" err="1"/>
              <a:t>Blerkom</a:t>
            </a:r>
            <a:r>
              <a:rPr lang="en-CA" dirty="0"/>
              <a:t>, D. L. (2012). </a:t>
            </a:r>
            <a:r>
              <a:rPr lang="en-CA" i="1" dirty="0"/>
              <a:t>College study skills: Becoming a strategic learner (</a:t>
            </a:r>
            <a:r>
              <a:rPr lang="en-CA" dirty="0"/>
              <a:t>7th ed.). Boston, MA: Wadsworth. </a:t>
            </a:r>
            <a:endParaRPr lang="en-CA" dirty="0" smtClean="0"/>
          </a:p>
          <a:p>
            <a:endParaRPr lang="en-US" dirty="0">
              <a:solidFill>
                <a:schemeClr val="tx2"/>
              </a:solidFill>
            </a:endParaRPr>
          </a:p>
          <a:p>
            <a:r>
              <a:rPr lang="en-CA" dirty="0" err="1"/>
              <a:t>Vences</a:t>
            </a:r>
            <a:r>
              <a:rPr lang="en-CA" dirty="0"/>
              <a:t> Cyril, A. (2014). Time Management and Academic Achievement of Higher Secondary Students. </a:t>
            </a:r>
            <a:r>
              <a:rPr lang="en-CA" i="1" dirty="0"/>
              <a:t>Journal on School Educational Technology, 10</a:t>
            </a:r>
            <a:r>
              <a:rPr lang="en-CA" dirty="0"/>
              <a:t>(</a:t>
            </a:r>
            <a:r>
              <a:rPr lang="en-CA" i="1" dirty="0"/>
              <a:t>3</a:t>
            </a:r>
            <a:r>
              <a:rPr lang="en-CA" dirty="0"/>
              <a:t>), 38-43.</a:t>
            </a:r>
            <a:endParaRPr lang="en-CA" dirty="0">
              <a:solidFill>
                <a:schemeClr val="tx2"/>
              </a:solidFill>
            </a:endParaRPr>
          </a:p>
          <a:p>
            <a:endParaRPr lang="en-US" dirty="0" smtClean="0"/>
          </a:p>
          <a:p>
            <a:endParaRPr lang="en-US" dirty="0"/>
          </a:p>
          <a:p>
            <a:endParaRPr lang="en-US" dirty="0">
              <a:solidFill>
                <a:schemeClr val="tx1"/>
              </a:solidFill>
            </a:endParaRPr>
          </a:p>
          <a:p>
            <a:endParaRPr lang="en-CA" dirty="0"/>
          </a:p>
          <a:p>
            <a:endParaRPr lang="en-US" dirty="0"/>
          </a:p>
          <a:p>
            <a:endParaRPr lang="en-US" dirty="0"/>
          </a:p>
          <a:p>
            <a:endParaRPr lang="en-US" dirty="0"/>
          </a:p>
          <a:p>
            <a:endParaRPr lang="en-CA" dirty="0"/>
          </a:p>
        </p:txBody>
      </p:sp>
      <p:sp>
        <p:nvSpPr>
          <p:cNvPr id="3" name="Text Placeholder 2"/>
          <p:cNvSpPr>
            <a:spLocks noGrp="1"/>
          </p:cNvSpPr>
          <p:nvPr>
            <p:ph type="body" sz="quarter" idx="11"/>
          </p:nvPr>
        </p:nvSpPr>
        <p:spPr/>
        <p:txBody>
          <a:bodyPr/>
          <a:lstStyle/>
          <a:p>
            <a:r>
              <a:rPr lang="en-US" dirty="0" smtClean="0"/>
              <a:t>References</a:t>
            </a:r>
            <a:endParaRPr lang="en-CA" dirty="0"/>
          </a:p>
        </p:txBody>
      </p:sp>
      <p:sp>
        <p:nvSpPr>
          <p:cNvPr id="4" name="Text Placeholder 3"/>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706241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387476"/>
            <a:ext cx="8295456" cy="4705819"/>
          </a:xfrm>
        </p:spPr>
        <p:txBody>
          <a:bodyPr>
            <a:normAutofit fontScale="92500" lnSpcReduction="20000"/>
          </a:bodyPr>
          <a:lstStyle/>
          <a:p>
            <a:r>
              <a:rPr lang="en-US" dirty="0" smtClean="0"/>
              <a:t>In order of appearance:</a:t>
            </a:r>
          </a:p>
          <a:p>
            <a:r>
              <a:rPr lang="en-US" dirty="0"/>
              <a:t> </a:t>
            </a:r>
            <a:endParaRPr lang="en-CA" dirty="0"/>
          </a:p>
          <a:p>
            <a:pPr>
              <a:spcAft>
                <a:spcPts val="600"/>
              </a:spcAft>
            </a:pPr>
            <a:r>
              <a:rPr lang="en-US" dirty="0"/>
              <a:t>“Skills” icon by </a:t>
            </a:r>
            <a:r>
              <a:rPr lang="en-US" dirty="0" err="1"/>
              <a:t>Rflor</a:t>
            </a:r>
            <a:r>
              <a:rPr lang="en-US" dirty="0"/>
              <a:t> from the Noun Project. </a:t>
            </a:r>
            <a:endParaRPr lang="en-CA" dirty="0"/>
          </a:p>
          <a:p>
            <a:pPr>
              <a:spcAft>
                <a:spcPts val="600"/>
              </a:spcAft>
            </a:pPr>
            <a:r>
              <a:rPr lang="en-US" dirty="0"/>
              <a:t>“Clock” icon by </a:t>
            </a:r>
            <a:r>
              <a:rPr lang="en-US" dirty="0" err="1"/>
              <a:t>Camelon</a:t>
            </a:r>
            <a:r>
              <a:rPr lang="en-US" dirty="0"/>
              <a:t> Design from the Noun Project. </a:t>
            </a:r>
            <a:endParaRPr lang="en-CA" dirty="0"/>
          </a:p>
          <a:p>
            <a:pPr>
              <a:spcAft>
                <a:spcPts val="600"/>
              </a:spcAft>
            </a:pPr>
            <a:r>
              <a:rPr lang="en-US" dirty="0"/>
              <a:t>“Quiz” icon by Carlos </a:t>
            </a:r>
            <a:r>
              <a:rPr lang="en-US" dirty="0" err="1"/>
              <a:t>Sarmento</a:t>
            </a:r>
            <a:r>
              <a:rPr lang="en-US" dirty="0"/>
              <a:t> from the Noun Project. </a:t>
            </a:r>
            <a:endParaRPr lang="en-CA" dirty="0"/>
          </a:p>
          <a:p>
            <a:pPr>
              <a:spcAft>
                <a:spcPts val="600"/>
              </a:spcAft>
            </a:pPr>
            <a:r>
              <a:rPr lang="en-US" dirty="0"/>
              <a:t>“Writing” icon by </a:t>
            </a:r>
            <a:r>
              <a:rPr lang="en-US" dirty="0" err="1"/>
              <a:t>ProSymbols</a:t>
            </a:r>
            <a:r>
              <a:rPr lang="en-US" dirty="0"/>
              <a:t> from the Noun Project. </a:t>
            </a:r>
            <a:endParaRPr lang="en-CA" dirty="0"/>
          </a:p>
          <a:p>
            <a:pPr>
              <a:spcAft>
                <a:spcPts val="600"/>
              </a:spcAft>
            </a:pPr>
            <a:r>
              <a:rPr lang="en-US" dirty="0"/>
              <a:t>“Target” icon by Julia </a:t>
            </a:r>
            <a:r>
              <a:rPr lang="en-US" dirty="0" err="1"/>
              <a:t>Stoffer</a:t>
            </a:r>
            <a:r>
              <a:rPr lang="en-US" dirty="0"/>
              <a:t> from the Noun Project. </a:t>
            </a:r>
            <a:endParaRPr lang="en-CA" dirty="0"/>
          </a:p>
          <a:p>
            <a:pPr>
              <a:spcAft>
                <a:spcPts val="600"/>
              </a:spcAft>
            </a:pPr>
            <a:r>
              <a:rPr lang="en-US" dirty="0"/>
              <a:t>“Calendar” by Edward Boatman from the Noun Project. </a:t>
            </a:r>
            <a:endParaRPr lang="en-CA" dirty="0"/>
          </a:p>
          <a:p>
            <a:pPr>
              <a:spcAft>
                <a:spcPts val="600"/>
              </a:spcAft>
            </a:pPr>
            <a:r>
              <a:rPr lang="en-US" dirty="0"/>
              <a:t>“Simplify” by Chris Homan from the Noun Project. </a:t>
            </a:r>
            <a:endParaRPr lang="en-CA" dirty="0"/>
          </a:p>
          <a:p>
            <a:pPr>
              <a:spcAft>
                <a:spcPts val="600"/>
              </a:spcAft>
            </a:pPr>
            <a:r>
              <a:rPr lang="en-US" dirty="0"/>
              <a:t>“Success” by </a:t>
            </a:r>
            <a:r>
              <a:rPr lang="en-US" dirty="0" err="1"/>
              <a:t>Becris</a:t>
            </a:r>
            <a:r>
              <a:rPr lang="en-US" dirty="0"/>
              <a:t> from the Noun Project. </a:t>
            </a:r>
            <a:endParaRPr lang="en-CA" dirty="0"/>
          </a:p>
          <a:p>
            <a:pPr>
              <a:spcAft>
                <a:spcPts val="600"/>
              </a:spcAft>
            </a:pPr>
            <a:r>
              <a:rPr lang="en-US" dirty="0"/>
              <a:t>“Procrastinate” by Dairy Free Design from the Noun Project. </a:t>
            </a:r>
            <a:endParaRPr lang="en-CA" dirty="0"/>
          </a:p>
          <a:p>
            <a:pPr>
              <a:spcAft>
                <a:spcPts val="600"/>
              </a:spcAft>
            </a:pPr>
            <a:r>
              <a:rPr lang="en-US" dirty="0"/>
              <a:t>“Hypnosis” by Luis Prado from the Noun Project. </a:t>
            </a:r>
            <a:endParaRPr lang="en-CA" dirty="0"/>
          </a:p>
          <a:p>
            <a:pPr>
              <a:spcAft>
                <a:spcPts val="600"/>
              </a:spcAft>
            </a:pPr>
            <a:r>
              <a:rPr lang="en-US" dirty="0"/>
              <a:t>“Message” by </a:t>
            </a:r>
            <a:r>
              <a:rPr lang="en-US" dirty="0" err="1"/>
              <a:t>Gregor</a:t>
            </a:r>
            <a:r>
              <a:rPr lang="en-US" dirty="0"/>
              <a:t> </a:t>
            </a:r>
            <a:r>
              <a:rPr lang="en-US" dirty="0">
                <a:solidFill>
                  <a:schemeClr val="tx2"/>
                </a:solidFill>
              </a:rPr>
              <a:t>Črešnar</a:t>
            </a:r>
            <a:r>
              <a:rPr lang="en-US" dirty="0"/>
              <a:t> from the Noun Project. </a:t>
            </a:r>
            <a:endParaRPr lang="en-CA" dirty="0"/>
          </a:p>
          <a:p>
            <a:pPr>
              <a:spcAft>
                <a:spcPts val="600"/>
              </a:spcAft>
            </a:pPr>
            <a:r>
              <a:rPr lang="en-US" dirty="0"/>
              <a:t>“Internal” by </a:t>
            </a:r>
            <a:r>
              <a:rPr lang="en-US" dirty="0" err="1"/>
              <a:t>Gregor</a:t>
            </a:r>
            <a:r>
              <a:rPr lang="en-US" dirty="0"/>
              <a:t> Črešnar from the Noun Project.</a:t>
            </a:r>
            <a:endParaRPr lang="en-CA" dirty="0"/>
          </a:p>
          <a:p>
            <a:pPr>
              <a:spcAft>
                <a:spcPts val="600"/>
              </a:spcAft>
            </a:pPr>
            <a:r>
              <a:rPr lang="en-US" dirty="0"/>
              <a:t>“Stress” by </a:t>
            </a:r>
            <a:r>
              <a:rPr lang="en-US" dirty="0" err="1"/>
              <a:t>Aenne</a:t>
            </a:r>
            <a:r>
              <a:rPr lang="en-US" dirty="0"/>
              <a:t> </a:t>
            </a:r>
            <a:r>
              <a:rPr lang="en-US" dirty="0" err="1"/>
              <a:t>Brielman</a:t>
            </a:r>
            <a:r>
              <a:rPr lang="en-US" dirty="0"/>
              <a:t> from the Noun Project. </a:t>
            </a:r>
            <a:endParaRPr lang="en-CA" dirty="0"/>
          </a:p>
          <a:p>
            <a:pPr>
              <a:spcAft>
                <a:spcPts val="600"/>
              </a:spcAft>
            </a:pPr>
            <a:r>
              <a:rPr lang="en-US" dirty="0"/>
              <a:t>“Resources” by Andre Nolte from the Noun Project. </a:t>
            </a:r>
            <a:endParaRPr lang="en-CA" dirty="0"/>
          </a:p>
          <a:p>
            <a:pPr>
              <a:spcAft>
                <a:spcPts val="600"/>
              </a:spcAft>
            </a:pPr>
            <a:r>
              <a:rPr lang="en-US" dirty="0"/>
              <a:t>“Promotion” by </a:t>
            </a:r>
            <a:r>
              <a:rPr lang="en-US" dirty="0" err="1"/>
              <a:t>ProSymbols</a:t>
            </a:r>
            <a:r>
              <a:rPr lang="en-US" dirty="0"/>
              <a:t> from the Noun Project.</a:t>
            </a:r>
            <a:endParaRPr lang="en-CA" dirty="0"/>
          </a:p>
          <a:p>
            <a:endParaRPr lang="en-CA" dirty="0"/>
          </a:p>
        </p:txBody>
      </p:sp>
      <p:sp>
        <p:nvSpPr>
          <p:cNvPr id="3" name="Text Placeholder 2"/>
          <p:cNvSpPr>
            <a:spLocks noGrp="1"/>
          </p:cNvSpPr>
          <p:nvPr>
            <p:ph type="body" sz="quarter" idx="11"/>
          </p:nvPr>
        </p:nvSpPr>
        <p:spPr/>
        <p:txBody>
          <a:bodyPr/>
          <a:lstStyle/>
          <a:p>
            <a:r>
              <a:rPr lang="en-US" dirty="0" smtClean="0"/>
              <a:t>References</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Image List</a:t>
            </a:r>
            <a:endParaRPr lang="en-CA" dirty="0"/>
          </a:p>
        </p:txBody>
      </p:sp>
    </p:spTree>
    <p:extLst>
      <p:ext uri="{BB962C8B-B14F-4D97-AF65-F5344CB8AC3E}">
        <p14:creationId xmlns:p14="http://schemas.microsoft.com/office/powerpoint/2010/main" val="2301443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196752"/>
            <a:ext cx="8550324" cy="5040560"/>
          </a:xfrm>
        </p:spPr>
        <p:txBody>
          <a:bodyPr>
            <a:normAutofit/>
          </a:bodyPr>
          <a:lstStyle/>
          <a:p>
            <a:pPr marL="0" indent="0"/>
            <a:endParaRPr lang="en-US" sz="2000" dirty="0"/>
          </a:p>
          <a:p>
            <a:pPr marL="0" indent="0"/>
            <a:r>
              <a:rPr lang="en-US" sz="2000" b="1" dirty="0" smtClean="0">
                <a:solidFill>
                  <a:schemeClr val="accent1"/>
                </a:solidFill>
              </a:rPr>
              <a:t>Handout </a:t>
            </a:r>
            <a:r>
              <a:rPr lang="en-US" sz="2000" b="1" dirty="0">
                <a:solidFill>
                  <a:schemeClr val="accent1"/>
                </a:solidFill>
              </a:rPr>
              <a:t>#1: Where does the time go during a typical college week</a:t>
            </a:r>
            <a:r>
              <a:rPr lang="en-US" sz="2000" b="1" dirty="0" smtClean="0">
                <a:solidFill>
                  <a:schemeClr val="accent1"/>
                </a:solidFill>
              </a:rPr>
              <a:t>?</a:t>
            </a:r>
            <a:r>
              <a:rPr lang="en-US" sz="2000" dirty="0" smtClean="0">
                <a:solidFill>
                  <a:schemeClr val="tx2"/>
                </a:solidFill>
              </a:rPr>
              <a:t/>
            </a:r>
            <a:br>
              <a:rPr lang="en-US" sz="2000" dirty="0" smtClean="0">
                <a:solidFill>
                  <a:schemeClr val="tx2"/>
                </a:solidFill>
              </a:rPr>
            </a:br>
            <a:endParaRPr lang="en-US" sz="2000" b="1" dirty="0" smtClean="0"/>
          </a:p>
          <a:p>
            <a:pPr marL="0" indent="0"/>
            <a:r>
              <a:rPr lang="en-US" sz="2000" dirty="0" smtClean="0"/>
              <a:t>Form </a:t>
            </a:r>
            <a:r>
              <a:rPr lang="en-US" sz="2000" b="1" dirty="0" smtClean="0"/>
              <a:t>small groups of 2-3 students </a:t>
            </a:r>
            <a:r>
              <a:rPr lang="en-US" sz="2000" dirty="0" smtClean="0"/>
              <a:t>and work together to complete the handout. </a:t>
            </a:r>
            <a:r>
              <a:rPr lang="en-US" sz="2000" dirty="0" smtClean="0">
                <a:solidFill>
                  <a:schemeClr val="tx2"/>
                </a:solidFill>
              </a:rPr>
              <a:t>Keep in mind that a week consists of </a:t>
            </a:r>
            <a:r>
              <a:rPr lang="en-US" sz="2000" b="1" dirty="0" smtClean="0">
                <a:solidFill>
                  <a:schemeClr val="tx2"/>
                </a:solidFill>
              </a:rPr>
              <a:t>168 hours</a:t>
            </a:r>
            <a:r>
              <a:rPr lang="en-US" sz="2000" dirty="0" smtClean="0">
                <a:solidFill>
                  <a:schemeClr val="tx2"/>
                </a:solidFill>
              </a:rPr>
              <a:t>. </a:t>
            </a:r>
            <a:endParaRPr lang="en-US" sz="2000" dirty="0">
              <a:solidFill>
                <a:schemeClr val="tx2"/>
              </a:solidFill>
            </a:endParaRPr>
          </a:p>
          <a:p>
            <a:pPr marL="531813" lvl="1" indent="-354013">
              <a:buFont typeface="Arial" panose="020B0604020202020204" pitchFamily="34" charset="0"/>
              <a:buChar char="•"/>
            </a:pPr>
            <a:r>
              <a:rPr lang="en-US" sz="2000" dirty="0" smtClean="0">
                <a:solidFill>
                  <a:schemeClr val="tx2"/>
                </a:solidFill>
              </a:rPr>
              <a:t>Discuss how much time a student should spend on each activity. </a:t>
            </a:r>
          </a:p>
          <a:p>
            <a:pPr marL="531813" lvl="1" indent="-354013">
              <a:buFont typeface="Arial" panose="020B0604020202020204" pitchFamily="34" charset="0"/>
              <a:buChar char="•"/>
            </a:pPr>
            <a:r>
              <a:rPr lang="en-US" sz="2000" dirty="0" smtClean="0">
                <a:solidFill>
                  <a:schemeClr val="tx2"/>
                </a:solidFill>
              </a:rPr>
              <a:t>Add in any other activities you think are important. </a:t>
            </a:r>
          </a:p>
          <a:p>
            <a:pPr marL="531813" lvl="1" indent="-354013">
              <a:buFont typeface="Arial" panose="020B0604020202020204" pitchFamily="34" charset="0"/>
              <a:buChar char="•"/>
            </a:pPr>
            <a:r>
              <a:rPr lang="en-US" sz="2000" dirty="0" smtClean="0">
                <a:solidFill>
                  <a:schemeClr val="tx2"/>
                </a:solidFill>
              </a:rPr>
              <a:t>Add up the total number of hours. </a:t>
            </a:r>
            <a:br>
              <a:rPr lang="en-US" sz="2000" dirty="0" smtClean="0">
                <a:solidFill>
                  <a:schemeClr val="tx2"/>
                </a:solidFill>
              </a:rPr>
            </a:br>
            <a:endParaRPr lang="en-US" sz="2000" dirty="0" smtClean="0">
              <a:solidFill>
                <a:schemeClr val="tx2"/>
              </a:solidFill>
            </a:endParaRPr>
          </a:p>
          <a:p>
            <a:pPr marL="0" indent="-222250"/>
            <a:r>
              <a:rPr lang="en-US" sz="2000" b="1" dirty="0" smtClean="0">
                <a:solidFill>
                  <a:schemeClr val="tx2"/>
                </a:solidFill>
              </a:rPr>
              <a:t>Discussion: </a:t>
            </a:r>
          </a:p>
          <a:p>
            <a:pPr marL="627063" indent="-271463">
              <a:buFont typeface="Wingdings" panose="05000000000000000000" pitchFamily="2" charset="2"/>
              <a:buChar char="Ø"/>
            </a:pPr>
            <a:r>
              <a:rPr lang="en-US" sz="2000" dirty="0" smtClean="0"/>
              <a:t>Which activity was assigned the most hours in your group? </a:t>
            </a:r>
          </a:p>
          <a:p>
            <a:pPr marL="627063" indent="-271463">
              <a:buFont typeface="Wingdings" panose="05000000000000000000" pitchFamily="2" charset="2"/>
              <a:buChar char="Ø"/>
            </a:pPr>
            <a:r>
              <a:rPr lang="en-US" sz="2000" dirty="0" smtClean="0"/>
              <a:t>What was the most challenging part of this activity? </a:t>
            </a:r>
            <a:endParaRPr lang="en-US" sz="2000" dirty="0"/>
          </a:p>
          <a:p>
            <a:pPr>
              <a:buFont typeface="Arial" panose="020B0604020202020204" pitchFamily="34" charset="0"/>
              <a:buChar char="•"/>
            </a:pPr>
            <a:endParaRPr lang="en-US" sz="1800" b="1" dirty="0" smtClean="0"/>
          </a:p>
          <a:p>
            <a:pPr marL="0" indent="0"/>
            <a:endParaRPr lang="en-US" sz="2000" b="1" dirty="0" smtClean="0"/>
          </a:p>
          <a:p>
            <a:pPr marL="0" indent="0"/>
            <a:endParaRPr lang="en-US" sz="2000" b="1" dirty="0"/>
          </a:p>
          <a:p>
            <a:pPr marL="0" indent="0"/>
            <a:endParaRPr lang="en-US" b="1" dirty="0"/>
          </a:p>
          <a:p>
            <a:pPr marL="0" indent="0"/>
            <a:endParaRPr lang="en-US" b="1" dirty="0" smtClean="0">
              <a:solidFill>
                <a:srgbClr val="FF0000"/>
              </a:solidFill>
            </a:endParaRPr>
          </a:p>
        </p:txBody>
      </p:sp>
      <p:sp>
        <p:nvSpPr>
          <p:cNvPr id="3" name="Text Placeholder 2"/>
          <p:cNvSpPr>
            <a:spLocks noGrp="1"/>
          </p:cNvSpPr>
          <p:nvPr>
            <p:ph type="body" sz="quarter" idx="11"/>
          </p:nvPr>
        </p:nvSpPr>
        <p:spPr/>
        <p:txBody>
          <a:bodyPr/>
          <a:lstStyle/>
          <a:p>
            <a:r>
              <a:rPr lang="en-US" dirty="0" smtClean="0"/>
              <a:t>Introduction</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Icebreaker Activity</a:t>
            </a:r>
            <a:endParaRPr lang="en-CA" dirty="0"/>
          </a:p>
        </p:txBody>
      </p:sp>
    </p:spTree>
    <p:extLst>
      <p:ext uri="{BB962C8B-B14F-4D97-AF65-F5344CB8AC3E}">
        <p14:creationId xmlns:p14="http://schemas.microsoft.com/office/powerpoint/2010/main" val="192943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23528" y="1340768"/>
            <a:ext cx="8439472" cy="5373216"/>
          </a:xfrm>
        </p:spPr>
        <p:txBody>
          <a:bodyPr>
            <a:normAutofit/>
          </a:bodyPr>
          <a:lstStyle/>
          <a:p>
            <a:pPr marL="0" indent="0"/>
            <a:r>
              <a:rPr lang="en-CA" sz="2000" b="1" dirty="0" smtClean="0"/>
              <a:t>Definition</a:t>
            </a:r>
          </a:p>
          <a:p>
            <a:pPr>
              <a:buFont typeface="Arial" panose="020B0604020202020204" pitchFamily="34" charset="0"/>
              <a:buChar char="•"/>
            </a:pPr>
            <a:r>
              <a:rPr lang="en-CA" sz="2000" dirty="0" smtClean="0"/>
              <a:t>A set of </a:t>
            </a:r>
            <a:r>
              <a:rPr lang="en-CA" sz="2000" b="1" dirty="0" smtClean="0"/>
              <a:t>skills and behaviours </a:t>
            </a:r>
            <a:r>
              <a:rPr lang="en-CA" sz="2000" dirty="0" smtClean="0"/>
              <a:t>that make the most </a:t>
            </a:r>
            <a:br>
              <a:rPr lang="en-CA" sz="2000" dirty="0" smtClean="0"/>
            </a:br>
            <a:r>
              <a:rPr lang="en-CA" sz="2000" dirty="0" smtClean="0"/>
              <a:t>effective use of time while performing activities </a:t>
            </a:r>
            <a:br>
              <a:rPr lang="en-CA" sz="2000" dirty="0" smtClean="0"/>
            </a:br>
            <a:r>
              <a:rPr lang="en-CA" sz="2000" dirty="0" smtClean="0"/>
              <a:t>related to one’s </a:t>
            </a:r>
            <a:r>
              <a:rPr lang="en-CA" sz="2000" b="1" dirty="0" smtClean="0"/>
              <a:t>goals</a:t>
            </a:r>
            <a:r>
              <a:rPr lang="en-CA" sz="2000" dirty="0" smtClean="0"/>
              <a:t> (</a:t>
            </a:r>
            <a:r>
              <a:rPr lang="en-CA" sz="2000" dirty="0" err="1" smtClean="0"/>
              <a:t>Claessens</a:t>
            </a:r>
            <a:r>
              <a:rPr lang="en-CA" sz="2000" dirty="0" smtClean="0"/>
              <a:t> et al., 2007).</a:t>
            </a:r>
          </a:p>
          <a:p>
            <a:pPr marL="0" indent="0"/>
            <a:endParaRPr lang="en-US" sz="2000" dirty="0" smtClean="0"/>
          </a:p>
          <a:p>
            <a:pPr marL="0" indent="0"/>
            <a:r>
              <a:rPr lang="en-US" sz="2000" b="1" dirty="0" smtClean="0"/>
              <a:t>Why it’s important</a:t>
            </a:r>
            <a:endParaRPr lang="en-US" sz="2000" b="1" dirty="0"/>
          </a:p>
          <a:p>
            <a:pPr>
              <a:buFont typeface="Arial" panose="020B0604020202020204" pitchFamily="34" charset="0"/>
              <a:buChar char="•"/>
            </a:pPr>
            <a:r>
              <a:rPr lang="en-CA" sz="2000" dirty="0">
                <a:solidFill>
                  <a:schemeClr val="tx2"/>
                </a:solidFill>
              </a:rPr>
              <a:t>Current research has shown that </a:t>
            </a:r>
            <a:r>
              <a:rPr lang="en-CA" sz="2000" b="1" dirty="0">
                <a:solidFill>
                  <a:schemeClr val="tx2"/>
                </a:solidFill>
              </a:rPr>
              <a:t>time-related demands </a:t>
            </a:r>
            <a:r>
              <a:rPr lang="en-CA" sz="2000" dirty="0">
                <a:solidFill>
                  <a:schemeClr val="tx2"/>
                </a:solidFill>
              </a:rPr>
              <a:t>are a </a:t>
            </a:r>
            <a:r>
              <a:rPr lang="en-CA" sz="2000" dirty="0" smtClean="0">
                <a:solidFill>
                  <a:schemeClr val="tx2"/>
                </a:solidFill>
              </a:rPr>
              <a:t>serious problem for many students (</a:t>
            </a:r>
            <a:r>
              <a:rPr lang="en-CA" sz="2000" dirty="0" err="1" smtClean="0">
                <a:solidFill>
                  <a:schemeClr val="tx2"/>
                </a:solidFill>
              </a:rPr>
              <a:t>Häfner</a:t>
            </a:r>
            <a:r>
              <a:rPr lang="en-CA" sz="2000" dirty="0" smtClean="0">
                <a:solidFill>
                  <a:schemeClr val="tx2"/>
                </a:solidFill>
              </a:rPr>
              <a:t> &amp; Stock, 2015).</a:t>
            </a:r>
          </a:p>
          <a:p>
            <a:pPr marL="0" indent="0"/>
            <a:endParaRPr lang="en-US" sz="2000" b="1" dirty="0" smtClean="0"/>
          </a:p>
          <a:p>
            <a:pPr marL="0" indent="0"/>
            <a:r>
              <a:rPr lang="en-US" sz="2000" b="1" dirty="0" smtClean="0"/>
              <a:t>Questions:</a:t>
            </a:r>
          </a:p>
          <a:p>
            <a:pPr>
              <a:spcAft>
                <a:spcPts val="1200"/>
              </a:spcAft>
              <a:buFont typeface="Wingdings" panose="05000000000000000000" pitchFamily="2" charset="2"/>
              <a:buChar char="Ø"/>
            </a:pPr>
            <a:r>
              <a:rPr lang="en-US" sz="2000" b="1" dirty="0" smtClean="0"/>
              <a:t>What are some benefits of managing time well? </a:t>
            </a:r>
          </a:p>
          <a:p>
            <a:pPr>
              <a:spcAft>
                <a:spcPts val="1200"/>
              </a:spcAft>
              <a:buFont typeface="Wingdings" panose="05000000000000000000" pitchFamily="2" charset="2"/>
              <a:buChar char="Ø"/>
            </a:pPr>
            <a:r>
              <a:rPr lang="en-US" sz="2000" b="1" dirty="0" smtClean="0"/>
              <a:t>What are some of the consequences of poor time management for students? </a:t>
            </a:r>
            <a:endParaRPr lang="en-CA" sz="2000" b="1" dirty="0" smtClean="0"/>
          </a:p>
          <a:p>
            <a:pPr>
              <a:buFont typeface="Arial" panose="020B0604020202020204" pitchFamily="34" charset="0"/>
              <a:buChar char="•"/>
            </a:pPr>
            <a:endParaRPr lang="en-CA" sz="1800" dirty="0" smtClean="0"/>
          </a:p>
          <a:p>
            <a:pPr>
              <a:buFont typeface="Arial" panose="020B0604020202020204" pitchFamily="34" charset="0"/>
              <a:buChar char="•"/>
            </a:pPr>
            <a:endParaRPr lang="en-CA" dirty="0" smtClean="0"/>
          </a:p>
        </p:txBody>
      </p:sp>
      <p:sp>
        <p:nvSpPr>
          <p:cNvPr id="3" name="Text Placeholder 2"/>
          <p:cNvSpPr>
            <a:spLocks noGrp="1"/>
          </p:cNvSpPr>
          <p:nvPr>
            <p:ph type="body" sz="quarter" idx="11"/>
          </p:nvPr>
        </p:nvSpPr>
        <p:spPr/>
        <p:txBody>
          <a:bodyPr/>
          <a:lstStyle/>
          <a:p>
            <a:r>
              <a:rPr lang="en-US" dirty="0" smtClean="0"/>
              <a:t>Time Management</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Definition</a:t>
            </a:r>
            <a:endParaRPr lang="en-C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926147"/>
            <a:ext cx="1823864" cy="1823864"/>
          </a:xfrm>
          <a:prstGeom prst="rect">
            <a:avLst/>
          </a:prstGeom>
        </p:spPr>
      </p:pic>
    </p:spTree>
    <p:extLst>
      <p:ext uri="{BB962C8B-B14F-4D97-AF65-F5344CB8AC3E}">
        <p14:creationId xmlns:p14="http://schemas.microsoft.com/office/powerpoint/2010/main" val="3248084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2509498"/>
            <a:ext cx="1999622" cy="1999622"/>
          </a:xfrm>
          <a:prstGeom prst="rect">
            <a:avLst/>
          </a:prstGeom>
        </p:spPr>
      </p:pic>
      <p:sp>
        <p:nvSpPr>
          <p:cNvPr id="2" name="Content Placeholder 1"/>
          <p:cNvSpPr>
            <a:spLocks noGrp="1"/>
          </p:cNvSpPr>
          <p:nvPr>
            <p:ph sz="half" idx="1"/>
          </p:nvPr>
        </p:nvSpPr>
        <p:spPr>
          <a:xfrm>
            <a:off x="323528" y="1700808"/>
            <a:ext cx="6048672" cy="4536504"/>
          </a:xfrm>
        </p:spPr>
        <p:txBody>
          <a:bodyPr>
            <a:normAutofit/>
          </a:bodyPr>
          <a:lstStyle/>
          <a:p>
            <a:pPr marL="0" indent="0"/>
            <a:endParaRPr lang="en-CA" sz="2000" dirty="0" smtClean="0"/>
          </a:p>
          <a:p>
            <a:pPr>
              <a:buFont typeface="Arial" panose="020B0604020202020204" pitchFamily="34" charset="0"/>
              <a:buChar char="•"/>
            </a:pPr>
            <a:r>
              <a:rPr lang="en-CA" sz="2000" dirty="0" smtClean="0"/>
              <a:t>The good news is, it </a:t>
            </a:r>
            <a:r>
              <a:rPr lang="en-CA" sz="2000" dirty="0"/>
              <a:t>is possible </a:t>
            </a:r>
            <a:r>
              <a:rPr lang="en-CA" sz="2000" dirty="0" smtClean="0"/>
              <a:t>for </a:t>
            </a:r>
            <a:r>
              <a:rPr lang="en-CA" sz="2000" b="1" dirty="0" smtClean="0"/>
              <a:t>anyone</a:t>
            </a:r>
            <a:r>
              <a:rPr lang="en-CA" sz="2000" dirty="0" smtClean="0"/>
              <a:t> to improve how they manage their time. </a:t>
            </a:r>
            <a:br>
              <a:rPr lang="en-CA" sz="2000" dirty="0" smtClean="0"/>
            </a:br>
            <a:endParaRPr lang="en-CA" sz="2000" dirty="0" smtClean="0"/>
          </a:p>
          <a:p>
            <a:pPr>
              <a:buFont typeface="Arial" panose="020B0604020202020204" pitchFamily="34" charset="0"/>
              <a:buChar char="•"/>
            </a:pPr>
            <a:r>
              <a:rPr lang="en-CA" sz="2000" dirty="0" smtClean="0"/>
              <a:t>Time management is made up of a set of </a:t>
            </a:r>
            <a:r>
              <a:rPr lang="en-CA" sz="2000" b="1" dirty="0" smtClean="0"/>
              <a:t>skills and behaviours </a:t>
            </a:r>
            <a:r>
              <a:rPr lang="en-CA" sz="2000" dirty="0" smtClean="0"/>
              <a:t>that need to be learned </a:t>
            </a:r>
            <a:r>
              <a:rPr lang="en-CA" sz="2000" dirty="0"/>
              <a:t>and </a:t>
            </a:r>
            <a:r>
              <a:rPr lang="en-CA" sz="2000" dirty="0" smtClean="0"/>
              <a:t>practiced, and eventually these become habits. </a:t>
            </a:r>
          </a:p>
          <a:p>
            <a:pPr>
              <a:buFont typeface="Arial" panose="020B0604020202020204" pitchFamily="34" charset="0"/>
              <a:buChar char="•"/>
            </a:pPr>
            <a:endParaRPr lang="en-CA" sz="2000" dirty="0"/>
          </a:p>
          <a:p>
            <a:pPr>
              <a:buFont typeface="Arial" panose="020B0604020202020204" pitchFamily="34" charset="0"/>
              <a:buChar char="•"/>
            </a:pPr>
            <a:r>
              <a:rPr lang="en-CA" sz="2000" dirty="0" smtClean="0"/>
              <a:t>The first step is identifying your current approach to managing time (</a:t>
            </a:r>
            <a:r>
              <a:rPr lang="en-CA" sz="2000" dirty="0" err="1" smtClean="0"/>
              <a:t>Vences</a:t>
            </a:r>
            <a:r>
              <a:rPr lang="en-CA" sz="2000" dirty="0" smtClean="0"/>
              <a:t> Cyril, 2015). </a:t>
            </a:r>
          </a:p>
          <a:p>
            <a:pPr marL="0" indent="0"/>
            <a:endParaRPr lang="en-CA" sz="1800" dirty="0" smtClean="0"/>
          </a:p>
        </p:txBody>
      </p:sp>
      <p:sp>
        <p:nvSpPr>
          <p:cNvPr id="3" name="Text Placeholder 2"/>
          <p:cNvSpPr>
            <a:spLocks noGrp="1"/>
          </p:cNvSpPr>
          <p:nvPr>
            <p:ph type="body" sz="quarter" idx="11"/>
          </p:nvPr>
        </p:nvSpPr>
        <p:spPr>
          <a:xfrm>
            <a:off x="381000" y="381000"/>
            <a:ext cx="3657600" cy="369332"/>
          </a:xfrm>
        </p:spPr>
        <p:txBody>
          <a:bodyPr/>
          <a:lstStyle/>
          <a:p>
            <a:r>
              <a:rPr lang="en-US" dirty="0" smtClean="0"/>
              <a:t>Time management</a:t>
            </a:r>
            <a:endParaRPr lang="en-CA" dirty="0"/>
          </a:p>
        </p:txBody>
      </p:sp>
      <p:sp>
        <p:nvSpPr>
          <p:cNvPr id="4" name="Text Placeholder 3"/>
          <p:cNvSpPr>
            <a:spLocks noGrp="1"/>
          </p:cNvSpPr>
          <p:nvPr>
            <p:ph type="body" sz="quarter" idx="12"/>
          </p:nvPr>
        </p:nvSpPr>
        <p:spPr>
          <a:xfrm>
            <a:off x="381000" y="884238"/>
            <a:ext cx="3657600" cy="338554"/>
          </a:xfrm>
        </p:spPr>
        <p:txBody>
          <a:bodyPr/>
          <a:lstStyle/>
          <a:p>
            <a:r>
              <a:rPr lang="en-US" sz="1600" dirty="0" smtClean="0"/>
              <a:t>Skills and </a:t>
            </a:r>
            <a:r>
              <a:rPr lang="en-US" sz="1600" dirty="0" err="1" smtClean="0"/>
              <a:t>Behaviours</a:t>
            </a:r>
            <a:endParaRPr lang="en-CA" sz="1600" dirty="0"/>
          </a:p>
        </p:txBody>
      </p:sp>
    </p:spTree>
    <p:extLst>
      <p:ext uri="{BB962C8B-B14F-4D97-AF65-F5344CB8AC3E}">
        <p14:creationId xmlns:p14="http://schemas.microsoft.com/office/powerpoint/2010/main" val="2651947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1196752"/>
            <a:ext cx="7344816" cy="2062103"/>
          </a:xfrm>
          <a:prstGeom prst="rect">
            <a:avLst/>
          </a:prstGeom>
          <a:noFill/>
        </p:spPr>
        <p:txBody>
          <a:bodyPr wrap="square" rtlCol="0">
            <a:spAutoFit/>
          </a:bodyPr>
          <a:lstStyle/>
          <a:p>
            <a:pPr algn="ctr"/>
            <a:r>
              <a:rPr lang="en-US" sz="4800" b="1" dirty="0">
                <a:solidFill>
                  <a:schemeClr val="bg1"/>
                </a:solidFill>
              </a:rPr>
              <a:t>Know Yourself: </a:t>
            </a:r>
            <a:br>
              <a:rPr lang="en-US" sz="4800" b="1" dirty="0">
                <a:solidFill>
                  <a:schemeClr val="bg1"/>
                </a:solidFill>
              </a:rPr>
            </a:br>
            <a:r>
              <a:rPr lang="en-US" sz="4000" b="1" dirty="0">
                <a:solidFill>
                  <a:schemeClr val="bg1"/>
                </a:solidFill>
              </a:rPr>
              <a:t>Time Management </a:t>
            </a:r>
            <a:br>
              <a:rPr lang="en-US" sz="4000" b="1" dirty="0">
                <a:solidFill>
                  <a:schemeClr val="bg1"/>
                </a:solidFill>
              </a:rPr>
            </a:br>
            <a:r>
              <a:rPr lang="en-US" sz="4000" b="1" dirty="0">
                <a:solidFill>
                  <a:schemeClr val="bg1"/>
                </a:solidFill>
              </a:rPr>
              <a:t>Self-Assessment</a:t>
            </a:r>
            <a:endParaRPr lang="en-CA" sz="4000" b="1" dirty="0">
              <a:solidFill>
                <a:schemeClr val="bg1"/>
              </a:solidFill>
            </a:endParaRPr>
          </a:p>
        </p:txBody>
      </p:sp>
    </p:spTree>
    <p:extLst>
      <p:ext uri="{BB962C8B-B14F-4D97-AF65-F5344CB8AC3E}">
        <p14:creationId xmlns:p14="http://schemas.microsoft.com/office/powerpoint/2010/main" val="267352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0999" y="1484784"/>
            <a:ext cx="8511481" cy="4536504"/>
          </a:xfrm>
        </p:spPr>
        <p:txBody>
          <a:bodyPr>
            <a:normAutofit/>
          </a:bodyPr>
          <a:lstStyle/>
          <a:p>
            <a:pPr>
              <a:spcAft>
                <a:spcPts val="1200"/>
              </a:spcAft>
              <a:buFont typeface="Arial" panose="020B0604020202020204" pitchFamily="34" charset="0"/>
              <a:buChar char="•"/>
            </a:pPr>
            <a:r>
              <a:rPr lang="en-US" sz="2200" dirty="0" smtClean="0"/>
              <a:t>The first thing to do is to evaluate how you’re </a:t>
            </a:r>
            <a:br>
              <a:rPr lang="en-US" sz="2200" dirty="0" smtClean="0"/>
            </a:br>
            <a:r>
              <a:rPr lang="en-US" sz="2200" dirty="0" smtClean="0"/>
              <a:t>currently managing your time, in particular: </a:t>
            </a:r>
            <a:endParaRPr lang="en-US" sz="2200" dirty="0"/>
          </a:p>
          <a:p>
            <a:pPr marL="892175" indent="-446088">
              <a:buFont typeface="Wingdings" panose="05000000000000000000" pitchFamily="2" charset="2"/>
              <a:buChar char="Ø"/>
            </a:pPr>
            <a:r>
              <a:rPr lang="en-US" sz="2200" dirty="0" smtClean="0"/>
              <a:t>What is working well? </a:t>
            </a:r>
          </a:p>
          <a:p>
            <a:pPr marL="892175" indent="-446088">
              <a:buFont typeface="Wingdings" panose="05000000000000000000" pitchFamily="2" charset="2"/>
              <a:buChar char="Ø"/>
            </a:pPr>
            <a:r>
              <a:rPr lang="en-US" sz="2200" dirty="0" smtClean="0"/>
              <a:t>What isn’t? </a:t>
            </a:r>
          </a:p>
          <a:p>
            <a:pPr marL="0" indent="0"/>
            <a:endParaRPr lang="en-US" sz="2200" dirty="0" smtClean="0"/>
          </a:p>
          <a:p>
            <a:pPr marL="0" indent="0"/>
            <a:r>
              <a:rPr lang="en-US" sz="2200" b="1" dirty="0" smtClean="0">
                <a:solidFill>
                  <a:schemeClr val="tx2"/>
                </a:solidFill>
              </a:rPr>
              <a:t>Activity: Time </a:t>
            </a:r>
            <a:r>
              <a:rPr lang="en-US" sz="2200" b="1" dirty="0">
                <a:solidFill>
                  <a:schemeClr val="tx2"/>
                </a:solidFill>
              </a:rPr>
              <a:t>Management Self-Assessment </a:t>
            </a:r>
            <a:r>
              <a:rPr lang="en-US" sz="2200" b="1" dirty="0" smtClean="0">
                <a:solidFill>
                  <a:schemeClr val="tx2"/>
                </a:solidFill>
              </a:rPr>
              <a:t>Questionnaire</a:t>
            </a:r>
          </a:p>
          <a:p>
            <a:pPr>
              <a:buFont typeface="Arial" panose="020B0604020202020204" pitchFamily="34" charset="0"/>
              <a:buChar char="•"/>
            </a:pPr>
            <a:r>
              <a:rPr lang="en-US" sz="2200" dirty="0" smtClean="0"/>
              <a:t>The questionnaire gives you a chance to look specifically at your patterns and consider the decisions that you make. </a:t>
            </a:r>
          </a:p>
          <a:p>
            <a:pPr>
              <a:buFont typeface="Arial" panose="020B0604020202020204" pitchFamily="34" charset="0"/>
              <a:buChar char="•"/>
            </a:pPr>
            <a:r>
              <a:rPr lang="en-US" sz="2200" dirty="0" smtClean="0"/>
              <a:t>Complete the questionnaire individually.</a:t>
            </a:r>
          </a:p>
          <a:p>
            <a:pPr marL="0" indent="0"/>
            <a:r>
              <a:rPr lang="en-US" sz="2200" dirty="0" smtClean="0"/>
              <a:t/>
            </a:r>
            <a:br>
              <a:rPr lang="en-US" sz="2200" dirty="0" smtClean="0"/>
            </a:br>
            <a:r>
              <a:rPr lang="en-US" sz="2200" b="1" dirty="0" smtClean="0">
                <a:solidFill>
                  <a:schemeClr val="accent1"/>
                </a:solidFill>
              </a:rPr>
              <a:t>Handout </a:t>
            </a:r>
            <a:r>
              <a:rPr lang="en-US" sz="2200" b="1" dirty="0">
                <a:solidFill>
                  <a:schemeClr val="accent1"/>
                </a:solidFill>
              </a:rPr>
              <a:t>#2: </a:t>
            </a:r>
            <a:r>
              <a:rPr lang="en-US" sz="2200" b="1" dirty="0" smtClean="0">
                <a:solidFill>
                  <a:schemeClr val="accent1"/>
                </a:solidFill>
              </a:rPr>
              <a:t>Questionnaire</a:t>
            </a:r>
            <a:endParaRPr lang="en-US" sz="2200" dirty="0"/>
          </a:p>
          <a:p>
            <a:pPr>
              <a:buFont typeface="Arial" panose="020B0604020202020204" pitchFamily="34" charset="0"/>
              <a:buChar char="•"/>
            </a:pPr>
            <a:endParaRPr lang="en-US" sz="2200" dirty="0" smtClean="0"/>
          </a:p>
          <a:p>
            <a:pPr marL="0" indent="0"/>
            <a:endParaRPr lang="en-US" sz="2200" dirty="0"/>
          </a:p>
          <a:p>
            <a:pPr>
              <a:buFont typeface="Arial" panose="020B0604020202020204" pitchFamily="34" charset="0"/>
              <a:buChar char="•"/>
            </a:pPr>
            <a:endParaRPr lang="en-US" dirty="0">
              <a:solidFill>
                <a:schemeClr val="accent1"/>
              </a:solidFill>
            </a:endParaRPr>
          </a:p>
          <a:p>
            <a:pPr>
              <a:buFont typeface="Arial" panose="020B0604020202020204" pitchFamily="34" charset="0"/>
              <a:buChar char="•"/>
            </a:pPr>
            <a:endParaRPr lang="en-CA" dirty="0"/>
          </a:p>
        </p:txBody>
      </p:sp>
      <p:sp>
        <p:nvSpPr>
          <p:cNvPr id="3" name="Text Placeholder 2"/>
          <p:cNvSpPr>
            <a:spLocks noGrp="1"/>
          </p:cNvSpPr>
          <p:nvPr>
            <p:ph type="body" sz="quarter" idx="11"/>
          </p:nvPr>
        </p:nvSpPr>
        <p:spPr/>
        <p:txBody>
          <a:bodyPr/>
          <a:lstStyle/>
          <a:p>
            <a:r>
              <a:rPr lang="en-US" dirty="0" smtClean="0"/>
              <a:t>Know Yourself</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Questionnaire</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7" y="164475"/>
            <a:ext cx="1896373" cy="1896373"/>
          </a:xfrm>
          <a:prstGeom prst="rect">
            <a:avLst/>
          </a:prstGeom>
        </p:spPr>
      </p:pic>
    </p:spTree>
    <p:extLst>
      <p:ext uri="{BB962C8B-B14F-4D97-AF65-F5344CB8AC3E}">
        <p14:creationId xmlns:p14="http://schemas.microsoft.com/office/powerpoint/2010/main" val="965811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387476"/>
            <a:ext cx="8583488" cy="5149701"/>
          </a:xfrm>
        </p:spPr>
        <p:txBody>
          <a:bodyPr>
            <a:normAutofit/>
          </a:bodyPr>
          <a:lstStyle/>
          <a:p>
            <a:pPr marL="1797050" indent="-1797050">
              <a:lnSpc>
                <a:spcPts val="3000"/>
              </a:lnSpc>
              <a:spcBef>
                <a:spcPts val="0"/>
              </a:spcBef>
              <a:spcAft>
                <a:spcPts val="1200"/>
              </a:spcAft>
            </a:pPr>
            <a:r>
              <a:rPr lang="en-US" sz="2200" b="1" dirty="0" smtClean="0">
                <a:solidFill>
                  <a:schemeClr val="tx2"/>
                </a:solidFill>
              </a:rPr>
              <a:t>Some Reasons for Poor Time Management: </a:t>
            </a:r>
          </a:p>
          <a:p>
            <a:pPr marL="2241550" indent="-442913">
              <a:lnSpc>
                <a:spcPts val="3000"/>
              </a:lnSpc>
              <a:spcBef>
                <a:spcPts val="0"/>
              </a:spcBef>
              <a:spcAft>
                <a:spcPts val="600"/>
              </a:spcAft>
              <a:buFont typeface="+mj-lt"/>
              <a:buAutoNum type="arabicPeriod"/>
            </a:pPr>
            <a:r>
              <a:rPr lang="en-US" sz="2200" dirty="0" smtClean="0">
                <a:solidFill>
                  <a:schemeClr val="tx2"/>
                </a:solidFill>
              </a:rPr>
              <a:t>Not setting/not prioritizing goals</a:t>
            </a:r>
          </a:p>
          <a:p>
            <a:pPr marL="2241550" indent="-442913">
              <a:lnSpc>
                <a:spcPts val="3000"/>
              </a:lnSpc>
              <a:spcBef>
                <a:spcPts val="0"/>
              </a:spcBef>
              <a:spcAft>
                <a:spcPts val="600"/>
              </a:spcAft>
              <a:buFont typeface="+mj-lt"/>
              <a:buAutoNum type="arabicPeriod"/>
            </a:pPr>
            <a:r>
              <a:rPr lang="en-US" sz="2200" dirty="0" smtClean="0">
                <a:solidFill>
                  <a:schemeClr val="tx2"/>
                </a:solidFill>
              </a:rPr>
              <a:t>Procrastinating </a:t>
            </a:r>
            <a:endParaRPr lang="en-US" sz="2200" dirty="0">
              <a:solidFill>
                <a:schemeClr val="tx2"/>
              </a:solidFill>
            </a:endParaRPr>
          </a:p>
          <a:p>
            <a:pPr marL="2241550" indent="-442913">
              <a:lnSpc>
                <a:spcPts val="3000"/>
              </a:lnSpc>
              <a:spcBef>
                <a:spcPts val="0"/>
              </a:spcBef>
              <a:spcAft>
                <a:spcPts val="600"/>
              </a:spcAft>
              <a:buFont typeface="+mj-lt"/>
              <a:buAutoNum type="arabicPeriod"/>
            </a:pPr>
            <a:r>
              <a:rPr lang="en-US" sz="2200" dirty="0" smtClean="0">
                <a:solidFill>
                  <a:schemeClr val="tx2"/>
                </a:solidFill>
              </a:rPr>
              <a:t>Not managing distractions well</a:t>
            </a:r>
            <a:endParaRPr lang="en-US" sz="2200" dirty="0">
              <a:solidFill>
                <a:schemeClr val="tx2"/>
              </a:solidFill>
            </a:endParaRPr>
          </a:p>
          <a:p>
            <a:pPr marL="2241550" indent="-442913">
              <a:lnSpc>
                <a:spcPts val="3000"/>
              </a:lnSpc>
              <a:spcBef>
                <a:spcPts val="0"/>
              </a:spcBef>
              <a:spcAft>
                <a:spcPts val="600"/>
              </a:spcAft>
              <a:buFont typeface="+mj-lt"/>
              <a:buAutoNum type="arabicPeriod"/>
            </a:pPr>
            <a:r>
              <a:rPr lang="en-US" sz="2200" dirty="0" smtClean="0">
                <a:solidFill>
                  <a:schemeClr val="tx2"/>
                </a:solidFill>
              </a:rPr>
              <a:t>Taking on too much/overscheduling</a:t>
            </a:r>
            <a:endParaRPr lang="en-US" sz="2200" dirty="0">
              <a:solidFill>
                <a:schemeClr val="tx2"/>
              </a:solidFill>
            </a:endParaRPr>
          </a:p>
          <a:p>
            <a:pPr marL="2241550" indent="-442913">
              <a:lnSpc>
                <a:spcPts val="3000"/>
              </a:lnSpc>
              <a:spcBef>
                <a:spcPts val="0"/>
              </a:spcBef>
              <a:spcAft>
                <a:spcPts val="600"/>
              </a:spcAft>
              <a:buFont typeface="+mj-lt"/>
              <a:buAutoNum type="arabicPeriod"/>
            </a:pPr>
            <a:r>
              <a:rPr lang="en-US" sz="2200" dirty="0" smtClean="0">
                <a:solidFill>
                  <a:schemeClr val="tx2"/>
                </a:solidFill>
              </a:rPr>
              <a:t>Not getting support</a:t>
            </a:r>
          </a:p>
          <a:p>
            <a:pPr marL="373063" indent="0">
              <a:spcBef>
                <a:spcPts val="1200"/>
              </a:spcBef>
            </a:pPr>
            <a:endParaRPr lang="en-US" sz="2200" dirty="0" smtClean="0">
              <a:solidFill>
                <a:schemeClr val="tx2"/>
              </a:solidFill>
            </a:endParaRPr>
          </a:p>
          <a:p>
            <a:pPr marL="715963">
              <a:spcBef>
                <a:spcPts val="1200"/>
              </a:spcBef>
              <a:buFont typeface="Arial" panose="020B0604020202020204" pitchFamily="34" charset="0"/>
              <a:buChar char="•"/>
            </a:pPr>
            <a:r>
              <a:rPr lang="en-US" sz="2600" dirty="0" smtClean="0">
                <a:solidFill>
                  <a:schemeClr val="tx2"/>
                </a:solidFill>
              </a:rPr>
              <a:t>Can you think of any potential solutions to these problems? </a:t>
            </a:r>
          </a:p>
        </p:txBody>
      </p:sp>
      <p:sp>
        <p:nvSpPr>
          <p:cNvPr id="3" name="Text Placeholder 2"/>
          <p:cNvSpPr>
            <a:spLocks noGrp="1"/>
          </p:cNvSpPr>
          <p:nvPr>
            <p:ph type="body" sz="quarter" idx="11"/>
          </p:nvPr>
        </p:nvSpPr>
        <p:spPr/>
        <p:txBody>
          <a:bodyPr/>
          <a:lstStyle/>
          <a:p>
            <a:r>
              <a:rPr lang="en-US" dirty="0" smtClean="0"/>
              <a:t>Reasons </a:t>
            </a:r>
            <a:endParaRPr lang="en-CA" dirty="0"/>
          </a:p>
        </p:txBody>
      </p:sp>
      <p:sp>
        <p:nvSpPr>
          <p:cNvPr id="4" name="Text Placeholder 3"/>
          <p:cNvSpPr>
            <a:spLocks noGrp="1"/>
          </p:cNvSpPr>
          <p:nvPr>
            <p:ph type="body" sz="quarter" idx="12"/>
          </p:nvPr>
        </p:nvSpPr>
        <p:spPr>
          <a:xfrm>
            <a:off x="381000" y="884238"/>
            <a:ext cx="3657600" cy="369332"/>
          </a:xfrm>
        </p:spPr>
        <p:txBody>
          <a:bodyPr/>
          <a:lstStyle/>
          <a:p>
            <a:r>
              <a:rPr lang="en-US" dirty="0" smtClean="0"/>
              <a:t>Poor Time </a:t>
            </a:r>
            <a:r>
              <a:rPr lang="en-US" dirty="0"/>
              <a:t>M</a:t>
            </a:r>
            <a:r>
              <a:rPr lang="en-US" dirty="0" smtClean="0"/>
              <a:t>anagement</a:t>
            </a:r>
            <a:endParaRPr lang="en-CA" dirty="0"/>
          </a:p>
        </p:txBody>
      </p:sp>
    </p:spTree>
    <p:extLst>
      <p:ext uri="{BB962C8B-B14F-4D97-AF65-F5344CB8AC3E}">
        <p14:creationId xmlns:p14="http://schemas.microsoft.com/office/powerpoint/2010/main" val="2249443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heridan Colours">
      <a:dk1>
        <a:sysClr val="windowText" lastClr="000000"/>
      </a:dk1>
      <a:lt1>
        <a:sysClr val="window" lastClr="FFFFFF"/>
      </a:lt1>
      <a:dk2>
        <a:srgbClr val="003767"/>
      </a:dk2>
      <a:lt2>
        <a:srgbClr val="00B2CE"/>
      </a:lt2>
      <a:accent1>
        <a:srgbClr val="FF5000"/>
      </a:accent1>
      <a:accent2>
        <a:srgbClr val="FFFFFF"/>
      </a:accent2>
      <a:accent3>
        <a:srgbClr val="FFFFFF"/>
      </a:accent3>
      <a:accent4>
        <a:srgbClr val="FFFFFF"/>
      </a:accent4>
      <a:accent5>
        <a:srgbClr val="FFFFFF"/>
      </a:accent5>
      <a:accent6>
        <a:srgbClr val="FFFFFF"/>
      </a:accent6>
      <a:hlink>
        <a:srgbClr val="FF5000"/>
      </a:hlink>
      <a:folHlink>
        <a:srgbClr val="FF500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Sheridan PPT Template (standard 4-3)</Template>
  <TotalTime>4584</TotalTime>
  <Words>2458</Words>
  <Application>Microsoft Office PowerPoint</Application>
  <PresentationFormat>On-screen Show (4:3)</PresentationFormat>
  <Paragraphs>452</Paragraphs>
  <Slides>32</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(Body)</vt:lpstr>
      <vt:lpstr>Arial Bold</vt:lpstr>
      <vt:lpstr>Calibri</vt:lpstr>
      <vt:lpstr>Courier New</vt:lpstr>
      <vt:lpstr>Georgia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Sheridan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Clark</dc:creator>
  <cp:lastModifiedBy>Angela Clark</cp:lastModifiedBy>
  <cp:revision>276</cp:revision>
  <cp:lastPrinted>2016-12-12T17:20:06Z</cp:lastPrinted>
  <dcterms:created xsi:type="dcterms:W3CDTF">2016-11-01T13:04:01Z</dcterms:created>
  <dcterms:modified xsi:type="dcterms:W3CDTF">2017-01-18T18:14:12Z</dcterms:modified>
</cp:coreProperties>
</file>