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 id="2147483980" r:id="rId11"/>
  </p:sldMasterIdLst>
  <p:notesMasterIdLst>
    <p:notesMasterId r:id="rId83"/>
  </p:notesMasterIdLst>
  <p:sldIdLst>
    <p:sldId id="563" r:id="rId12"/>
    <p:sldId id="843" r:id="rId13"/>
    <p:sldId id="267" r:id="rId14"/>
    <p:sldId id="431" r:id="rId15"/>
    <p:sldId id="777" r:id="rId16"/>
    <p:sldId id="776" r:id="rId17"/>
    <p:sldId id="781" r:id="rId18"/>
    <p:sldId id="780" r:id="rId19"/>
    <p:sldId id="782" r:id="rId20"/>
    <p:sldId id="783" r:id="rId21"/>
    <p:sldId id="784" r:id="rId22"/>
    <p:sldId id="785" r:id="rId23"/>
    <p:sldId id="673" r:id="rId24"/>
    <p:sldId id="786" r:id="rId25"/>
    <p:sldId id="789" r:id="rId26"/>
    <p:sldId id="790" r:id="rId27"/>
    <p:sldId id="791" r:id="rId28"/>
    <p:sldId id="792" r:id="rId29"/>
    <p:sldId id="793" r:id="rId30"/>
    <p:sldId id="794" r:id="rId31"/>
    <p:sldId id="795" r:id="rId32"/>
    <p:sldId id="796" r:id="rId33"/>
    <p:sldId id="798" r:id="rId34"/>
    <p:sldId id="800" r:id="rId35"/>
    <p:sldId id="797" r:id="rId36"/>
    <p:sldId id="801" r:id="rId37"/>
    <p:sldId id="802" r:id="rId38"/>
    <p:sldId id="803" r:id="rId39"/>
    <p:sldId id="804" r:id="rId40"/>
    <p:sldId id="806" r:id="rId41"/>
    <p:sldId id="728" r:id="rId42"/>
    <p:sldId id="807" r:id="rId43"/>
    <p:sldId id="808" r:id="rId44"/>
    <p:sldId id="809" r:id="rId45"/>
    <p:sldId id="810" r:id="rId46"/>
    <p:sldId id="811" r:id="rId47"/>
    <p:sldId id="812" r:id="rId48"/>
    <p:sldId id="813" r:id="rId49"/>
    <p:sldId id="814" r:id="rId50"/>
    <p:sldId id="815" r:id="rId51"/>
    <p:sldId id="816" r:id="rId52"/>
    <p:sldId id="817" r:id="rId53"/>
    <p:sldId id="818" r:id="rId54"/>
    <p:sldId id="819" r:id="rId55"/>
    <p:sldId id="820" r:id="rId56"/>
    <p:sldId id="821" r:id="rId57"/>
    <p:sldId id="822" r:id="rId58"/>
    <p:sldId id="823" r:id="rId59"/>
    <p:sldId id="844" r:id="rId60"/>
    <p:sldId id="845" r:id="rId61"/>
    <p:sldId id="846" r:id="rId62"/>
    <p:sldId id="847" r:id="rId63"/>
    <p:sldId id="824" r:id="rId64"/>
    <p:sldId id="825" r:id="rId65"/>
    <p:sldId id="827" r:id="rId66"/>
    <p:sldId id="848" r:id="rId67"/>
    <p:sldId id="849" r:id="rId68"/>
    <p:sldId id="850" r:id="rId69"/>
    <p:sldId id="851" r:id="rId70"/>
    <p:sldId id="832" r:id="rId71"/>
    <p:sldId id="836" r:id="rId72"/>
    <p:sldId id="826" r:id="rId73"/>
    <p:sldId id="838" r:id="rId74"/>
    <p:sldId id="839" r:id="rId75"/>
    <p:sldId id="840" r:id="rId76"/>
    <p:sldId id="841" r:id="rId77"/>
    <p:sldId id="771" r:id="rId78"/>
    <p:sldId id="772" r:id="rId79"/>
    <p:sldId id="842" r:id="rId80"/>
    <p:sldId id="773" r:id="rId81"/>
    <p:sldId id="298" r:id="rId8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196E78"/>
    <a:srgbClr val="0000CC"/>
    <a:srgbClr val="C4F8EE"/>
    <a:srgbClr val="17CBA9"/>
    <a:srgbClr val="B9ECF1"/>
    <a:srgbClr val="FAF5C9"/>
    <a:srgbClr val="CFF9F1"/>
    <a:srgbClr val="BDEEFF"/>
    <a:srgbClr val="9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9" autoAdjust="0"/>
    <p:restoredTop sz="94949" autoAdjust="0"/>
  </p:normalViewPr>
  <p:slideViewPr>
    <p:cSldViewPr>
      <p:cViewPr varScale="1">
        <p:scale>
          <a:sx n="72" d="100"/>
          <a:sy n="72" d="100"/>
        </p:scale>
        <p:origin x="1296" y="66"/>
      </p:cViewPr>
      <p:guideLst>
        <p:guide orient="horz" pos="2160"/>
        <p:guide pos="2880"/>
      </p:guideLst>
    </p:cSldViewPr>
  </p:slideViewPr>
  <p:outlineViewPr>
    <p:cViewPr>
      <p:scale>
        <a:sx n="33" d="100"/>
        <a:sy n="33" d="100"/>
      </p:scale>
      <p:origin x="0" y="40260"/>
    </p:cViewPr>
  </p:outlineViewPr>
  <p:notesTextViewPr>
    <p:cViewPr>
      <p:scale>
        <a:sx n="66" d="100"/>
        <a:sy n="66" d="100"/>
      </p:scale>
      <p:origin x="0" y="0"/>
    </p:cViewPr>
  </p:notesTextViewPr>
  <p:sorterViewPr>
    <p:cViewPr>
      <p:scale>
        <a:sx n="70" d="100"/>
        <a:sy n="70" d="100"/>
      </p:scale>
      <p:origin x="0" y="-10720"/>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slide" Target="slides/slide57.xml"/><Relationship Id="rId76" Type="http://schemas.openxmlformats.org/officeDocument/2006/relationships/slide" Target="slides/slide65.xml"/><Relationship Id="rId84" Type="http://schemas.openxmlformats.org/officeDocument/2006/relationships/commentAuthors" Target="commentAuthors.xml"/><Relationship Id="rId7" Type="http://schemas.openxmlformats.org/officeDocument/2006/relationships/slideMaster" Target="slideMasters/slideMaster4.xml"/><Relationship Id="rId71" Type="http://schemas.openxmlformats.org/officeDocument/2006/relationships/slide" Target="slides/slide60.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slide" Target="slides/slide63.xml"/><Relationship Id="rId79" Type="http://schemas.openxmlformats.org/officeDocument/2006/relationships/slide" Target="slides/slide68.xml"/><Relationship Id="rId87"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slide" Target="slides/slide66.xml"/><Relationship Id="rId8" Type="http://schemas.openxmlformats.org/officeDocument/2006/relationships/slideMaster" Target="slideMasters/slideMaster5.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7.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7/27/2020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a:t>
            </a:fld>
            <a:endParaRPr lang="en-US" dirty="0"/>
          </a:p>
        </p:txBody>
      </p:sp>
    </p:spTree>
    <p:extLst>
      <p:ext uri="{BB962C8B-B14F-4D97-AF65-F5344CB8AC3E}">
        <p14:creationId xmlns:p14="http://schemas.microsoft.com/office/powerpoint/2010/main" val="158674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13</a:t>
            </a:fld>
            <a:endParaRPr lang="en-US" dirty="0"/>
          </a:p>
        </p:txBody>
      </p:sp>
    </p:spTree>
    <p:extLst>
      <p:ext uri="{BB962C8B-B14F-4D97-AF65-F5344CB8AC3E}">
        <p14:creationId xmlns:p14="http://schemas.microsoft.com/office/powerpoint/2010/main" val="580025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14</a:t>
            </a:fld>
            <a:endParaRPr lang="en-US" dirty="0"/>
          </a:p>
        </p:txBody>
      </p:sp>
    </p:spTree>
    <p:extLst>
      <p:ext uri="{BB962C8B-B14F-4D97-AF65-F5344CB8AC3E}">
        <p14:creationId xmlns:p14="http://schemas.microsoft.com/office/powerpoint/2010/main" val="295302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15</a:t>
            </a:fld>
            <a:endParaRPr lang="en-US" dirty="0"/>
          </a:p>
        </p:txBody>
      </p:sp>
    </p:spTree>
    <p:extLst>
      <p:ext uri="{BB962C8B-B14F-4D97-AF65-F5344CB8AC3E}">
        <p14:creationId xmlns:p14="http://schemas.microsoft.com/office/powerpoint/2010/main" val="173949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16</a:t>
            </a:fld>
            <a:endParaRPr lang="en-US" dirty="0"/>
          </a:p>
        </p:txBody>
      </p:sp>
    </p:spTree>
    <p:extLst>
      <p:ext uri="{BB962C8B-B14F-4D97-AF65-F5344CB8AC3E}">
        <p14:creationId xmlns:p14="http://schemas.microsoft.com/office/powerpoint/2010/main" val="2282318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17</a:t>
            </a:fld>
            <a:endParaRPr lang="en-US" dirty="0"/>
          </a:p>
        </p:txBody>
      </p:sp>
    </p:spTree>
    <p:extLst>
      <p:ext uri="{BB962C8B-B14F-4D97-AF65-F5344CB8AC3E}">
        <p14:creationId xmlns:p14="http://schemas.microsoft.com/office/powerpoint/2010/main" val="1828750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18</a:t>
            </a:fld>
            <a:endParaRPr lang="en-US" dirty="0"/>
          </a:p>
        </p:txBody>
      </p:sp>
    </p:spTree>
    <p:extLst>
      <p:ext uri="{BB962C8B-B14F-4D97-AF65-F5344CB8AC3E}">
        <p14:creationId xmlns:p14="http://schemas.microsoft.com/office/powerpoint/2010/main" val="3158784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19</a:t>
            </a:fld>
            <a:endParaRPr lang="en-US" dirty="0"/>
          </a:p>
        </p:txBody>
      </p:sp>
    </p:spTree>
    <p:extLst>
      <p:ext uri="{BB962C8B-B14F-4D97-AF65-F5344CB8AC3E}">
        <p14:creationId xmlns:p14="http://schemas.microsoft.com/office/powerpoint/2010/main" val="3294818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20</a:t>
            </a:fld>
            <a:endParaRPr lang="en-US" dirty="0"/>
          </a:p>
        </p:txBody>
      </p:sp>
    </p:spTree>
    <p:extLst>
      <p:ext uri="{BB962C8B-B14F-4D97-AF65-F5344CB8AC3E}">
        <p14:creationId xmlns:p14="http://schemas.microsoft.com/office/powerpoint/2010/main" val="428440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21</a:t>
            </a:fld>
            <a:endParaRPr lang="en-US" dirty="0"/>
          </a:p>
        </p:txBody>
      </p:sp>
    </p:spTree>
    <p:extLst>
      <p:ext uri="{BB962C8B-B14F-4D97-AF65-F5344CB8AC3E}">
        <p14:creationId xmlns:p14="http://schemas.microsoft.com/office/powerpoint/2010/main" val="1922604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22</a:t>
            </a:fld>
            <a:endParaRPr lang="en-US" dirty="0"/>
          </a:p>
        </p:txBody>
      </p:sp>
    </p:spTree>
    <p:extLst>
      <p:ext uri="{BB962C8B-B14F-4D97-AF65-F5344CB8AC3E}">
        <p14:creationId xmlns:p14="http://schemas.microsoft.com/office/powerpoint/2010/main" val="990128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a:t>
            </a:fld>
            <a:endParaRPr lang="en-US" dirty="0"/>
          </a:p>
        </p:txBody>
      </p:sp>
    </p:spTree>
    <p:extLst>
      <p:ext uri="{BB962C8B-B14F-4D97-AF65-F5344CB8AC3E}">
        <p14:creationId xmlns:p14="http://schemas.microsoft.com/office/powerpoint/2010/main" val="268599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23</a:t>
            </a:fld>
            <a:endParaRPr lang="en-US" dirty="0"/>
          </a:p>
        </p:txBody>
      </p:sp>
    </p:spTree>
    <p:extLst>
      <p:ext uri="{BB962C8B-B14F-4D97-AF65-F5344CB8AC3E}">
        <p14:creationId xmlns:p14="http://schemas.microsoft.com/office/powerpoint/2010/main" val="2612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24</a:t>
            </a:fld>
            <a:endParaRPr lang="en-US" dirty="0"/>
          </a:p>
        </p:txBody>
      </p:sp>
    </p:spTree>
    <p:extLst>
      <p:ext uri="{BB962C8B-B14F-4D97-AF65-F5344CB8AC3E}">
        <p14:creationId xmlns:p14="http://schemas.microsoft.com/office/powerpoint/2010/main" val="3386570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25</a:t>
            </a:fld>
            <a:endParaRPr lang="en-US" dirty="0"/>
          </a:p>
        </p:txBody>
      </p:sp>
    </p:spTree>
    <p:extLst>
      <p:ext uri="{BB962C8B-B14F-4D97-AF65-F5344CB8AC3E}">
        <p14:creationId xmlns:p14="http://schemas.microsoft.com/office/powerpoint/2010/main" val="280736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26</a:t>
            </a:fld>
            <a:endParaRPr lang="en-US" dirty="0"/>
          </a:p>
        </p:txBody>
      </p:sp>
    </p:spTree>
    <p:extLst>
      <p:ext uri="{BB962C8B-B14F-4D97-AF65-F5344CB8AC3E}">
        <p14:creationId xmlns:p14="http://schemas.microsoft.com/office/powerpoint/2010/main" val="4256714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27</a:t>
            </a:fld>
            <a:endParaRPr lang="en-US" dirty="0"/>
          </a:p>
        </p:txBody>
      </p:sp>
    </p:spTree>
    <p:extLst>
      <p:ext uri="{BB962C8B-B14F-4D97-AF65-F5344CB8AC3E}">
        <p14:creationId xmlns:p14="http://schemas.microsoft.com/office/powerpoint/2010/main" val="1406424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28</a:t>
            </a:fld>
            <a:endParaRPr lang="en-US" dirty="0"/>
          </a:p>
        </p:txBody>
      </p:sp>
    </p:spTree>
    <p:extLst>
      <p:ext uri="{BB962C8B-B14F-4D97-AF65-F5344CB8AC3E}">
        <p14:creationId xmlns:p14="http://schemas.microsoft.com/office/powerpoint/2010/main" val="320853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29</a:t>
            </a:fld>
            <a:endParaRPr lang="en-US" dirty="0"/>
          </a:p>
        </p:txBody>
      </p:sp>
    </p:spTree>
    <p:extLst>
      <p:ext uri="{BB962C8B-B14F-4D97-AF65-F5344CB8AC3E}">
        <p14:creationId xmlns:p14="http://schemas.microsoft.com/office/powerpoint/2010/main" val="3235310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30</a:t>
            </a:fld>
            <a:endParaRPr lang="en-US" dirty="0"/>
          </a:p>
        </p:txBody>
      </p:sp>
    </p:spTree>
    <p:extLst>
      <p:ext uri="{BB962C8B-B14F-4D97-AF65-F5344CB8AC3E}">
        <p14:creationId xmlns:p14="http://schemas.microsoft.com/office/powerpoint/2010/main" val="1880244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31</a:t>
            </a:fld>
            <a:endParaRPr lang="en-US" dirty="0"/>
          </a:p>
        </p:txBody>
      </p:sp>
    </p:spTree>
    <p:extLst>
      <p:ext uri="{BB962C8B-B14F-4D97-AF65-F5344CB8AC3E}">
        <p14:creationId xmlns:p14="http://schemas.microsoft.com/office/powerpoint/2010/main" val="15379722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32</a:t>
            </a:fld>
            <a:endParaRPr lang="en-US" dirty="0"/>
          </a:p>
        </p:txBody>
      </p:sp>
    </p:spTree>
    <p:extLst>
      <p:ext uri="{BB962C8B-B14F-4D97-AF65-F5344CB8AC3E}">
        <p14:creationId xmlns:p14="http://schemas.microsoft.com/office/powerpoint/2010/main" val="2000515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a:t>
            </a:fld>
            <a:endParaRPr lang="en-US" dirty="0"/>
          </a:p>
        </p:txBody>
      </p:sp>
    </p:spTree>
    <p:extLst>
      <p:ext uri="{BB962C8B-B14F-4D97-AF65-F5344CB8AC3E}">
        <p14:creationId xmlns:p14="http://schemas.microsoft.com/office/powerpoint/2010/main" val="4143434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33</a:t>
            </a:fld>
            <a:endParaRPr lang="en-US" dirty="0"/>
          </a:p>
        </p:txBody>
      </p:sp>
    </p:spTree>
    <p:extLst>
      <p:ext uri="{BB962C8B-B14F-4D97-AF65-F5344CB8AC3E}">
        <p14:creationId xmlns:p14="http://schemas.microsoft.com/office/powerpoint/2010/main" val="1696731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34</a:t>
            </a:fld>
            <a:endParaRPr lang="en-US" dirty="0"/>
          </a:p>
        </p:txBody>
      </p:sp>
    </p:spTree>
    <p:extLst>
      <p:ext uri="{BB962C8B-B14F-4D97-AF65-F5344CB8AC3E}">
        <p14:creationId xmlns:p14="http://schemas.microsoft.com/office/powerpoint/2010/main" val="1362792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35</a:t>
            </a:fld>
            <a:endParaRPr lang="en-US" dirty="0"/>
          </a:p>
        </p:txBody>
      </p:sp>
    </p:spTree>
    <p:extLst>
      <p:ext uri="{BB962C8B-B14F-4D97-AF65-F5344CB8AC3E}">
        <p14:creationId xmlns:p14="http://schemas.microsoft.com/office/powerpoint/2010/main" val="309825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36</a:t>
            </a:fld>
            <a:endParaRPr lang="en-US" dirty="0"/>
          </a:p>
        </p:txBody>
      </p:sp>
    </p:spTree>
    <p:extLst>
      <p:ext uri="{BB962C8B-B14F-4D97-AF65-F5344CB8AC3E}">
        <p14:creationId xmlns:p14="http://schemas.microsoft.com/office/powerpoint/2010/main" val="3592036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37</a:t>
            </a:fld>
            <a:endParaRPr lang="en-US" dirty="0"/>
          </a:p>
        </p:txBody>
      </p:sp>
    </p:spTree>
    <p:extLst>
      <p:ext uri="{BB962C8B-B14F-4D97-AF65-F5344CB8AC3E}">
        <p14:creationId xmlns:p14="http://schemas.microsoft.com/office/powerpoint/2010/main" val="1117482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38</a:t>
            </a:fld>
            <a:endParaRPr lang="en-US" dirty="0"/>
          </a:p>
        </p:txBody>
      </p:sp>
    </p:spTree>
    <p:extLst>
      <p:ext uri="{BB962C8B-B14F-4D97-AF65-F5344CB8AC3E}">
        <p14:creationId xmlns:p14="http://schemas.microsoft.com/office/powerpoint/2010/main" val="6784189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39</a:t>
            </a:fld>
            <a:endParaRPr lang="en-US" dirty="0"/>
          </a:p>
        </p:txBody>
      </p:sp>
    </p:spTree>
    <p:extLst>
      <p:ext uri="{BB962C8B-B14F-4D97-AF65-F5344CB8AC3E}">
        <p14:creationId xmlns:p14="http://schemas.microsoft.com/office/powerpoint/2010/main" val="1720686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40</a:t>
            </a:fld>
            <a:endParaRPr lang="en-US" dirty="0"/>
          </a:p>
        </p:txBody>
      </p:sp>
    </p:spTree>
    <p:extLst>
      <p:ext uri="{BB962C8B-B14F-4D97-AF65-F5344CB8AC3E}">
        <p14:creationId xmlns:p14="http://schemas.microsoft.com/office/powerpoint/2010/main" val="2357072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41</a:t>
            </a:fld>
            <a:endParaRPr lang="en-US" dirty="0"/>
          </a:p>
        </p:txBody>
      </p:sp>
    </p:spTree>
    <p:extLst>
      <p:ext uri="{BB962C8B-B14F-4D97-AF65-F5344CB8AC3E}">
        <p14:creationId xmlns:p14="http://schemas.microsoft.com/office/powerpoint/2010/main" val="1286590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42</a:t>
            </a:fld>
            <a:endParaRPr lang="en-US" dirty="0"/>
          </a:p>
        </p:txBody>
      </p:sp>
    </p:spTree>
    <p:extLst>
      <p:ext uri="{BB962C8B-B14F-4D97-AF65-F5344CB8AC3E}">
        <p14:creationId xmlns:p14="http://schemas.microsoft.com/office/powerpoint/2010/main" val="1917505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a:t>
            </a:fld>
            <a:endParaRPr lang="en-US" dirty="0"/>
          </a:p>
        </p:txBody>
      </p:sp>
    </p:spTree>
    <p:extLst>
      <p:ext uri="{BB962C8B-B14F-4D97-AF65-F5344CB8AC3E}">
        <p14:creationId xmlns:p14="http://schemas.microsoft.com/office/powerpoint/2010/main" val="1005445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43</a:t>
            </a:fld>
            <a:endParaRPr lang="en-US" dirty="0"/>
          </a:p>
        </p:txBody>
      </p:sp>
    </p:spTree>
    <p:extLst>
      <p:ext uri="{BB962C8B-B14F-4D97-AF65-F5344CB8AC3E}">
        <p14:creationId xmlns:p14="http://schemas.microsoft.com/office/powerpoint/2010/main" val="2756093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44</a:t>
            </a:fld>
            <a:endParaRPr lang="en-US" dirty="0"/>
          </a:p>
        </p:txBody>
      </p:sp>
    </p:spTree>
    <p:extLst>
      <p:ext uri="{BB962C8B-B14F-4D97-AF65-F5344CB8AC3E}">
        <p14:creationId xmlns:p14="http://schemas.microsoft.com/office/powerpoint/2010/main" val="1591242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45</a:t>
            </a:fld>
            <a:endParaRPr lang="en-US" dirty="0"/>
          </a:p>
        </p:txBody>
      </p:sp>
    </p:spTree>
    <p:extLst>
      <p:ext uri="{BB962C8B-B14F-4D97-AF65-F5344CB8AC3E}">
        <p14:creationId xmlns:p14="http://schemas.microsoft.com/office/powerpoint/2010/main" val="1720031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46</a:t>
            </a:fld>
            <a:endParaRPr lang="en-US" dirty="0"/>
          </a:p>
        </p:txBody>
      </p:sp>
    </p:spTree>
    <p:extLst>
      <p:ext uri="{BB962C8B-B14F-4D97-AF65-F5344CB8AC3E}">
        <p14:creationId xmlns:p14="http://schemas.microsoft.com/office/powerpoint/2010/main" val="4072700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47</a:t>
            </a:fld>
            <a:endParaRPr lang="en-US" dirty="0"/>
          </a:p>
        </p:txBody>
      </p:sp>
    </p:spTree>
    <p:extLst>
      <p:ext uri="{BB962C8B-B14F-4D97-AF65-F5344CB8AC3E}">
        <p14:creationId xmlns:p14="http://schemas.microsoft.com/office/powerpoint/2010/main" val="4058417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48</a:t>
            </a:fld>
            <a:endParaRPr lang="en-US" dirty="0"/>
          </a:p>
        </p:txBody>
      </p:sp>
    </p:spTree>
    <p:extLst>
      <p:ext uri="{BB962C8B-B14F-4D97-AF65-F5344CB8AC3E}">
        <p14:creationId xmlns:p14="http://schemas.microsoft.com/office/powerpoint/2010/main" val="13056282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49</a:t>
            </a:fld>
            <a:endParaRPr lang="en-US" dirty="0"/>
          </a:p>
        </p:txBody>
      </p:sp>
    </p:spTree>
    <p:extLst>
      <p:ext uri="{BB962C8B-B14F-4D97-AF65-F5344CB8AC3E}">
        <p14:creationId xmlns:p14="http://schemas.microsoft.com/office/powerpoint/2010/main" val="8314300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50</a:t>
            </a:fld>
            <a:endParaRPr lang="en-US" dirty="0"/>
          </a:p>
        </p:txBody>
      </p:sp>
    </p:spTree>
    <p:extLst>
      <p:ext uri="{BB962C8B-B14F-4D97-AF65-F5344CB8AC3E}">
        <p14:creationId xmlns:p14="http://schemas.microsoft.com/office/powerpoint/2010/main" val="10543339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51</a:t>
            </a:fld>
            <a:endParaRPr lang="en-US" dirty="0"/>
          </a:p>
        </p:txBody>
      </p:sp>
    </p:spTree>
    <p:extLst>
      <p:ext uri="{BB962C8B-B14F-4D97-AF65-F5344CB8AC3E}">
        <p14:creationId xmlns:p14="http://schemas.microsoft.com/office/powerpoint/2010/main" val="9380087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52</a:t>
            </a:fld>
            <a:endParaRPr lang="en-US" dirty="0"/>
          </a:p>
        </p:txBody>
      </p:sp>
    </p:spTree>
    <p:extLst>
      <p:ext uri="{BB962C8B-B14F-4D97-AF65-F5344CB8AC3E}">
        <p14:creationId xmlns:p14="http://schemas.microsoft.com/office/powerpoint/2010/main" val="266594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a:t>
            </a:fld>
            <a:endParaRPr lang="en-US" dirty="0"/>
          </a:p>
        </p:txBody>
      </p:sp>
    </p:spTree>
    <p:extLst>
      <p:ext uri="{BB962C8B-B14F-4D97-AF65-F5344CB8AC3E}">
        <p14:creationId xmlns:p14="http://schemas.microsoft.com/office/powerpoint/2010/main" val="23988636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53</a:t>
            </a:fld>
            <a:endParaRPr lang="en-US" dirty="0"/>
          </a:p>
        </p:txBody>
      </p:sp>
    </p:spTree>
    <p:extLst>
      <p:ext uri="{BB962C8B-B14F-4D97-AF65-F5344CB8AC3E}">
        <p14:creationId xmlns:p14="http://schemas.microsoft.com/office/powerpoint/2010/main" val="3588281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54</a:t>
            </a:fld>
            <a:endParaRPr lang="en-US" dirty="0"/>
          </a:p>
        </p:txBody>
      </p:sp>
    </p:spTree>
    <p:extLst>
      <p:ext uri="{BB962C8B-B14F-4D97-AF65-F5344CB8AC3E}">
        <p14:creationId xmlns:p14="http://schemas.microsoft.com/office/powerpoint/2010/main" val="30135186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55</a:t>
            </a:fld>
            <a:endParaRPr lang="en-US" dirty="0"/>
          </a:p>
        </p:txBody>
      </p:sp>
    </p:spTree>
    <p:extLst>
      <p:ext uri="{BB962C8B-B14F-4D97-AF65-F5344CB8AC3E}">
        <p14:creationId xmlns:p14="http://schemas.microsoft.com/office/powerpoint/2010/main" val="38868794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56</a:t>
            </a:fld>
            <a:endParaRPr lang="en-US" dirty="0"/>
          </a:p>
        </p:txBody>
      </p:sp>
    </p:spTree>
    <p:extLst>
      <p:ext uri="{BB962C8B-B14F-4D97-AF65-F5344CB8AC3E}">
        <p14:creationId xmlns:p14="http://schemas.microsoft.com/office/powerpoint/2010/main" val="8000425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57</a:t>
            </a:fld>
            <a:endParaRPr lang="en-US" dirty="0"/>
          </a:p>
        </p:txBody>
      </p:sp>
    </p:spTree>
    <p:extLst>
      <p:ext uri="{BB962C8B-B14F-4D97-AF65-F5344CB8AC3E}">
        <p14:creationId xmlns:p14="http://schemas.microsoft.com/office/powerpoint/2010/main" val="8240536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58</a:t>
            </a:fld>
            <a:endParaRPr lang="en-US" dirty="0"/>
          </a:p>
        </p:txBody>
      </p:sp>
    </p:spTree>
    <p:extLst>
      <p:ext uri="{BB962C8B-B14F-4D97-AF65-F5344CB8AC3E}">
        <p14:creationId xmlns:p14="http://schemas.microsoft.com/office/powerpoint/2010/main" val="1531616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59</a:t>
            </a:fld>
            <a:endParaRPr lang="en-US" dirty="0"/>
          </a:p>
        </p:txBody>
      </p:sp>
    </p:spTree>
    <p:extLst>
      <p:ext uri="{BB962C8B-B14F-4D97-AF65-F5344CB8AC3E}">
        <p14:creationId xmlns:p14="http://schemas.microsoft.com/office/powerpoint/2010/main" val="9874043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60</a:t>
            </a:fld>
            <a:endParaRPr lang="en-US" dirty="0"/>
          </a:p>
        </p:txBody>
      </p:sp>
    </p:spTree>
    <p:extLst>
      <p:ext uri="{BB962C8B-B14F-4D97-AF65-F5344CB8AC3E}">
        <p14:creationId xmlns:p14="http://schemas.microsoft.com/office/powerpoint/2010/main" val="31842718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61</a:t>
            </a:fld>
            <a:endParaRPr lang="en-US" dirty="0"/>
          </a:p>
        </p:txBody>
      </p:sp>
    </p:spTree>
    <p:extLst>
      <p:ext uri="{BB962C8B-B14F-4D97-AF65-F5344CB8AC3E}">
        <p14:creationId xmlns:p14="http://schemas.microsoft.com/office/powerpoint/2010/main" val="21137219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62</a:t>
            </a:fld>
            <a:endParaRPr lang="en-US" dirty="0"/>
          </a:p>
        </p:txBody>
      </p:sp>
    </p:spTree>
    <p:extLst>
      <p:ext uri="{BB962C8B-B14F-4D97-AF65-F5344CB8AC3E}">
        <p14:creationId xmlns:p14="http://schemas.microsoft.com/office/powerpoint/2010/main" val="53604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9</a:t>
            </a:fld>
            <a:endParaRPr lang="en-US" dirty="0"/>
          </a:p>
        </p:txBody>
      </p:sp>
    </p:spTree>
    <p:extLst>
      <p:ext uri="{BB962C8B-B14F-4D97-AF65-F5344CB8AC3E}">
        <p14:creationId xmlns:p14="http://schemas.microsoft.com/office/powerpoint/2010/main" val="22023833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63</a:t>
            </a:fld>
            <a:endParaRPr lang="en-US" dirty="0"/>
          </a:p>
        </p:txBody>
      </p:sp>
    </p:spTree>
    <p:extLst>
      <p:ext uri="{BB962C8B-B14F-4D97-AF65-F5344CB8AC3E}">
        <p14:creationId xmlns:p14="http://schemas.microsoft.com/office/powerpoint/2010/main" val="23517865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64</a:t>
            </a:fld>
            <a:endParaRPr lang="en-US" dirty="0"/>
          </a:p>
        </p:txBody>
      </p:sp>
    </p:spTree>
    <p:extLst>
      <p:ext uri="{BB962C8B-B14F-4D97-AF65-F5344CB8AC3E}">
        <p14:creationId xmlns:p14="http://schemas.microsoft.com/office/powerpoint/2010/main" val="12977261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65</a:t>
            </a:fld>
            <a:endParaRPr lang="en-US" dirty="0"/>
          </a:p>
        </p:txBody>
      </p:sp>
    </p:spTree>
    <p:extLst>
      <p:ext uri="{BB962C8B-B14F-4D97-AF65-F5344CB8AC3E}">
        <p14:creationId xmlns:p14="http://schemas.microsoft.com/office/powerpoint/2010/main" val="27934913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66</a:t>
            </a:fld>
            <a:endParaRPr lang="en-US" dirty="0"/>
          </a:p>
        </p:txBody>
      </p:sp>
    </p:spTree>
    <p:extLst>
      <p:ext uri="{BB962C8B-B14F-4D97-AF65-F5344CB8AC3E}">
        <p14:creationId xmlns:p14="http://schemas.microsoft.com/office/powerpoint/2010/main" val="16558668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67</a:t>
            </a:fld>
            <a:endParaRPr lang="en-US" dirty="0"/>
          </a:p>
        </p:txBody>
      </p:sp>
    </p:spTree>
    <p:extLst>
      <p:ext uri="{BB962C8B-B14F-4D97-AF65-F5344CB8AC3E}">
        <p14:creationId xmlns:p14="http://schemas.microsoft.com/office/powerpoint/2010/main" val="525702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68</a:t>
            </a:fld>
            <a:endParaRPr lang="en-US" dirty="0"/>
          </a:p>
        </p:txBody>
      </p:sp>
    </p:spTree>
    <p:extLst>
      <p:ext uri="{BB962C8B-B14F-4D97-AF65-F5344CB8AC3E}">
        <p14:creationId xmlns:p14="http://schemas.microsoft.com/office/powerpoint/2010/main" val="2545432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69</a:t>
            </a:fld>
            <a:endParaRPr lang="en-US" dirty="0"/>
          </a:p>
        </p:txBody>
      </p:sp>
    </p:spTree>
    <p:extLst>
      <p:ext uri="{BB962C8B-B14F-4D97-AF65-F5344CB8AC3E}">
        <p14:creationId xmlns:p14="http://schemas.microsoft.com/office/powerpoint/2010/main" val="41840608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70</a:t>
            </a:fld>
            <a:endParaRPr lang="en-US" dirty="0"/>
          </a:p>
        </p:txBody>
      </p:sp>
    </p:spTree>
    <p:extLst>
      <p:ext uri="{BB962C8B-B14F-4D97-AF65-F5344CB8AC3E}">
        <p14:creationId xmlns:p14="http://schemas.microsoft.com/office/powerpoint/2010/main" val="5072477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71</a:t>
            </a:fld>
            <a:endParaRPr lang="en-US" dirty="0"/>
          </a:p>
        </p:txBody>
      </p:sp>
    </p:spTree>
    <p:extLst>
      <p:ext uri="{BB962C8B-B14F-4D97-AF65-F5344CB8AC3E}">
        <p14:creationId xmlns:p14="http://schemas.microsoft.com/office/powerpoint/2010/main" val="199792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10</a:t>
            </a:fld>
            <a:endParaRPr lang="en-US" dirty="0"/>
          </a:p>
        </p:txBody>
      </p:sp>
    </p:spTree>
    <p:extLst>
      <p:ext uri="{BB962C8B-B14F-4D97-AF65-F5344CB8AC3E}">
        <p14:creationId xmlns:p14="http://schemas.microsoft.com/office/powerpoint/2010/main" val="292295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11</a:t>
            </a:fld>
            <a:endParaRPr lang="en-US" dirty="0"/>
          </a:p>
        </p:txBody>
      </p:sp>
    </p:spTree>
    <p:extLst>
      <p:ext uri="{BB962C8B-B14F-4D97-AF65-F5344CB8AC3E}">
        <p14:creationId xmlns:p14="http://schemas.microsoft.com/office/powerpoint/2010/main" val="104146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12</a:t>
            </a:fld>
            <a:endParaRPr lang="en-US" dirty="0"/>
          </a:p>
        </p:txBody>
      </p:sp>
    </p:spTree>
    <p:extLst>
      <p:ext uri="{BB962C8B-B14F-4D97-AF65-F5344CB8AC3E}">
        <p14:creationId xmlns:p14="http://schemas.microsoft.com/office/powerpoint/2010/main" val="300899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Source Sans Pro Light" charset="0"/>
                <a:ea typeface="Source Sans Pro Light" charset="0"/>
                <a:cs typeface="Source Sans Pro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803275" indent="-282575">
              <a:tabLst/>
              <a:defRPr sz="2600" b="0" i="0" baseline="0">
                <a:latin typeface="Calibri" panose="020F0502020204030204" pitchFamily="34" charset="0"/>
                <a:ea typeface="Calibri" panose="020F0502020204030204" pitchFamily="34" charset="0"/>
                <a:cs typeface="Calibri" panose="020F0502020204030204" pitchFamily="34"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600" b="0" i="0">
                <a:solidFill>
                  <a:schemeClr val="accent2"/>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8" name="Title 1"/>
          <p:cNvSpPr>
            <a:spLocks noGrp="1"/>
          </p:cNvSpPr>
          <p:nvPr>
            <p:ph type="title"/>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520700" indent="-508000">
              <a:spcBef>
                <a:spcPts val="2000"/>
              </a:spcBef>
              <a:buNone/>
              <a:tabLst/>
              <a:defRPr sz="2800"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with No Numbers</a:t>
            </a:r>
          </a:p>
          <a:p>
            <a:pPr lvl="1"/>
            <a:r>
              <a:rPr lang="en-US" b="0" i="0" dirty="0">
                <a:latin typeface="Source Sans Pro" charset="0"/>
                <a:ea typeface="Source Sans Pro" charset="0"/>
                <a:cs typeface="Source Sans Pro" charset="0"/>
              </a:rPr>
              <a:t>Learning Objectives</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6" name="Title 1"/>
          <p:cNvSpPr>
            <a:spLocks noGrp="1"/>
          </p:cNvSpPr>
          <p:nvPr>
            <p:ph type="title"/>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15" name="Title"/>
          <p:cNvSpPr>
            <a:spLocks noGrp="1"/>
          </p:cNvSpPr>
          <p:nvPr>
            <p:ph type="title" hasCustomPrompt="1"/>
          </p:nvPr>
        </p:nvSpPr>
        <p:spPr>
          <a:xfrm>
            <a:off x="304800" y="762001"/>
            <a:ext cx="8534400" cy="990600"/>
          </a:xfrm>
          <a:prstGeom prst="rect">
            <a:avLst/>
          </a:prstGeom>
        </p:spPr>
        <p:txBody>
          <a:bodyPr anchor="t"/>
          <a:lstStyle>
            <a:lvl1pPr>
              <a:defRPr sz="4400">
                <a:solidFill>
                  <a:schemeClr val="accent2"/>
                </a:solidFill>
                <a:latin typeface="Calibri" panose="020F0502020204030204" pitchFamily="34" charset="0"/>
                <a:cs typeface="Calibri" panose="020F0502020204030204" pitchFamily="34" charset="0"/>
              </a:defRPr>
            </a:lvl1pPr>
          </a:lstStyle>
          <a:p>
            <a:pPr lvl="0"/>
            <a:r>
              <a:rPr lang="en-US" sz="4000" b="0" i="0" dirty="0">
                <a:latin typeface="Source Sans Pro" charset="0"/>
                <a:ea typeface="Source Sans Pro" charset="0"/>
                <a:cs typeface="Source Sans Pro" charset="0"/>
              </a:rPr>
              <a:t>Learning Objectives</a:t>
            </a:r>
            <a:endParaRPr lang="en-US" dirty="0"/>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12" name="Title"/>
          <p:cNvSpPr>
            <a:spLocks noGrp="1"/>
          </p:cNvSpPr>
          <p:nvPr>
            <p:ph type="title" hasCustomPrompt="1"/>
          </p:nvPr>
        </p:nvSpPr>
        <p:spPr>
          <a:xfrm>
            <a:off x="304800" y="762001"/>
            <a:ext cx="8534400" cy="990600"/>
          </a:xfrm>
          <a:prstGeom prst="rect">
            <a:avLst/>
          </a:prstGeom>
        </p:spPr>
        <p:txBody>
          <a:bodyPr anchor="t"/>
          <a:lstStyle>
            <a:lvl1pPr>
              <a:defRPr sz="4400">
                <a:solidFill>
                  <a:schemeClr val="accent2"/>
                </a:solidFill>
                <a:latin typeface="Calibri" panose="020F0502020204030204" pitchFamily="34" charset="0"/>
                <a:cs typeface="Calibri" panose="020F0502020204030204" pitchFamily="34" charset="0"/>
              </a:defRPr>
            </a:lvl1pPr>
          </a:lstStyle>
          <a:p>
            <a:pPr lvl="0"/>
            <a:r>
              <a:rPr lang="en-US" sz="4000" b="0" i="0" dirty="0">
                <a:latin typeface="Source Sans Pro" charset="0"/>
                <a:ea typeface="Source Sans Pro" charset="0"/>
                <a:cs typeface="Source Sans Pro" charset="0"/>
              </a:rPr>
              <a:t>Learning Objectives</a:t>
            </a:r>
            <a:endParaRPr lang="en-US" dirty="0"/>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14" name="Title 13"/>
          <p:cNvSpPr>
            <a:spLocks noGrp="1"/>
          </p:cNvSpPr>
          <p:nvPr>
            <p:ph type="title" hasCustomPrompt="1"/>
          </p:nvPr>
        </p:nvSpPr>
        <p:spPr>
          <a:xfrm>
            <a:off x="304800" y="762001"/>
            <a:ext cx="85344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None/>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803275" indent="-790575">
              <a:buNone/>
              <a:tabLst/>
              <a:defRPr sz="2800" b="0" i="0">
                <a:latin typeface="Calibri" panose="020F0502020204030204" pitchFamily="34" charset="0"/>
                <a:ea typeface="Calibri" panose="020F0502020204030204" pitchFamily="34" charset="0"/>
                <a:cs typeface="Calibri" panose="020F0502020204030204" pitchFamily="34" charset="0"/>
              </a:defRPr>
            </a:lvl3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18" name="Title"/>
          <p:cNvSpPr>
            <a:spLocks noGrp="1"/>
          </p:cNvSpPr>
          <p:nvPr>
            <p:ph sz="quarter" idx="16"/>
          </p:nvPr>
        </p:nvSpPr>
        <p:spPr>
          <a:xfrm>
            <a:off x="304800" y="762000"/>
            <a:ext cx="8534400" cy="990600"/>
          </a:xfrm>
          <a:prstGeom prst="rect">
            <a:avLst/>
          </a:prstGeom>
        </p:spPr>
        <p:txBody>
          <a:bodyPr/>
          <a:lstStyle>
            <a:lvl1pPr marL="0" indent="0">
              <a:buNone/>
              <a:defRPr sz="4000" b="0"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16" name="Title"/>
          <p:cNvSpPr>
            <a:spLocks noGrp="1"/>
          </p:cNvSpPr>
          <p:nvPr>
            <p:ph sz="quarter" idx="17" hasCustomPrompt="1"/>
          </p:nvPr>
        </p:nvSpPr>
        <p:spPr>
          <a:xfrm>
            <a:off x="304800" y="762000"/>
            <a:ext cx="8534400" cy="990600"/>
          </a:xfrm>
          <a:prstGeom prst="rect">
            <a:avLst/>
          </a:prstGeom>
        </p:spPr>
        <p:txBody>
          <a:bodyPr/>
          <a:lstStyle>
            <a:lvl1pPr marL="0" indent="0">
              <a:buNone/>
              <a:defRPr sz="4000" b="0"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panose="020F0502020204030204" pitchFamily="34" charset="0"/>
                <a:ea typeface="Calibri" panose="020F0502020204030204" pitchFamily="34" charset="0"/>
                <a:cs typeface="Calibri" panose="020F0502020204030204" pitchFamily="34"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12" name="Title"/>
          <p:cNvSpPr>
            <a:spLocks noGrp="1"/>
          </p:cNvSpPr>
          <p:nvPr>
            <p:ph sz="quarter" idx="16" hasCustomPrompt="1"/>
          </p:nvPr>
        </p:nvSpPr>
        <p:spPr>
          <a:xfrm>
            <a:off x="304800" y="838201"/>
            <a:ext cx="8534400" cy="1066800"/>
          </a:xfrm>
          <a:prstGeom prst="rect">
            <a:avLst/>
          </a:prstGeom>
        </p:spPr>
        <p:txBody>
          <a:bodyPr/>
          <a:lstStyle>
            <a:lvl1pPr marL="0" indent="0">
              <a:buNone/>
              <a:defRPr sz="4000" b="0"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Source Sans Pro Light" charset="0"/>
                <a:ea typeface="Source Sans Pro Light" charset="0"/>
                <a:cs typeface="Source Sans Pro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p>
            <a:r>
              <a:rPr lang="en-US" dirty="0"/>
              <a:t>Copyright ©2018 John Wiley &amp; Son, Inc. </a:t>
            </a:r>
          </a:p>
        </p:txBody>
      </p:sp>
    </p:spTree>
    <p:extLst>
      <p:ext uri="{BB962C8B-B14F-4D97-AF65-F5344CB8AC3E}">
        <p14:creationId xmlns:p14="http://schemas.microsoft.com/office/powerpoint/2010/main" val="1264760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Tree>
    <p:extLst>
      <p:ext uri="{BB962C8B-B14F-4D97-AF65-F5344CB8AC3E}">
        <p14:creationId xmlns:p14="http://schemas.microsoft.com/office/powerpoint/2010/main" val="613298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a:latin typeface="Calibri" panose="020F0502020204030204" pitchFamily="34" charset="0"/>
                <a:cs typeface="Calibri" panose="020F0502020204030204" pitchFamily="34" charset="0"/>
              </a:defRPr>
            </a:lvl1pPr>
          </a:lstStyle>
          <a:p>
            <a:pPr lvl="0"/>
            <a:r>
              <a:rPr lang="en-US" sz="2000" dirty="0"/>
              <a:t>Figure Title</a:t>
            </a:r>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panose="020F0502020204030204" pitchFamily="34" charset="0"/>
                <a:ea typeface="Calibri" panose="020F0502020204030204" pitchFamily="34" charset="0"/>
                <a:cs typeface="Calibri" panose="020F0502020204030204" pitchFamily="34"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p>
            <a:fld id="{42181430-7FCB-BA4C-90CE-EB7ACCC9EC50}"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Copyright ©2018 John Wiley &amp; Son, Inc. </a:t>
            </a:r>
          </a:p>
        </p:txBody>
      </p:sp>
    </p:spTree>
    <p:extLst>
      <p:ext uri="{BB962C8B-B14F-4D97-AF65-F5344CB8AC3E}">
        <p14:creationId xmlns:p14="http://schemas.microsoft.com/office/powerpoint/2010/main" val="1266737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4" name="Title 3"/>
          <p:cNvSpPr>
            <a:spLocks noGrp="1"/>
          </p:cNvSpPr>
          <p:nvPr>
            <p:ph type="title" hasCustomPrompt="1"/>
          </p:nvPr>
        </p:nvSpPr>
        <p:spPr>
          <a:xfrm>
            <a:off x="304800" y="5920581"/>
            <a:ext cx="8534400" cy="435770"/>
          </a:xfrm>
          <a:prstGeom prst="rect">
            <a:avLst/>
          </a:prstGeom>
        </p:spPr>
        <p:txBody>
          <a:bodyPr/>
          <a:lstStyle>
            <a:lvl1pPr algn="ctr">
              <a:defRPr>
                <a:latin typeface="Calibri" panose="020F0502020204030204" pitchFamily="34" charset="0"/>
                <a:cs typeface="Calibri" panose="020F0502020204030204" pitchFamily="34" charset="0"/>
              </a:defRPr>
            </a:lvl1pPr>
          </a:lstStyle>
          <a:p>
            <a:r>
              <a:rPr lang="en-US" dirty="0"/>
              <a:t>Image Title</a:t>
            </a:r>
          </a:p>
        </p:txBody>
      </p:sp>
      <p:sp>
        <p:nvSpPr>
          <p:cNvPr id="6" name="Slide Number Placeholder 5"/>
          <p:cNvSpPr>
            <a:spLocks noGrp="1"/>
          </p:cNvSpPr>
          <p:nvPr>
            <p:ph type="sldNum" sz="quarter" idx="12"/>
          </p:nvPr>
        </p:nvSpPr>
        <p:spPr>
          <a:xfrm>
            <a:off x="6457950" y="6356350"/>
            <a:ext cx="2381250" cy="365125"/>
          </a:xfrm>
        </p:spPr>
        <p:txBody>
          <a:bodyPr/>
          <a:lstStyle/>
          <a:p>
            <a:fld id="{42181430-7FCB-BA4C-90CE-EB7ACCC9EC50}"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Copyright ©2018 John Wiley &amp; Son, Inc.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Source Sans Pro Light" charset="0"/>
                <a:ea typeface="Source Sans Pro Light" charset="0"/>
                <a:cs typeface="Source Sans Pro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3979220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Source Sans Pro Light" charset="0"/>
                <a:ea typeface="Source Sans Pro Light" charset="0"/>
                <a:cs typeface="Source Sans Pro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75072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p>
            <a:fld id="{67B19427-F580-D146-B60E-4CADEE75497F}"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Copyright ©2018 John Wiley &amp; Son, Inc. </a:t>
            </a:r>
          </a:p>
        </p:txBody>
      </p:sp>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86693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6" name="COBBL 2-col"/>
          <p:cNvSpPr>
            <a:spLocks noGrp="1"/>
          </p:cNvSpPr>
          <p:nvPr>
            <p:ph sz="quarter" idx="12" hasCustomPrompt="1"/>
          </p:nvPr>
        </p:nvSpPr>
        <p:spPr>
          <a:xfrm>
            <a:off x="304800" y="1752600"/>
            <a:ext cx="8534400" cy="441960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endParaRPr lang="en-US" dirty="0"/>
          </a:p>
          <a:p>
            <a:pPr lvl="0"/>
            <a:r>
              <a:rPr lang="en-US" dirty="0"/>
              <a:t>Outline Items Usually Have No Ending Punctuation</a:t>
            </a:r>
          </a:p>
          <a:p>
            <a:pPr lvl="0"/>
            <a:r>
              <a:rPr lang="en-US" dirty="0"/>
              <a:t>This is Another Heading</a:t>
            </a:r>
          </a:p>
          <a:p>
            <a:pPr lvl="0"/>
            <a:r>
              <a:rPr lang="en-US" dirty="0"/>
              <a:t>This is Another Heading</a:t>
            </a:r>
          </a:p>
        </p:txBody>
      </p:sp>
      <p:sp>
        <p:nvSpPr>
          <p:cNvPr id="7" name="Slide Number Placeholder 6"/>
          <p:cNvSpPr>
            <a:spLocks noGrp="1"/>
          </p:cNvSpPr>
          <p:nvPr>
            <p:ph type="sldNum" sz="quarter" idx="14"/>
          </p:nvPr>
        </p:nvSpPr>
        <p:spPr/>
        <p:txBody>
          <a:bodyPr/>
          <a:lstStyle/>
          <a:p>
            <a:fld id="{67B19427-F580-D146-B60E-4CADEE75497F}" type="slidenum">
              <a:rPr lang="en-US" smtClean="0"/>
              <a:t>‹#›</a:t>
            </a:fld>
            <a:endParaRPr lang="en-US" dirty="0"/>
          </a:p>
        </p:txBody>
      </p:sp>
      <p:sp>
        <p:nvSpPr>
          <p:cNvPr id="2" name="Footer Placeholder 1"/>
          <p:cNvSpPr>
            <a:spLocks noGrp="1"/>
          </p:cNvSpPr>
          <p:nvPr>
            <p:ph type="ftr" sz="quarter" idx="13"/>
          </p:nvPr>
        </p:nvSpPr>
        <p:spPr/>
        <p:txBody>
          <a:bodyPr/>
          <a:lstStyle/>
          <a:p>
            <a:r>
              <a:rPr lang="en-US" dirty="0"/>
              <a:t>Copyright ©2018 John Wiley &amp; Son, Inc. </a:t>
            </a:r>
          </a:p>
        </p:txBody>
      </p:sp>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p>
            <a:fld id="{67B19427-F580-D146-B60E-4CADEE75497F}" type="slidenum">
              <a:rPr lang="en-US" smtClean="0"/>
              <a:t>‹#›</a:t>
            </a:fld>
            <a:endParaRPr lang="en-US" dirty="0"/>
          </a:p>
        </p:txBody>
      </p:sp>
      <p:sp>
        <p:nvSpPr>
          <p:cNvPr id="2" name="Footer Placeholder 1"/>
          <p:cNvSpPr>
            <a:spLocks noGrp="1"/>
          </p:cNvSpPr>
          <p:nvPr>
            <p:ph type="ftr" sz="quarter" idx="13"/>
          </p:nvPr>
        </p:nvSpPr>
        <p:spPr/>
        <p:txBody>
          <a:bodyPr/>
          <a:lstStyle/>
          <a:p>
            <a:r>
              <a:rPr lang="en-US" dirty="0"/>
              <a:t>Copyright ©2018 John Wiley &amp; Son, Inc. </a:t>
            </a:r>
          </a:p>
        </p:txBody>
      </p:sp>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p>
            <a:fld id="{67B19427-F580-D146-B60E-4CADEE75497F}" type="slidenum">
              <a:rPr lang="en-US" smtClean="0"/>
              <a:t>‹#›</a:t>
            </a:fld>
            <a:endParaRPr lang="en-US" dirty="0"/>
          </a:p>
        </p:txBody>
      </p:sp>
      <p:sp>
        <p:nvSpPr>
          <p:cNvPr id="2" name="Footer Placeholder 1"/>
          <p:cNvSpPr>
            <a:spLocks noGrp="1"/>
          </p:cNvSpPr>
          <p:nvPr>
            <p:ph type="ftr" sz="quarter" idx="15"/>
          </p:nvPr>
        </p:nvSpPr>
        <p:spPr/>
        <p:txBody>
          <a:bodyPr/>
          <a:lstStyle/>
          <a:p>
            <a:r>
              <a:rPr lang="en-US" dirty="0"/>
              <a:t>Copyright ©2018 John Wiley &amp; Son, Inc. </a:t>
            </a:r>
          </a:p>
        </p:txBody>
      </p:sp>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600" b="0" i="0" baseline="0">
                <a:latin typeface="Calibri" panose="020F0502020204030204" pitchFamily="34" charset="0"/>
                <a:ea typeface="Calibri" panose="020F0502020204030204" pitchFamily="34" charset="0"/>
                <a:cs typeface="Calibri" panose="020F0502020204030204" pitchFamily="34"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p>
            <a:r>
              <a:rPr lang="en-US" dirty="0"/>
              <a:t>Copyright ©2018 John Wiley &amp; Son, Inc. </a:t>
            </a:r>
          </a:p>
        </p:txBody>
      </p:sp>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803275" indent="-282575">
              <a:buClr>
                <a:schemeClr val="accent2"/>
              </a:buClr>
              <a:tabLst/>
              <a:defRPr sz="2600" b="0" i="0" baseline="0">
                <a:latin typeface="Calibri" panose="020F0502020204030204" pitchFamily="34" charset="0"/>
                <a:ea typeface="Calibri" panose="020F0502020204030204" pitchFamily="34" charset="0"/>
                <a:cs typeface="Calibri" panose="020F0502020204030204" pitchFamily="34"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600" b="0" i="0">
                <a:solidFill>
                  <a:schemeClr val="accent2"/>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1143000" indent="-292608">
              <a:buClr>
                <a:schemeClr val="accent2"/>
              </a:buClr>
              <a:defRPr sz="2600" b="0" i="0" baseline="0">
                <a:latin typeface="Calibri" panose="020F0502020204030204" pitchFamily="34" charset="0"/>
                <a:ea typeface="Calibri" panose="020F0502020204030204" pitchFamily="34" charset="0"/>
                <a:cs typeface="Calibri" panose="020F0502020204030204" pitchFamily="34"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600" b="0" i="0">
                <a:solidFill>
                  <a:schemeClr val="accent2"/>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p>
            <a:r>
              <a:rPr lang="en-US" dirty="0"/>
              <a:t>Copyright ©2018 John 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6.xml"/><Relationship Id="rId4"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Copyright ©2018 John Wiley &amp; Son,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Copyright ©2018 John Wiley &amp; Son,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Copyright ©2018 John Wiley &amp; Son,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Copyright ©2018 John Wiley &amp; Son,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Copyright ©2018 John Wiley &amp; Son,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 Inc.</a:t>
            </a:r>
          </a:p>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3714877647"/>
      </p:ext>
    </p:extLst>
  </p:cSld>
  <p:clrMap bg1="lt1" tx1="dk1" bg2="lt2" tx2="dk2" accent1="accent1" accent2="accent2" accent3="accent3" accent4="accent4" accent5="accent5" accent6="accent6" hlink="hlink" folHlink="folHlink"/>
  <p:sldLayoutIdLst>
    <p:sldLayoutId id="2147483981" r:id="rId1"/>
    <p:sldLayoutId id="2147483982"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 Drive Data\RAM-JOBS\CURRENT--DA-JOBS\Bhanu--PPT Files\CURRENT--DA-JOBS\Manish Verma's WG\WB02199 ID-Weygant-2\9781119419617_cover.pd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32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98950342"/>
              </p:ext>
            </p:extLst>
          </p:nvPr>
        </p:nvGraphicFramePr>
        <p:xfrm>
          <a:off x="216662" y="302007"/>
          <a:ext cx="8698742" cy="587019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a:solidFill>
                            <a:schemeClr val="dk1"/>
                          </a:solidFill>
                          <a:latin typeface="+mn-lt"/>
                          <a:ea typeface="+mn-ea"/>
                          <a:cs typeface="+mn-cs"/>
                        </a:rPr>
                        <a:t>Yazici</a:t>
                      </a:r>
                      <a:r>
                        <a:rPr lang="en-US" sz="1200" b="1" i="0" u="none" strike="noStrike" kern="1200" baseline="0" dirty="0">
                          <a:solidFill>
                            <a:schemeClr val="dk1"/>
                          </a:solidFill>
                          <a:latin typeface="+mn-lt"/>
                          <a:ea typeface="+mn-ea"/>
                          <a:cs typeface="+mn-cs"/>
                        </a:rPr>
                        <a:t> Advertising</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Statement of</a:t>
                      </a:r>
                    </a:p>
                    <a:p>
                      <a:pPr algn="ctr" fontAlgn="b"/>
                      <a:r>
                        <a:rPr lang="en-US" sz="1200" b="1" u="none" strike="noStrike" dirty="0">
                          <a:effectLst/>
                          <a:latin typeface="+mn-lt"/>
                        </a:rPr>
                        <a:t>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a:t>
                      </a:r>
                      <a:r>
                        <a:rPr lang="en-US" sz="1200" b="1" i="0" u="none" strike="noStrike" baseline="0" dirty="0">
                          <a:solidFill>
                            <a:schemeClr val="tx1"/>
                          </a:solidFill>
                          <a:effectLst/>
                          <a:latin typeface="+mn-lt"/>
                        </a:rPr>
                        <a:t> </a:t>
                      </a:r>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effectLst/>
                          <a:latin typeface="+mn-lt"/>
                        </a:rPr>
                        <a:t>Owner's Capital</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Owner's Drawings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a:solidFill>
                            <a:schemeClr val="tx1"/>
                          </a:solidFill>
                          <a:effectLst/>
                          <a:latin typeface="+mn-lt"/>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tx1"/>
                          </a:solidFill>
                          <a:effectLst/>
                          <a:latin typeface="+mn-lt"/>
                        </a:rPr>
                        <a:t>Totals</a:t>
                      </a:r>
                      <a:endParaRPr lang="en-US" sz="1200" b="1" i="0" u="none" strike="noStrike" dirty="0">
                        <a:solidFill>
                          <a:schemeClr val="tx1"/>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7" name="Text Box 23"/>
          <p:cNvSpPr txBox="1">
            <a:spLocks noChangeArrowheads="1"/>
          </p:cNvSpPr>
          <p:nvPr/>
        </p:nvSpPr>
        <p:spPr bwMode="auto">
          <a:xfrm>
            <a:off x="6248401" y="381000"/>
            <a:ext cx="2819400"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rgbClr val="196E78"/>
                </a:solidFill>
                <a:latin typeface="+mn-lt"/>
              </a:rPr>
              <a:t>ILLUSTRATION 4.5</a:t>
            </a:r>
          </a:p>
          <a:p>
            <a:pPr>
              <a:spcBef>
                <a:spcPct val="0"/>
              </a:spcBef>
              <a:buClrTx/>
              <a:buSzTx/>
              <a:buFontTx/>
              <a:buNone/>
            </a:pPr>
            <a:r>
              <a:rPr lang="en-US" altLang="en-US" sz="1200" b="0" dirty="0">
                <a:solidFill>
                  <a:schemeClr val="tx1"/>
                </a:solidFill>
                <a:latin typeface="+mn-lt"/>
              </a:rPr>
              <a:t>Extending adjusted trial balance amounts</a:t>
            </a:r>
          </a:p>
        </p:txBody>
      </p:sp>
      <p:sp>
        <p:nvSpPr>
          <p:cNvPr id="8" name="Text Box 23"/>
          <p:cNvSpPr txBox="1">
            <a:spLocks noChangeArrowheads="1"/>
          </p:cNvSpPr>
          <p:nvPr/>
        </p:nvSpPr>
        <p:spPr bwMode="auto">
          <a:xfrm>
            <a:off x="304800" y="304800"/>
            <a:ext cx="1801091" cy="58477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accent1"/>
                </a:solidFill>
                <a:latin typeface="Calibri" panose="020F0502020204030204" pitchFamily="34" charset="0"/>
                <a:ea typeface="Source Sans Pro" charset="0"/>
                <a:cs typeface="Calibri" panose="020F0502020204030204" pitchFamily="34" charset="0"/>
              </a:rPr>
              <a:t>Step 4</a:t>
            </a:r>
          </a:p>
        </p:txBody>
      </p:sp>
      <p:sp>
        <p:nvSpPr>
          <p:cNvPr id="18" name="Rectangle 6"/>
          <p:cNvSpPr>
            <a:spLocks noChangeArrowheads="1"/>
          </p:cNvSpPr>
          <p:nvPr/>
        </p:nvSpPr>
        <p:spPr bwMode="auto">
          <a:xfrm>
            <a:off x="1018309" y="5943600"/>
            <a:ext cx="7897091" cy="369332"/>
          </a:xfrm>
          <a:prstGeom prst="rect">
            <a:avLst/>
          </a:prstGeom>
          <a:solidFill>
            <a:srgbClr val="FAF5C9"/>
          </a:solidFill>
          <a:ln w="28575" cap="sq" algn="ctr">
            <a:solidFill>
              <a:srgbClr val="990000"/>
            </a:solidFill>
            <a:miter lim="800000"/>
            <a:headEnd type="none" w="sm" len="sm"/>
            <a:tailEnd type="none" w="sm" len="sm"/>
          </a:ln>
          <a:effectLst/>
        </p:spPr>
        <p:txBody>
          <a:bodyPr wrap="square">
            <a:spAutoFit/>
          </a:bodyPr>
          <a:lstStyle/>
          <a:p>
            <a:pPr algn="ctr">
              <a:spcBef>
                <a:spcPct val="0"/>
              </a:spcBef>
              <a:buClrTx/>
              <a:buSzTx/>
              <a:buFontTx/>
              <a:buNone/>
            </a:pPr>
            <a:r>
              <a:rPr lang="en-US" altLang="en-US" dirty="0"/>
              <a:t>Extend adjusted trial balance amounts to appropriate financial statement columns.</a:t>
            </a:r>
          </a:p>
        </p:txBody>
      </p:sp>
      <p:cxnSp>
        <p:nvCxnSpPr>
          <p:cNvPr id="9" name="Straight Arrow Connector 8"/>
          <p:cNvCxnSpPr/>
          <p:nvPr/>
        </p:nvCxnSpPr>
        <p:spPr>
          <a:xfrm flipV="1">
            <a:off x="6868632" y="5638800"/>
            <a:ext cx="0" cy="304800"/>
          </a:xfrm>
          <a:prstGeom prst="straightConnector1">
            <a:avLst/>
          </a:prstGeom>
          <a:noFill/>
          <a:ln w="28575" cap="sq">
            <a:solidFill>
              <a:srgbClr val="99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a:xfrm flipV="1">
            <a:off x="8234916" y="5638800"/>
            <a:ext cx="0" cy="304800"/>
          </a:xfrm>
          <a:prstGeom prst="straightConnector1">
            <a:avLst/>
          </a:prstGeom>
          <a:noFill/>
          <a:ln w="28575" cap="sq">
            <a:solidFill>
              <a:srgbClr val="99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3005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38988388"/>
              </p:ext>
            </p:extLst>
          </p:nvPr>
        </p:nvGraphicFramePr>
        <p:xfrm>
          <a:off x="216662" y="302007"/>
          <a:ext cx="8698742" cy="587019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a:solidFill>
                            <a:schemeClr val="dk1"/>
                          </a:solidFill>
                          <a:latin typeface="+mn-lt"/>
                          <a:ea typeface="+mn-ea"/>
                          <a:cs typeface="+mn-cs"/>
                        </a:rPr>
                        <a:t>Yazici</a:t>
                      </a:r>
                      <a:r>
                        <a:rPr lang="en-US" sz="1200" b="1" i="0" u="none" strike="noStrike" kern="1200" baseline="0" dirty="0">
                          <a:solidFill>
                            <a:schemeClr val="dk1"/>
                          </a:solidFill>
                          <a:latin typeface="+mn-lt"/>
                          <a:ea typeface="+mn-ea"/>
                          <a:cs typeface="+mn-cs"/>
                        </a:rPr>
                        <a:t> Advertising</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Statement of</a:t>
                      </a:r>
                    </a:p>
                    <a:p>
                      <a:pPr algn="ctr" fontAlgn="b"/>
                      <a:r>
                        <a:rPr lang="en-US" sz="1200" b="1" u="none" strike="noStrike" dirty="0">
                          <a:effectLst/>
                          <a:latin typeface="+mn-lt"/>
                        </a:rPr>
                        <a:t>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a:t>
                      </a:r>
                      <a:r>
                        <a:rPr lang="en-US" sz="1200" b="1" i="0" u="none" strike="noStrike" baseline="0" dirty="0">
                          <a:solidFill>
                            <a:schemeClr val="tx1"/>
                          </a:solidFill>
                          <a:effectLst/>
                          <a:latin typeface="+mn-lt"/>
                        </a:rPr>
                        <a:t> </a:t>
                      </a:r>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effectLst/>
                          <a:latin typeface="+mn-lt"/>
                        </a:rPr>
                        <a:t>Owner's Capital</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Owner's Drawings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a:solidFill>
                            <a:schemeClr val="tx1"/>
                          </a:solidFill>
                          <a:effectLst/>
                          <a:latin typeface="+mn-lt"/>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kern="1200" dirty="0">
                          <a:solidFill>
                            <a:schemeClr val="tx1"/>
                          </a:solidFill>
                          <a:effectLst/>
                          <a:latin typeface="+mn-lt"/>
                          <a:ea typeface="+mn-ea"/>
                          <a:cs typeface="+mn-cs"/>
                        </a:rPr>
                        <a:t>Totals</a:t>
                      </a: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kern="1200" dirty="0">
                          <a:solidFill>
                            <a:schemeClr val="tx1"/>
                          </a:solidFill>
                          <a:effectLst/>
                          <a:latin typeface="+mn-lt"/>
                          <a:ea typeface="+mn-ea"/>
                          <a:cs typeface="+mn-cs"/>
                        </a:rPr>
                        <a:t>Net Income</a:t>
                      </a: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kern="1200" dirty="0">
                          <a:solidFill>
                            <a:schemeClr val="tx1"/>
                          </a:solidFill>
                          <a:effectLst/>
                          <a:latin typeface="+mn-lt"/>
                          <a:ea typeface="+mn-ea"/>
                          <a:cs typeface="+mn-cs"/>
                        </a:rPr>
                        <a:t>Totals</a:t>
                      </a: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11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7" name="Text Box 23"/>
          <p:cNvSpPr txBox="1">
            <a:spLocks noChangeArrowheads="1"/>
          </p:cNvSpPr>
          <p:nvPr/>
        </p:nvSpPr>
        <p:spPr bwMode="auto">
          <a:xfrm>
            <a:off x="6705601" y="381000"/>
            <a:ext cx="2285999"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rgbClr val="196E78"/>
                </a:solidFill>
                <a:latin typeface="+mn-lt"/>
              </a:rPr>
              <a:t>ILLUSTRATION 4.6</a:t>
            </a:r>
          </a:p>
          <a:p>
            <a:pPr>
              <a:spcBef>
                <a:spcPct val="0"/>
              </a:spcBef>
              <a:buClrTx/>
              <a:buSzTx/>
              <a:buFontTx/>
              <a:buNone/>
            </a:pPr>
            <a:r>
              <a:rPr lang="en-US" altLang="en-US" sz="1200" b="0" dirty="0">
                <a:solidFill>
                  <a:schemeClr val="tx1"/>
                </a:solidFill>
                <a:latin typeface="+mn-lt"/>
              </a:rPr>
              <a:t>Compute net income or net loss</a:t>
            </a:r>
          </a:p>
        </p:txBody>
      </p:sp>
      <p:sp>
        <p:nvSpPr>
          <p:cNvPr id="8" name="Text Box 23"/>
          <p:cNvSpPr txBox="1">
            <a:spLocks noChangeArrowheads="1"/>
          </p:cNvSpPr>
          <p:nvPr/>
        </p:nvSpPr>
        <p:spPr bwMode="auto">
          <a:xfrm>
            <a:off x="304800" y="304800"/>
            <a:ext cx="1801091" cy="58477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accent1"/>
                </a:solidFill>
                <a:latin typeface="Calibri" panose="020F0502020204030204" pitchFamily="34" charset="0"/>
                <a:ea typeface="Source Sans Pro" charset="0"/>
                <a:cs typeface="Calibri" panose="020F0502020204030204" pitchFamily="34" charset="0"/>
              </a:rPr>
              <a:t>Step 5</a:t>
            </a:r>
          </a:p>
        </p:txBody>
      </p:sp>
      <p:sp>
        <p:nvSpPr>
          <p:cNvPr id="18" name="Rectangle 6"/>
          <p:cNvSpPr>
            <a:spLocks noChangeArrowheads="1"/>
          </p:cNvSpPr>
          <p:nvPr/>
        </p:nvSpPr>
        <p:spPr bwMode="auto">
          <a:xfrm>
            <a:off x="1524000" y="5943600"/>
            <a:ext cx="3868338" cy="369332"/>
          </a:xfrm>
          <a:prstGeom prst="rect">
            <a:avLst/>
          </a:prstGeom>
          <a:solidFill>
            <a:srgbClr val="FAF5C9"/>
          </a:solidFill>
          <a:ln w="28575" cap="sq" algn="ctr">
            <a:solidFill>
              <a:srgbClr val="990000"/>
            </a:solidFill>
            <a:miter lim="800000"/>
            <a:headEnd type="none" w="sm" len="sm"/>
            <a:tailEnd type="none" w="sm" len="sm"/>
          </a:ln>
          <a:effectLst/>
        </p:spPr>
        <p:txBody>
          <a:bodyPr wrap="square">
            <a:spAutoFit/>
          </a:bodyPr>
          <a:lstStyle/>
          <a:p>
            <a:pPr algn="ctr">
              <a:spcBef>
                <a:spcPct val="0"/>
              </a:spcBef>
              <a:buClrTx/>
              <a:buSzTx/>
              <a:buFontTx/>
              <a:buNone/>
            </a:pPr>
            <a:r>
              <a:rPr lang="en-US" altLang="en-US" dirty="0"/>
              <a:t>Compute net income or net loss.</a:t>
            </a:r>
          </a:p>
        </p:txBody>
      </p:sp>
      <p:sp>
        <p:nvSpPr>
          <p:cNvPr id="11" name="Line 9"/>
          <p:cNvSpPr>
            <a:spLocks noChangeShapeType="1"/>
          </p:cNvSpPr>
          <p:nvPr/>
        </p:nvSpPr>
        <p:spPr bwMode="auto">
          <a:xfrm flipH="1">
            <a:off x="5394252" y="6129672"/>
            <a:ext cx="381000" cy="0"/>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2" name="Line 7"/>
          <p:cNvSpPr>
            <a:spLocks noChangeShapeType="1"/>
          </p:cNvSpPr>
          <p:nvPr/>
        </p:nvSpPr>
        <p:spPr bwMode="auto">
          <a:xfrm>
            <a:off x="5775252" y="5888664"/>
            <a:ext cx="457200" cy="0"/>
          </a:xfrm>
          <a:prstGeom prst="line">
            <a:avLst/>
          </a:prstGeom>
          <a:noFill/>
          <a:ln w="28575"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4" name="Line 8"/>
          <p:cNvSpPr>
            <a:spLocks noChangeShapeType="1"/>
          </p:cNvSpPr>
          <p:nvPr/>
        </p:nvSpPr>
        <p:spPr bwMode="auto">
          <a:xfrm>
            <a:off x="5775252" y="5889982"/>
            <a:ext cx="0" cy="215065"/>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5" name="Line 10"/>
          <p:cNvSpPr>
            <a:spLocks noChangeShapeType="1"/>
          </p:cNvSpPr>
          <p:nvPr/>
        </p:nvSpPr>
        <p:spPr bwMode="auto">
          <a:xfrm>
            <a:off x="6987525" y="5888664"/>
            <a:ext cx="1385455" cy="0"/>
          </a:xfrm>
          <a:prstGeom prst="line">
            <a:avLst/>
          </a:prstGeom>
          <a:noFill/>
          <a:ln w="28575"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Tree>
    <p:extLst>
      <p:ext uri="{BB962C8B-B14F-4D97-AF65-F5344CB8AC3E}">
        <p14:creationId xmlns:p14="http://schemas.microsoft.com/office/powerpoint/2010/main" val="316194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299824" cy="4495800"/>
          </a:xfrm>
          <a:prstGeom prst="rect">
            <a:avLst/>
          </a:prstGeom>
        </p:spPr>
        <p:txBody>
          <a:bodyPr/>
          <a:lstStyle/>
          <a:p>
            <a:pPr marL="0" lvl="1" indent="0">
              <a:lnSpc>
                <a:spcPct val="100000"/>
              </a:lnSpc>
              <a:spcBef>
                <a:spcPts val="1200"/>
              </a:spcBef>
              <a:buClr>
                <a:schemeClr val="tx1"/>
              </a:buClr>
              <a:buNone/>
            </a:pPr>
            <a:r>
              <a:rPr lang="en-US" altLang="en-US" sz="2800" dirty="0"/>
              <a:t>Net income is shown on a worksheet in the:</a:t>
            </a:r>
          </a:p>
          <a:p>
            <a:pPr marL="914400" lvl="1" indent="-457200">
              <a:lnSpc>
                <a:spcPct val="100000"/>
              </a:lnSpc>
              <a:spcBef>
                <a:spcPts val="1200"/>
              </a:spcBef>
              <a:buClr>
                <a:schemeClr val="tx1"/>
              </a:buClr>
              <a:buFont typeface="Wingdings" pitchFamily="2" charset="2"/>
              <a:buAutoNum type="alphaLcPeriod"/>
            </a:pPr>
            <a:r>
              <a:rPr lang="en-US" altLang="en-US" sz="2800" dirty="0"/>
              <a:t>income statement debit column only.</a:t>
            </a:r>
          </a:p>
          <a:p>
            <a:pPr marL="914400" lvl="1" indent="-457200">
              <a:lnSpc>
                <a:spcPct val="100000"/>
              </a:lnSpc>
              <a:spcBef>
                <a:spcPts val="1200"/>
              </a:spcBef>
              <a:buClr>
                <a:schemeClr val="tx1"/>
              </a:buClr>
              <a:buFont typeface="Wingdings" pitchFamily="2" charset="2"/>
              <a:buAutoNum type="alphaLcPeriod"/>
            </a:pPr>
            <a:r>
              <a:rPr lang="en-GB" sz="2800" dirty="0"/>
              <a:t>statement of financial position</a:t>
            </a:r>
            <a:r>
              <a:rPr lang="en-US" altLang="en-US" sz="2800" dirty="0"/>
              <a:t> debit column only.</a:t>
            </a:r>
          </a:p>
          <a:p>
            <a:pPr marL="914400" lvl="1" indent="-457200">
              <a:lnSpc>
                <a:spcPct val="100000"/>
              </a:lnSpc>
              <a:spcBef>
                <a:spcPts val="1200"/>
              </a:spcBef>
              <a:buClr>
                <a:schemeClr val="tx1"/>
              </a:buClr>
              <a:buFont typeface="Wingdings" pitchFamily="2" charset="2"/>
              <a:buAutoNum type="alphaLcPeriod"/>
            </a:pPr>
            <a:r>
              <a:rPr lang="en-US" altLang="en-US" sz="2800" dirty="0"/>
              <a:t>income statement credit column and </a:t>
            </a:r>
            <a:r>
              <a:rPr lang="en-GB" sz="2800" dirty="0"/>
              <a:t>statement of financial position</a:t>
            </a:r>
            <a:r>
              <a:rPr lang="en-US" altLang="en-US" sz="2800" dirty="0"/>
              <a:t> debit column.</a:t>
            </a:r>
          </a:p>
          <a:p>
            <a:pPr marL="914400" lvl="1" indent="-457200">
              <a:lnSpc>
                <a:spcPct val="100000"/>
              </a:lnSpc>
              <a:spcBef>
                <a:spcPts val="1200"/>
              </a:spcBef>
              <a:buClr>
                <a:schemeClr val="tx1"/>
              </a:buClr>
              <a:buFont typeface="Wingdings" pitchFamily="2" charset="2"/>
              <a:buAutoNum type="alphaLcPeriod"/>
            </a:pPr>
            <a:r>
              <a:rPr lang="en-US" altLang="en-US" sz="2800" dirty="0"/>
              <a:t>income statement debit column and </a:t>
            </a:r>
            <a:r>
              <a:rPr lang="en-GB" sz="2800" dirty="0"/>
              <a:t>statement of financial position</a:t>
            </a:r>
            <a:r>
              <a:rPr lang="en-US" altLang="en-US" sz="2800" dirty="0"/>
              <a:t> credit column.</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9" name="Notched Right Arrow 8"/>
          <p:cNvSpPr/>
          <p:nvPr/>
        </p:nvSpPr>
        <p:spPr bwMode="auto">
          <a:xfrm>
            <a:off x="228600" y="4251252"/>
            <a:ext cx="554182" cy="457200"/>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Steps in Preparing a Worksheet</a:t>
            </a:r>
          </a:p>
        </p:txBody>
      </p:sp>
    </p:spTree>
    <p:extLst>
      <p:ext uri="{BB962C8B-B14F-4D97-AF65-F5344CB8AC3E}">
        <p14:creationId xmlns:p14="http://schemas.microsoft.com/office/powerpoint/2010/main" val="21565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9812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Income statement is prepared from the income statement columns</a:t>
            </a:r>
          </a:p>
          <a:p>
            <a:pPr marL="574675" lvl="2" indent="-346075">
              <a:lnSpc>
                <a:spcPct val="100000"/>
              </a:lnSpc>
              <a:spcBef>
                <a:spcPts val="1200"/>
              </a:spcBef>
              <a:buClr>
                <a:srgbClr val="990000"/>
              </a:buClr>
              <a:buSzPct val="100000"/>
            </a:pPr>
            <a:r>
              <a:rPr lang="en-GB" sz="2800" dirty="0"/>
              <a:t>Statement of financial position</a:t>
            </a:r>
            <a:r>
              <a:rPr lang="en-US" altLang="en-US" sz="2800" dirty="0"/>
              <a:t> and owner’s equity statement are prepared from the </a:t>
            </a:r>
            <a:r>
              <a:rPr lang="en-GB" sz="2800" dirty="0"/>
              <a:t>statement of financial position</a:t>
            </a:r>
            <a:r>
              <a:rPr lang="en-US" altLang="en-US" sz="2800" dirty="0"/>
              <a:t> columns</a:t>
            </a:r>
          </a:p>
          <a:p>
            <a:pPr marL="574675" lvl="2" indent="-346075">
              <a:lnSpc>
                <a:spcPct val="100000"/>
              </a:lnSpc>
              <a:spcBef>
                <a:spcPts val="1200"/>
              </a:spcBef>
              <a:buClr>
                <a:srgbClr val="990000"/>
              </a:buClr>
              <a:buSzPct val="100000"/>
            </a:pPr>
            <a:r>
              <a:rPr lang="en-US" altLang="en-US" sz="2800" dirty="0"/>
              <a:t>Companies can prepare financial statements before they journalize and post adjusting entries</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8" name="Title "/>
          <p:cNvSpPr>
            <a:spLocks noGrp="1"/>
          </p:cNvSpPr>
          <p:nvPr>
            <p:ph type="title" idx="4294967295"/>
          </p:nvPr>
        </p:nvSpPr>
        <p:spPr>
          <a:xfrm>
            <a:off x="309562" y="762000"/>
            <a:ext cx="8682038" cy="1200329"/>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Preparing Financial Statements from a Worksheet</a:t>
            </a:r>
          </a:p>
        </p:txBody>
      </p:sp>
    </p:spTree>
    <p:extLst>
      <p:ext uri="{BB962C8B-B14F-4D97-AF65-F5344CB8AC3E}">
        <p14:creationId xmlns:p14="http://schemas.microsoft.com/office/powerpoint/2010/main" val="73281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
          <p:cNvSpPr>
            <a:spLocks noGrp="1"/>
          </p:cNvSpPr>
          <p:nvPr>
            <p:ph type="ftr" sz="quarter" idx="11"/>
          </p:nvPr>
        </p:nvSpPr>
        <p:spPr>
          <a:xfrm>
            <a:off x="4457700" y="6356350"/>
            <a:ext cx="3086100" cy="365125"/>
          </a:xfrm>
        </p:spPr>
        <p:txBody>
          <a:bodyPr/>
          <a:lstStyle/>
          <a:p>
            <a:r>
              <a:rPr lang="en-US" dirty="0"/>
              <a:t>Copyright ©2019 John Wiley &amp; Son, Inc. </a:t>
            </a:r>
          </a:p>
        </p:txBody>
      </p:sp>
      <p:graphicFrame>
        <p:nvGraphicFramePr>
          <p:cNvPr id="2" name="Table 1"/>
          <p:cNvGraphicFramePr>
            <a:graphicFrameLocks noGrp="1"/>
          </p:cNvGraphicFramePr>
          <p:nvPr>
            <p:extLst>
              <p:ext uri="{D42A27DB-BD31-4B8C-83A1-F6EECF244321}">
                <p14:modId xmlns:p14="http://schemas.microsoft.com/office/powerpoint/2010/main" val="3579599303"/>
              </p:ext>
            </p:extLst>
          </p:nvPr>
        </p:nvGraphicFramePr>
        <p:xfrm>
          <a:off x="533400" y="1524000"/>
          <a:ext cx="8060606" cy="4538130"/>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2000" b="1" i="0" u="none" strike="noStrike" kern="1200" baseline="0" dirty="0" err="1">
                          <a:solidFill>
                            <a:schemeClr val="dk1"/>
                          </a:solidFill>
                          <a:latin typeface="+mn-lt"/>
                          <a:ea typeface="+mn-ea"/>
                          <a:cs typeface="+mn-cs"/>
                        </a:rPr>
                        <a:t>Yazici</a:t>
                      </a:r>
                      <a:r>
                        <a:rPr lang="en-US" sz="2000" b="1" i="0" u="none" strike="noStrike" kern="1200" baseline="0" dirty="0">
                          <a:solidFill>
                            <a:schemeClr val="dk1"/>
                          </a:solidFill>
                          <a:latin typeface="+mn-lt"/>
                          <a:ea typeface="+mn-ea"/>
                          <a:cs typeface="+mn-cs"/>
                        </a:rPr>
                        <a:t> Advertising</a:t>
                      </a:r>
                    </a:p>
                    <a:p>
                      <a:pPr algn="ctr"/>
                      <a:r>
                        <a:rPr lang="en-US" sz="2000" b="1" i="0" u="none" strike="noStrike" kern="1200" baseline="0" dirty="0">
                          <a:solidFill>
                            <a:schemeClr val="dk1"/>
                          </a:solidFill>
                          <a:latin typeface="+mn-lt"/>
                          <a:ea typeface="+mn-ea"/>
                          <a:cs typeface="+mn-cs"/>
                        </a:rPr>
                        <a:t>Income Statement</a:t>
                      </a:r>
                    </a:p>
                    <a:p>
                      <a:pPr algn="ctr"/>
                      <a:r>
                        <a:rPr lang="en-US" sz="2000" b="1" i="0" u="none" strike="noStrike" kern="1200" baseline="0" dirty="0">
                          <a:solidFill>
                            <a:schemeClr val="dk1"/>
                          </a:solidFill>
                          <a:latin typeface="+mn-lt"/>
                          <a:ea typeface="+mn-ea"/>
                          <a:cs typeface="+mn-cs"/>
                        </a:rPr>
                        <a:t>For the Month Ended October 31, 2020</a:t>
                      </a:r>
                      <a:endParaRPr lang="en-US" sz="2400" b="1" i="0" u="none" strike="noStrike" dirty="0">
                        <a:solidFill>
                          <a:srgbClr val="000000"/>
                        </a:solidFill>
                        <a:effectLst/>
                        <a:latin typeface="Calibri" panose="020F0502020204030204" pitchFamily="34" charset="0"/>
                      </a:endParaRPr>
                    </a:p>
                  </a:txBody>
                  <a:tcPr marL="4233" marR="4233" marT="91440" anchor="b">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000" u="none" strike="noStrike" dirty="0">
                          <a:effectLst/>
                        </a:rPr>
                        <a:t>Revenues</a:t>
                      </a:r>
                      <a:endParaRPr lang="en-US" sz="2000" b="0" i="0" u="none" strike="noStrike" dirty="0">
                        <a:solidFill>
                          <a:srgbClr val="000000"/>
                        </a:solidFill>
                        <a:effectLst/>
                        <a:latin typeface="Calibri" panose="020F0502020204030204" pitchFamily="34" charset="0"/>
                      </a:endParaRPr>
                    </a:p>
                  </a:txBody>
                  <a:tcPr marL="182880" marR="4233" marT="91440"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117475" lvl="1" indent="0" algn="l" fontAlgn="b"/>
                      <a:r>
                        <a:rPr lang="en-US" sz="2000" u="none" strike="noStrike" dirty="0">
                          <a:effectLst/>
                        </a:rPr>
                        <a:t>Service revenue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2000" dirty="0"/>
                        <a:t>₺</a:t>
                      </a:r>
                      <a:r>
                        <a:rPr lang="en-US" sz="2000" u="none" strike="noStrike" dirty="0">
                          <a:effectLst/>
                        </a:rPr>
                        <a:t>10,600</a:t>
                      </a:r>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2"/>
                  </a:ext>
                </a:extLst>
              </a:tr>
              <a:tr h="182245">
                <a:tc>
                  <a:txBody>
                    <a:bodyPr/>
                    <a:lstStyle/>
                    <a:p>
                      <a:pPr algn="l" fontAlgn="b"/>
                      <a:r>
                        <a:rPr lang="en-US" sz="2000" u="none" strike="noStrike" dirty="0">
                          <a:effectLst/>
                        </a:rPr>
                        <a:t>Expenses</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3"/>
                  </a:ext>
                </a:extLst>
              </a:tr>
              <a:tr h="182245">
                <a:tc>
                  <a:txBody>
                    <a:bodyPr/>
                    <a:lstStyle/>
                    <a:p>
                      <a:pPr marL="117475" indent="0" algn="l" fontAlgn="b"/>
                      <a:r>
                        <a:rPr lang="en-US" sz="2000" u="none" strike="noStrike" kern="1200" dirty="0">
                          <a:solidFill>
                            <a:schemeClr val="dk1"/>
                          </a:solidFill>
                          <a:effectLst/>
                          <a:latin typeface="+mn-lt"/>
                          <a:ea typeface="+mn-ea"/>
                          <a:cs typeface="+mn-cs"/>
                        </a:rPr>
                        <a:t>Salaries and wages expense </a:t>
                      </a:r>
                    </a:p>
                  </a:txBody>
                  <a:tcPr marL="182880" marR="4233" marT="4233" marB="0" anchor="b">
                    <a:solidFill>
                      <a:schemeClr val="bg2"/>
                    </a:solidFill>
                  </a:tcPr>
                </a:tc>
                <a:tc>
                  <a:txBody>
                    <a:bodyPr/>
                    <a:lstStyle/>
                    <a:p>
                      <a:pPr algn="r" fontAlgn="b"/>
                      <a:r>
                        <a:rPr lang="en-US" sz="2000" dirty="0"/>
                        <a:t>₺</a:t>
                      </a:r>
                      <a:r>
                        <a:rPr lang="en-US" sz="2000" u="none" strike="noStrike" dirty="0">
                          <a:effectLst/>
                        </a:rPr>
                        <a:t>5,200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4"/>
                  </a:ext>
                </a:extLst>
              </a:tr>
              <a:tr h="182245">
                <a:tc>
                  <a:txBody>
                    <a:bodyPr/>
                    <a:lstStyle/>
                    <a:p>
                      <a:pPr marL="117475" lvl="0" indent="0"/>
                      <a:r>
                        <a:rPr lang="en-US" sz="2000" u="none" strike="noStrike" kern="1200" dirty="0">
                          <a:solidFill>
                            <a:schemeClr val="dk1"/>
                          </a:solidFill>
                          <a:effectLst/>
                          <a:latin typeface="+mn-lt"/>
                          <a:ea typeface="+mn-ea"/>
                          <a:cs typeface="+mn-cs"/>
                        </a:rPr>
                        <a:t>Supplies expense</a:t>
                      </a:r>
                    </a:p>
                  </a:txBody>
                  <a:tcPr marL="182880" marR="4233" marT="4233" marB="0" anchor="b">
                    <a:solidFill>
                      <a:schemeClr val="bg2"/>
                    </a:solidFill>
                  </a:tcPr>
                </a:tc>
                <a:tc>
                  <a:txBody>
                    <a:bodyPr/>
                    <a:lstStyle/>
                    <a:p>
                      <a:pPr algn="r" fontAlgn="b"/>
                      <a:r>
                        <a:rPr lang="en-US" sz="2000" u="none" strike="noStrike" dirty="0">
                          <a:effectLst/>
                        </a:rPr>
                        <a:t>1,500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5"/>
                  </a:ext>
                </a:extLst>
              </a:tr>
              <a:tr h="182245">
                <a:tc>
                  <a:txBody>
                    <a:bodyPr/>
                    <a:lstStyle/>
                    <a:p>
                      <a:pPr marL="117475" indent="0" algn="l" fontAlgn="b"/>
                      <a:r>
                        <a:rPr lang="en-US" sz="2000" u="none" strike="noStrike" kern="1200" dirty="0">
                          <a:solidFill>
                            <a:schemeClr val="dk1"/>
                          </a:solidFill>
                          <a:effectLst/>
                          <a:latin typeface="+mn-lt"/>
                          <a:ea typeface="+mn-ea"/>
                          <a:cs typeface="+mn-cs"/>
                        </a:rPr>
                        <a:t>Rent expense </a:t>
                      </a:r>
                    </a:p>
                  </a:txBody>
                  <a:tcPr marL="182880" marR="4233" marT="4233" marB="0" anchor="b">
                    <a:solidFill>
                      <a:schemeClr val="bg2"/>
                    </a:solidFill>
                  </a:tcPr>
                </a:tc>
                <a:tc>
                  <a:txBody>
                    <a:bodyPr/>
                    <a:lstStyle/>
                    <a:p>
                      <a:pPr algn="r" fontAlgn="b"/>
                      <a:r>
                        <a:rPr lang="en-US" sz="2000" u="none" strike="noStrike" dirty="0">
                          <a:effectLst/>
                        </a:rPr>
                        <a:t>900</a:t>
                      </a:r>
                      <a:endParaRPr lang="en-US" sz="2000" b="0" i="0" u="none" strike="noStrike" dirty="0">
                        <a:solidFill>
                          <a:srgbClr val="000000"/>
                        </a:solidFill>
                        <a:effectLst/>
                        <a:latin typeface="Calibri" panose="020F0502020204030204" pitchFamily="34" charset="0"/>
                      </a:endParaRPr>
                    </a:p>
                  </a:txBody>
                  <a:tcPr marL="4233" marR="4233" marT="4233" marB="0" anchor="b">
                    <a:lnB w="12700" cmpd="sng">
                      <a:noFill/>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6"/>
                  </a:ext>
                </a:extLst>
              </a:tr>
              <a:tr h="182245">
                <a:tc>
                  <a:txBody>
                    <a:bodyPr/>
                    <a:lstStyle/>
                    <a:p>
                      <a:pPr marL="117475" indent="0" algn="l" fontAlgn="b"/>
                      <a:r>
                        <a:rPr lang="en-US" sz="2000" u="none" strike="noStrike" dirty="0">
                          <a:effectLst/>
                        </a:rPr>
                        <a:t>Insurance</a:t>
                      </a:r>
                      <a:r>
                        <a:rPr lang="en-US" sz="2000" u="none" strike="noStrike" baseline="0" dirty="0">
                          <a:effectLst/>
                        </a:rPr>
                        <a:t> </a:t>
                      </a:r>
                      <a:r>
                        <a:rPr lang="en-US" sz="2000" u="none" strike="noStrike" dirty="0">
                          <a:effectLst/>
                        </a:rPr>
                        <a:t>expense </a:t>
                      </a:r>
                      <a:endParaRPr lang="en-US" sz="2000" b="0" i="0" u="none" strike="noStrike" dirty="0">
                        <a:solidFill>
                          <a:srgbClr val="000000"/>
                        </a:solidFill>
                        <a:effectLst/>
                        <a:latin typeface="Calibri" panose="020F0502020204030204" pitchFamily="34" charset="0"/>
                      </a:endParaRPr>
                    </a:p>
                  </a:txBody>
                  <a:tcPr marL="182880" marR="4233" marT="4233" marB="0" anchor="b">
                    <a:lnR w="12700" cmpd="sng">
                      <a:noFill/>
                    </a:lnR>
                    <a:solidFill>
                      <a:schemeClr val="bg2"/>
                    </a:solidFill>
                  </a:tcPr>
                </a:tc>
                <a:tc>
                  <a:txBody>
                    <a:bodyPr/>
                    <a:lstStyle/>
                    <a:p>
                      <a:pPr algn="r" fontAlgn="b"/>
                      <a:r>
                        <a:rPr lang="en-US" sz="2000" u="none" strike="noStrike" dirty="0">
                          <a:effectLst/>
                        </a:rPr>
                        <a:t>50</a:t>
                      </a:r>
                      <a:endParaRPr lang="en-US" sz="20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mpd="sng">
                      <a:noFill/>
                    </a:lnL>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7"/>
                  </a:ext>
                </a:extLst>
              </a:tr>
              <a:tr h="182245">
                <a:tc>
                  <a:txBody>
                    <a:bodyPr/>
                    <a:lstStyle/>
                    <a:p>
                      <a:pPr marL="117475" indent="0" algn="l" fontAlgn="b"/>
                      <a:r>
                        <a:rPr lang="en-US" sz="2000" b="0" i="0" u="none" strike="noStrike" dirty="0">
                          <a:solidFill>
                            <a:srgbClr val="000000"/>
                          </a:solidFill>
                          <a:effectLst/>
                          <a:latin typeface="Calibri" panose="020F0502020204030204" pitchFamily="34" charset="0"/>
                        </a:rPr>
                        <a:t>Interest</a:t>
                      </a:r>
                      <a:r>
                        <a:rPr lang="en-US" sz="2000" b="0" i="0" u="none" strike="noStrike" baseline="0" dirty="0">
                          <a:solidFill>
                            <a:srgbClr val="000000"/>
                          </a:solidFill>
                          <a:effectLst/>
                          <a:latin typeface="Calibri" panose="020F0502020204030204" pitchFamily="34" charset="0"/>
                        </a:rPr>
                        <a:t> expense</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b="0" i="0" u="none" strike="noStrike" dirty="0">
                          <a:solidFill>
                            <a:srgbClr val="000000"/>
                          </a:solidFill>
                          <a:effectLst/>
                          <a:latin typeface="Calibri" panose="020F0502020204030204" pitchFamily="34" charset="0"/>
                        </a:rPr>
                        <a:t>50</a:t>
                      </a:r>
                    </a:p>
                  </a:txBody>
                  <a:tcPr marL="4233" marR="4233" marT="4233" marB="0" anchor="b">
                    <a:lnT w="12700" cap="flat" cmpd="sng" algn="ctr">
                      <a:noFill/>
                      <a:prstDash val="solid"/>
                      <a:round/>
                      <a:headEnd type="none" w="med" len="med"/>
                      <a:tailEnd type="none" w="med" len="med"/>
                    </a:lnT>
                    <a:lnB w="12700" cmpd="sng">
                      <a:noFill/>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8"/>
                  </a:ext>
                </a:extLst>
              </a:tr>
              <a:tr h="182245">
                <a:tc>
                  <a:txBody>
                    <a:bodyPr/>
                    <a:lstStyle/>
                    <a:p>
                      <a:pPr marL="117475" indent="0" algn="l" fontAlgn="b"/>
                      <a:r>
                        <a:rPr lang="en-US" sz="2000" u="none" strike="noStrike" dirty="0">
                          <a:effectLst/>
                        </a:rPr>
                        <a:t>Depreciation expense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b="0" i="0" u="none" strike="noStrike" dirty="0">
                          <a:solidFill>
                            <a:srgbClr val="000000"/>
                          </a:solidFill>
                          <a:effectLst/>
                          <a:latin typeface="Calibri" panose="020F0502020204030204" pitchFamily="34" charset="0"/>
                        </a:rPr>
                        <a:t>40</a:t>
                      </a:r>
                    </a:p>
                  </a:txBody>
                  <a:tcPr marL="4233" marR="4233" marT="4233" marB="0" anchor="b">
                    <a:lnT w="12700" cap="flat" cmpd="sng" algn="ctr">
                      <a:noFill/>
                      <a:prstDash val="solid"/>
                      <a:round/>
                      <a:headEnd type="none" w="med" len="med"/>
                      <a:tailEnd type="none" w="med" len="med"/>
                    </a:lnT>
                    <a:lnB w="12700" cmpd="sng">
                      <a:noFill/>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9"/>
                  </a:ext>
                </a:extLst>
              </a:tr>
              <a:tr h="182245">
                <a:tc>
                  <a:txBody>
                    <a:bodyPr/>
                    <a:lstStyle/>
                    <a:p>
                      <a:pPr marL="228600" indent="0" algn="l" fontAlgn="b"/>
                      <a:r>
                        <a:rPr lang="en-US" sz="2000" u="none" strike="noStrike" dirty="0">
                          <a:effectLst/>
                        </a:rPr>
                        <a:t>Total expenses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no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kern="1200" dirty="0">
                          <a:solidFill>
                            <a:schemeClr val="dk1"/>
                          </a:solidFill>
                          <a:effectLst/>
                          <a:latin typeface="+mn-lt"/>
                          <a:ea typeface="+mn-ea"/>
                          <a:cs typeface="+mn-cs"/>
                        </a:rPr>
                        <a:t>7,740</a:t>
                      </a:r>
                    </a:p>
                  </a:txBody>
                  <a:tcPr marL="4233" marT="4233" marB="0" anchor="b">
                    <a:solidFill>
                      <a:schemeClr val="bg2"/>
                    </a:solidFill>
                  </a:tcPr>
                </a:tc>
                <a:extLst>
                  <a:ext uri="{0D108BD9-81ED-4DB2-BD59-A6C34878D82A}">
                    <a16:rowId xmlns:a16="http://schemas.microsoft.com/office/drawing/2014/main" val="10010"/>
                  </a:ext>
                </a:extLst>
              </a:tr>
              <a:tr h="182245">
                <a:tc>
                  <a:txBody>
                    <a:bodyPr/>
                    <a:lstStyle/>
                    <a:p>
                      <a:pPr algn="l" fontAlgn="b"/>
                      <a:r>
                        <a:rPr lang="en-US" sz="2000" u="none" strike="noStrike" dirty="0">
                          <a:effectLst/>
                        </a:rPr>
                        <a:t>Net income</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dirty="0"/>
                        <a:t>₺</a:t>
                      </a:r>
                      <a:r>
                        <a:rPr lang="en-US" sz="2000" u="none" strike="noStrike" kern="1200" dirty="0">
                          <a:solidFill>
                            <a:schemeClr val="dk1"/>
                          </a:solidFill>
                          <a:effectLst/>
                          <a:latin typeface="+mn-lt"/>
                          <a:ea typeface="+mn-ea"/>
                          <a:cs typeface="+mn-cs"/>
                        </a:rPr>
                        <a:t>2,860</a:t>
                      </a:r>
                    </a:p>
                  </a:txBody>
                  <a:tcPr marL="4233" marT="4233" marB="0" anchor="b">
                    <a:solidFill>
                      <a:schemeClr val="bg2"/>
                    </a:solidFill>
                  </a:tcPr>
                </a:tc>
                <a:extLst>
                  <a:ext uri="{0D108BD9-81ED-4DB2-BD59-A6C34878D82A}">
                    <a16:rowId xmlns:a16="http://schemas.microsoft.com/office/drawing/2014/main" val="10011"/>
                  </a:ext>
                </a:extLst>
              </a:tr>
            </a:tbl>
          </a:graphicData>
        </a:graphic>
      </p:graphicFrame>
      <p:sp>
        <p:nvSpPr>
          <p:cNvPr id="16" name="Rectangle 15"/>
          <p:cNvSpPr>
            <a:spLocks noChangeArrowheads="1"/>
          </p:cNvSpPr>
          <p:nvPr/>
        </p:nvSpPr>
        <p:spPr bwMode="auto">
          <a:xfrm>
            <a:off x="900774" y="6280868"/>
            <a:ext cx="29854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a:solidFill>
                  <a:srgbClr val="196E78"/>
                </a:solidFill>
                <a:latin typeface="+mn-lt"/>
              </a:rPr>
              <a:t>ILLUSTRATION 4.7</a:t>
            </a:r>
          </a:p>
          <a:p>
            <a:pPr>
              <a:lnSpc>
                <a:spcPct val="90000"/>
              </a:lnSpc>
              <a:spcBef>
                <a:spcPct val="0"/>
              </a:spcBef>
              <a:buClrTx/>
              <a:buSzTx/>
              <a:buFontTx/>
              <a:buNone/>
            </a:pPr>
            <a:r>
              <a:rPr lang="en-US" altLang="en-US" sz="1200" b="0" dirty="0">
                <a:solidFill>
                  <a:schemeClr val="tx1"/>
                </a:solidFill>
                <a:latin typeface="+mn-lt"/>
              </a:rPr>
              <a:t>Financial statements from a worksheet</a:t>
            </a:r>
          </a:p>
        </p:txBody>
      </p:sp>
      <p:cxnSp>
        <p:nvCxnSpPr>
          <p:cNvPr id="24" name="Straight Connector 23"/>
          <p:cNvCxnSpPr/>
          <p:nvPr/>
        </p:nvCxnSpPr>
        <p:spPr>
          <a:xfrm flipH="1">
            <a:off x="7604052" y="575043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604052" y="6072960"/>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604052" y="6122580"/>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964864" y="5473992"/>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
          <p:cNvSpPr>
            <a:spLocks noGrp="1"/>
          </p:cNvSpPr>
          <p:nvPr>
            <p:ph type="title" idx="4294967295"/>
          </p:nvPr>
        </p:nvSpPr>
        <p:spPr>
          <a:xfrm>
            <a:off x="309562" y="762000"/>
            <a:ext cx="8758238" cy="646331"/>
          </a:xfrm>
          <a:prstGeom prst="rect">
            <a:avLst/>
          </a:prstGeom>
        </p:spPr>
        <p:txBody>
          <a:bodyPr wrap="square">
            <a:spAutoFit/>
          </a:bodyPr>
          <a:lstStyle/>
          <a:p>
            <a:r>
              <a:rPr lang="en-US" sz="3900" b="1" dirty="0">
                <a:solidFill>
                  <a:schemeClr val="accent1"/>
                </a:solidFill>
                <a:latin typeface="Calibri" panose="020F0502020204030204" pitchFamily="34" charset="0"/>
                <a:ea typeface="Source Sans Pro" charset="0"/>
                <a:cs typeface="Calibri" panose="020F0502020204030204" pitchFamily="34" charset="0"/>
              </a:rPr>
              <a:t>Preparing Statements from a Worksheet</a:t>
            </a:r>
          </a:p>
        </p:txBody>
      </p:sp>
      <p:sp>
        <p:nvSpPr>
          <p:cNvPr id="19"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190051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H="1">
            <a:off x="7620000" y="3505200"/>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
          <p:cNvSpPr>
            <a:spLocks noGrp="1"/>
          </p:cNvSpPr>
          <p:nvPr>
            <p:ph type="sldNum" sz="quarter" idx="10"/>
          </p:nvPr>
        </p:nvSpPr>
        <p:spPr/>
        <p:txBody>
          <a:bodyPr/>
          <a:lstStyle/>
          <a:p>
            <a:fld id="{67B19427-F580-D146-B60E-4CADEE75497F}" type="slidenum">
              <a:rPr lang="en-US" smtClean="0"/>
              <a:pPr/>
              <a:t>15</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23556774"/>
              </p:ext>
            </p:extLst>
          </p:nvPr>
        </p:nvGraphicFramePr>
        <p:xfrm>
          <a:off x="533400" y="1524000"/>
          <a:ext cx="8060606" cy="2992965"/>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2000" b="1" i="0" u="none" strike="noStrike" kern="1200" baseline="0" dirty="0" err="1">
                          <a:solidFill>
                            <a:schemeClr val="dk1"/>
                          </a:solidFill>
                          <a:latin typeface="+mn-lt"/>
                          <a:ea typeface="+mn-ea"/>
                          <a:cs typeface="+mn-cs"/>
                        </a:rPr>
                        <a:t>Yazici</a:t>
                      </a:r>
                      <a:r>
                        <a:rPr lang="en-US" sz="2000" b="1" i="0" u="none" strike="noStrike" kern="1200" baseline="0" dirty="0">
                          <a:solidFill>
                            <a:schemeClr val="dk1"/>
                          </a:solidFill>
                          <a:latin typeface="+mn-lt"/>
                          <a:ea typeface="+mn-ea"/>
                          <a:cs typeface="+mn-cs"/>
                        </a:rPr>
                        <a:t> Advertising</a:t>
                      </a:r>
                    </a:p>
                    <a:p>
                      <a:pPr algn="ctr"/>
                      <a:r>
                        <a:rPr lang="en-US" sz="2000" b="1" i="0" u="none" strike="noStrike" kern="1200" baseline="0" dirty="0">
                          <a:solidFill>
                            <a:schemeClr val="dk1"/>
                          </a:solidFill>
                          <a:latin typeface="+mn-lt"/>
                          <a:ea typeface="+mn-ea"/>
                          <a:cs typeface="+mn-cs"/>
                        </a:rPr>
                        <a:t>Owner’s Equity Statement</a:t>
                      </a:r>
                    </a:p>
                    <a:p>
                      <a:pPr algn="ctr"/>
                      <a:r>
                        <a:rPr lang="en-US" sz="2000" b="1" i="0" u="none" strike="noStrike" kern="1200" baseline="0" dirty="0">
                          <a:solidFill>
                            <a:schemeClr val="dk1"/>
                          </a:solidFill>
                          <a:latin typeface="+mn-lt"/>
                          <a:ea typeface="+mn-ea"/>
                          <a:cs typeface="+mn-cs"/>
                        </a:rPr>
                        <a:t>For the Month Ended October 31, 2020</a:t>
                      </a:r>
                      <a:endParaRPr lang="en-US" sz="2000" b="1" i="0" u="none" strike="noStrike" dirty="0">
                        <a:solidFill>
                          <a:srgbClr val="000000"/>
                        </a:solidFill>
                        <a:effectLst/>
                        <a:latin typeface="Calibri" panose="020F0502020204030204" pitchFamily="34" charset="0"/>
                      </a:endParaRPr>
                    </a:p>
                  </a:txBody>
                  <a:tcPr marL="4233" marR="4233" marT="91440" anchor="b">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000" u="none" strike="noStrike" dirty="0">
                          <a:effectLst/>
                        </a:rPr>
                        <a:t>Owner’s capital, October 1</a:t>
                      </a:r>
                      <a:endParaRPr lang="en-US" sz="2000" b="0" i="0" u="none" strike="noStrike" dirty="0">
                        <a:solidFill>
                          <a:srgbClr val="000000"/>
                        </a:solidFill>
                        <a:effectLst/>
                        <a:latin typeface="Calibri" panose="020F0502020204030204" pitchFamily="34" charset="0"/>
                      </a:endParaRPr>
                    </a:p>
                  </a:txBody>
                  <a:tcPr marL="182880" marR="4233" marT="91440"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2000" dirty="0"/>
                        <a:t>₺</a:t>
                      </a:r>
                      <a:r>
                        <a:rPr lang="en-US" sz="2000" b="0" i="0" u="none" strike="noStrike" dirty="0">
                          <a:solidFill>
                            <a:srgbClr val="000000"/>
                          </a:solidFill>
                          <a:effectLst/>
                          <a:latin typeface="Calibri" panose="020F0502020204030204" pitchFamily="34" charset="0"/>
                        </a:rPr>
                        <a:t>          0</a:t>
                      </a:r>
                    </a:p>
                  </a:txBody>
                  <a:tcPr marL="4233" marT="4233"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0" indent="0" algn="l" fontAlgn="b">
                        <a:tabLst>
                          <a:tab pos="574675" algn="l"/>
                        </a:tabLst>
                      </a:pPr>
                      <a:r>
                        <a:rPr lang="en-US" sz="2000" u="none" strike="noStrike" dirty="0">
                          <a:effectLst/>
                        </a:rPr>
                        <a:t>Add:  Investments</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dirty="0"/>
                        <a:t>₺</a:t>
                      </a:r>
                      <a:r>
                        <a:rPr lang="en-US" sz="2000" b="0" i="0" u="none" strike="noStrike" dirty="0">
                          <a:solidFill>
                            <a:srgbClr val="000000"/>
                          </a:solidFill>
                          <a:effectLst/>
                          <a:latin typeface="Calibri" panose="020F0502020204030204" pitchFamily="34" charset="0"/>
                        </a:rPr>
                        <a:t>10,000</a:t>
                      </a: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2"/>
                  </a:ext>
                </a:extLst>
              </a:tr>
              <a:tr h="182245">
                <a:tc>
                  <a:txBody>
                    <a:bodyPr/>
                    <a:lstStyle/>
                    <a:p>
                      <a:pPr marL="574675" indent="0" algn="l" fontAlgn="b"/>
                      <a:r>
                        <a:rPr lang="en-US" sz="2000" u="none" strike="noStrike" kern="1200" dirty="0">
                          <a:solidFill>
                            <a:schemeClr val="dk1"/>
                          </a:solidFill>
                          <a:effectLst/>
                          <a:latin typeface="+mn-lt"/>
                          <a:ea typeface="+mn-ea"/>
                          <a:cs typeface="+mn-cs"/>
                        </a:rPr>
                        <a:t>Net income</a:t>
                      </a:r>
                    </a:p>
                  </a:txBody>
                  <a:tcPr marL="182880" marR="4233" marT="4233" marB="0" anchor="b">
                    <a:solidFill>
                      <a:schemeClr val="bg2"/>
                    </a:solidFill>
                  </a:tcPr>
                </a:tc>
                <a:tc>
                  <a:txBody>
                    <a:bodyPr/>
                    <a:lstStyle/>
                    <a:p>
                      <a:pPr algn="r" fontAlgn="b"/>
                      <a:r>
                        <a:rPr lang="en-US" sz="2000" u="none" strike="noStrike" dirty="0">
                          <a:effectLst/>
                        </a:rPr>
                        <a:t>2,860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i="0" u="none" strike="noStrike" dirty="0">
                          <a:solidFill>
                            <a:srgbClr val="000000"/>
                          </a:solidFill>
                          <a:effectLst/>
                          <a:latin typeface="Calibri" panose="020F0502020204030204" pitchFamily="34" charset="0"/>
                        </a:rPr>
                        <a:t>12,860</a:t>
                      </a:r>
                    </a:p>
                  </a:txBody>
                  <a:tcPr marL="4233" marT="4233" marB="0" anchor="b">
                    <a:solidFill>
                      <a:schemeClr val="bg2"/>
                    </a:solidFill>
                  </a:tcPr>
                </a:tc>
                <a:extLst>
                  <a:ext uri="{0D108BD9-81ED-4DB2-BD59-A6C34878D82A}">
                    <a16:rowId xmlns:a16="http://schemas.microsoft.com/office/drawing/2014/main" val="10003"/>
                  </a:ext>
                </a:extLst>
              </a:tr>
              <a:tr h="182245">
                <a:tc>
                  <a:txBody>
                    <a:bodyPr/>
                    <a:lstStyle/>
                    <a:p>
                      <a:pPr marL="117475" lvl="0" indent="0"/>
                      <a:endParaRPr lang="en-US" sz="20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endParaRPr lang="en-US" dirty="0"/>
                    </a:p>
                  </a:txBody>
                  <a:tcPr marL="4233" marR="4233" marT="4233" marB="0" anchor="b">
                    <a:solidFill>
                      <a:schemeClr val="bg2"/>
                    </a:solidFill>
                  </a:tcPr>
                </a:tc>
                <a:tc>
                  <a:txBody>
                    <a:bodyPr/>
                    <a:lstStyle/>
                    <a:p>
                      <a:endParaRPr lang="en-US" dirty="0"/>
                    </a:p>
                  </a:txBody>
                  <a:tcPr marL="4233" marR="4233" marT="4233" marB="0" anchor="b">
                    <a:solidFill>
                      <a:schemeClr val="bg2"/>
                    </a:solidFill>
                  </a:tcPr>
                </a:tc>
                <a:tc>
                  <a:txBody>
                    <a:bodyPr/>
                    <a:lstStyle/>
                    <a:p>
                      <a:pPr algn="r" fontAlgn="b"/>
                      <a:r>
                        <a:rPr lang="en-US" sz="2000" b="0" i="0" u="none" strike="noStrike" dirty="0">
                          <a:solidFill>
                            <a:srgbClr val="000000"/>
                          </a:solidFill>
                          <a:effectLst/>
                          <a:latin typeface="Calibri" panose="020F0502020204030204" pitchFamily="34" charset="0"/>
                        </a:rPr>
                        <a:t>12,860</a:t>
                      </a:r>
                    </a:p>
                  </a:txBody>
                  <a:tcPr marL="4233" marT="4233" marB="0" anchor="b">
                    <a:solidFill>
                      <a:schemeClr val="bg2"/>
                    </a:solidFill>
                  </a:tcPr>
                </a:tc>
                <a:extLst>
                  <a:ext uri="{0D108BD9-81ED-4DB2-BD59-A6C34878D82A}">
                    <a16:rowId xmlns:a16="http://schemas.microsoft.com/office/drawing/2014/main" val="10004"/>
                  </a:ext>
                </a:extLst>
              </a:tr>
              <a:tr h="182245">
                <a:tc>
                  <a:txBody>
                    <a:bodyPr/>
                    <a:lstStyle/>
                    <a:p>
                      <a:pPr marL="0" indent="0" algn="l" fontAlgn="b"/>
                      <a:r>
                        <a:rPr lang="en-US" sz="2000" u="none" strike="noStrike" kern="1200" dirty="0">
                          <a:solidFill>
                            <a:schemeClr val="dk1"/>
                          </a:solidFill>
                          <a:effectLst/>
                          <a:latin typeface="+mn-lt"/>
                          <a:ea typeface="+mn-ea"/>
                          <a:cs typeface="+mn-cs"/>
                        </a:rPr>
                        <a:t>Less: Drawings</a:t>
                      </a:r>
                    </a:p>
                  </a:txBody>
                  <a:tcPr marL="182880" marR="4233" marT="4233" marB="0" anchor="b">
                    <a:solidFill>
                      <a:schemeClr val="bg2"/>
                    </a:solidFill>
                  </a:tcPr>
                </a:tc>
                <a:tc>
                  <a:txBody>
                    <a:bodyPr/>
                    <a:lstStyle/>
                    <a:p>
                      <a:endParaRPr lang="en-US" dirty="0"/>
                    </a:p>
                  </a:txBody>
                  <a:tcPr marL="4233" marR="4233" marT="4233" marB="0" anchor="b">
                    <a:lnB w="12700" cmpd="sng">
                      <a:noFill/>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i="0" u="none" strike="noStrike" dirty="0">
                          <a:solidFill>
                            <a:srgbClr val="000000"/>
                          </a:solidFill>
                          <a:effectLst/>
                          <a:latin typeface="Calibri" panose="020F0502020204030204" pitchFamily="34" charset="0"/>
                        </a:rPr>
                        <a:t>500</a:t>
                      </a:r>
                    </a:p>
                  </a:txBody>
                  <a:tcPr marL="4233" marT="4233" marB="0" anchor="b">
                    <a:solidFill>
                      <a:schemeClr val="bg2"/>
                    </a:solidFill>
                  </a:tcPr>
                </a:tc>
                <a:extLst>
                  <a:ext uri="{0D108BD9-81ED-4DB2-BD59-A6C34878D82A}">
                    <a16:rowId xmlns:a16="http://schemas.microsoft.com/office/drawing/2014/main" val="10005"/>
                  </a:ext>
                </a:extLst>
              </a:tr>
              <a:tr h="182245">
                <a:tc>
                  <a:txBody>
                    <a:bodyPr/>
                    <a:lstStyle/>
                    <a:p>
                      <a:pPr marL="0" indent="0" algn="l" fontAlgn="b"/>
                      <a:r>
                        <a:rPr lang="en-US" sz="2000" u="none" strike="noStrike" dirty="0">
                          <a:effectLst/>
                        </a:rPr>
                        <a:t>Owner’s capital,</a:t>
                      </a:r>
                      <a:r>
                        <a:rPr lang="en-US" sz="2000" u="none" strike="noStrike" baseline="0" dirty="0">
                          <a:effectLst/>
                        </a:rPr>
                        <a:t> October 31</a:t>
                      </a:r>
                      <a:endParaRPr lang="en-US" sz="2000" b="0" i="0" u="none" strike="noStrike" dirty="0">
                        <a:solidFill>
                          <a:srgbClr val="000000"/>
                        </a:solidFill>
                        <a:effectLst/>
                        <a:latin typeface="Calibri" panose="020F0502020204030204" pitchFamily="34" charset="0"/>
                      </a:endParaRPr>
                    </a:p>
                  </a:txBody>
                  <a:tcPr marL="182880" marR="4233" marT="4233" marB="0" anchor="b">
                    <a:lnR w="12700" cmpd="sng">
                      <a:noFill/>
                    </a:lnR>
                    <a:solidFill>
                      <a:schemeClr val="bg2"/>
                    </a:solidFill>
                  </a:tcPr>
                </a:tc>
                <a:tc>
                  <a:txBody>
                    <a:bodyPr/>
                    <a:lstStyle/>
                    <a:p>
                      <a:endParaRPr lang="en-US" dirty="0"/>
                    </a:p>
                  </a:txBody>
                  <a:tcPr marL="4233" marR="4233"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mpd="sng">
                      <a:noFill/>
                    </a:lnL>
                    <a:solidFill>
                      <a:schemeClr val="bg2"/>
                    </a:solidFill>
                  </a:tcPr>
                </a:tc>
                <a:tc>
                  <a:txBody>
                    <a:bodyPr/>
                    <a:lstStyle/>
                    <a:p>
                      <a:pPr algn="r" fontAlgn="b"/>
                      <a:r>
                        <a:rPr lang="en-US" sz="2000" dirty="0"/>
                        <a:t>₺</a:t>
                      </a:r>
                      <a:r>
                        <a:rPr lang="en-US" sz="2000" b="0" i="0" u="none" strike="noStrike" dirty="0">
                          <a:solidFill>
                            <a:srgbClr val="000000"/>
                          </a:solidFill>
                          <a:effectLst/>
                          <a:latin typeface="Calibri" panose="020F0502020204030204" pitchFamily="34" charset="0"/>
                        </a:rPr>
                        <a:t>12,360</a:t>
                      </a:r>
                    </a:p>
                  </a:txBody>
                  <a:tcPr marL="4233" marT="4233" marB="0" anchor="b">
                    <a:solidFill>
                      <a:schemeClr val="bg2"/>
                    </a:solidFill>
                  </a:tcPr>
                </a:tc>
                <a:extLst>
                  <a:ext uri="{0D108BD9-81ED-4DB2-BD59-A6C34878D82A}">
                    <a16:rowId xmlns:a16="http://schemas.microsoft.com/office/drawing/2014/main" val="10006"/>
                  </a:ext>
                </a:extLst>
              </a:tr>
            </a:tbl>
          </a:graphicData>
        </a:graphic>
      </p:graphicFrame>
      <p:cxnSp>
        <p:nvCxnSpPr>
          <p:cNvPr id="24" name="Straight Connector 23"/>
          <p:cNvCxnSpPr/>
          <p:nvPr/>
        </p:nvCxnSpPr>
        <p:spPr>
          <a:xfrm flipH="1">
            <a:off x="7604052" y="4205172"/>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604052" y="452769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604052" y="457731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
          <p:cNvSpPr>
            <a:spLocks noGrp="1"/>
          </p:cNvSpPr>
          <p:nvPr>
            <p:ph type="title" idx="4294967295"/>
          </p:nvPr>
        </p:nvSpPr>
        <p:spPr>
          <a:xfrm>
            <a:off x="309562" y="762000"/>
            <a:ext cx="8758238" cy="646331"/>
          </a:xfrm>
          <a:prstGeom prst="rect">
            <a:avLst/>
          </a:prstGeom>
        </p:spPr>
        <p:txBody>
          <a:bodyPr wrap="square">
            <a:spAutoFit/>
          </a:bodyPr>
          <a:lstStyle/>
          <a:p>
            <a:r>
              <a:rPr lang="en-US" sz="3900" b="1" dirty="0">
                <a:solidFill>
                  <a:schemeClr val="accent1"/>
                </a:solidFill>
                <a:latin typeface="Calibri" panose="020F0502020204030204" pitchFamily="34" charset="0"/>
                <a:ea typeface="Source Sans Pro" charset="0"/>
                <a:cs typeface="Calibri" panose="020F0502020204030204" pitchFamily="34" charset="0"/>
              </a:rPr>
              <a:t>Preparing Statements from a Worksheet</a:t>
            </a:r>
          </a:p>
        </p:txBody>
      </p:sp>
      <p:cxnSp>
        <p:nvCxnSpPr>
          <p:cNvPr id="12" name="Straight Connector 11"/>
          <p:cNvCxnSpPr/>
          <p:nvPr/>
        </p:nvCxnSpPr>
        <p:spPr>
          <a:xfrm flipH="1">
            <a:off x="5791200" y="358671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604052" y="358671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ooter Placeholder "/>
          <p:cNvSpPr>
            <a:spLocks noGrp="1"/>
          </p:cNvSpPr>
          <p:nvPr>
            <p:ph type="ftr" sz="quarter" idx="11"/>
          </p:nvPr>
        </p:nvSpPr>
        <p:spPr>
          <a:xfrm>
            <a:off x="4457700" y="6356350"/>
            <a:ext cx="3086100" cy="365125"/>
          </a:xfrm>
        </p:spPr>
        <p:txBody>
          <a:bodyPr/>
          <a:lstStyle/>
          <a:p>
            <a:r>
              <a:rPr lang="en-US" dirty="0"/>
              <a:t>Copyright ©2019 John Wiley &amp; Son, Inc. </a:t>
            </a:r>
          </a:p>
        </p:txBody>
      </p:sp>
      <p:sp>
        <p:nvSpPr>
          <p:cNvPr id="19" name="Rectangle 18"/>
          <p:cNvSpPr>
            <a:spLocks noChangeArrowheads="1"/>
          </p:cNvSpPr>
          <p:nvPr/>
        </p:nvSpPr>
        <p:spPr bwMode="auto">
          <a:xfrm>
            <a:off x="900774" y="6280868"/>
            <a:ext cx="29854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a:solidFill>
                  <a:srgbClr val="196E78"/>
                </a:solidFill>
                <a:latin typeface="+mn-lt"/>
              </a:rPr>
              <a:t>ILLUSTRATION 4.7</a:t>
            </a:r>
          </a:p>
          <a:p>
            <a:pPr>
              <a:lnSpc>
                <a:spcPct val="90000"/>
              </a:lnSpc>
              <a:spcBef>
                <a:spcPct val="0"/>
              </a:spcBef>
              <a:buClrTx/>
              <a:buSzTx/>
              <a:buFontTx/>
              <a:buNone/>
            </a:pPr>
            <a:r>
              <a:rPr lang="en-US" altLang="en-US" sz="1200" b="0" dirty="0">
                <a:solidFill>
                  <a:schemeClr val="tx1"/>
                </a:solidFill>
                <a:latin typeface="+mn-lt"/>
              </a:rPr>
              <a:t>Financial statements from a worksheet</a:t>
            </a:r>
          </a:p>
        </p:txBody>
      </p:sp>
      <p:sp>
        <p:nvSpPr>
          <p:cNvPr id="2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40593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
          <p:cNvSpPr>
            <a:spLocks noGrp="1"/>
          </p:cNvSpPr>
          <p:nvPr>
            <p:ph type="ftr" sz="quarter" idx="11"/>
          </p:nvPr>
        </p:nvSpPr>
        <p:spPr>
          <a:xfrm>
            <a:off x="4457700" y="6356350"/>
            <a:ext cx="3086100" cy="365125"/>
          </a:xfrm>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graphicFrame>
        <p:nvGraphicFramePr>
          <p:cNvPr id="2" name="Table 1"/>
          <p:cNvGraphicFramePr>
            <a:graphicFrameLocks noGrp="1"/>
          </p:cNvGraphicFramePr>
          <p:nvPr>
            <p:extLst>
              <p:ext uri="{D42A27DB-BD31-4B8C-83A1-F6EECF244321}">
                <p14:modId xmlns:p14="http://schemas.microsoft.com/office/powerpoint/2010/main" val="2514747259"/>
              </p:ext>
            </p:extLst>
          </p:nvPr>
        </p:nvGraphicFramePr>
        <p:xfrm>
          <a:off x="533400" y="152400"/>
          <a:ext cx="8060606" cy="6095994"/>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700" b="1" i="0" u="none" strike="noStrike" kern="1200" baseline="0" dirty="0" err="1">
                          <a:solidFill>
                            <a:schemeClr val="dk1"/>
                          </a:solidFill>
                          <a:latin typeface="+mn-lt"/>
                          <a:ea typeface="+mn-ea"/>
                          <a:cs typeface="+mn-cs"/>
                        </a:rPr>
                        <a:t>Yazici</a:t>
                      </a:r>
                      <a:r>
                        <a:rPr lang="en-US" sz="1700" b="1" i="0" u="none" strike="noStrike" kern="1200" baseline="0" dirty="0">
                          <a:solidFill>
                            <a:schemeClr val="dk1"/>
                          </a:solidFill>
                          <a:latin typeface="+mn-lt"/>
                          <a:ea typeface="+mn-ea"/>
                          <a:cs typeface="+mn-cs"/>
                        </a:rPr>
                        <a:t> Advertising</a:t>
                      </a:r>
                    </a:p>
                    <a:p>
                      <a:pPr algn="ctr"/>
                      <a:r>
                        <a:rPr lang="en-US" sz="1700" b="1" i="0" u="none" strike="noStrike" kern="1200" baseline="0" dirty="0">
                          <a:solidFill>
                            <a:schemeClr val="dk1"/>
                          </a:solidFill>
                          <a:latin typeface="+mn-lt"/>
                          <a:ea typeface="+mn-ea"/>
                          <a:cs typeface="+mn-cs"/>
                        </a:rPr>
                        <a:t>Statement of Financial Position</a:t>
                      </a:r>
                    </a:p>
                    <a:p>
                      <a:pPr algn="ctr"/>
                      <a:r>
                        <a:rPr lang="en-US" sz="1700" b="1" i="0" u="none" strike="noStrike" kern="1200" baseline="0" dirty="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91440" anchor="b">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gridSpan="4">
                  <a:txBody>
                    <a:bodyPr/>
                    <a:lstStyle/>
                    <a:p>
                      <a:pPr algn="ctr" fontAlgn="b"/>
                      <a:r>
                        <a:rPr lang="en-US" sz="1700" b="1" u="sng" strike="noStrike" dirty="0">
                          <a:effectLst/>
                        </a:rPr>
                        <a:t>Assets</a:t>
                      </a:r>
                      <a:endParaRPr lang="en-US" sz="1700" b="1" i="0" u="sng" strike="noStrike" dirty="0">
                        <a:solidFill>
                          <a:srgbClr val="000000"/>
                        </a:solidFill>
                        <a:effectLst/>
                        <a:latin typeface="Calibri" panose="020F0502020204030204" pitchFamily="34" charset="0"/>
                      </a:endParaRPr>
                    </a:p>
                  </a:txBody>
                  <a:tcPr marL="182880" marR="4233" marT="91440"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0" lvl="1" indent="0" algn="l" fontAlgn="b"/>
                      <a:r>
                        <a:rPr lang="en-US" sz="1700" u="none" strike="noStrike" dirty="0">
                          <a:effectLst/>
                        </a:rPr>
                        <a:t>Cash</a:t>
                      </a:r>
                      <a:endParaRPr lang="en-US" sz="17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dirty="0"/>
                        <a:t>₺</a:t>
                      </a:r>
                      <a:r>
                        <a:rPr lang="en-US" sz="1700" u="none" strike="noStrike" dirty="0">
                          <a:effectLst/>
                        </a:rPr>
                        <a:t>15,200</a:t>
                      </a:r>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2"/>
                  </a:ext>
                </a:extLst>
              </a:tr>
              <a:tr h="182245">
                <a:tc>
                  <a:txBody>
                    <a:bodyPr/>
                    <a:lstStyle/>
                    <a:p>
                      <a:pPr algn="l" fontAlgn="b"/>
                      <a:r>
                        <a:rPr lang="en-US" sz="1700" u="none" strike="noStrike" dirty="0">
                          <a:effectLst/>
                        </a:rPr>
                        <a:t>Accounts receivable</a:t>
                      </a:r>
                      <a:endParaRPr lang="en-US" sz="17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200</a:t>
                      </a:r>
                    </a:p>
                  </a:txBody>
                  <a:tcPr marL="4233" marT="4233" marB="0" anchor="b">
                    <a:solidFill>
                      <a:schemeClr val="bg2"/>
                    </a:solidFill>
                  </a:tcPr>
                </a:tc>
                <a:extLst>
                  <a:ext uri="{0D108BD9-81ED-4DB2-BD59-A6C34878D82A}">
                    <a16:rowId xmlns:a16="http://schemas.microsoft.com/office/drawing/2014/main" val="10003"/>
                  </a:ext>
                </a:extLst>
              </a:tr>
              <a:tr h="182245">
                <a:tc>
                  <a:txBody>
                    <a:bodyPr/>
                    <a:lstStyle/>
                    <a:p>
                      <a:pPr marL="0" indent="0" algn="l" fontAlgn="b"/>
                      <a:r>
                        <a:rPr lang="en-US" sz="1700" u="none" strike="noStrike" kern="1200" dirty="0">
                          <a:solidFill>
                            <a:schemeClr val="dk1"/>
                          </a:solidFill>
                          <a:effectLst/>
                          <a:latin typeface="+mn-lt"/>
                          <a:ea typeface="+mn-ea"/>
                          <a:cs typeface="+mn-cs"/>
                        </a:rPr>
                        <a:t>Supplies</a:t>
                      </a: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1,000</a:t>
                      </a:r>
                    </a:p>
                  </a:txBody>
                  <a:tcPr marL="4233" marT="4233" marB="0" anchor="b">
                    <a:solidFill>
                      <a:schemeClr val="bg2"/>
                    </a:solidFill>
                  </a:tcPr>
                </a:tc>
                <a:extLst>
                  <a:ext uri="{0D108BD9-81ED-4DB2-BD59-A6C34878D82A}">
                    <a16:rowId xmlns:a16="http://schemas.microsoft.com/office/drawing/2014/main" val="10004"/>
                  </a:ext>
                </a:extLst>
              </a:tr>
              <a:tr h="182245">
                <a:tc>
                  <a:txBody>
                    <a:bodyPr/>
                    <a:lstStyle/>
                    <a:p>
                      <a:pPr marL="0" lvl="0" indent="0"/>
                      <a:r>
                        <a:rPr lang="en-US" sz="1700" u="none" strike="noStrike" kern="1200" dirty="0">
                          <a:solidFill>
                            <a:schemeClr val="dk1"/>
                          </a:solidFill>
                          <a:effectLst/>
                          <a:latin typeface="+mn-lt"/>
                          <a:ea typeface="+mn-ea"/>
                          <a:cs typeface="+mn-cs"/>
                        </a:rPr>
                        <a:t>Prepaid insurance</a:t>
                      </a: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550</a:t>
                      </a:r>
                    </a:p>
                  </a:txBody>
                  <a:tcPr marL="4233" marT="4233" marB="0" anchor="b">
                    <a:solidFill>
                      <a:schemeClr val="bg2"/>
                    </a:solidFill>
                  </a:tcPr>
                </a:tc>
                <a:extLst>
                  <a:ext uri="{0D108BD9-81ED-4DB2-BD59-A6C34878D82A}">
                    <a16:rowId xmlns:a16="http://schemas.microsoft.com/office/drawing/2014/main" val="10005"/>
                  </a:ext>
                </a:extLst>
              </a:tr>
              <a:tr h="182245">
                <a:tc>
                  <a:txBody>
                    <a:bodyPr/>
                    <a:lstStyle/>
                    <a:p>
                      <a:pPr marL="0" lvl="0" indent="0"/>
                      <a:r>
                        <a:rPr lang="en-US" sz="1700" u="none" strike="noStrike" kern="1200" dirty="0">
                          <a:solidFill>
                            <a:schemeClr val="dk1"/>
                          </a:solidFill>
                          <a:effectLst/>
                          <a:latin typeface="+mn-lt"/>
                          <a:ea typeface="+mn-ea"/>
                          <a:cs typeface="+mn-cs"/>
                        </a:rPr>
                        <a:t>Equipment</a:t>
                      </a:r>
                    </a:p>
                  </a:txBody>
                  <a:tcPr marL="182880" marR="4233" marT="4233" marB="0" anchor="b">
                    <a:solidFill>
                      <a:schemeClr val="bg2"/>
                    </a:solidFill>
                  </a:tcPr>
                </a:tc>
                <a:tc>
                  <a:txBody>
                    <a:bodyPr/>
                    <a:lstStyle/>
                    <a:p>
                      <a:pPr algn="r" fontAlgn="b"/>
                      <a:r>
                        <a:rPr lang="en-US" sz="1800" dirty="0"/>
                        <a:t>₺</a:t>
                      </a:r>
                      <a:r>
                        <a:rPr lang="en-US" sz="1700" b="0" i="0" u="none" strike="noStrike" dirty="0">
                          <a:solidFill>
                            <a:srgbClr val="000000"/>
                          </a:solidFill>
                          <a:effectLst/>
                          <a:latin typeface="Calibri" panose="020F0502020204030204" pitchFamily="34" charset="0"/>
                        </a:rPr>
                        <a:t>5,000</a:t>
                      </a: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6"/>
                  </a:ext>
                </a:extLst>
              </a:tr>
              <a:tr h="182245">
                <a:tc>
                  <a:txBody>
                    <a:bodyPr/>
                    <a:lstStyle/>
                    <a:p>
                      <a:pPr marL="0" lvl="0" indent="0"/>
                      <a:r>
                        <a:rPr lang="en-US" sz="1700" u="none" strike="noStrike" kern="1200" dirty="0">
                          <a:solidFill>
                            <a:schemeClr val="dk1"/>
                          </a:solidFill>
                          <a:effectLst/>
                          <a:latin typeface="+mn-lt"/>
                          <a:ea typeface="+mn-ea"/>
                          <a:cs typeface="+mn-cs"/>
                        </a:rPr>
                        <a:t>Less: Accumulated depreciation</a:t>
                      </a:r>
                    </a:p>
                  </a:txBody>
                  <a:tcPr marL="182880" marR="4233" marT="4233" marB="0" anchor="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40</a:t>
                      </a: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4,960</a:t>
                      </a:r>
                    </a:p>
                  </a:txBody>
                  <a:tcPr marL="4233" marT="4233" marB="0" anchor="b">
                    <a:solidFill>
                      <a:schemeClr val="bg2"/>
                    </a:solidFill>
                  </a:tcPr>
                </a:tc>
                <a:extLst>
                  <a:ext uri="{0D108BD9-81ED-4DB2-BD59-A6C34878D82A}">
                    <a16:rowId xmlns:a16="http://schemas.microsoft.com/office/drawing/2014/main" val="10007"/>
                  </a:ext>
                </a:extLst>
              </a:tr>
              <a:tr h="182245">
                <a:tc>
                  <a:txBody>
                    <a:bodyPr/>
                    <a:lstStyle/>
                    <a:p>
                      <a:pPr marL="457200" lvl="1" indent="0"/>
                      <a:r>
                        <a:rPr lang="en-US" sz="1700" u="none" strike="noStrike" kern="1200" dirty="0">
                          <a:solidFill>
                            <a:schemeClr val="dk1"/>
                          </a:solidFill>
                          <a:effectLst/>
                          <a:latin typeface="+mn-lt"/>
                          <a:ea typeface="+mn-ea"/>
                          <a:cs typeface="+mn-cs"/>
                        </a:rPr>
                        <a:t>Total assets</a:t>
                      </a: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800" dirty="0"/>
                        <a:t>₺</a:t>
                      </a:r>
                      <a:r>
                        <a:rPr lang="en-US" sz="1700" b="0" i="0" u="none" strike="noStrike" dirty="0">
                          <a:solidFill>
                            <a:srgbClr val="000000"/>
                          </a:solidFill>
                          <a:effectLst/>
                          <a:latin typeface="Calibri" panose="020F0502020204030204" pitchFamily="34" charset="0"/>
                        </a:rPr>
                        <a:t>21,910</a:t>
                      </a:r>
                    </a:p>
                  </a:txBody>
                  <a:tcPr marL="4233" marT="4233" marB="0" anchor="b">
                    <a:solidFill>
                      <a:schemeClr val="bg2"/>
                    </a:solidFill>
                  </a:tcPr>
                </a:tc>
                <a:extLst>
                  <a:ext uri="{0D108BD9-81ED-4DB2-BD59-A6C34878D82A}">
                    <a16:rowId xmlns:a16="http://schemas.microsoft.com/office/drawing/2014/main" val="10008"/>
                  </a:ext>
                </a:extLst>
              </a:tr>
              <a:tr h="182245">
                <a:tc gridSpan="4">
                  <a:txBody>
                    <a:bodyPr/>
                    <a:lstStyle/>
                    <a:p>
                      <a:pPr marL="0" lvl="0" indent="0" algn="ctr"/>
                      <a:r>
                        <a:rPr lang="en-US" sz="1700" b="1" u="sng" strike="noStrike" kern="1200" dirty="0">
                          <a:solidFill>
                            <a:schemeClr val="dk1"/>
                          </a:solidFill>
                          <a:effectLst/>
                          <a:latin typeface="+mn-lt"/>
                          <a:ea typeface="+mn-ea"/>
                          <a:cs typeface="+mn-cs"/>
                        </a:rPr>
                        <a:t>Liabilities</a:t>
                      </a:r>
                      <a:r>
                        <a:rPr lang="en-US" sz="1700" b="1" u="sng" strike="noStrike" kern="1200" baseline="0" dirty="0">
                          <a:solidFill>
                            <a:schemeClr val="dk1"/>
                          </a:solidFill>
                          <a:effectLst/>
                          <a:latin typeface="+mn-lt"/>
                          <a:ea typeface="+mn-ea"/>
                          <a:cs typeface="+mn-cs"/>
                        </a:rPr>
                        <a:t> and Owner’s Equity</a:t>
                      </a:r>
                      <a:endParaRPr lang="en-US" sz="1700" b="1" u="sng" strike="noStrike" kern="1200" dirty="0">
                        <a:solidFill>
                          <a:schemeClr val="dk1"/>
                        </a:solidFill>
                        <a:effectLst/>
                        <a:latin typeface="+mn-lt"/>
                        <a:ea typeface="+mn-ea"/>
                        <a:cs typeface="+mn-cs"/>
                      </a:endParaRPr>
                    </a:p>
                  </a:txBody>
                  <a:tcPr marL="182880" marR="4233" marT="4233" marB="0" anchor="b">
                    <a:solidFill>
                      <a:schemeClr val="bg2"/>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9"/>
                  </a:ext>
                </a:extLst>
              </a:tr>
              <a:tr h="182245">
                <a:tc>
                  <a:txBody>
                    <a:bodyPr/>
                    <a:lstStyle/>
                    <a:p>
                      <a:pPr marL="0" lvl="0" indent="0"/>
                      <a:r>
                        <a:rPr lang="en-US" sz="1700" u="none" strike="noStrike" kern="1200" dirty="0">
                          <a:solidFill>
                            <a:schemeClr val="dk1"/>
                          </a:solidFill>
                          <a:effectLst/>
                          <a:latin typeface="+mn-lt"/>
                          <a:ea typeface="+mn-ea"/>
                          <a:cs typeface="+mn-cs"/>
                        </a:rPr>
                        <a:t>Liabilities</a:t>
                      </a: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0"/>
                  </a:ext>
                </a:extLst>
              </a:tr>
              <a:tr h="182245">
                <a:tc>
                  <a:txBody>
                    <a:bodyPr/>
                    <a:lstStyle/>
                    <a:p>
                      <a:pPr marL="228600" lvl="0" indent="0"/>
                      <a:r>
                        <a:rPr lang="en-US" sz="1700" u="none" strike="noStrike" kern="1200" dirty="0">
                          <a:solidFill>
                            <a:schemeClr val="dk1"/>
                          </a:solidFill>
                          <a:effectLst/>
                          <a:latin typeface="+mn-lt"/>
                          <a:ea typeface="+mn-ea"/>
                          <a:cs typeface="+mn-cs"/>
                        </a:rPr>
                        <a:t>Notes payable</a:t>
                      </a:r>
                    </a:p>
                  </a:txBody>
                  <a:tcPr marL="182880" marR="4233" marT="4233" marB="0" anchor="b">
                    <a:solidFill>
                      <a:schemeClr val="bg2"/>
                    </a:solidFill>
                  </a:tcPr>
                </a:tc>
                <a:tc>
                  <a:txBody>
                    <a:bodyPr/>
                    <a:lstStyle/>
                    <a:p>
                      <a:pPr algn="r" fontAlgn="b"/>
                      <a:r>
                        <a:rPr lang="en-US" sz="1800" dirty="0"/>
                        <a:t>₺</a:t>
                      </a:r>
                      <a:r>
                        <a:rPr lang="en-US" sz="1700" b="0" i="0" u="none" strike="noStrike" dirty="0">
                          <a:solidFill>
                            <a:srgbClr val="000000"/>
                          </a:solidFill>
                          <a:effectLst/>
                          <a:latin typeface="Calibri" panose="020F0502020204030204" pitchFamily="34" charset="0"/>
                        </a:rPr>
                        <a:t>5,000</a:t>
                      </a: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1"/>
                  </a:ext>
                </a:extLst>
              </a:tr>
              <a:tr h="182245">
                <a:tc>
                  <a:txBody>
                    <a:bodyPr/>
                    <a:lstStyle/>
                    <a:p>
                      <a:pPr marL="228600" lvl="0" indent="0"/>
                      <a:r>
                        <a:rPr lang="en-US" sz="1700" u="none" strike="noStrike" kern="1200" dirty="0">
                          <a:solidFill>
                            <a:schemeClr val="dk1"/>
                          </a:solidFill>
                          <a:effectLst/>
                          <a:latin typeface="+mn-lt"/>
                          <a:ea typeface="+mn-ea"/>
                          <a:cs typeface="+mn-cs"/>
                        </a:rPr>
                        <a:t>Accounts payable</a:t>
                      </a:r>
                    </a:p>
                  </a:txBody>
                  <a:tcPr marL="182880" marR="4233" marT="4233" marB="0" anchor="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2,500</a:t>
                      </a: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2"/>
                  </a:ext>
                </a:extLst>
              </a:tr>
              <a:tr h="182245">
                <a:tc>
                  <a:txBody>
                    <a:bodyPr/>
                    <a:lstStyle/>
                    <a:p>
                      <a:pPr marL="228600" lvl="0" indent="0"/>
                      <a:r>
                        <a:rPr lang="en-US" sz="1700" u="none" strike="noStrike" kern="1200" dirty="0">
                          <a:solidFill>
                            <a:schemeClr val="dk1"/>
                          </a:solidFill>
                          <a:effectLst/>
                          <a:latin typeface="+mn-lt"/>
                          <a:ea typeface="+mn-ea"/>
                          <a:cs typeface="+mn-cs"/>
                        </a:rPr>
                        <a:t>Interest</a:t>
                      </a:r>
                      <a:r>
                        <a:rPr lang="en-US" sz="1700" u="none" strike="noStrike" kern="1200" baseline="0" dirty="0">
                          <a:solidFill>
                            <a:schemeClr val="dk1"/>
                          </a:solidFill>
                          <a:effectLst/>
                          <a:latin typeface="+mn-lt"/>
                          <a:ea typeface="+mn-ea"/>
                          <a:cs typeface="+mn-cs"/>
                        </a:rPr>
                        <a:t> payable</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50</a:t>
                      </a: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3"/>
                  </a:ext>
                </a:extLst>
              </a:tr>
              <a:tr h="182245">
                <a:tc>
                  <a:txBody>
                    <a:bodyPr/>
                    <a:lstStyle/>
                    <a:p>
                      <a:pPr marL="228600" lvl="0" indent="0"/>
                      <a:r>
                        <a:rPr lang="en-US" sz="1700" u="none" strike="noStrike" kern="1200" dirty="0">
                          <a:solidFill>
                            <a:schemeClr val="dk1"/>
                          </a:solidFill>
                          <a:effectLst/>
                          <a:latin typeface="+mn-lt"/>
                          <a:ea typeface="+mn-ea"/>
                          <a:cs typeface="+mn-cs"/>
                        </a:rPr>
                        <a:t>Unearned service revenue</a:t>
                      </a:r>
                    </a:p>
                  </a:txBody>
                  <a:tcPr marL="182880" marR="4233" marT="4233" marB="0" anchor="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800</a:t>
                      </a: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4"/>
                  </a:ext>
                </a:extLst>
              </a:tr>
              <a:tr h="182245">
                <a:tc>
                  <a:txBody>
                    <a:bodyPr/>
                    <a:lstStyle/>
                    <a:p>
                      <a:pPr marL="228600" lvl="0" indent="0"/>
                      <a:r>
                        <a:rPr lang="en-US" sz="1700" u="none" strike="noStrike" kern="1200" dirty="0">
                          <a:solidFill>
                            <a:schemeClr val="dk1"/>
                          </a:solidFill>
                          <a:effectLst/>
                          <a:latin typeface="+mn-lt"/>
                          <a:ea typeface="+mn-ea"/>
                          <a:cs typeface="+mn-cs"/>
                        </a:rPr>
                        <a:t>Salaries and wages payable</a:t>
                      </a:r>
                    </a:p>
                  </a:txBody>
                  <a:tcPr marL="182880" marR="4233" marT="4233" marB="0" anchor="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1,200</a:t>
                      </a: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5"/>
                  </a:ext>
                </a:extLst>
              </a:tr>
              <a:tr h="182245">
                <a:tc>
                  <a:txBody>
                    <a:bodyPr/>
                    <a:lstStyle/>
                    <a:p>
                      <a:pPr marL="457200" lvl="1" indent="0"/>
                      <a:r>
                        <a:rPr lang="en-US" sz="1700" u="none" strike="noStrike" kern="1200" dirty="0">
                          <a:solidFill>
                            <a:schemeClr val="dk1"/>
                          </a:solidFill>
                          <a:effectLst/>
                          <a:latin typeface="+mn-lt"/>
                          <a:ea typeface="+mn-ea"/>
                          <a:cs typeface="+mn-cs"/>
                        </a:rPr>
                        <a:t>Total liabilities</a:t>
                      </a: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800" dirty="0"/>
                        <a:t>₺</a:t>
                      </a:r>
                      <a:r>
                        <a:rPr lang="en-US" sz="1700" b="0" i="0" u="none" strike="noStrike" dirty="0">
                          <a:solidFill>
                            <a:srgbClr val="000000"/>
                          </a:solidFill>
                          <a:effectLst/>
                          <a:latin typeface="Calibri" panose="020F0502020204030204" pitchFamily="34" charset="0"/>
                        </a:rPr>
                        <a:t>  9,550</a:t>
                      </a:r>
                    </a:p>
                  </a:txBody>
                  <a:tcPr marL="4233" marT="4233" marB="0" anchor="b">
                    <a:solidFill>
                      <a:schemeClr val="bg2"/>
                    </a:solidFill>
                  </a:tcPr>
                </a:tc>
                <a:extLst>
                  <a:ext uri="{0D108BD9-81ED-4DB2-BD59-A6C34878D82A}">
                    <a16:rowId xmlns:a16="http://schemas.microsoft.com/office/drawing/2014/main" val="10016"/>
                  </a:ext>
                </a:extLst>
              </a:tr>
              <a:tr h="182245">
                <a:tc>
                  <a:txBody>
                    <a:bodyPr/>
                    <a:lstStyle/>
                    <a:p>
                      <a:pPr marL="0" lvl="0" indent="0"/>
                      <a:r>
                        <a:rPr lang="en-US" sz="1700" u="none" strike="noStrike" kern="1200" dirty="0">
                          <a:solidFill>
                            <a:schemeClr val="dk1"/>
                          </a:solidFill>
                          <a:effectLst/>
                          <a:latin typeface="+mn-lt"/>
                          <a:ea typeface="+mn-ea"/>
                          <a:cs typeface="+mn-cs"/>
                        </a:rPr>
                        <a:t>Owner’s equity</a:t>
                      </a: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7"/>
                  </a:ext>
                </a:extLst>
              </a:tr>
              <a:tr h="182245">
                <a:tc>
                  <a:txBody>
                    <a:bodyPr/>
                    <a:lstStyle/>
                    <a:p>
                      <a:pPr marL="228600" lvl="0" indent="0"/>
                      <a:r>
                        <a:rPr lang="en-US" sz="1700" u="none" strike="noStrike" kern="1200" dirty="0">
                          <a:solidFill>
                            <a:schemeClr val="dk1"/>
                          </a:solidFill>
                          <a:effectLst/>
                          <a:latin typeface="+mn-lt"/>
                          <a:ea typeface="+mn-ea"/>
                          <a:cs typeface="+mn-cs"/>
                        </a:rPr>
                        <a:t>Owner’s capital</a:t>
                      </a: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12,360</a:t>
                      </a:r>
                    </a:p>
                  </a:txBody>
                  <a:tcPr marL="4233" marT="4233" marB="0" anchor="b">
                    <a:solidFill>
                      <a:schemeClr val="bg2"/>
                    </a:solidFill>
                  </a:tcPr>
                </a:tc>
                <a:extLst>
                  <a:ext uri="{0D108BD9-81ED-4DB2-BD59-A6C34878D82A}">
                    <a16:rowId xmlns:a16="http://schemas.microsoft.com/office/drawing/2014/main" val="10018"/>
                  </a:ext>
                </a:extLst>
              </a:tr>
              <a:tr h="182245">
                <a:tc>
                  <a:txBody>
                    <a:bodyPr/>
                    <a:lstStyle/>
                    <a:p>
                      <a:pPr marL="685800" lvl="1" indent="0"/>
                      <a:r>
                        <a:rPr lang="en-GB" sz="1700" u="none" strike="noStrike" kern="1200" dirty="0">
                          <a:solidFill>
                            <a:schemeClr val="dk1"/>
                          </a:solidFill>
                          <a:effectLst/>
                          <a:latin typeface="+mn-lt"/>
                          <a:ea typeface="+mn-ea"/>
                          <a:cs typeface="+mn-cs"/>
                        </a:rPr>
                        <a:t>Total owner’s equity and liabilities</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800" dirty="0"/>
                        <a:t>₺</a:t>
                      </a:r>
                      <a:r>
                        <a:rPr lang="en-US" sz="1700" b="0" i="0" u="none" strike="noStrike" dirty="0">
                          <a:solidFill>
                            <a:srgbClr val="000000"/>
                          </a:solidFill>
                          <a:effectLst/>
                          <a:latin typeface="Calibri" panose="020F0502020204030204" pitchFamily="34" charset="0"/>
                        </a:rPr>
                        <a:t>21,910</a:t>
                      </a:r>
                    </a:p>
                  </a:txBody>
                  <a:tcPr marL="4233" marT="4233" marB="0" anchor="b">
                    <a:solidFill>
                      <a:schemeClr val="bg2"/>
                    </a:solidFill>
                  </a:tcPr>
                </a:tc>
                <a:extLst>
                  <a:ext uri="{0D108BD9-81ED-4DB2-BD59-A6C34878D82A}">
                    <a16:rowId xmlns:a16="http://schemas.microsoft.com/office/drawing/2014/main" val="10019"/>
                  </a:ext>
                </a:extLst>
              </a:tr>
            </a:tbl>
          </a:graphicData>
        </a:graphic>
      </p:graphicFrame>
      <p:cxnSp>
        <p:nvCxnSpPr>
          <p:cNvPr id="24" name="Straight Connector 23"/>
          <p:cNvCxnSpPr/>
          <p:nvPr/>
        </p:nvCxnSpPr>
        <p:spPr>
          <a:xfrm flipH="1">
            <a:off x="7756452" y="5944884"/>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756452" y="6219564"/>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756452" y="6269184"/>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59548" y="5123872"/>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756452" y="300369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56452" y="327837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756452" y="332799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959548" y="300369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a:spLocks noChangeArrowheads="1"/>
          </p:cNvSpPr>
          <p:nvPr/>
        </p:nvSpPr>
        <p:spPr bwMode="auto">
          <a:xfrm>
            <a:off x="900774" y="6280868"/>
            <a:ext cx="29854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a:solidFill>
                  <a:srgbClr val="196E78"/>
                </a:solidFill>
                <a:latin typeface="+mn-lt"/>
              </a:rPr>
              <a:t>ILLUSTRATION 4.7</a:t>
            </a:r>
          </a:p>
          <a:p>
            <a:pPr>
              <a:lnSpc>
                <a:spcPct val="90000"/>
              </a:lnSpc>
              <a:spcBef>
                <a:spcPct val="0"/>
              </a:spcBef>
              <a:buClrTx/>
              <a:buSzTx/>
              <a:buFontTx/>
              <a:buNone/>
            </a:pPr>
            <a:r>
              <a:rPr lang="en-US" altLang="en-US" sz="1200" b="0" dirty="0">
                <a:solidFill>
                  <a:schemeClr val="tx1"/>
                </a:solidFill>
                <a:latin typeface="+mn-lt"/>
              </a:rPr>
              <a:t>Financial statements from a worksheet</a:t>
            </a:r>
          </a:p>
        </p:txBody>
      </p:sp>
    </p:spTree>
    <p:extLst>
      <p:ext uri="{BB962C8B-B14F-4D97-AF65-F5344CB8AC3E}">
        <p14:creationId xmlns:p14="http://schemas.microsoft.com/office/powerpoint/2010/main" val="341237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9812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Adjusting entries are prepared from the adjustments columns of the worksheet</a:t>
            </a:r>
          </a:p>
          <a:p>
            <a:pPr marL="574675" lvl="2" indent="-346075">
              <a:lnSpc>
                <a:spcPct val="100000"/>
              </a:lnSpc>
              <a:spcBef>
                <a:spcPts val="1200"/>
              </a:spcBef>
              <a:buClr>
                <a:srgbClr val="990000"/>
              </a:buClr>
              <a:buSzPct val="100000"/>
            </a:pPr>
            <a:r>
              <a:rPr lang="en-US" altLang="en-US" sz="2800" dirty="0"/>
              <a:t>Journalizing and posting of adjusting entries follows the preparation of financial statements when a worksheet is used</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8" name="Title "/>
          <p:cNvSpPr>
            <a:spLocks noGrp="1"/>
          </p:cNvSpPr>
          <p:nvPr>
            <p:ph type="title" idx="4294967295"/>
          </p:nvPr>
        </p:nvSpPr>
        <p:spPr>
          <a:xfrm>
            <a:off x="309562" y="762000"/>
            <a:ext cx="8682038" cy="1200329"/>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Preparing Adjusting Entries from a Worksheet</a:t>
            </a:r>
          </a:p>
        </p:txBody>
      </p:sp>
    </p:spTree>
    <p:extLst>
      <p:ext uri="{BB962C8B-B14F-4D97-AF65-F5344CB8AC3E}">
        <p14:creationId xmlns:p14="http://schemas.microsoft.com/office/powerpoint/2010/main" val="338263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OBL"/>
          <p:cNvSpPr>
            <a:spLocks noGrp="1"/>
          </p:cNvSpPr>
          <p:nvPr>
            <p:ph sz="quarter" idx="4294967295"/>
          </p:nvPr>
        </p:nvSpPr>
        <p:spPr>
          <a:xfrm>
            <a:off x="310624" y="1447799"/>
            <a:ext cx="8534400" cy="2590801"/>
          </a:xfrm>
          <a:prstGeom prst="rect">
            <a:avLst/>
          </a:prstGeom>
        </p:spPr>
        <p:txBody>
          <a:bodyPr/>
          <a:lstStyle/>
          <a:p>
            <a:pPr marL="0" indent="0">
              <a:lnSpc>
                <a:spcPct val="100000"/>
              </a:lnSpc>
              <a:spcBef>
                <a:spcPts val="1200"/>
              </a:spcBef>
              <a:buNone/>
            </a:pPr>
            <a:r>
              <a:rPr lang="en-US" sz="2600" dirty="0"/>
              <a:t>Susan Elbe is preparing a worksheet. Explain to Susan how she should extend the following adjusted trial balance accounts to the financial statement </a:t>
            </a:r>
            <a:r>
              <a:rPr lang="en-US" sz="2600" b="1" dirty="0"/>
              <a:t>columns of the worksheet</a:t>
            </a:r>
            <a:r>
              <a:rPr lang="en-US" sz="2600" dirty="0"/>
              <a:t>.</a:t>
            </a:r>
          </a:p>
          <a:p>
            <a:pPr marL="0" indent="0">
              <a:lnSpc>
                <a:spcPct val="100000"/>
              </a:lnSpc>
              <a:spcBef>
                <a:spcPts val="1200"/>
              </a:spcBef>
              <a:buNone/>
              <a:tabLst>
                <a:tab pos="3943350" algn="l"/>
              </a:tabLst>
            </a:pPr>
            <a:r>
              <a:rPr lang="en-US" sz="2200" dirty="0"/>
              <a:t>Cash 	</a:t>
            </a:r>
            <a:r>
              <a:rPr lang="en-GB" sz="2200" dirty="0"/>
              <a:t>Statement of financial position </a:t>
            </a:r>
            <a:r>
              <a:rPr lang="en-US" sz="2200" dirty="0"/>
              <a:t>(debit)</a:t>
            </a:r>
          </a:p>
          <a:p>
            <a:pPr marL="0" indent="0">
              <a:lnSpc>
                <a:spcPct val="100000"/>
              </a:lnSpc>
              <a:spcBef>
                <a:spcPts val="1200"/>
              </a:spcBef>
              <a:buNone/>
              <a:tabLst>
                <a:tab pos="3943350" algn="l"/>
              </a:tabLst>
            </a:pPr>
            <a:r>
              <a:rPr lang="en-US" sz="2200" dirty="0"/>
              <a:t>Owner’s Drawings	</a:t>
            </a:r>
            <a:r>
              <a:rPr lang="en-GB" sz="2200" dirty="0"/>
              <a:t>Statement of financial position </a:t>
            </a:r>
            <a:r>
              <a:rPr lang="en-US" sz="2200" dirty="0"/>
              <a:t>(debit)</a:t>
            </a:r>
          </a:p>
          <a:p>
            <a:pPr marL="0" indent="0">
              <a:lnSpc>
                <a:spcPct val="100000"/>
              </a:lnSpc>
              <a:spcBef>
                <a:spcPts val="1200"/>
              </a:spcBef>
              <a:buNone/>
              <a:tabLst>
                <a:tab pos="3943350" algn="l"/>
              </a:tabLst>
            </a:pPr>
            <a:r>
              <a:rPr lang="en-US" sz="2200" dirty="0"/>
              <a:t>Accumulated Depreciation	</a:t>
            </a:r>
            <a:r>
              <a:rPr lang="en-GB" sz="2200" dirty="0"/>
              <a:t>Statement of financial position</a:t>
            </a:r>
            <a:r>
              <a:rPr lang="en-US" sz="2200" dirty="0"/>
              <a:t> (credit)</a:t>
            </a:r>
          </a:p>
          <a:p>
            <a:pPr marL="0" indent="0">
              <a:lnSpc>
                <a:spcPct val="100000"/>
              </a:lnSpc>
              <a:spcBef>
                <a:spcPts val="1200"/>
              </a:spcBef>
              <a:buNone/>
              <a:tabLst>
                <a:tab pos="3943350" algn="l"/>
              </a:tabLst>
            </a:pPr>
            <a:r>
              <a:rPr lang="en-US" sz="2200" dirty="0"/>
              <a:t>Service Revenue	Income statement (credit)</a:t>
            </a:r>
          </a:p>
          <a:p>
            <a:pPr marL="0" indent="0">
              <a:lnSpc>
                <a:spcPct val="100000"/>
              </a:lnSpc>
              <a:spcBef>
                <a:spcPts val="1200"/>
              </a:spcBef>
              <a:buNone/>
              <a:tabLst>
                <a:tab pos="3943350" algn="l"/>
              </a:tabLst>
            </a:pPr>
            <a:r>
              <a:rPr lang="en-US" sz="2200" dirty="0"/>
              <a:t>Accounts Payable 	</a:t>
            </a:r>
            <a:r>
              <a:rPr lang="en-GB" sz="2200" dirty="0"/>
              <a:t>Statement of financial position </a:t>
            </a:r>
            <a:r>
              <a:rPr lang="en-US" sz="2200" dirty="0"/>
              <a:t>(credit)</a:t>
            </a:r>
          </a:p>
          <a:p>
            <a:pPr marL="0" indent="0">
              <a:lnSpc>
                <a:spcPct val="100000"/>
              </a:lnSpc>
              <a:spcBef>
                <a:spcPts val="1200"/>
              </a:spcBef>
              <a:buNone/>
              <a:tabLst>
                <a:tab pos="3943350" algn="l"/>
              </a:tabLst>
            </a:pPr>
            <a:r>
              <a:rPr lang="en-US" sz="2200" dirty="0"/>
              <a:t>Salaries and Wages Expense	Income statement (debit)</a:t>
            </a:r>
          </a:p>
          <a:p>
            <a:pPr marL="0" indent="0">
              <a:lnSpc>
                <a:spcPct val="100000"/>
              </a:lnSpc>
              <a:spcBef>
                <a:spcPts val="1200"/>
              </a:spcBef>
              <a:buNone/>
              <a:tabLst>
                <a:tab pos="4037013" algn="l"/>
              </a:tabLst>
            </a:pPr>
            <a:endParaRPr lang="en-US" altLang="en-US" sz="2600" dirty="0"/>
          </a:p>
        </p:txBody>
      </p:sp>
      <p:sp>
        <p:nvSpPr>
          <p:cNvPr id="6" name="Slide Number Placeholder "/>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8" name="Title 2"/>
          <p:cNvSpPr>
            <a:spLocks noGrp="1"/>
          </p:cNvSpPr>
          <p:nvPr>
            <p:ph type="title"/>
          </p:nvPr>
        </p:nvSpPr>
        <p:spPr>
          <a:xfrm>
            <a:off x="304800" y="762001"/>
            <a:ext cx="8534400" cy="646331"/>
          </a:xfrm>
        </p:spPr>
        <p:txBody>
          <a:bodyPr>
            <a:spAutoFit/>
          </a:bodyPr>
          <a:lstStyle/>
          <a:p>
            <a:r>
              <a:rPr lang="en-US" b="1" dirty="0">
                <a:ea typeface="Source Sans Pro" charset="0"/>
              </a:rPr>
              <a:t>DO IT! 1    </a:t>
            </a:r>
            <a:r>
              <a:rPr lang="en-US" b="1" dirty="0">
                <a:solidFill>
                  <a:srgbClr val="196E78"/>
                </a:solidFill>
                <a:ea typeface="Source Sans Pro" charset="0"/>
              </a:rPr>
              <a:t>Worksheet</a:t>
            </a:r>
            <a:endParaRPr lang="en-US" sz="2000" b="1" dirty="0"/>
          </a:p>
        </p:txBody>
      </p:sp>
      <p:cxnSp>
        <p:nvCxnSpPr>
          <p:cNvPr id="12" name="Straight Connector 11"/>
          <p:cNvCxnSpPr/>
          <p:nvPr/>
        </p:nvCxnSpPr>
        <p:spPr>
          <a:xfrm flipV="1">
            <a:off x="233432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114800" y="2819400"/>
            <a:ext cx="4724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4114800" y="3276600"/>
            <a:ext cx="4724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114800" y="3733800"/>
            <a:ext cx="4724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114800" y="4191000"/>
            <a:ext cx="4724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4114800" y="4724400"/>
            <a:ext cx="4724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114800" y="5181600"/>
            <a:ext cx="4724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68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7" grpId="0" animBg="1"/>
      <p:bldP spid="18"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Closing the Books</a:t>
            </a:r>
            <a:endParaRPr lang="en-US" b="1" dirty="0">
              <a:solidFill>
                <a:srgbClr val="196E78"/>
              </a:solidFill>
            </a:endParaRPr>
          </a:p>
        </p:txBody>
      </p:sp>
      <p:sp>
        <p:nvSpPr>
          <p:cNvPr id="22" name="Chevron 21"/>
          <p:cNvSpPr/>
          <p:nvPr/>
        </p:nvSpPr>
        <p:spPr bwMode="auto">
          <a:xfrm>
            <a:off x="2010038" y="2898467"/>
            <a:ext cx="2078182"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Journalize</a:t>
            </a:r>
          </a:p>
        </p:txBody>
      </p:sp>
      <p:sp>
        <p:nvSpPr>
          <p:cNvPr id="23" name="Chevron 22"/>
          <p:cNvSpPr/>
          <p:nvPr/>
        </p:nvSpPr>
        <p:spPr bwMode="auto">
          <a:xfrm>
            <a:off x="381000" y="2898467"/>
            <a:ext cx="1983719"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Analyze</a:t>
            </a:r>
          </a:p>
        </p:txBody>
      </p:sp>
      <p:sp>
        <p:nvSpPr>
          <p:cNvPr id="24" name="Chevron 23"/>
          <p:cNvSpPr/>
          <p:nvPr/>
        </p:nvSpPr>
        <p:spPr bwMode="auto">
          <a:xfrm>
            <a:off x="3733800" y="2897572"/>
            <a:ext cx="1889256"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Post</a:t>
            </a:r>
          </a:p>
        </p:txBody>
      </p:sp>
      <p:sp>
        <p:nvSpPr>
          <p:cNvPr id="25" name="Chevron 24"/>
          <p:cNvSpPr/>
          <p:nvPr/>
        </p:nvSpPr>
        <p:spPr bwMode="auto">
          <a:xfrm>
            <a:off x="5273748" y="2900022"/>
            <a:ext cx="1889256"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rPr>
              <a:t>Trial Balance</a:t>
            </a:r>
          </a:p>
        </p:txBody>
      </p:sp>
      <p:sp>
        <p:nvSpPr>
          <p:cNvPr id="26" name="Chevron 25"/>
          <p:cNvSpPr/>
          <p:nvPr/>
        </p:nvSpPr>
        <p:spPr bwMode="auto">
          <a:xfrm>
            <a:off x="6809495" y="2900021"/>
            <a:ext cx="1970899"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rPr>
              <a:t>Adjusting Entries</a:t>
            </a:r>
          </a:p>
        </p:txBody>
      </p:sp>
      <p:sp>
        <p:nvSpPr>
          <p:cNvPr id="27" name="Chevron 26"/>
          <p:cNvSpPr/>
          <p:nvPr/>
        </p:nvSpPr>
        <p:spPr bwMode="auto">
          <a:xfrm>
            <a:off x="838200" y="4053419"/>
            <a:ext cx="1983719"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800" b="1" i="0" u="none" strike="noStrike" cap="none" normalizeH="0" baseline="0" dirty="0">
                <a:ln>
                  <a:noFill/>
                </a:ln>
              </a:rPr>
              <a:t>Adjusted Trial</a:t>
            </a:r>
            <a:r>
              <a:rPr kumimoji="0" lang="en-US" sz="1800" b="1" i="0" u="none" strike="noStrike" cap="none" normalizeH="0" dirty="0">
                <a:ln>
                  <a:noFill/>
                </a:ln>
              </a:rPr>
              <a:t> Balance</a:t>
            </a:r>
            <a:endParaRPr kumimoji="0" lang="en-US" sz="1800" b="1" i="0" u="none" strike="noStrike" cap="none" normalizeH="0" baseline="0" dirty="0">
              <a:ln>
                <a:noFill/>
              </a:ln>
            </a:endParaRPr>
          </a:p>
        </p:txBody>
      </p:sp>
      <p:sp>
        <p:nvSpPr>
          <p:cNvPr id="28" name="Chevron 27"/>
          <p:cNvSpPr/>
          <p:nvPr/>
        </p:nvSpPr>
        <p:spPr bwMode="auto">
          <a:xfrm>
            <a:off x="2479752" y="4057840"/>
            <a:ext cx="2168448"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rPr>
              <a:t>Financial Statements</a:t>
            </a:r>
          </a:p>
        </p:txBody>
      </p:sp>
      <p:sp>
        <p:nvSpPr>
          <p:cNvPr id="29" name="Chevron 28"/>
          <p:cNvSpPr/>
          <p:nvPr/>
        </p:nvSpPr>
        <p:spPr bwMode="auto">
          <a:xfrm>
            <a:off x="4212385" y="3962400"/>
            <a:ext cx="2078182" cy="1066800"/>
          </a:xfrm>
          <a:prstGeom prst="chevron">
            <a:avLst/>
          </a:prstGeom>
          <a:solidFill>
            <a:srgbClr val="0070C0"/>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algn="ctr" eaLnBrk="0" fontAlgn="base" hangingPunct="0">
              <a:spcBef>
                <a:spcPct val="0"/>
              </a:spcBef>
              <a:spcAft>
                <a:spcPct val="0"/>
              </a:spcAft>
            </a:pPr>
            <a:r>
              <a:rPr lang="en-US" sz="2000" b="1" dirty="0">
                <a:solidFill>
                  <a:schemeClr val="bg1"/>
                </a:solidFill>
                <a:effectLst>
                  <a:outerShdw blurRad="38100" dist="38100" dir="2700000" algn="tl">
                    <a:srgbClr val="000000">
                      <a:alpha val="43137"/>
                    </a:srgbClr>
                  </a:outerShdw>
                </a:effectLst>
              </a:rPr>
              <a:t>Closing Entries</a:t>
            </a:r>
          </a:p>
        </p:txBody>
      </p:sp>
      <p:sp>
        <p:nvSpPr>
          <p:cNvPr id="30" name="Chevron 29"/>
          <p:cNvSpPr/>
          <p:nvPr/>
        </p:nvSpPr>
        <p:spPr bwMode="auto">
          <a:xfrm>
            <a:off x="5856456" y="3962399"/>
            <a:ext cx="2397048" cy="1066800"/>
          </a:xfrm>
          <a:prstGeom prst="chevron">
            <a:avLst/>
          </a:prstGeom>
          <a:solidFill>
            <a:srgbClr val="0070C0"/>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algn="ctr" eaLnBrk="0" fontAlgn="base" hangingPunct="0">
              <a:spcBef>
                <a:spcPct val="0"/>
              </a:spcBef>
              <a:spcAft>
                <a:spcPct val="0"/>
              </a:spcAft>
            </a:pPr>
            <a:r>
              <a:rPr lang="en-US" sz="2000" b="1" dirty="0">
                <a:solidFill>
                  <a:schemeClr val="bg1"/>
                </a:solidFill>
                <a:effectLst>
                  <a:outerShdw blurRad="38100" dist="38100" dir="2700000" algn="tl">
                    <a:srgbClr val="000000">
                      <a:alpha val="43137"/>
                    </a:srgbClr>
                  </a:outerShdw>
                </a:effectLst>
              </a:rPr>
              <a:t>Post-Closing Trial Balance</a:t>
            </a:r>
          </a:p>
        </p:txBody>
      </p:sp>
      <p:sp>
        <p:nvSpPr>
          <p:cNvPr id="16" name="LOBL"/>
          <p:cNvSpPr>
            <a:spLocks noGrp="1"/>
          </p:cNvSpPr>
          <p:nvPr>
            <p:ph sz="quarter" idx="4294967295"/>
          </p:nvPr>
        </p:nvSpPr>
        <p:spPr>
          <a:xfrm>
            <a:off x="310776" y="1447800"/>
            <a:ext cx="8534400" cy="940585"/>
          </a:xfrm>
          <a:prstGeom prst="rect">
            <a:avLst/>
          </a:prstGeom>
        </p:spPr>
        <p:txBody>
          <a:bodyPr/>
          <a:lstStyle/>
          <a:p>
            <a:pPr marL="0" indent="0">
              <a:lnSpc>
                <a:spcPct val="100000"/>
              </a:lnSpc>
              <a:spcBef>
                <a:spcPts val="1200"/>
              </a:spcBef>
              <a:buNone/>
            </a:pPr>
            <a:r>
              <a:rPr lang="en-US" dirty="0"/>
              <a:t>At the end of the accounting period, the company makes the accounts ready for the next period.</a:t>
            </a:r>
            <a:endParaRPr lang="en-US" altLang="en-US" sz="2400" dirty="0"/>
          </a:p>
        </p:txBody>
      </p:sp>
    </p:spTree>
    <p:extLst>
      <p:ext uri="{BB962C8B-B14F-4D97-AF65-F5344CB8AC3E}">
        <p14:creationId xmlns:p14="http://schemas.microsoft.com/office/powerpoint/2010/main" val="247488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N"/>
          <p:cNvSpPr>
            <a:spLocks noGrp="1"/>
          </p:cNvSpPr>
          <p:nvPr>
            <p:ph sz="quarter" idx="19"/>
          </p:nvPr>
        </p:nvSpPr>
        <p:spPr>
          <a:xfrm>
            <a:off x="152400" y="3505200"/>
            <a:ext cx="8839200" cy="533400"/>
          </a:xfrm>
        </p:spPr>
        <p:txBody>
          <a:bodyPr/>
          <a:lstStyle/>
          <a:p>
            <a:r>
              <a:rPr lang="en-US" b="1" dirty="0"/>
              <a:t>Chapter </a:t>
            </a:r>
            <a:r>
              <a:rPr lang="en-US" dirty="0"/>
              <a:t>4</a:t>
            </a:r>
            <a:endParaRPr lang="en-US" b="1" dirty="0"/>
          </a:p>
        </p:txBody>
      </p:sp>
      <p:sp>
        <p:nvSpPr>
          <p:cNvPr id="6" name="CT"/>
          <p:cNvSpPr>
            <a:spLocks noGrp="1"/>
          </p:cNvSpPr>
          <p:nvPr>
            <p:ph sz="quarter" idx="20"/>
          </p:nvPr>
        </p:nvSpPr>
        <p:spPr>
          <a:xfrm>
            <a:off x="554182" y="4311018"/>
            <a:ext cx="8035636" cy="1251285"/>
          </a:xfrm>
        </p:spPr>
        <p:txBody>
          <a:bodyPr/>
          <a:lstStyle/>
          <a:p>
            <a:pPr>
              <a:spcBef>
                <a:spcPts val="0"/>
              </a:spcBef>
            </a:pPr>
            <a:r>
              <a:rPr lang="en-US" sz="4800" dirty="0"/>
              <a:t>Completing the </a:t>
            </a:r>
          </a:p>
          <a:p>
            <a:pPr>
              <a:spcBef>
                <a:spcPts val="0"/>
              </a:spcBef>
            </a:pPr>
            <a:r>
              <a:rPr lang="en-US" sz="4800" dirty="0"/>
              <a:t>Accounting Cycle</a:t>
            </a:r>
          </a:p>
        </p:txBody>
      </p:sp>
      <p:sp>
        <p:nvSpPr>
          <p:cNvPr id="8" name="Edition"/>
          <p:cNvSpPr txBox="1">
            <a:spLocks/>
          </p:cNvSpPr>
          <p:nvPr/>
        </p:nvSpPr>
        <p:spPr>
          <a:xfrm>
            <a:off x="304800" y="2667000"/>
            <a:ext cx="8839200" cy="609600"/>
          </a:xfrm>
          <a:prstGeom prst="rect">
            <a:avLst/>
          </a:prstGeom>
        </p:spPr>
        <p:txBody>
          <a:bodyPr/>
          <a:lstStyle>
            <a:lvl1pPr marL="0" indent="0" algn="ctr" defTabSz="914400" rtl="0" eaLnBrk="1" latinLnBrk="0" hangingPunct="1">
              <a:lnSpc>
                <a:spcPct val="90000"/>
              </a:lnSpc>
              <a:spcBef>
                <a:spcPts val="1000"/>
              </a:spcBef>
              <a:buFont typeface="Arial"/>
              <a:buNone/>
              <a:defRPr sz="2900" b="1" i="0"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rgbClr val="000000"/>
              </a:solidFill>
            </a:endParaRPr>
          </a:p>
        </p:txBody>
      </p:sp>
      <p:sp>
        <p:nvSpPr>
          <p:cNvPr id="10" name="CN"/>
          <p:cNvSpPr txBox="1">
            <a:spLocks/>
          </p:cNvSpPr>
          <p:nvPr/>
        </p:nvSpPr>
        <p:spPr>
          <a:xfrm>
            <a:off x="0" y="2994660"/>
            <a:ext cx="9144000" cy="586740"/>
          </a:xfrm>
          <a:prstGeom prst="rect">
            <a:avLst/>
          </a:prstGeom>
          <a:solidFill>
            <a:schemeClr val="bg2"/>
          </a:solidFill>
        </p:spPr>
        <p:txBody>
          <a:bodyPr/>
          <a:lstStyle>
            <a:lvl1pPr marL="0" indent="0" algn="ctr" defTabSz="914400" rtl="0" eaLnBrk="1" latinLnBrk="0" hangingPunct="1">
              <a:lnSpc>
                <a:spcPct val="90000"/>
              </a:lnSpc>
              <a:spcBef>
                <a:spcPts val="1000"/>
              </a:spcBef>
              <a:buFont typeface="Arial"/>
              <a:buNone/>
              <a:defRPr sz="4000" b="1" i="0" kern="120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rgbClr val="196E78"/>
              </a:solidFill>
            </a:endParaRPr>
          </a:p>
        </p:txBody>
      </p:sp>
    </p:spTree>
    <p:extLst>
      <p:ext uri="{BB962C8B-B14F-4D97-AF65-F5344CB8AC3E}">
        <p14:creationId xmlns:p14="http://schemas.microsoft.com/office/powerpoint/2010/main" val="63380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
          <p:cNvSpPr>
            <a:spLocks noGrp="1"/>
          </p:cNvSpPr>
          <p:nvPr>
            <p:ph type="title" idx="4294967295"/>
          </p:nvPr>
        </p:nvSpPr>
        <p:spPr>
          <a:xfrm>
            <a:off x="309562" y="762000"/>
            <a:ext cx="59388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Closing the Books</a:t>
            </a:r>
            <a:endParaRPr lang="en-US" b="1" dirty="0">
              <a:solidFill>
                <a:srgbClr val="196E78"/>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0498005"/>
              </p:ext>
            </p:extLst>
          </p:nvPr>
        </p:nvGraphicFramePr>
        <p:xfrm>
          <a:off x="255180" y="1692348"/>
          <a:ext cx="8597855" cy="3953085"/>
        </p:xfrm>
        <a:graphic>
          <a:graphicData uri="http://schemas.openxmlformats.org/drawingml/2006/table">
            <a:tbl>
              <a:tblPr>
                <a:tableStyleId>{5C22544A-7EE6-4342-B048-85BDC9FD1C3A}</a:tableStyleId>
              </a:tblPr>
              <a:tblGrid>
                <a:gridCol w="340254">
                  <a:extLst>
                    <a:ext uri="{9D8B030D-6E8A-4147-A177-3AD203B41FA5}">
                      <a16:colId xmlns:a16="http://schemas.microsoft.com/office/drawing/2014/main" val="20000"/>
                    </a:ext>
                  </a:extLst>
                </a:gridCol>
                <a:gridCol w="3470613">
                  <a:extLst>
                    <a:ext uri="{9D8B030D-6E8A-4147-A177-3AD203B41FA5}">
                      <a16:colId xmlns:a16="http://schemas.microsoft.com/office/drawing/2014/main" val="20001"/>
                    </a:ext>
                  </a:extLst>
                </a:gridCol>
                <a:gridCol w="340254">
                  <a:extLst>
                    <a:ext uri="{9D8B030D-6E8A-4147-A177-3AD203B41FA5}">
                      <a16:colId xmlns:a16="http://schemas.microsoft.com/office/drawing/2014/main" val="20002"/>
                    </a:ext>
                  </a:extLst>
                </a:gridCol>
                <a:gridCol w="472016">
                  <a:extLst>
                    <a:ext uri="{9D8B030D-6E8A-4147-A177-3AD203B41FA5}">
                      <a16:colId xmlns:a16="http://schemas.microsoft.com/office/drawing/2014/main" val="20003"/>
                    </a:ext>
                  </a:extLst>
                </a:gridCol>
                <a:gridCol w="340254">
                  <a:extLst>
                    <a:ext uri="{9D8B030D-6E8A-4147-A177-3AD203B41FA5}">
                      <a16:colId xmlns:a16="http://schemas.microsoft.com/office/drawing/2014/main" val="20004"/>
                    </a:ext>
                  </a:extLst>
                </a:gridCol>
                <a:gridCol w="3294210">
                  <a:extLst>
                    <a:ext uri="{9D8B030D-6E8A-4147-A177-3AD203B41FA5}">
                      <a16:colId xmlns:a16="http://schemas.microsoft.com/office/drawing/2014/main" val="20005"/>
                    </a:ext>
                  </a:extLst>
                </a:gridCol>
                <a:gridCol w="340254">
                  <a:extLst>
                    <a:ext uri="{9D8B030D-6E8A-4147-A177-3AD203B41FA5}">
                      <a16:colId xmlns:a16="http://schemas.microsoft.com/office/drawing/2014/main" val="20006"/>
                    </a:ext>
                  </a:extLst>
                </a:gridCol>
              </a:tblGrid>
              <a:tr h="302569">
                <a:tc gridSpan="3">
                  <a:txBody>
                    <a:bodyPr/>
                    <a:lstStyle/>
                    <a:p>
                      <a:pPr algn="ctr" fontAlgn="b"/>
                      <a:r>
                        <a:rPr lang="en-US" sz="2400" b="1" i="0" u="none" strike="noStrike" dirty="0">
                          <a:solidFill>
                            <a:srgbClr val="990000"/>
                          </a:solidFill>
                          <a:effectLst/>
                          <a:latin typeface="Calibri" panose="020F0502020204030204" pitchFamily="34" charset="0"/>
                        </a:rPr>
                        <a:t>TEMPORARY </a:t>
                      </a:r>
                    </a:p>
                    <a:p>
                      <a:pPr algn="ctr" fontAlgn="b"/>
                      <a:r>
                        <a:rPr lang="en-US" sz="2400" b="1" i="0" u="none" strike="noStrike" dirty="0">
                          <a:solidFill>
                            <a:srgbClr val="990000"/>
                          </a:solidFill>
                          <a:effectLst/>
                          <a:latin typeface="Calibri" panose="020F0502020204030204" pitchFamily="34" charset="0"/>
                        </a:rPr>
                        <a:t>These accounts are closed</a:t>
                      </a:r>
                    </a:p>
                  </a:txBody>
                  <a:tcPr marL="4233" marR="4233" marT="4233" marB="91440" anchor="ctr">
                    <a:lnB w="12700" cmpd="sng">
                      <a:noFill/>
                    </a:lnB>
                    <a:noFill/>
                  </a:tcPr>
                </a:tc>
                <a:tc hMerge="1">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0" marB="0" anchor="ctr">
                    <a:solidFill>
                      <a:srgbClr val="17CBA9"/>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noFill/>
                  </a:tcPr>
                </a:tc>
                <a:tc gridSpan="3">
                  <a:txBody>
                    <a:bodyPr/>
                    <a:lstStyle/>
                    <a:p>
                      <a:pPr algn="ctr" fontAlgn="b"/>
                      <a:r>
                        <a:rPr lang="en-US" sz="2400" b="1" i="0" u="none" strike="noStrike" dirty="0">
                          <a:solidFill>
                            <a:srgbClr val="990000"/>
                          </a:solidFill>
                          <a:effectLst/>
                          <a:latin typeface="Calibri" panose="020F0502020204030204" pitchFamily="34" charset="0"/>
                        </a:rPr>
                        <a:t>PERMANENT</a:t>
                      </a:r>
                    </a:p>
                    <a:p>
                      <a:pPr algn="ctr" fontAlgn="b"/>
                      <a:r>
                        <a:rPr lang="en-US" sz="2400" b="1" i="0" u="none" strike="noStrike" dirty="0">
                          <a:solidFill>
                            <a:srgbClr val="990000"/>
                          </a:solidFill>
                          <a:effectLst/>
                          <a:latin typeface="Calibri" panose="020F0502020204030204" pitchFamily="34" charset="0"/>
                        </a:rPr>
                        <a:t>These </a:t>
                      </a:r>
                      <a:r>
                        <a:rPr lang="en-US" sz="2400" b="1" i="0" u="none" strike="noStrike" kern="1200" dirty="0">
                          <a:solidFill>
                            <a:srgbClr val="990000"/>
                          </a:solidFill>
                          <a:effectLst/>
                          <a:latin typeface="Calibri" panose="020F0502020204030204" pitchFamily="34" charset="0"/>
                          <a:ea typeface="+mn-ea"/>
                          <a:cs typeface="+mn-cs"/>
                        </a:rPr>
                        <a:t>accounts</a:t>
                      </a:r>
                      <a:r>
                        <a:rPr lang="en-US" sz="2400" b="1" i="0" u="none" strike="noStrike" dirty="0">
                          <a:solidFill>
                            <a:srgbClr val="990000"/>
                          </a:solidFill>
                          <a:effectLst/>
                          <a:latin typeface="Calibri" panose="020F0502020204030204" pitchFamily="34" charset="0"/>
                        </a:rPr>
                        <a:t> are not closed</a:t>
                      </a:r>
                    </a:p>
                  </a:txBody>
                  <a:tcPr marL="4233" marR="4233" marT="4233" marB="91440" anchor="ctr">
                    <a:lnB w="12700" cmpd="sng">
                      <a:noFill/>
                    </a:lnB>
                    <a:noFill/>
                  </a:tcPr>
                </a:tc>
                <a:tc hMerge="1">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4233" marB="0" anchor="ctr">
                    <a:solidFill>
                      <a:srgbClr val="00B0F0"/>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solidFill>
                      <a:srgbClr val="00B0F0"/>
                    </a:solidFill>
                  </a:tcPr>
                </a:tc>
                <a:extLst>
                  <a:ext uri="{0D108BD9-81ED-4DB2-BD59-A6C34878D82A}">
                    <a16:rowId xmlns:a16="http://schemas.microsoft.com/office/drawing/2014/main" val="10000"/>
                  </a:ext>
                </a:extLst>
              </a:tr>
              <a:tr h="302569">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1"/>
                  </a:ext>
                </a:extLst>
              </a:tr>
              <a:tr h="0">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r>
                        <a:rPr lang="en-US" sz="2400" b="1" u="none" strike="noStrike" dirty="0">
                          <a:effectLst/>
                        </a:rPr>
                        <a:t>All revenue accounts</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F9F1"/>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2400" b="1" u="none" strike="noStrike" dirty="0">
                          <a:effectLst/>
                        </a:rPr>
                        <a:t>All asset accounts</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DEEFF"/>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2"/>
                  </a:ext>
                </a:extLst>
              </a:tr>
              <a:tr h="182245">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3"/>
                  </a:ext>
                </a:extLst>
              </a:tr>
              <a:tr h="0">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r>
                        <a:rPr lang="en-US" sz="2400" b="1" u="none" strike="noStrike" dirty="0">
                          <a:effectLst/>
                        </a:rPr>
                        <a:t>All expense accounts</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F9F1"/>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2400" b="1" u="none" strike="noStrike" dirty="0">
                          <a:effectLst/>
                        </a:rPr>
                        <a:t>All liability accounts</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DEEFF"/>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4"/>
                  </a:ext>
                </a:extLst>
              </a:tr>
              <a:tr h="182245">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5"/>
                  </a:ext>
                </a:extLst>
              </a:tr>
              <a:tr h="0">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r>
                        <a:rPr lang="en-US" sz="2400" b="1" u="none" strike="noStrike" dirty="0">
                          <a:effectLst/>
                        </a:rPr>
                        <a:t>Owner's drawings account</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F9F1"/>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2400" b="1" u="none" strike="noStrike" dirty="0">
                          <a:effectLst/>
                        </a:rPr>
                        <a:t>Owner's capital account</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DEEFF"/>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6"/>
                  </a:ext>
                </a:extLst>
              </a:tr>
              <a:tr h="182245">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7"/>
                  </a:ext>
                </a:extLst>
              </a:tr>
            </a:tbl>
          </a:graphicData>
        </a:graphic>
      </p:graphicFrame>
      <p:sp>
        <p:nvSpPr>
          <p:cNvPr id="17" name="Rectangle 16"/>
          <p:cNvSpPr>
            <a:spLocks noChangeArrowheads="1"/>
          </p:cNvSpPr>
          <p:nvPr/>
        </p:nvSpPr>
        <p:spPr bwMode="auto">
          <a:xfrm>
            <a:off x="6477000" y="856869"/>
            <a:ext cx="2073626" cy="590931"/>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0"/>
              </a:spcBef>
            </a:pPr>
            <a:r>
              <a:rPr lang="en-US" altLang="en-US" sz="1200" b="1" dirty="0">
                <a:solidFill>
                  <a:srgbClr val="196E78"/>
                </a:solidFill>
              </a:rPr>
              <a:t>ILLUSTRATION 4.8</a:t>
            </a:r>
          </a:p>
          <a:p>
            <a:pPr>
              <a:lnSpc>
                <a:spcPct val="90000"/>
              </a:lnSpc>
              <a:spcBef>
                <a:spcPct val="0"/>
              </a:spcBef>
            </a:pPr>
            <a:r>
              <a:rPr lang="en-US" sz="1200" dirty="0"/>
              <a:t>Temporary versus permanent accounts</a:t>
            </a:r>
            <a:endParaRPr lang="en-US" altLang="en-US" sz="1200" dirty="0"/>
          </a:p>
        </p:txBody>
      </p:sp>
    </p:spTree>
    <p:extLst>
      <p:ext uri="{BB962C8B-B14F-4D97-AF65-F5344CB8AC3E}">
        <p14:creationId xmlns:p14="http://schemas.microsoft.com/office/powerpoint/2010/main" val="3803495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0" lvl="2" indent="0">
              <a:lnSpc>
                <a:spcPct val="100000"/>
              </a:lnSpc>
              <a:spcBef>
                <a:spcPts val="1200"/>
              </a:spcBef>
              <a:buClr>
                <a:srgbClr val="990000"/>
              </a:buClr>
              <a:buSzPct val="100000"/>
              <a:buNone/>
            </a:pPr>
            <a:r>
              <a:rPr lang="en-US" altLang="en-US" sz="2800" b="1" dirty="0">
                <a:solidFill>
                  <a:srgbClr val="0000CC"/>
                </a:solidFill>
              </a:rPr>
              <a:t>Closing entries </a:t>
            </a:r>
            <a:r>
              <a:rPr lang="en-US" altLang="en-US" sz="2800" dirty="0"/>
              <a:t>formally recognize in the ledger the transfer of:</a:t>
            </a:r>
          </a:p>
          <a:p>
            <a:pPr marL="574675" lvl="2" indent="-346075">
              <a:lnSpc>
                <a:spcPct val="100000"/>
              </a:lnSpc>
              <a:spcBef>
                <a:spcPts val="1200"/>
              </a:spcBef>
              <a:buClr>
                <a:srgbClr val="990000"/>
              </a:buClr>
              <a:buSzPct val="100000"/>
            </a:pPr>
            <a:r>
              <a:rPr lang="en-US" altLang="en-US" sz="2800" dirty="0"/>
              <a:t>Net income (or net loss) to owner’s capital </a:t>
            </a:r>
          </a:p>
          <a:p>
            <a:pPr marL="574675" lvl="2" indent="-346075">
              <a:lnSpc>
                <a:spcPct val="100000"/>
              </a:lnSpc>
              <a:spcBef>
                <a:spcPts val="1200"/>
              </a:spcBef>
              <a:buClr>
                <a:srgbClr val="990000"/>
              </a:buClr>
              <a:buSzPct val="100000"/>
            </a:pPr>
            <a:r>
              <a:rPr lang="en-US" altLang="en-US" sz="2800" dirty="0"/>
              <a:t>Owner’s drawings to owner’s capital</a:t>
            </a:r>
          </a:p>
          <a:p>
            <a:pPr marL="0" lvl="2" indent="0">
              <a:lnSpc>
                <a:spcPct val="100000"/>
              </a:lnSpc>
              <a:spcBef>
                <a:spcPts val="1200"/>
              </a:spcBef>
              <a:buClr>
                <a:srgbClr val="990000"/>
              </a:buClr>
              <a:buSzPct val="100000"/>
              <a:buNone/>
            </a:pPr>
            <a:r>
              <a:rPr lang="en-US" altLang="en-US" sz="2800" dirty="0"/>
              <a:t>Produce a zero balance in each temporary account.</a:t>
            </a:r>
          </a:p>
          <a:p>
            <a:pPr marL="0" lvl="2" indent="0">
              <a:lnSpc>
                <a:spcPct val="100000"/>
              </a:lnSpc>
              <a:spcBef>
                <a:spcPts val="1200"/>
              </a:spcBef>
              <a:buClr>
                <a:srgbClr val="990000"/>
              </a:buClr>
              <a:buSzPct val="100000"/>
              <a:buNone/>
            </a:pPr>
            <a:r>
              <a:rPr lang="en-US" altLang="en-US" sz="2800" dirty="0"/>
              <a:t>Companies generally journalize and post closing entries only at end of the annual accounting period.</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Preparing Closing Entries</a:t>
            </a:r>
          </a:p>
        </p:txBody>
      </p:sp>
    </p:spTree>
    <p:extLst>
      <p:ext uri="{BB962C8B-B14F-4D97-AF65-F5344CB8AC3E}">
        <p14:creationId xmlns:p14="http://schemas.microsoft.com/office/powerpoint/2010/main" val="2343418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Preparing Closing Entries</a:t>
            </a:r>
          </a:p>
        </p:txBody>
      </p:sp>
      <p:graphicFrame>
        <p:nvGraphicFramePr>
          <p:cNvPr id="2" name="Table 1"/>
          <p:cNvGraphicFramePr>
            <a:graphicFrameLocks noGrp="1"/>
          </p:cNvGraphicFramePr>
          <p:nvPr>
            <p:extLst>
              <p:ext uri="{D42A27DB-BD31-4B8C-83A1-F6EECF244321}">
                <p14:modId xmlns:p14="http://schemas.microsoft.com/office/powerpoint/2010/main" val="1234193788"/>
              </p:ext>
            </p:extLst>
          </p:nvPr>
        </p:nvGraphicFramePr>
        <p:xfrm>
          <a:off x="402168" y="1676675"/>
          <a:ext cx="2264832" cy="1910925"/>
        </p:xfrm>
        <a:graphic>
          <a:graphicData uri="http://schemas.openxmlformats.org/drawingml/2006/table">
            <a:tbl>
              <a:tblPr>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u="none" strike="noStrike" dirty="0">
                          <a:effectLst/>
                        </a:rPr>
                        <a:t>(Individual) </a:t>
                      </a:r>
                    </a:p>
                    <a:p>
                      <a:pPr algn="ctr" fontAlgn="b"/>
                      <a:r>
                        <a:rPr lang="en-US" sz="1800" b="1" u="none" strike="noStrike" dirty="0">
                          <a:effectLst/>
                        </a:rPr>
                        <a:t>Expenses</a:t>
                      </a:r>
                      <a:endParaRPr lang="en-US" sz="1800" b="1" i="0" u="none" strike="noStrike" dirty="0">
                        <a:solidFill>
                          <a:srgbClr val="000000"/>
                        </a:solidFill>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61341420"/>
              </p:ext>
            </p:extLst>
          </p:nvPr>
        </p:nvGraphicFramePr>
        <p:xfrm>
          <a:off x="6477000" y="1676400"/>
          <a:ext cx="2264832" cy="1910925"/>
        </p:xfrm>
        <a:graphic>
          <a:graphicData uri="http://schemas.openxmlformats.org/drawingml/2006/table">
            <a:tbl>
              <a:tblPr>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u="none" strike="noStrike" dirty="0">
                          <a:effectLst/>
                        </a:rPr>
                        <a:t>(Individual) </a:t>
                      </a:r>
                    </a:p>
                    <a:p>
                      <a:pPr algn="ctr" fontAlgn="b"/>
                      <a:r>
                        <a:rPr lang="en-US" sz="1800" b="1" i="0" u="none" strike="noStrike" dirty="0">
                          <a:solidFill>
                            <a:schemeClr val="dk1"/>
                          </a:solidFill>
                          <a:effectLst/>
                          <a:latin typeface="+mn-lt"/>
                        </a:rPr>
                        <a:t>Revenues</a:t>
                      </a:r>
                      <a:endParaRPr lang="en-US" sz="1800" b="1" i="0" u="none" strike="noStrike" dirty="0">
                        <a:solidFill>
                          <a:srgbClr val="000000"/>
                        </a:solidFill>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58049041"/>
              </p:ext>
            </p:extLst>
          </p:nvPr>
        </p:nvGraphicFramePr>
        <p:xfrm>
          <a:off x="3450168" y="1676400"/>
          <a:ext cx="2264832" cy="1910925"/>
        </p:xfrm>
        <a:graphic>
          <a:graphicData uri="http://schemas.openxmlformats.org/drawingml/2006/table">
            <a:tbl>
              <a:tblPr>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i="0" u="none" strike="noStrike" dirty="0">
                          <a:solidFill>
                            <a:schemeClr val="dk1"/>
                          </a:solidFill>
                          <a:effectLst/>
                          <a:latin typeface="+mn-lt"/>
                        </a:rPr>
                        <a:t>Income</a:t>
                      </a:r>
                    </a:p>
                    <a:p>
                      <a:pPr algn="ctr" fontAlgn="b"/>
                      <a:r>
                        <a:rPr lang="en-US" sz="1800" b="1" i="0" u="none" strike="noStrike" dirty="0">
                          <a:solidFill>
                            <a:schemeClr val="dk1"/>
                          </a:solidFill>
                          <a:effectLst/>
                          <a:latin typeface="+mn-lt"/>
                        </a:rPr>
                        <a:t>Summary</a:t>
                      </a:r>
                      <a:endParaRPr lang="en-US" sz="1800" b="1" i="0" u="none" strike="noStrike" dirty="0">
                        <a:solidFill>
                          <a:srgbClr val="000000"/>
                        </a:solidFill>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07945923"/>
              </p:ext>
            </p:extLst>
          </p:nvPr>
        </p:nvGraphicFramePr>
        <p:xfrm>
          <a:off x="6498168" y="4108875"/>
          <a:ext cx="2264832" cy="1910925"/>
        </p:xfrm>
        <a:graphic>
          <a:graphicData uri="http://schemas.openxmlformats.org/drawingml/2006/table">
            <a:tbl>
              <a:tblPr>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i="0" u="none" strike="noStrike" dirty="0">
                          <a:solidFill>
                            <a:schemeClr val="dk1"/>
                          </a:solidFill>
                          <a:effectLst/>
                          <a:latin typeface="+mn-lt"/>
                        </a:rPr>
                        <a:t>Owner’s </a:t>
                      </a:r>
                    </a:p>
                    <a:p>
                      <a:pPr algn="ctr" fontAlgn="b"/>
                      <a:r>
                        <a:rPr lang="en-US" sz="1800" b="1" i="0" u="none" strike="noStrike" dirty="0">
                          <a:solidFill>
                            <a:schemeClr val="dk1"/>
                          </a:solidFill>
                          <a:effectLst/>
                          <a:latin typeface="+mn-lt"/>
                        </a:rPr>
                        <a:t>Capital</a:t>
                      </a:r>
                      <a:endParaRPr lang="en-US" sz="1800" b="1" i="0" u="none" strike="noStrike" dirty="0">
                        <a:solidFill>
                          <a:srgbClr val="000000"/>
                        </a:solidFill>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35791515"/>
              </p:ext>
            </p:extLst>
          </p:nvPr>
        </p:nvGraphicFramePr>
        <p:xfrm>
          <a:off x="3450168" y="4109484"/>
          <a:ext cx="2264832" cy="1910925"/>
        </p:xfrm>
        <a:graphic>
          <a:graphicData uri="http://schemas.openxmlformats.org/drawingml/2006/table">
            <a:tbl>
              <a:tblPr>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i="0" u="none" strike="noStrike" dirty="0">
                          <a:solidFill>
                            <a:schemeClr val="dk1"/>
                          </a:solidFill>
                          <a:effectLst/>
                          <a:latin typeface="+mn-lt"/>
                        </a:rPr>
                        <a:t>Owner’s</a:t>
                      </a:r>
                    </a:p>
                    <a:p>
                      <a:pPr algn="ctr" fontAlgn="b"/>
                      <a:r>
                        <a:rPr lang="en-US" sz="1800" b="1" i="0" u="none" strike="noStrike" dirty="0">
                          <a:solidFill>
                            <a:schemeClr val="dk1"/>
                          </a:solidFill>
                          <a:effectLst/>
                          <a:latin typeface="+mn-lt"/>
                        </a:rPr>
                        <a:t>Drawings</a:t>
                      </a:r>
                      <a:endParaRPr lang="en-US" sz="1800" b="1" i="0" u="none" strike="noStrike" dirty="0">
                        <a:solidFill>
                          <a:srgbClr val="000000"/>
                        </a:solidFill>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4" name="Straight Arrow Connector 3"/>
          <p:cNvCxnSpPr>
            <a:stCxn id="15" idx="3"/>
            <a:endCxn id="14" idx="1"/>
          </p:cNvCxnSpPr>
          <p:nvPr/>
        </p:nvCxnSpPr>
        <p:spPr>
          <a:xfrm flipV="1">
            <a:off x="5715000" y="5064337"/>
            <a:ext cx="783168" cy="609"/>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3"/>
            <a:endCxn id="13" idx="1"/>
          </p:cNvCxnSpPr>
          <p:nvPr/>
        </p:nvCxnSpPr>
        <p:spPr>
          <a:xfrm flipV="1">
            <a:off x="2667000" y="2631862"/>
            <a:ext cx="783168" cy="275"/>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3" idx="3"/>
          </p:cNvCxnSpPr>
          <p:nvPr/>
        </p:nvCxnSpPr>
        <p:spPr>
          <a:xfrm flipH="1" flipV="1">
            <a:off x="5715000" y="2631862"/>
            <a:ext cx="762000" cy="3244"/>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3450168" y="2911548"/>
            <a:ext cx="5541432" cy="990599"/>
          </a:xfrm>
          <a:prstGeom prst="bentConnector3">
            <a:avLst>
              <a:gd name="adj1" fmla="val -6891"/>
            </a:avLst>
          </a:prstGeom>
          <a:ln w="38100">
            <a:solidFill>
              <a:srgbClr val="990000"/>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14" idx="3"/>
          </p:cNvCxnSpPr>
          <p:nvPr/>
        </p:nvCxnSpPr>
        <p:spPr>
          <a:xfrm rot="5400000">
            <a:off x="8288231" y="4360968"/>
            <a:ext cx="1178138" cy="228600"/>
          </a:xfrm>
          <a:prstGeom prst="bentConnector2">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76662" y="2493336"/>
            <a:ext cx="314876" cy="279797"/>
          </a:xfrm>
          <a:prstGeom prst="rect">
            <a:avLst/>
          </a:prstGeom>
          <a:solidFill>
            <a:schemeClr val="bg2"/>
          </a:solidFill>
          <a:ln>
            <a:solidFill>
              <a:schemeClr val="tx1"/>
            </a:solidFill>
          </a:ln>
        </p:spPr>
        <p:txBody>
          <a:bodyPr wrap="square" rtlCol="0" anchor="ctr" anchorCtr="0">
            <a:spAutoFit/>
          </a:bodyPr>
          <a:lstStyle/>
          <a:p>
            <a:pPr algn="ctr"/>
            <a:r>
              <a:rPr lang="en-US" sz="1400" dirty="0"/>
              <a:t>1</a:t>
            </a:r>
          </a:p>
        </p:txBody>
      </p:sp>
      <p:sp>
        <p:nvSpPr>
          <p:cNvPr id="35" name="TextBox 34"/>
          <p:cNvSpPr txBox="1"/>
          <p:nvPr/>
        </p:nvSpPr>
        <p:spPr>
          <a:xfrm>
            <a:off x="2856612" y="2479346"/>
            <a:ext cx="314876" cy="307777"/>
          </a:xfrm>
          <a:prstGeom prst="rect">
            <a:avLst/>
          </a:prstGeom>
          <a:solidFill>
            <a:schemeClr val="bg2"/>
          </a:solidFill>
          <a:ln>
            <a:solidFill>
              <a:schemeClr val="tx1"/>
            </a:solidFill>
          </a:ln>
        </p:spPr>
        <p:txBody>
          <a:bodyPr wrap="square" rtlCol="0" anchor="ctr" anchorCtr="0">
            <a:spAutoFit/>
          </a:bodyPr>
          <a:lstStyle/>
          <a:p>
            <a:pPr algn="ctr"/>
            <a:r>
              <a:rPr lang="en-US" sz="1400" dirty="0"/>
              <a:t>2</a:t>
            </a:r>
          </a:p>
        </p:txBody>
      </p:sp>
      <p:sp>
        <p:nvSpPr>
          <p:cNvPr id="36" name="TextBox 35"/>
          <p:cNvSpPr txBox="1"/>
          <p:nvPr/>
        </p:nvSpPr>
        <p:spPr>
          <a:xfrm>
            <a:off x="5954241" y="3733800"/>
            <a:ext cx="314876" cy="307777"/>
          </a:xfrm>
          <a:prstGeom prst="rect">
            <a:avLst/>
          </a:prstGeom>
          <a:solidFill>
            <a:schemeClr val="bg2"/>
          </a:solidFill>
          <a:ln>
            <a:solidFill>
              <a:schemeClr val="tx1"/>
            </a:solidFill>
          </a:ln>
        </p:spPr>
        <p:txBody>
          <a:bodyPr wrap="square" rtlCol="0" anchor="ctr" anchorCtr="0">
            <a:spAutoFit/>
          </a:bodyPr>
          <a:lstStyle/>
          <a:p>
            <a:pPr algn="ctr"/>
            <a:r>
              <a:rPr lang="en-US" sz="1400" dirty="0"/>
              <a:t>3</a:t>
            </a:r>
          </a:p>
        </p:txBody>
      </p:sp>
      <p:sp>
        <p:nvSpPr>
          <p:cNvPr id="37" name="TextBox 36"/>
          <p:cNvSpPr txBox="1"/>
          <p:nvPr/>
        </p:nvSpPr>
        <p:spPr>
          <a:xfrm>
            <a:off x="5922336" y="4907495"/>
            <a:ext cx="314876" cy="307777"/>
          </a:xfrm>
          <a:prstGeom prst="rect">
            <a:avLst/>
          </a:prstGeom>
          <a:solidFill>
            <a:schemeClr val="bg2"/>
          </a:solidFill>
          <a:ln>
            <a:solidFill>
              <a:schemeClr val="tx1"/>
            </a:solidFill>
          </a:ln>
        </p:spPr>
        <p:txBody>
          <a:bodyPr wrap="square" rtlCol="0" anchor="ctr" anchorCtr="0">
            <a:spAutoFit/>
          </a:bodyPr>
          <a:lstStyle/>
          <a:p>
            <a:pPr algn="ctr"/>
            <a:r>
              <a:rPr lang="en-US" sz="1400" dirty="0"/>
              <a:t>4</a:t>
            </a:r>
          </a:p>
        </p:txBody>
      </p:sp>
      <p:sp>
        <p:nvSpPr>
          <p:cNvPr id="38" name="Rectangle 37"/>
          <p:cNvSpPr/>
          <p:nvPr/>
        </p:nvSpPr>
        <p:spPr>
          <a:xfrm>
            <a:off x="228600" y="3962400"/>
            <a:ext cx="2967038" cy="2031325"/>
          </a:xfrm>
          <a:prstGeom prst="rect">
            <a:avLst/>
          </a:prstGeom>
        </p:spPr>
        <p:txBody>
          <a:bodyPr wrap="square">
            <a:spAutoFit/>
          </a:bodyPr>
          <a:lstStyle/>
          <a:p>
            <a:r>
              <a:rPr lang="en-US" sz="1400" b="1" dirty="0"/>
              <a:t>Key:</a:t>
            </a:r>
          </a:p>
          <a:p>
            <a:pPr marL="228600" indent="-228600">
              <a:buFont typeface="+mj-lt"/>
              <a:buAutoNum type="arabicPeriod"/>
            </a:pPr>
            <a:r>
              <a:rPr lang="en-US" sz="1400" dirty="0"/>
              <a:t>Close Revenues to Income Summary.</a:t>
            </a:r>
          </a:p>
          <a:p>
            <a:pPr marL="228600" indent="-228600">
              <a:buFont typeface="+mj-lt"/>
              <a:buAutoNum type="arabicPeriod"/>
            </a:pPr>
            <a:r>
              <a:rPr lang="en-US" sz="1400" dirty="0"/>
              <a:t>Close Expenses to Income Summary.</a:t>
            </a:r>
          </a:p>
          <a:p>
            <a:pPr marL="228600" indent="-228600">
              <a:buFont typeface="+mj-lt"/>
              <a:buAutoNum type="arabicPeriod"/>
            </a:pPr>
            <a:r>
              <a:rPr lang="en-US" sz="1400" dirty="0"/>
              <a:t>Close Income Summary to Owner’s Capital.</a:t>
            </a:r>
          </a:p>
          <a:p>
            <a:pPr marL="228600" indent="-228600">
              <a:buFont typeface="+mj-lt"/>
              <a:buAutoNum type="arabicPeriod"/>
            </a:pPr>
            <a:r>
              <a:rPr lang="en-US" sz="1400" dirty="0"/>
              <a:t>Close Owner’s Drawings to Owner’s Capital.</a:t>
            </a:r>
          </a:p>
        </p:txBody>
      </p:sp>
      <p:sp>
        <p:nvSpPr>
          <p:cNvPr id="39" name="Rectangle 38"/>
          <p:cNvSpPr>
            <a:spLocks noChangeArrowheads="1"/>
          </p:cNvSpPr>
          <p:nvPr/>
        </p:nvSpPr>
        <p:spPr bwMode="auto">
          <a:xfrm>
            <a:off x="6689374" y="762000"/>
            <a:ext cx="2073626" cy="590931"/>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a:solidFill>
                  <a:srgbClr val="196E78"/>
                </a:solidFill>
                <a:latin typeface="+mn-lt"/>
              </a:rPr>
              <a:t>ILLUSTRATION 4.9</a:t>
            </a:r>
          </a:p>
          <a:p>
            <a:pPr>
              <a:lnSpc>
                <a:spcPct val="90000"/>
              </a:lnSpc>
              <a:spcBef>
                <a:spcPct val="0"/>
              </a:spcBef>
              <a:buClrTx/>
              <a:buSzTx/>
              <a:buFontTx/>
              <a:buNone/>
            </a:pPr>
            <a:r>
              <a:rPr lang="en-US" sz="1200" b="0" dirty="0">
                <a:solidFill>
                  <a:schemeClr val="tx1"/>
                </a:solidFill>
                <a:latin typeface="+mn-lt"/>
              </a:rPr>
              <a:t>Diagram of closing process—proprietorship</a:t>
            </a:r>
            <a:endParaRPr lang="en-US" altLang="en-US" sz="1200" b="0" dirty="0">
              <a:solidFill>
                <a:schemeClr val="tx1"/>
              </a:solidFill>
              <a:latin typeface="+mn-lt"/>
            </a:endParaRPr>
          </a:p>
        </p:txBody>
      </p:sp>
    </p:spTree>
    <p:extLst>
      <p:ext uri="{BB962C8B-B14F-4D97-AF65-F5344CB8AC3E}">
        <p14:creationId xmlns:p14="http://schemas.microsoft.com/office/powerpoint/2010/main" val="20957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860871970"/>
              </p:ext>
            </p:extLst>
          </p:nvPr>
        </p:nvGraphicFramePr>
        <p:xfrm>
          <a:off x="368726" y="1066800"/>
          <a:ext cx="8406432" cy="5147730"/>
        </p:xfrm>
        <a:graphic>
          <a:graphicData uri="http://schemas.openxmlformats.org/drawingml/2006/table">
            <a:tbl>
              <a:tblPr>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0">
                <a:tc gridSpan="4">
                  <a:txBody>
                    <a:bodyPr/>
                    <a:lstStyle/>
                    <a:p>
                      <a:pPr algn="ctr" fontAlgn="b"/>
                      <a:r>
                        <a:rPr lang="en-US" sz="2200" b="1" u="none" strike="noStrike" dirty="0">
                          <a:effectLst/>
                        </a:rPr>
                        <a:t>GENERAL JOURNAL</a:t>
                      </a:r>
                      <a:endParaRPr lang="en-US" sz="2200" b="1" i="0" u="none" strike="noStrike" dirty="0">
                        <a:solidFill>
                          <a:srgbClr val="000000"/>
                        </a:solidFill>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2200" b="1" i="0" u="none" strike="noStrike" dirty="0">
                          <a:solidFill>
                            <a:schemeClr val="dk1"/>
                          </a:solidFill>
                          <a:effectLst/>
                          <a:latin typeface="+mn-lt"/>
                        </a:rPr>
                        <a:t>Page</a:t>
                      </a:r>
                      <a:r>
                        <a:rPr lang="en-US" sz="2200" b="1" i="0" u="none" strike="noStrike" baseline="0" dirty="0">
                          <a:solidFill>
                            <a:schemeClr val="dk1"/>
                          </a:solidFill>
                          <a:effectLst/>
                          <a:latin typeface="+mn-lt"/>
                        </a:rPr>
                        <a:t> J3</a:t>
                      </a:r>
                      <a:endParaRPr lang="en-US" sz="2200" b="1" i="0" u="none" strike="noStrike" dirty="0">
                        <a:solidFill>
                          <a:srgbClr val="000000"/>
                        </a:solidFill>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2245">
                <a:tc>
                  <a:txBody>
                    <a:bodyPr/>
                    <a:lstStyle/>
                    <a:p>
                      <a:pPr algn="ctr" fontAlgn="b"/>
                      <a:r>
                        <a:rPr lang="en-US" sz="2200" b="1" u="none" strike="noStrike" dirty="0">
                          <a:effectLst/>
                        </a:rPr>
                        <a:t>Date</a:t>
                      </a:r>
                      <a:endParaRPr lang="en-US" sz="2200" b="1" i="0" u="none" strike="noStrike" dirty="0">
                        <a:solidFill>
                          <a:srgbClr val="000000"/>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Account Titles and Explanations</a:t>
                      </a:r>
                      <a:endParaRPr lang="en-US" sz="2200" b="1" i="0" u="none" strike="noStrike" dirty="0">
                        <a:solidFill>
                          <a:srgbClr val="000000"/>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Ref.</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Debit</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i="0" u="none" strike="noStrike" dirty="0">
                          <a:solidFill>
                            <a:srgbClr val="000000"/>
                          </a:solidFill>
                          <a:effectLst/>
                          <a:latin typeface="Calibri" panose="020F0502020204030204" pitchFamily="34" charset="0"/>
                        </a:rPr>
                        <a:t>Credit</a:t>
                      </a: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64490">
                <a:tc>
                  <a:txBody>
                    <a:bodyPr/>
                    <a:lstStyle/>
                    <a:p>
                      <a:pPr algn="l" fontAlgn="b"/>
                      <a:r>
                        <a:rPr lang="en-US" sz="2200" b="0" i="0" u="none" strike="noStrike" baseline="0" dirty="0">
                          <a:solidFill>
                            <a:srgbClr val="000000"/>
                          </a:solidFill>
                          <a:effectLst/>
                          <a:latin typeface="Calibri" panose="020F0502020204030204" pitchFamily="34" charset="0"/>
                        </a:rPr>
                        <a:t>2020</a:t>
                      </a:r>
                    </a:p>
                    <a:p>
                      <a:pPr algn="l" fontAlgn="b"/>
                      <a:r>
                        <a:rPr lang="en-US" sz="2200" b="0" i="0" u="none" strike="noStrike" baseline="0" dirty="0">
                          <a:solidFill>
                            <a:srgbClr val="000000"/>
                          </a:solidFill>
                          <a:effectLst/>
                          <a:latin typeface="Calibri" panose="020F0502020204030204" pitchFamily="34" charset="0"/>
                        </a:rPr>
                        <a:t>Oct.  31</a:t>
                      </a:r>
                      <a:endParaRPr lang="en-US" sz="2200" b="0" i="0" u="none" strike="noStrike" dirty="0">
                        <a:solidFill>
                          <a:srgbClr val="000000"/>
                        </a:solidFill>
                        <a:effectLst/>
                        <a:latin typeface="Calibri" panose="020F0502020204030204" pitchFamily="34" charset="0"/>
                      </a:endParaRPr>
                    </a:p>
                  </a:txBody>
                  <a:tcPr marL="45720"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200" dirty="0"/>
                        <a:t>Service Revenue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400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10,600</a:t>
                      </a: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Income Summary</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350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10,600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200" b="1" dirty="0">
                          <a:solidFill>
                            <a:srgbClr val="990000"/>
                          </a:solidFill>
                        </a:rPr>
                        <a:t>(To close revenue account)</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0">
                <a:tc>
                  <a:txBody>
                    <a:bodyPr/>
                    <a:lstStyle/>
                    <a:p>
                      <a:pPr algn="r"/>
                      <a:r>
                        <a:rPr lang="en-US" sz="2200" dirty="0"/>
                        <a:t>31</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kern="1200" dirty="0">
                          <a:solidFill>
                            <a:schemeClr val="dk1"/>
                          </a:solidFill>
                          <a:latin typeface="+mn-lt"/>
                          <a:ea typeface="+mn-ea"/>
                          <a:cs typeface="+mn-cs"/>
                        </a:rPr>
                        <a:t>Income</a:t>
                      </a:r>
                      <a:r>
                        <a:rPr lang="en-US" sz="2200" kern="1200" baseline="0" dirty="0">
                          <a:solidFill>
                            <a:schemeClr val="dk1"/>
                          </a:solidFill>
                          <a:latin typeface="+mn-lt"/>
                          <a:ea typeface="+mn-ea"/>
                          <a:cs typeface="+mn-cs"/>
                        </a:rPr>
                        <a:t> Summary</a:t>
                      </a:r>
                      <a:endParaRPr lang="en-US" sz="2200" kern="1200" dirty="0">
                        <a:solidFill>
                          <a:schemeClr val="dk1"/>
                        </a:solidFill>
                        <a:latin typeface="+mn-lt"/>
                        <a:ea typeface="+mn-ea"/>
                        <a:cs typeface="+mn-cs"/>
                      </a:endParaRP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350</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7,740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kern="1200" dirty="0">
                          <a:solidFill>
                            <a:schemeClr val="dk1"/>
                          </a:solidFill>
                          <a:latin typeface="+mn-lt"/>
                          <a:ea typeface="+mn-ea"/>
                          <a:cs typeface="+mn-cs"/>
                        </a:rPr>
                        <a:t>Supplies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631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1,500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a:solidFill>
                            <a:schemeClr val="dk1"/>
                          </a:solidFill>
                          <a:latin typeface="+mn-lt"/>
                          <a:ea typeface="+mn-ea"/>
                          <a:cs typeface="+mn-cs"/>
                        </a:rPr>
                        <a:t>Depreciation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711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40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a:solidFill>
                            <a:schemeClr val="dk1"/>
                          </a:solidFill>
                          <a:latin typeface="+mn-lt"/>
                          <a:ea typeface="+mn-ea"/>
                          <a:cs typeface="+mn-cs"/>
                        </a:rPr>
                        <a:t>Insurance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722</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a:solidFill>
                            <a:schemeClr val="dk1"/>
                          </a:solidFill>
                          <a:latin typeface="+mn-lt"/>
                          <a:ea typeface="+mn-ea"/>
                          <a:cs typeface="+mn-cs"/>
                        </a:rPr>
                        <a:t>Salaries and Wages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726</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5,200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a:solidFill>
                            <a:schemeClr val="dk1"/>
                          </a:solidFill>
                          <a:latin typeface="+mn-lt"/>
                          <a:ea typeface="+mn-ea"/>
                          <a:cs typeface="+mn-cs"/>
                        </a:rPr>
                        <a:t>Rent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729</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900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a:solidFill>
                            <a:schemeClr val="dk1"/>
                          </a:solidFill>
                          <a:latin typeface="+mn-lt"/>
                          <a:ea typeface="+mn-ea"/>
                          <a:cs typeface="+mn-cs"/>
                        </a:rPr>
                        <a:t>Interest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729</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200" b="1" kern="1200" dirty="0">
                          <a:solidFill>
                            <a:srgbClr val="990000"/>
                          </a:solidFill>
                          <a:latin typeface="+mn-lt"/>
                          <a:ea typeface="+mn-ea"/>
                          <a:cs typeface="+mn-cs"/>
                        </a:rPr>
                        <a:t>(To close expense accounts)</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23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11" name="Title "/>
          <p:cNvSpPr>
            <a:spLocks noGrp="1"/>
          </p:cNvSpPr>
          <p:nvPr>
            <p:ph type="title" idx="4294967295"/>
          </p:nvPr>
        </p:nvSpPr>
        <p:spPr>
          <a:xfrm>
            <a:off x="309562" y="228600"/>
            <a:ext cx="8682038" cy="692497"/>
          </a:xfrm>
          <a:prstGeom prst="rect">
            <a:avLst/>
          </a:prstGeom>
          <a:solidFill>
            <a:schemeClr val="bg2"/>
          </a:solidFill>
        </p:spPr>
        <p:txBody>
          <a:bodyPr wrap="square" tIns="91440">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Closing Entries Illustrated</a:t>
            </a:r>
          </a:p>
        </p:txBody>
      </p:sp>
      <p:sp>
        <p:nvSpPr>
          <p:cNvPr id="12" name="Rectangle 11"/>
          <p:cNvSpPr>
            <a:spLocks noChangeArrowheads="1"/>
          </p:cNvSpPr>
          <p:nvPr/>
        </p:nvSpPr>
        <p:spPr bwMode="auto">
          <a:xfrm>
            <a:off x="6841774" y="413468"/>
            <a:ext cx="20736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a:solidFill>
                  <a:srgbClr val="196E78"/>
                </a:solidFill>
                <a:latin typeface="+mn-lt"/>
              </a:rPr>
              <a:t>ILLUSTRATION 4.10</a:t>
            </a:r>
          </a:p>
          <a:p>
            <a:pPr>
              <a:lnSpc>
                <a:spcPct val="90000"/>
              </a:lnSpc>
              <a:spcBef>
                <a:spcPct val="0"/>
              </a:spcBef>
              <a:buClrTx/>
              <a:buSzTx/>
              <a:buFontTx/>
              <a:buNone/>
            </a:pPr>
            <a:r>
              <a:rPr lang="en-US" sz="1200" b="0" dirty="0">
                <a:solidFill>
                  <a:schemeClr val="tx1"/>
                </a:solidFill>
                <a:latin typeface="+mn-lt"/>
              </a:rPr>
              <a:t>Closing entries journalized</a:t>
            </a:r>
            <a:endParaRPr lang="en-US" altLang="en-US" sz="1200" b="0" dirty="0">
              <a:solidFill>
                <a:schemeClr val="tx1"/>
              </a:solidFill>
              <a:latin typeface="+mn-lt"/>
            </a:endParaRPr>
          </a:p>
        </p:txBody>
      </p:sp>
    </p:spTree>
    <p:extLst>
      <p:ext uri="{BB962C8B-B14F-4D97-AF65-F5344CB8AC3E}">
        <p14:creationId xmlns:p14="http://schemas.microsoft.com/office/powerpoint/2010/main" val="2527100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031150875"/>
              </p:ext>
            </p:extLst>
          </p:nvPr>
        </p:nvGraphicFramePr>
        <p:xfrm>
          <a:off x="368726" y="1655235"/>
          <a:ext cx="8406432" cy="3450165"/>
        </p:xfrm>
        <a:graphic>
          <a:graphicData uri="http://schemas.openxmlformats.org/drawingml/2006/table">
            <a:tbl>
              <a:tblPr>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0">
                <a:tc gridSpan="4">
                  <a:txBody>
                    <a:bodyPr/>
                    <a:lstStyle/>
                    <a:p>
                      <a:pPr algn="ctr" fontAlgn="b"/>
                      <a:r>
                        <a:rPr lang="en-US" sz="2200" b="1" u="none" strike="noStrike" dirty="0">
                          <a:effectLst/>
                        </a:rPr>
                        <a:t>GENERAL JOURNAL</a:t>
                      </a:r>
                      <a:endParaRPr lang="en-US" sz="2200" b="1" i="0" u="none" strike="noStrike" dirty="0">
                        <a:solidFill>
                          <a:srgbClr val="000000"/>
                        </a:solidFill>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2200" b="1" i="0" u="none" strike="noStrike" dirty="0">
                          <a:solidFill>
                            <a:schemeClr val="dk1"/>
                          </a:solidFill>
                          <a:effectLst/>
                          <a:latin typeface="+mn-lt"/>
                        </a:rPr>
                        <a:t>Page</a:t>
                      </a:r>
                      <a:r>
                        <a:rPr lang="en-US" sz="2200" b="1" i="0" u="none" strike="noStrike" baseline="0" dirty="0">
                          <a:solidFill>
                            <a:schemeClr val="dk1"/>
                          </a:solidFill>
                          <a:effectLst/>
                          <a:latin typeface="+mn-lt"/>
                        </a:rPr>
                        <a:t> J3</a:t>
                      </a:r>
                      <a:endParaRPr lang="en-US" sz="2200" b="1" i="0" u="none" strike="noStrike" dirty="0">
                        <a:solidFill>
                          <a:srgbClr val="000000"/>
                        </a:solidFill>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2245">
                <a:tc>
                  <a:txBody>
                    <a:bodyPr/>
                    <a:lstStyle/>
                    <a:p>
                      <a:pPr algn="ctr" fontAlgn="b"/>
                      <a:r>
                        <a:rPr lang="en-US" sz="2200" b="1" u="none" strike="noStrike" dirty="0">
                          <a:effectLst/>
                        </a:rPr>
                        <a:t>Date</a:t>
                      </a:r>
                      <a:endParaRPr lang="en-US" sz="2200" b="1" i="0" u="none" strike="noStrike" dirty="0">
                        <a:solidFill>
                          <a:srgbClr val="000000"/>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Account Titles and Explanations</a:t>
                      </a:r>
                      <a:endParaRPr lang="en-US" sz="2200" b="1" i="0" u="none" strike="noStrike" dirty="0">
                        <a:solidFill>
                          <a:srgbClr val="000000"/>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Ref.</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Debit</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i="0" u="none" strike="noStrike" dirty="0">
                          <a:solidFill>
                            <a:srgbClr val="000000"/>
                          </a:solidFill>
                          <a:effectLst/>
                          <a:latin typeface="Calibri" panose="020F0502020204030204" pitchFamily="34" charset="0"/>
                        </a:rPr>
                        <a:t>Credit</a:t>
                      </a: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64490">
                <a:tc>
                  <a:txBody>
                    <a:bodyPr/>
                    <a:lstStyle/>
                    <a:p>
                      <a:pPr algn="l" fontAlgn="b"/>
                      <a:r>
                        <a:rPr lang="en-US" sz="2200" b="0" i="0" u="none" strike="noStrike" baseline="0" dirty="0">
                          <a:solidFill>
                            <a:srgbClr val="000000"/>
                          </a:solidFill>
                          <a:effectLst/>
                          <a:latin typeface="Calibri" panose="020F0502020204030204" pitchFamily="34" charset="0"/>
                        </a:rPr>
                        <a:t>2020</a:t>
                      </a:r>
                    </a:p>
                    <a:p>
                      <a:pPr algn="l" fontAlgn="b"/>
                      <a:r>
                        <a:rPr lang="en-US" sz="2200" b="0" i="0" u="none" strike="noStrike" baseline="0" dirty="0">
                          <a:solidFill>
                            <a:srgbClr val="000000"/>
                          </a:solidFill>
                          <a:effectLst/>
                          <a:latin typeface="Calibri" panose="020F0502020204030204" pitchFamily="34" charset="0"/>
                        </a:rPr>
                        <a:t>Oct.  31</a:t>
                      </a:r>
                      <a:endParaRPr lang="en-US" sz="2200" b="0" i="0" u="none" strike="noStrike" dirty="0">
                        <a:solidFill>
                          <a:srgbClr val="000000"/>
                        </a:solidFill>
                        <a:effectLst/>
                        <a:latin typeface="Calibri" panose="020F0502020204030204" pitchFamily="34" charset="0"/>
                      </a:endParaRPr>
                    </a:p>
                  </a:txBody>
                  <a:tcPr marL="45720"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200" dirty="0"/>
                        <a:t>Income Summary</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350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2,860</a:t>
                      </a: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Owner’s Capital</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301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2,860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2" indent="0"/>
                      <a:r>
                        <a:rPr lang="en-US" sz="2200" b="1" dirty="0">
                          <a:solidFill>
                            <a:srgbClr val="990000"/>
                          </a:solidFill>
                        </a:rPr>
                        <a:t>(To close net income to capital)</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0">
                <a:tc>
                  <a:txBody>
                    <a:bodyPr/>
                    <a:lstStyle/>
                    <a:p>
                      <a:pPr algn="r"/>
                      <a:r>
                        <a:rPr lang="en-US" sz="2200" dirty="0"/>
                        <a:t>31</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kern="1200" dirty="0">
                          <a:solidFill>
                            <a:schemeClr val="dk1"/>
                          </a:solidFill>
                          <a:latin typeface="+mn-lt"/>
                          <a:ea typeface="+mn-ea"/>
                          <a:cs typeface="+mn-cs"/>
                        </a:rPr>
                        <a:t>Owner’s</a:t>
                      </a:r>
                      <a:r>
                        <a:rPr lang="en-US" sz="2200" kern="1200" baseline="0" dirty="0">
                          <a:solidFill>
                            <a:schemeClr val="dk1"/>
                          </a:solidFill>
                          <a:latin typeface="+mn-lt"/>
                          <a:ea typeface="+mn-ea"/>
                          <a:cs typeface="+mn-cs"/>
                        </a:rPr>
                        <a:t> Capital</a:t>
                      </a:r>
                      <a:endParaRPr lang="en-US" sz="2200" kern="1200" dirty="0">
                        <a:solidFill>
                          <a:schemeClr val="dk1"/>
                        </a:solidFill>
                        <a:latin typeface="+mn-lt"/>
                        <a:ea typeface="+mn-ea"/>
                        <a:cs typeface="+mn-cs"/>
                      </a:endParaRP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301</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kern="1200" dirty="0">
                          <a:solidFill>
                            <a:schemeClr val="dk1"/>
                          </a:solidFill>
                          <a:latin typeface="+mn-lt"/>
                          <a:ea typeface="+mn-ea"/>
                          <a:cs typeface="+mn-cs"/>
                        </a:rPr>
                        <a:t>Owner’s Drawings</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306</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200" b="1" kern="1200" dirty="0">
                          <a:solidFill>
                            <a:srgbClr val="990000"/>
                          </a:solidFill>
                          <a:latin typeface="+mn-lt"/>
                          <a:ea typeface="+mn-ea"/>
                          <a:cs typeface="+mn-cs"/>
                        </a:rPr>
                        <a:t>(To close drawings to capital)</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24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Closing Entries Illustrated</a:t>
            </a:r>
          </a:p>
        </p:txBody>
      </p:sp>
      <p:sp>
        <p:nvSpPr>
          <p:cNvPr id="13" name="Rectangle 12"/>
          <p:cNvSpPr>
            <a:spLocks noChangeArrowheads="1"/>
          </p:cNvSpPr>
          <p:nvPr/>
        </p:nvSpPr>
        <p:spPr bwMode="auto">
          <a:xfrm>
            <a:off x="6841774" y="870668"/>
            <a:ext cx="20736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a:solidFill>
                  <a:srgbClr val="196E78"/>
                </a:solidFill>
                <a:latin typeface="+mn-lt"/>
              </a:rPr>
              <a:t>ILLUSTRATION 4.10</a:t>
            </a:r>
          </a:p>
          <a:p>
            <a:pPr>
              <a:lnSpc>
                <a:spcPct val="90000"/>
              </a:lnSpc>
              <a:spcBef>
                <a:spcPct val="0"/>
              </a:spcBef>
              <a:buClrTx/>
              <a:buSzTx/>
              <a:buFontTx/>
              <a:buNone/>
            </a:pPr>
            <a:r>
              <a:rPr lang="en-US" sz="1200" b="0" dirty="0">
                <a:solidFill>
                  <a:schemeClr val="tx1"/>
                </a:solidFill>
                <a:latin typeface="+mn-lt"/>
              </a:rPr>
              <a:t>Closing entries journalized</a:t>
            </a:r>
            <a:endParaRPr lang="en-US" altLang="en-US" sz="1200" b="0" dirty="0">
              <a:solidFill>
                <a:schemeClr val="tx1"/>
              </a:solidFill>
              <a:latin typeface="+mn-lt"/>
            </a:endParaRPr>
          </a:p>
        </p:txBody>
      </p:sp>
    </p:spTree>
    <p:extLst>
      <p:ext uri="{BB962C8B-B14F-4D97-AF65-F5344CB8AC3E}">
        <p14:creationId xmlns:p14="http://schemas.microsoft.com/office/powerpoint/2010/main" val="869303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25</a:t>
            </a:fld>
            <a:endParaRPr lang="en-US"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0" y="230877"/>
            <a:ext cx="7670737" cy="6254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a:spLocks noChangeArrowheads="1"/>
          </p:cNvSpPr>
          <p:nvPr/>
        </p:nvSpPr>
        <p:spPr bwMode="auto">
          <a:xfrm>
            <a:off x="6705600" y="3122474"/>
            <a:ext cx="1828800" cy="1754326"/>
          </a:xfrm>
          <a:prstGeom prst="rect">
            <a:avLst/>
          </a:prstGeom>
        </p:spPr>
        <p:txBody>
          <a:bodyPr wrap="square">
            <a:spAutoFit/>
          </a:bodyPr>
          <a:lstStyle/>
          <a:p>
            <a:pPr>
              <a:lnSpc>
                <a:spcPct val="90000"/>
              </a:lnSpc>
              <a:spcBef>
                <a:spcPct val="0"/>
              </a:spcBef>
            </a:pPr>
            <a:r>
              <a:rPr lang="en-US" sz="4000" b="1" dirty="0">
                <a:solidFill>
                  <a:schemeClr val="accent1"/>
                </a:solidFill>
                <a:latin typeface="Calibri" panose="020F0502020204030204" pitchFamily="34" charset="0"/>
                <a:ea typeface="Source Sans Pro" charset="0"/>
                <a:cs typeface="Calibri" panose="020F0502020204030204" pitchFamily="34" charset="0"/>
              </a:rPr>
              <a:t>Posting Closing Entries</a:t>
            </a:r>
          </a:p>
        </p:txBody>
      </p:sp>
      <p:sp>
        <p:nvSpPr>
          <p:cNvPr id="5" name="Footer Placeholder "/>
          <p:cNvSpPr>
            <a:spLocks noGrp="1"/>
          </p:cNvSpPr>
          <p:nvPr>
            <p:ph type="ftr" sz="quarter" idx="11"/>
          </p:nvPr>
        </p:nvSpPr>
        <p:spPr>
          <a:xfrm>
            <a:off x="6153150" y="6356350"/>
            <a:ext cx="1695450" cy="365125"/>
          </a:xfrm>
        </p:spPr>
        <p:txBody>
          <a:bodyPr/>
          <a:lstStyle/>
          <a:p>
            <a:r>
              <a:rPr lang="en-US" dirty="0"/>
              <a:t>Copyright ©2019 John Wiley &amp; Son, Inc. </a:t>
            </a:r>
          </a:p>
        </p:txBody>
      </p:sp>
      <p:sp>
        <p:nvSpPr>
          <p:cNvPr id="12" name="Rectangle 11"/>
          <p:cNvSpPr>
            <a:spLocks noChangeArrowheads="1"/>
          </p:cNvSpPr>
          <p:nvPr/>
        </p:nvSpPr>
        <p:spPr bwMode="auto">
          <a:xfrm>
            <a:off x="6744459" y="5771418"/>
            <a:ext cx="1713741"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a:solidFill>
                  <a:srgbClr val="196E78"/>
                </a:solidFill>
                <a:latin typeface="+mn-lt"/>
              </a:rPr>
              <a:t>ILLUSTRATION 4.11</a:t>
            </a:r>
          </a:p>
        </p:txBody>
      </p:sp>
    </p:spTree>
    <p:extLst>
      <p:ext uri="{BB962C8B-B14F-4D97-AF65-F5344CB8AC3E}">
        <p14:creationId xmlns:p14="http://schemas.microsoft.com/office/powerpoint/2010/main" val="2837212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graphicFrame>
        <p:nvGraphicFramePr>
          <p:cNvPr id="2" name="Table 1"/>
          <p:cNvGraphicFramePr>
            <a:graphicFrameLocks noGrp="1"/>
          </p:cNvGraphicFramePr>
          <p:nvPr>
            <p:extLst>
              <p:ext uri="{D42A27DB-BD31-4B8C-83A1-F6EECF244321}">
                <p14:modId xmlns:p14="http://schemas.microsoft.com/office/powerpoint/2010/main" val="3303616558"/>
              </p:ext>
            </p:extLst>
          </p:nvPr>
        </p:nvGraphicFramePr>
        <p:xfrm>
          <a:off x="1173895" y="260496"/>
          <a:ext cx="6685691" cy="5952909"/>
        </p:xfrm>
        <a:graphic>
          <a:graphicData uri="http://schemas.openxmlformats.org/drawingml/2006/table">
            <a:tbl>
              <a:tblPr>
                <a:tableStyleId>{5C22544A-7EE6-4342-B048-85BDC9FD1C3A}</a:tableStyleId>
              </a:tblPr>
              <a:tblGrid>
                <a:gridCol w="4083905">
                  <a:extLst>
                    <a:ext uri="{9D8B030D-6E8A-4147-A177-3AD203B41FA5}">
                      <a16:colId xmlns:a16="http://schemas.microsoft.com/office/drawing/2014/main" val="20000"/>
                    </a:ext>
                  </a:extLst>
                </a:gridCol>
                <a:gridCol w="991128">
                  <a:extLst>
                    <a:ext uri="{9D8B030D-6E8A-4147-A177-3AD203B41FA5}">
                      <a16:colId xmlns:a16="http://schemas.microsoft.com/office/drawing/2014/main" val="20001"/>
                    </a:ext>
                  </a:extLst>
                </a:gridCol>
                <a:gridCol w="380472">
                  <a:extLst>
                    <a:ext uri="{9D8B030D-6E8A-4147-A177-3AD203B41FA5}">
                      <a16:colId xmlns:a16="http://schemas.microsoft.com/office/drawing/2014/main" val="20002"/>
                    </a:ext>
                  </a:extLst>
                </a:gridCol>
                <a:gridCol w="1029632">
                  <a:extLst>
                    <a:ext uri="{9D8B030D-6E8A-4147-A177-3AD203B41FA5}">
                      <a16:colId xmlns:a16="http://schemas.microsoft.com/office/drawing/2014/main" val="20003"/>
                    </a:ext>
                  </a:extLst>
                </a:gridCol>
                <a:gridCol w="200554">
                  <a:extLst>
                    <a:ext uri="{9D8B030D-6E8A-4147-A177-3AD203B41FA5}">
                      <a16:colId xmlns:a16="http://schemas.microsoft.com/office/drawing/2014/main" val="20004"/>
                    </a:ext>
                  </a:extLst>
                </a:gridCol>
              </a:tblGrid>
              <a:tr h="182245">
                <a:tc gridSpan="4">
                  <a:txBody>
                    <a:bodyPr/>
                    <a:lstStyle/>
                    <a:p>
                      <a:pPr algn="ctr"/>
                      <a:r>
                        <a:rPr lang="en-US" sz="2200" b="1" i="0" u="none" strike="noStrike" kern="1200" baseline="0" dirty="0" err="1">
                          <a:solidFill>
                            <a:schemeClr val="dk1"/>
                          </a:solidFill>
                          <a:latin typeface="+mn-lt"/>
                          <a:ea typeface="+mn-ea"/>
                          <a:cs typeface="+mn-cs"/>
                        </a:rPr>
                        <a:t>Yazici</a:t>
                      </a:r>
                      <a:r>
                        <a:rPr lang="en-US" sz="2200" b="1" i="0" u="none" strike="noStrike" kern="1200" baseline="0" dirty="0">
                          <a:solidFill>
                            <a:schemeClr val="dk1"/>
                          </a:solidFill>
                          <a:latin typeface="+mn-lt"/>
                          <a:ea typeface="+mn-ea"/>
                          <a:cs typeface="+mn-cs"/>
                        </a:rPr>
                        <a:t> Advertising</a:t>
                      </a:r>
                    </a:p>
                    <a:p>
                      <a:pPr algn="ctr"/>
                      <a:r>
                        <a:rPr lang="en-US" sz="2200" b="1" i="0" u="none" strike="noStrike" kern="1200" baseline="0" dirty="0">
                          <a:solidFill>
                            <a:schemeClr val="dk1"/>
                          </a:solidFill>
                          <a:latin typeface="+mn-lt"/>
                          <a:ea typeface="+mn-ea"/>
                          <a:cs typeface="+mn-cs"/>
                        </a:rPr>
                        <a:t>Post-Closing Trial Balance</a:t>
                      </a:r>
                    </a:p>
                    <a:p>
                      <a:pPr algn="ctr"/>
                      <a:r>
                        <a:rPr lang="en-US" sz="2200" b="1" i="0" u="none" strike="noStrike" kern="1200" baseline="0" dirty="0">
                          <a:solidFill>
                            <a:schemeClr val="dk1"/>
                          </a:solidFill>
                          <a:latin typeface="+mn-lt"/>
                          <a:ea typeface="+mn-ea"/>
                          <a:cs typeface="+mn-cs"/>
                        </a:rPr>
                        <a:t>October 31, 2020</a:t>
                      </a:r>
                      <a:endParaRPr lang="en-US" sz="2200" b="1" i="0" u="none" strike="noStrike" dirty="0">
                        <a:solidFill>
                          <a:srgbClr val="000000"/>
                        </a:solidFill>
                        <a:effectLst/>
                        <a:latin typeface="Calibri" panose="020F0502020204030204" pitchFamily="34" charset="0"/>
                      </a:endParaRPr>
                    </a:p>
                  </a:txBody>
                  <a:tcPr marL="4233" marR="42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a:endParaRPr lang="en-US" sz="2200" b="1" i="0" u="none" strike="noStrike" dirty="0">
                        <a:solidFill>
                          <a:srgbClr val="000000"/>
                        </a:solidFill>
                        <a:effectLst/>
                        <a:latin typeface="Calibri" panose="020F0502020204030204" pitchFamily="34" charset="0"/>
                      </a:endParaRPr>
                    </a:p>
                  </a:txBody>
                  <a:tcPr marL="4233" marR="42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82245">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lnT w="12700" cmpd="sng">
                      <a:noFill/>
                    </a:lnT>
                    <a:solidFill>
                      <a:schemeClr val="bg2"/>
                    </a:solidFill>
                  </a:tcPr>
                </a:tc>
                <a:tc>
                  <a:txBody>
                    <a:bodyPr/>
                    <a:lstStyle/>
                    <a:p>
                      <a:pPr algn="ctr" fontAlgn="b"/>
                      <a:r>
                        <a:rPr lang="en-US" sz="2200" b="1" u="none" strike="noStrike" dirty="0">
                          <a:effectLst/>
                        </a:rPr>
                        <a:t>Debit</a:t>
                      </a:r>
                      <a:endParaRPr lang="en-US" sz="2200" b="1" i="0" u="none" strike="noStrike" dirty="0">
                        <a:solidFill>
                          <a:srgbClr val="000000"/>
                        </a:solidFill>
                        <a:effectLst/>
                        <a:latin typeface="Calibri" panose="020F0502020204030204" pitchFamily="34" charset="0"/>
                      </a:endParaRPr>
                    </a:p>
                  </a:txBody>
                  <a:tcPr marL="4233" marR="4233" marB="0" anchor="b">
                    <a:lnT w="12700" cmpd="sng">
                      <a:noFill/>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2200" b="1" i="0" u="none" strike="noStrike" dirty="0">
                        <a:solidFill>
                          <a:srgbClr val="000000"/>
                        </a:solidFill>
                        <a:effectLst/>
                        <a:latin typeface="Calibri" panose="020F0502020204030204" pitchFamily="34" charset="0"/>
                      </a:endParaRPr>
                    </a:p>
                  </a:txBody>
                  <a:tcPr marL="4233" marR="4233" marT="4233" marB="0" anchor="b">
                    <a:lnT w="12700" cmpd="sng">
                      <a:noFill/>
                    </a:lnT>
                    <a:solidFill>
                      <a:schemeClr val="bg2"/>
                    </a:solidFill>
                  </a:tcPr>
                </a:tc>
                <a:tc>
                  <a:txBody>
                    <a:bodyPr/>
                    <a:lstStyle/>
                    <a:p>
                      <a:pPr algn="ctr" fontAlgn="b"/>
                      <a:r>
                        <a:rPr lang="en-US" sz="2200" b="1" u="none" strike="noStrike" dirty="0">
                          <a:effectLst/>
                        </a:rPr>
                        <a:t>Credit</a:t>
                      </a:r>
                      <a:endParaRPr lang="en-US" sz="2200" b="1" i="0" u="none" strike="noStrike" dirty="0">
                        <a:solidFill>
                          <a:srgbClr val="000000"/>
                        </a:solidFill>
                        <a:effectLst/>
                        <a:latin typeface="Calibri" panose="020F0502020204030204" pitchFamily="34" charset="0"/>
                      </a:endParaRPr>
                    </a:p>
                  </a:txBody>
                  <a:tcPr marL="4233" marR="4233" marT="4233" marB="0" anchor="b">
                    <a:lnR w="12700" cmpd="sng">
                      <a:noFill/>
                    </a:lnR>
                    <a:lnT w="12700" cmpd="sng">
                      <a:noFill/>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2200" b="1"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82245">
                <a:tc>
                  <a:txBody>
                    <a:bodyPr/>
                    <a:lstStyle/>
                    <a:p>
                      <a:pPr algn="l" fontAlgn="b"/>
                      <a:r>
                        <a:rPr lang="en-US" sz="2200" u="none" strike="noStrike" dirty="0">
                          <a:effectLst/>
                        </a:rPr>
                        <a:t>Cash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400" dirty="0"/>
                        <a:t>₺</a:t>
                      </a:r>
                      <a:r>
                        <a:rPr lang="en-US" sz="2200" u="none" strike="noStrike" dirty="0">
                          <a:effectLst/>
                        </a:rPr>
                        <a:t>15,200</a:t>
                      </a:r>
                      <a:endParaRPr lang="en-US" sz="22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lnT w="19050" cap="flat" cmpd="sng" algn="ctr">
                      <a:noFill/>
                      <a:prstDash val="solid"/>
                      <a:round/>
                      <a:headEnd type="none" w="med" len="med"/>
                      <a:tailEnd type="none" w="med" len="med"/>
                    </a:lnT>
                    <a:solidFill>
                      <a:schemeClr val="bg2"/>
                    </a:solidFill>
                  </a:tcPr>
                </a:tc>
                <a:extLst>
                  <a:ext uri="{0D108BD9-81ED-4DB2-BD59-A6C34878D82A}">
                    <a16:rowId xmlns:a16="http://schemas.microsoft.com/office/drawing/2014/main" val="10002"/>
                  </a:ext>
                </a:extLst>
              </a:tr>
              <a:tr h="182245">
                <a:tc>
                  <a:txBody>
                    <a:bodyPr/>
                    <a:lstStyle/>
                    <a:p>
                      <a:pPr algn="l" fontAlgn="b"/>
                      <a:r>
                        <a:rPr lang="en-US" sz="2200" b="0" i="0" u="none" strike="noStrike" dirty="0">
                          <a:solidFill>
                            <a:srgbClr val="000000"/>
                          </a:solidFill>
                          <a:effectLst/>
                          <a:latin typeface="Calibri" panose="020F0502020204030204" pitchFamily="34" charset="0"/>
                        </a:rPr>
                        <a:t>Accounts Receivable</a:t>
                      </a:r>
                    </a:p>
                  </a:txBody>
                  <a:tcPr marL="182880" marR="4233" marT="4233" marB="0" anchor="b">
                    <a:solidFill>
                      <a:schemeClr val="bg2"/>
                    </a:solidFill>
                  </a:tcPr>
                </a:tc>
                <a:tc>
                  <a:txBody>
                    <a:bodyPr/>
                    <a:lstStyle/>
                    <a:p>
                      <a:pPr algn="r" fontAlgn="b"/>
                      <a:r>
                        <a:rPr lang="en-US" sz="2200" b="0" i="0" u="none" strike="noStrike" dirty="0">
                          <a:solidFill>
                            <a:srgbClr val="000000"/>
                          </a:solidFill>
                          <a:effectLst/>
                          <a:latin typeface="Calibri" panose="020F0502020204030204" pitchFamily="34" charset="0"/>
                        </a:rPr>
                        <a:t>200</a:t>
                      </a: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3"/>
                  </a:ext>
                </a:extLst>
              </a:tr>
              <a:tr h="182245">
                <a:tc>
                  <a:txBody>
                    <a:bodyPr/>
                    <a:lstStyle/>
                    <a:p>
                      <a:pPr algn="l" fontAlgn="b"/>
                      <a:r>
                        <a:rPr lang="en-US" sz="2200" u="none" strike="noStrike" dirty="0">
                          <a:effectLst/>
                        </a:rPr>
                        <a:t>Supplies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200" u="none" strike="noStrike" dirty="0">
                          <a:effectLst/>
                        </a:rPr>
                        <a:t>1,000</a:t>
                      </a:r>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4"/>
                  </a:ext>
                </a:extLst>
              </a:tr>
              <a:tr h="182245">
                <a:tc>
                  <a:txBody>
                    <a:bodyPr/>
                    <a:lstStyle/>
                    <a:p>
                      <a:pPr algn="l" fontAlgn="b"/>
                      <a:r>
                        <a:rPr lang="en-US" sz="2200" u="none" strike="noStrike" dirty="0">
                          <a:effectLst/>
                        </a:rPr>
                        <a:t>Prepaid Insurance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200" u="none" strike="noStrike" dirty="0">
                          <a:effectLst/>
                        </a:rPr>
                        <a:t>550</a:t>
                      </a:r>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5"/>
                  </a:ext>
                </a:extLst>
              </a:tr>
              <a:tr h="182245">
                <a:tc>
                  <a:txBody>
                    <a:bodyPr/>
                    <a:lstStyle/>
                    <a:p>
                      <a:pPr algn="l" fontAlgn="b"/>
                      <a:r>
                        <a:rPr lang="en-US" sz="2200" u="none" strike="noStrike" dirty="0">
                          <a:effectLst/>
                        </a:rPr>
                        <a:t>Equipment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200" u="none" strike="noStrike" dirty="0">
                          <a:effectLst/>
                        </a:rPr>
                        <a:t>5,000</a:t>
                      </a:r>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6"/>
                  </a:ext>
                </a:extLst>
              </a:tr>
              <a:tr h="182245">
                <a:tc>
                  <a:txBody>
                    <a:bodyPr/>
                    <a:lstStyle/>
                    <a:p>
                      <a:pPr algn="l" fontAlgn="b"/>
                      <a:r>
                        <a:rPr lang="en-US" sz="2200" b="0" i="0" u="none" strike="noStrike" dirty="0">
                          <a:solidFill>
                            <a:srgbClr val="000000"/>
                          </a:solidFill>
                          <a:effectLst/>
                          <a:latin typeface="Calibri" panose="020F0502020204030204" pitchFamily="34" charset="0"/>
                        </a:rPr>
                        <a:t>Accumulated</a:t>
                      </a:r>
                      <a:r>
                        <a:rPr lang="en-US" sz="2200" b="0" i="0" u="none" strike="noStrike" baseline="0" dirty="0">
                          <a:solidFill>
                            <a:srgbClr val="000000"/>
                          </a:solidFill>
                          <a:effectLst/>
                          <a:latin typeface="Calibri" panose="020F0502020204030204" pitchFamily="34" charset="0"/>
                        </a:rPr>
                        <a:t> Depreciation</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400" dirty="0"/>
                        <a:t>₺</a:t>
                      </a:r>
                      <a:r>
                        <a:rPr lang="en-US" sz="2200" b="0" i="0" u="none" strike="noStrike" dirty="0">
                          <a:solidFill>
                            <a:srgbClr val="000000"/>
                          </a:solidFill>
                          <a:effectLst/>
                          <a:latin typeface="Calibri" panose="020F0502020204030204" pitchFamily="34" charset="0"/>
                        </a:rPr>
                        <a:t>        40</a:t>
                      </a: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7"/>
                  </a:ext>
                </a:extLst>
              </a:tr>
              <a:tr h="182245">
                <a:tc>
                  <a:txBody>
                    <a:bodyPr/>
                    <a:lstStyle/>
                    <a:p>
                      <a:pPr algn="l" fontAlgn="b"/>
                      <a:r>
                        <a:rPr lang="en-US" sz="2200" u="none" strike="noStrike" dirty="0">
                          <a:effectLst/>
                        </a:rPr>
                        <a:t>Notes Payable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u="none" strike="noStrike" dirty="0">
                          <a:effectLst/>
                        </a:rPr>
                        <a:t>5,000</a:t>
                      </a:r>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8"/>
                  </a:ext>
                </a:extLst>
              </a:tr>
              <a:tr h="182245">
                <a:tc>
                  <a:txBody>
                    <a:bodyPr/>
                    <a:lstStyle/>
                    <a:p>
                      <a:pPr algn="l" fontAlgn="b"/>
                      <a:r>
                        <a:rPr lang="en-US" sz="2200" u="none" strike="noStrike" dirty="0">
                          <a:effectLst/>
                        </a:rPr>
                        <a:t>Accounts Payable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u="none" strike="noStrike" dirty="0">
                          <a:effectLst/>
                        </a:rPr>
                        <a:t>2,500</a:t>
                      </a:r>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9"/>
                  </a:ext>
                </a:extLst>
              </a:tr>
              <a:tr h="182245">
                <a:tc>
                  <a:txBody>
                    <a:bodyPr/>
                    <a:lstStyle/>
                    <a:p>
                      <a:pPr algn="l" fontAlgn="b"/>
                      <a:r>
                        <a:rPr lang="en-US" sz="2200" u="none" strike="noStrike" dirty="0">
                          <a:effectLst/>
                        </a:rPr>
                        <a:t>Unearned Service Revenue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u="none" strike="noStrike" dirty="0">
                          <a:effectLst/>
                        </a:rPr>
                        <a:t>800</a:t>
                      </a:r>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10"/>
                  </a:ext>
                </a:extLst>
              </a:tr>
              <a:tr h="182245">
                <a:tc>
                  <a:txBody>
                    <a:bodyPr/>
                    <a:lstStyle/>
                    <a:p>
                      <a:pPr algn="l" fontAlgn="b"/>
                      <a:r>
                        <a:rPr lang="en-US" sz="2200" u="none" strike="noStrike" dirty="0">
                          <a:effectLst/>
                        </a:rPr>
                        <a:t>Salaries and Wages Payable</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b="0" i="0" u="none" strike="noStrike" dirty="0">
                          <a:solidFill>
                            <a:srgbClr val="000000"/>
                          </a:solidFill>
                          <a:effectLst/>
                          <a:latin typeface="Calibri" panose="020F0502020204030204" pitchFamily="34" charset="0"/>
                        </a:rPr>
                        <a:t>1,200</a:t>
                      </a: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11"/>
                  </a:ext>
                </a:extLst>
              </a:tr>
              <a:tr h="182245">
                <a:tc>
                  <a:txBody>
                    <a:bodyPr/>
                    <a:lstStyle/>
                    <a:p>
                      <a:pPr algn="l" fontAlgn="b"/>
                      <a:r>
                        <a:rPr lang="en-US" sz="2200" b="0" i="0" u="none" strike="noStrike" dirty="0">
                          <a:solidFill>
                            <a:srgbClr val="000000"/>
                          </a:solidFill>
                          <a:effectLst/>
                          <a:latin typeface="Calibri" panose="020F0502020204030204" pitchFamily="34" charset="0"/>
                        </a:rPr>
                        <a:t>Interest Payable</a:t>
                      </a: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b="0" i="0" u="none" strike="noStrike" dirty="0">
                          <a:solidFill>
                            <a:srgbClr val="000000"/>
                          </a:solidFill>
                          <a:effectLst/>
                          <a:latin typeface="Calibri" panose="020F0502020204030204" pitchFamily="34" charset="0"/>
                        </a:rPr>
                        <a:t>50</a:t>
                      </a: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lnB w="12700" cmpd="sng">
                      <a:noFill/>
                    </a:lnB>
                    <a:solidFill>
                      <a:schemeClr val="bg2"/>
                    </a:solidFill>
                  </a:tcPr>
                </a:tc>
                <a:extLst>
                  <a:ext uri="{0D108BD9-81ED-4DB2-BD59-A6C34878D82A}">
                    <a16:rowId xmlns:a16="http://schemas.microsoft.com/office/drawing/2014/main" val="10012"/>
                  </a:ext>
                </a:extLst>
              </a:tr>
              <a:tr h="182245">
                <a:tc>
                  <a:txBody>
                    <a:bodyPr/>
                    <a:lstStyle/>
                    <a:p>
                      <a:pPr algn="l" fontAlgn="b"/>
                      <a:r>
                        <a:rPr lang="en-US" sz="2200" u="none" strike="noStrike" dirty="0">
                          <a:effectLst/>
                        </a:rPr>
                        <a:t>Owner’s Capital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u="none" strike="noStrike" dirty="0">
                          <a:effectLst/>
                        </a:rPr>
                        <a:t>12,360</a:t>
                      </a:r>
                      <a:endParaRPr lang="en-US" sz="2200" b="0" i="0" u="none" strike="noStrike" dirty="0">
                        <a:solidFill>
                          <a:srgbClr val="000000"/>
                        </a:solidFill>
                        <a:effectLst/>
                        <a:latin typeface="Calibri" panose="020F0502020204030204" pitchFamily="34" charset="0"/>
                      </a:endParaRPr>
                    </a:p>
                  </a:txBody>
                  <a:tcPr marL="4233" marR="0" marT="4233" marB="0" anchor="b">
                    <a:lnR w="12700" cmpd="sng">
                      <a:noFill/>
                    </a:lnR>
                    <a:lnB w="1905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82245">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b="1" u="none" strike="noStrike" dirty="0">
                          <a:solidFill>
                            <a:srgbClr val="990000"/>
                          </a:solidFill>
                          <a:effectLst/>
                        </a:rPr>
                        <a:t>₺21,950</a:t>
                      </a:r>
                      <a:endParaRPr lang="en-US" sz="2200" b="1" i="0" u="none" strike="noStrike" dirty="0">
                        <a:solidFill>
                          <a:srgbClr val="99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200" b="1" i="0" u="none" strike="noStrike" dirty="0">
                        <a:solidFill>
                          <a:srgbClr val="99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b="1" u="none" strike="noStrike" dirty="0">
                          <a:solidFill>
                            <a:srgbClr val="990000"/>
                          </a:solidFill>
                          <a:effectLst/>
                        </a:rPr>
                        <a:t>₺21,950</a:t>
                      </a:r>
                      <a:endParaRPr lang="en-US" sz="2200" b="1" i="0" u="none" strike="noStrike" dirty="0">
                        <a:solidFill>
                          <a:srgbClr val="990000"/>
                        </a:solidFill>
                        <a:effectLst/>
                        <a:latin typeface="Calibri" panose="020F0502020204030204" pitchFamily="34" charset="0"/>
                      </a:endParaRPr>
                    </a:p>
                  </a:txBody>
                  <a:tcPr marL="4233" marR="0" marT="4233" marB="0" anchor="b">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2200" b="1" i="0" u="none" strike="noStrike" dirty="0">
                        <a:solidFill>
                          <a:srgbClr val="990000"/>
                        </a:solidFill>
                        <a:effectLst/>
                        <a:latin typeface="Calibri" panose="020F0502020204030204" pitchFamily="34" charset="0"/>
                      </a:endParaRPr>
                    </a:p>
                  </a:txBody>
                  <a:tcPr marL="4233" marR="0" marT="4233" marB="0" anchor="b">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bl>
          </a:graphicData>
        </a:graphic>
      </p:graphicFrame>
      <p:sp>
        <p:nvSpPr>
          <p:cNvPr id="7" name="Rectangle 6"/>
          <p:cNvSpPr>
            <a:spLocks noChangeArrowheads="1"/>
          </p:cNvSpPr>
          <p:nvPr/>
        </p:nvSpPr>
        <p:spPr bwMode="auto">
          <a:xfrm>
            <a:off x="955324" y="6101403"/>
            <a:ext cx="20736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a:solidFill>
                  <a:srgbClr val="196E78"/>
                </a:solidFill>
                <a:latin typeface="+mn-lt"/>
              </a:rPr>
              <a:t>ILLUSTRATION 4.12</a:t>
            </a:r>
          </a:p>
          <a:p>
            <a:pPr>
              <a:lnSpc>
                <a:spcPct val="90000"/>
              </a:lnSpc>
              <a:spcBef>
                <a:spcPct val="0"/>
              </a:spcBef>
              <a:buClrTx/>
              <a:buSzTx/>
              <a:buFontTx/>
              <a:buNone/>
            </a:pPr>
            <a:r>
              <a:rPr lang="en-US" sz="1200" b="0" dirty="0">
                <a:solidFill>
                  <a:schemeClr val="tx1"/>
                </a:solidFill>
                <a:latin typeface="+mn-lt"/>
              </a:rPr>
              <a:t>Post-Closing Trial Balance</a:t>
            </a:r>
            <a:endParaRPr lang="en-US" altLang="en-US" sz="1200" b="0" dirty="0">
              <a:solidFill>
                <a:schemeClr val="tx1"/>
              </a:solidFill>
              <a:latin typeface="+mn-lt"/>
            </a:endParaRPr>
          </a:p>
        </p:txBody>
      </p:sp>
    </p:spTree>
    <p:extLst>
      <p:ext uri="{BB962C8B-B14F-4D97-AF65-F5344CB8AC3E}">
        <p14:creationId xmlns:p14="http://schemas.microsoft.com/office/powerpoint/2010/main" val="3485307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4800" y="1447800"/>
            <a:ext cx="8540224" cy="4813209"/>
          </a:xfrm>
          <a:prstGeom prst="rect">
            <a:avLst/>
          </a:prstGeom>
        </p:spPr>
        <p:txBody>
          <a:bodyPr/>
          <a:lstStyle/>
          <a:p>
            <a:pPr marL="0" indent="0">
              <a:lnSpc>
                <a:spcPct val="100000"/>
              </a:lnSpc>
              <a:spcBef>
                <a:spcPts val="1200"/>
              </a:spcBef>
              <a:buNone/>
            </a:pPr>
            <a:r>
              <a:rPr lang="en-US" sz="2400" dirty="0"/>
              <a:t>Hancock Heating has the following balances in selected accounts of its adjusted trial balance.</a:t>
            </a:r>
          </a:p>
          <a:p>
            <a:pPr marL="0" indent="0">
              <a:lnSpc>
                <a:spcPct val="100000"/>
              </a:lnSpc>
              <a:spcBef>
                <a:spcPts val="1200"/>
              </a:spcBef>
              <a:buNone/>
              <a:tabLst>
                <a:tab pos="3716338" algn="r"/>
                <a:tab pos="4232275" algn="l"/>
                <a:tab pos="8229600" algn="r"/>
              </a:tabLst>
            </a:pPr>
            <a:r>
              <a:rPr lang="en-US" sz="2400" dirty="0"/>
              <a:t>Accounts Payable 	€27,000 	Owner’s Drawings 	€15,000</a:t>
            </a:r>
          </a:p>
          <a:p>
            <a:pPr marL="0" indent="0">
              <a:lnSpc>
                <a:spcPct val="100000"/>
              </a:lnSpc>
              <a:spcBef>
                <a:spcPts val="300"/>
              </a:spcBef>
              <a:buNone/>
              <a:tabLst>
                <a:tab pos="3716338" algn="r"/>
                <a:tab pos="4232275" algn="l"/>
                <a:tab pos="8229600" algn="r"/>
              </a:tabLst>
            </a:pPr>
            <a:r>
              <a:rPr lang="en-US" sz="2400" dirty="0"/>
              <a:t>Service Revenue 	98,000 	Owner’s Capital 	42,000</a:t>
            </a:r>
          </a:p>
          <a:p>
            <a:pPr marL="0" indent="0">
              <a:lnSpc>
                <a:spcPct val="100000"/>
              </a:lnSpc>
              <a:spcBef>
                <a:spcPts val="300"/>
              </a:spcBef>
              <a:buNone/>
              <a:tabLst>
                <a:tab pos="3716338" algn="r"/>
                <a:tab pos="4232275" algn="l"/>
                <a:tab pos="8229600" algn="r"/>
              </a:tabLst>
            </a:pPr>
            <a:r>
              <a:rPr lang="en-US" sz="2400" dirty="0"/>
              <a:t>Rent Expense 	22,000 	Accounts Receivable 	38,000</a:t>
            </a:r>
          </a:p>
          <a:p>
            <a:pPr marL="0" indent="0">
              <a:lnSpc>
                <a:spcPct val="100000"/>
              </a:lnSpc>
              <a:spcBef>
                <a:spcPts val="300"/>
              </a:spcBef>
              <a:buNone/>
              <a:tabLst>
                <a:tab pos="3716338" algn="r"/>
                <a:tab pos="4232275" algn="l"/>
                <a:tab pos="8229600" algn="r"/>
              </a:tabLst>
            </a:pPr>
            <a:r>
              <a:rPr lang="en-US" sz="2400" dirty="0"/>
              <a:t>Salaries and Wages 		Supplies Expense 	7,000</a:t>
            </a:r>
          </a:p>
          <a:p>
            <a:pPr indent="0">
              <a:lnSpc>
                <a:spcPct val="100000"/>
              </a:lnSpc>
              <a:spcBef>
                <a:spcPts val="0"/>
              </a:spcBef>
              <a:buNone/>
              <a:tabLst>
                <a:tab pos="3716338" algn="r"/>
                <a:tab pos="4232275" algn="l"/>
                <a:tab pos="8229600" algn="r"/>
              </a:tabLst>
            </a:pPr>
            <a:r>
              <a:rPr lang="en-US" sz="2400" dirty="0"/>
              <a:t>Expense 	51,000 	</a:t>
            </a:r>
          </a:p>
          <a:p>
            <a:pPr marL="0" indent="0">
              <a:lnSpc>
                <a:spcPct val="100000"/>
              </a:lnSpc>
              <a:spcBef>
                <a:spcPts val="1200"/>
              </a:spcBef>
              <a:buNone/>
            </a:pPr>
            <a:r>
              <a:rPr lang="en-US" sz="2400" b="1" dirty="0"/>
              <a:t>Prepare the closing entries at December 31.</a:t>
            </a:r>
          </a:p>
          <a:p>
            <a:pPr marL="914400" indent="-457200">
              <a:spcBef>
                <a:spcPts val="1800"/>
              </a:spcBef>
              <a:buNone/>
              <a:tabLst>
                <a:tab pos="6518275" algn="r"/>
                <a:tab pos="8001000" algn="r"/>
              </a:tabLst>
            </a:pPr>
            <a:r>
              <a:rPr lang="en-US" sz="2400" dirty="0"/>
              <a:t>Service Revenue 	98,000</a:t>
            </a:r>
          </a:p>
          <a:p>
            <a:pPr marL="914400" indent="-457200">
              <a:lnSpc>
                <a:spcPct val="100000"/>
              </a:lnSpc>
              <a:spcBef>
                <a:spcPts val="600"/>
              </a:spcBef>
              <a:buNone/>
              <a:tabLst>
                <a:tab pos="6518275" algn="r"/>
                <a:tab pos="8001000" algn="r"/>
              </a:tabLst>
            </a:pPr>
            <a:r>
              <a:rPr lang="en-US" sz="2400" dirty="0"/>
              <a:t>	Income Summary 		98,000</a:t>
            </a:r>
            <a:endParaRPr lang="en-US" alt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2    </a:t>
            </a:r>
            <a:r>
              <a:rPr lang="en-US" b="1" dirty="0">
                <a:solidFill>
                  <a:srgbClr val="196E78"/>
                </a:solidFill>
                <a:ea typeface="Source Sans Pro" charset="0"/>
              </a:rPr>
              <a:t>Closing Entries</a:t>
            </a:r>
            <a:endParaRPr lang="en-US" sz="2000" b="1" dirty="0"/>
          </a:p>
        </p:txBody>
      </p:sp>
      <p:cxnSp>
        <p:nvCxnSpPr>
          <p:cNvPr id="12" name="Straight Connector 11"/>
          <p:cNvCxnSpPr/>
          <p:nvPr/>
        </p:nvCxnSpPr>
        <p:spPr>
          <a:xfrm flipV="1">
            <a:off x="233432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22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wipe(left)">
                                      <p:cBhvr>
                                        <p:cTn id="7" dur="500"/>
                                        <p:tgtEl>
                                          <p:spTgt spid="7">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8" end="8"/>
                                            </p:txEl>
                                          </p:spTgt>
                                        </p:tgtEl>
                                        <p:attrNameLst>
                                          <p:attrName>style.visibility</p:attrName>
                                        </p:attrNameLst>
                                      </p:cBhvr>
                                      <p:to>
                                        <p:strVal val="visible"/>
                                      </p:to>
                                    </p:set>
                                    <p:animEffect transition="in" filter="wipe(left)">
                                      <p:cBhvr>
                                        <p:cTn id="1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4800" y="1447800"/>
            <a:ext cx="8540224" cy="4813209"/>
          </a:xfrm>
          <a:prstGeom prst="rect">
            <a:avLst/>
          </a:prstGeom>
        </p:spPr>
        <p:txBody>
          <a:bodyPr/>
          <a:lstStyle/>
          <a:p>
            <a:pPr marL="0" indent="0">
              <a:lnSpc>
                <a:spcPct val="100000"/>
              </a:lnSpc>
              <a:spcBef>
                <a:spcPts val="1200"/>
              </a:spcBef>
              <a:buNone/>
              <a:tabLst>
                <a:tab pos="3716338" algn="r"/>
                <a:tab pos="4232275" algn="l"/>
                <a:tab pos="8229600" algn="r"/>
              </a:tabLst>
            </a:pPr>
            <a:r>
              <a:rPr lang="en-US" sz="2400" dirty="0"/>
              <a:t>Accounts Payable 	€27,000 	Owner’s Drawings 	€15,000</a:t>
            </a:r>
          </a:p>
          <a:p>
            <a:pPr marL="0" indent="0">
              <a:lnSpc>
                <a:spcPct val="100000"/>
              </a:lnSpc>
              <a:spcBef>
                <a:spcPts val="300"/>
              </a:spcBef>
              <a:buNone/>
              <a:tabLst>
                <a:tab pos="3716338" algn="r"/>
                <a:tab pos="4232275" algn="l"/>
                <a:tab pos="8229600" algn="r"/>
              </a:tabLst>
            </a:pPr>
            <a:r>
              <a:rPr lang="en-US" sz="2400" dirty="0"/>
              <a:t>Service Revenue 	98,000 	Owner’s Capital 	42,000</a:t>
            </a:r>
          </a:p>
          <a:p>
            <a:pPr marL="0" indent="0">
              <a:lnSpc>
                <a:spcPct val="100000"/>
              </a:lnSpc>
              <a:spcBef>
                <a:spcPts val="300"/>
              </a:spcBef>
              <a:buNone/>
              <a:tabLst>
                <a:tab pos="3716338" algn="r"/>
                <a:tab pos="4232275" algn="l"/>
                <a:tab pos="8229600" algn="r"/>
              </a:tabLst>
            </a:pPr>
            <a:r>
              <a:rPr lang="en-US" sz="2400" dirty="0"/>
              <a:t>Rent Expense 	22,000 	Accounts Receivable 	38,000</a:t>
            </a:r>
          </a:p>
          <a:p>
            <a:pPr marL="0" indent="0">
              <a:lnSpc>
                <a:spcPct val="100000"/>
              </a:lnSpc>
              <a:spcBef>
                <a:spcPts val="300"/>
              </a:spcBef>
              <a:buNone/>
              <a:tabLst>
                <a:tab pos="3716338" algn="r"/>
                <a:tab pos="4232275" algn="l"/>
                <a:tab pos="8229600" algn="r"/>
              </a:tabLst>
            </a:pPr>
            <a:r>
              <a:rPr lang="en-US" sz="2400" dirty="0"/>
              <a:t>Salaries and Wages 		Supplies Expense 	7,000</a:t>
            </a:r>
          </a:p>
          <a:p>
            <a:pPr indent="0">
              <a:lnSpc>
                <a:spcPct val="100000"/>
              </a:lnSpc>
              <a:spcBef>
                <a:spcPts val="0"/>
              </a:spcBef>
              <a:buNone/>
              <a:tabLst>
                <a:tab pos="3716338" algn="r"/>
                <a:tab pos="4232275" algn="l"/>
                <a:tab pos="8229600" algn="r"/>
              </a:tabLst>
            </a:pPr>
            <a:r>
              <a:rPr lang="en-US" sz="2400" dirty="0"/>
              <a:t>Expense 	51,000 	</a:t>
            </a:r>
          </a:p>
          <a:p>
            <a:pPr marL="0" indent="0">
              <a:lnSpc>
                <a:spcPct val="100000"/>
              </a:lnSpc>
              <a:spcBef>
                <a:spcPts val="1200"/>
              </a:spcBef>
              <a:buNone/>
            </a:pPr>
            <a:r>
              <a:rPr lang="en-US" sz="2400" b="1" dirty="0"/>
              <a:t>Prepare the closing entries at December 31.</a:t>
            </a:r>
          </a:p>
          <a:p>
            <a:pPr marL="914400" indent="-457200">
              <a:spcBef>
                <a:spcPts val="1800"/>
              </a:spcBef>
              <a:buNone/>
              <a:tabLst>
                <a:tab pos="6518275" algn="r"/>
                <a:tab pos="8001000" algn="r"/>
              </a:tabLst>
            </a:pPr>
            <a:r>
              <a:rPr lang="en-US" sz="2400" dirty="0"/>
              <a:t>Income Summary 	80,000</a:t>
            </a:r>
          </a:p>
          <a:p>
            <a:pPr marL="914400" indent="-457200">
              <a:lnSpc>
                <a:spcPct val="100000"/>
              </a:lnSpc>
              <a:spcBef>
                <a:spcPts val="600"/>
              </a:spcBef>
              <a:buNone/>
              <a:tabLst>
                <a:tab pos="6518275" algn="r"/>
                <a:tab pos="8001000" algn="r"/>
              </a:tabLst>
            </a:pPr>
            <a:r>
              <a:rPr lang="en-US" sz="2400" dirty="0"/>
              <a:t>	Salaries and Wages Expense 		51,000</a:t>
            </a:r>
          </a:p>
          <a:p>
            <a:pPr marL="914400" indent="-457200">
              <a:lnSpc>
                <a:spcPct val="100000"/>
              </a:lnSpc>
              <a:spcBef>
                <a:spcPts val="600"/>
              </a:spcBef>
              <a:buNone/>
              <a:tabLst>
                <a:tab pos="6518275" algn="r"/>
                <a:tab pos="8001000" algn="r"/>
              </a:tabLst>
            </a:pPr>
            <a:r>
              <a:rPr lang="en-US" sz="2400" dirty="0"/>
              <a:t>	Rent Expense 		22,000</a:t>
            </a:r>
          </a:p>
          <a:p>
            <a:pPr marL="914400" indent="-457200">
              <a:lnSpc>
                <a:spcPct val="100000"/>
              </a:lnSpc>
              <a:spcBef>
                <a:spcPts val="600"/>
              </a:spcBef>
              <a:buNone/>
              <a:tabLst>
                <a:tab pos="6518275" algn="r"/>
                <a:tab pos="8001000" algn="r"/>
              </a:tabLst>
            </a:pPr>
            <a:r>
              <a:rPr lang="en-US" sz="2400" dirty="0"/>
              <a:t>	Supplies Expense 		7,000</a:t>
            </a:r>
            <a:endParaRPr lang="en-US" alt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2    </a:t>
            </a:r>
            <a:r>
              <a:rPr lang="en-US" b="1" dirty="0">
                <a:solidFill>
                  <a:srgbClr val="196E78"/>
                </a:solidFill>
                <a:ea typeface="Source Sans Pro" charset="0"/>
              </a:rPr>
              <a:t>Closing Entries</a:t>
            </a:r>
            <a:endParaRPr lang="en-US" sz="2000" b="1" dirty="0"/>
          </a:p>
        </p:txBody>
      </p:sp>
      <p:cxnSp>
        <p:nvCxnSpPr>
          <p:cNvPr id="12" name="Straight Connector 11"/>
          <p:cNvCxnSpPr/>
          <p:nvPr/>
        </p:nvCxnSpPr>
        <p:spPr>
          <a:xfrm flipV="1">
            <a:off x="233432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76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wipe(left)">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wipe(left)">
                                      <p:cBhvr>
                                        <p:cTn id="12" dur="500"/>
                                        <p:tgtEl>
                                          <p:spTgt spid="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wipe(left)">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wipe(left)">
                                      <p:cBhvr>
                                        <p:cTn id="2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4800" y="1447800"/>
            <a:ext cx="8540224" cy="4813209"/>
          </a:xfrm>
          <a:prstGeom prst="rect">
            <a:avLst/>
          </a:prstGeom>
        </p:spPr>
        <p:txBody>
          <a:bodyPr/>
          <a:lstStyle/>
          <a:p>
            <a:pPr marL="0" indent="0">
              <a:lnSpc>
                <a:spcPct val="100000"/>
              </a:lnSpc>
              <a:spcBef>
                <a:spcPts val="1200"/>
              </a:spcBef>
              <a:buNone/>
              <a:tabLst>
                <a:tab pos="3716338" algn="r"/>
                <a:tab pos="4232275" algn="l"/>
                <a:tab pos="8229600" algn="r"/>
              </a:tabLst>
            </a:pPr>
            <a:r>
              <a:rPr lang="en-US" sz="2400" dirty="0"/>
              <a:t>Accounts Payable 	€27,000 	Owner’s Drawings 	€15,000</a:t>
            </a:r>
          </a:p>
          <a:p>
            <a:pPr marL="0" indent="0">
              <a:lnSpc>
                <a:spcPct val="100000"/>
              </a:lnSpc>
              <a:spcBef>
                <a:spcPts val="300"/>
              </a:spcBef>
              <a:buNone/>
              <a:tabLst>
                <a:tab pos="3716338" algn="r"/>
                <a:tab pos="4232275" algn="l"/>
                <a:tab pos="8229600" algn="r"/>
              </a:tabLst>
            </a:pPr>
            <a:r>
              <a:rPr lang="en-US" sz="2400" dirty="0"/>
              <a:t>Service Revenue 	98,000 	Owner’s Capital 	42,000</a:t>
            </a:r>
          </a:p>
          <a:p>
            <a:pPr marL="0" indent="0">
              <a:lnSpc>
                <a:spcPct val="100000"/>
              </a:lnSpc>
              <a:spcBef>
                <a:spcPts val="300"/>
              </a:spcBef>
              <a:buNone/>
              <a:tabLst>
                <a:tab pos="3716338" algn="r"/>
                <a:tab pos="4232275" algn="l"/>
                <a:tab pos="8229600" algn="r"/>
              </a:tabLst>
            </a:pPr>
            <a:r>
              <a:rPr lang="en-US" sz="2400" dirty="0"/>
              <a:t>Rent Expense 	22,000 	Accounts Receivable 	38,000</a:t>
            </a:r>
          </a:p>
          <a:p>
            <a:pPr marL="0" indent="0">
              <a:lnSpc>
                <a:spcPct val="100000"/>
              </a:lnSpc>
              <a:spcBef>
                <a:spcPts val="300"/>
              </a:spcBef>
              <a:buNone/>
              <a:tabLst>
                <a:tab pos="3716338" algn="r"/>
                <a:tab pos="4232275" algn="l"/>
                <a:tab pos="8229600" algn="r"/>
              </a:tabLst>
            </a:pPr>
            <a:r>
              <a:rPr lang="en-US" sz="2400" dirty="0"/>
              <a:t>Salaries and Wages 		Supplies Expense 	7,000</a:t>
            </a:r>
          </a:p>
          <a:p>
            <a:pPr indent="0">
              <a:lnSpc>
                <a:spcPct val="100000"/>
              </a:lnSpc>
              <a:spcBef>
                <a:spcPts val="0"/>
              </a:spcBef>
              <a:buNone/>
              <a:tabLst>
                <a:tab pos="3716338" algn="r"/>
                <a:tab pos="4232275" algn="l"/>
                <a:tab pos="8229600" algn="r"/>
              </a:tabLst>
            </a:pPr>
            <a:r>
              <a:rPr lang="en-US" sz="2400" dirty="0"/>
              <a:t>Expense 	51,000 	</a:t>
            </a:r>
          </a:p>
          <a:p>
            <a:pPr marL="0" indent="0">
              <a:lnSpc>
                <a:spcPct val="100000"/>
              </a:lnSpc>
              <a:spcBef>
                <a:spcPts val="1200"/>
              </a:spcBef>
              <a:buNone/>
            </a:pPr>
            <a:r>
              <a:rPr lang="en-US" sz="2400" b="1" dirty="0"/>
              <a:t>Prepare the closing entries at December 31.</a:t>
            </a:r>
          </a:p>
          <a:p>
            <a:pPr marL="914400" indent="-457200">
              <a:spcBef>
                <a:spcPts val="1800"/>
              </a:spcBef>
              <a:buNone/>
              <a:tabLst>
                <a:tab pos="6518275" algn="r"/>
                <a:tab pos="8001000" algn="r"/>
              </a:tabLst>
            </a:pPr>
            <a:r>
              <a:rPr lang="en-US" sz="2400" dirty="0"/>
              <a:t>Income Summary 	18,000</a:t>
            </a:r>
          </a:p>
          <a:p>
            <a:pPr marL="914400" indent="-457200">
              <a:lnSpc>
                <a:spcPct val="100000"/>
              </a:lnSpc>
              <a:spcBef>
                <a:spcPts val="600"/>
              </a:spcBef>
              <a:buNone/>
              <a:tabLst>
                <a:tab pos="6518275" algn="r"/>
                <a:tab pos="8001000" algn="r"/>
              </a:tabLst>
            </a:pPr>
            <a:r>
              <a:rPr lang="en-US" sz="2400" dirty="0"/>
              <a:t>	Owner’s Capital 		18,000</a:t>
            </a:r>
          </a:p>
          <a:p>
            <a:pPr marL="914400" indent="-457200">
              <a:lnSpc>
                <a:spcPct val="100000"/>
              </a:lnSpc>
              <a:spcBef>
                <a:spcPts val="1800"/>
              </a:spcBef>
              <a:buNone/>
              <a:tabLst>
                <a:tab pos="6518275" algn="r"/>
                <a:tab pos="8001000" algn="r"/>
              </a:tabLst>
            </a:pPr>
            <a:r>
              <a:rPr lang="en-US" sz="2400" dirty="0"/>
              <a:t>Owner’s Capital 	15,000</a:t>
            </a:r>
          </a:p>
          <a:p>
            <a:pPr marL="914400" indent="-457200">
              <a:lnSpc>
                <a:spcPct val="100000"/>
              </a:lnSpc>
              <a:spcBef>
                <a:spcPts val="600"/>
              </a:spcBef>
              <a:buNone/>
              <a:tabLst>
                <a:tab pos="6518275" algn="r"/>
                <a:tab pos="8001000" algn="r"/>
              </a:tabLst>
            </a:pPr>
            <a:r>
              <a:rPr lang="en-US" sz="2400" dirty="0"/>
              <a:t>	Owner’s Drawings 		15,000</a:t>
            </a:r>
            <a:endParaRPr lang="en-US" alt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2    </a:t>
            </a:r>
            <a:r>
              <a:rPr lang="en-US" b="1" dirty="0">
                <a:solidFill>
                  <a:srgbClr val="196E78"/>
                </a:solidFill>
                <a:ea typeface="Source Sans Pro" charset="0"/>
              </a:rPr>
              <a:t>Closing Entries</a:t>
            </a:r>
            <a:endParaRPr lang="en-US" sz="2000" b="1" dirty="0"/>
          </a:p>
        </p:txBody>
      </p:sp>
      <p:cxnSp>
        <p:nvCxnSpPr>
          <p:cNvPr id="12" name="Straight Connector 11"/>
          <p:cNvCxnSpPr/>
          <p:nvPr/>
        </p:nvCxnSpPr>
        <p:spPr>
          <a:xfrm flipV="1">
            <a:off x="233432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60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wipe(left)">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wipe(left)">
                                      <p:cBhvr>
                                        <p:cTn id="12" dur="500"/>
                                        <p:tgtEl>
                                          <p:spTgt spid="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wipe(left)">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wipe(left)">
                                      <p:cBhvr>
                                        <p:cTn id="2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646331"/>
          </a:xfrm>
          <a:prstGeom prst="rect">
            <a:avLst/>
          </a:prstGeom>
        </p:spPr>
        <p:txBody>
          <a:bodyPr>
            <a:spAutoFit/>
          </a:bodyPr>
          <a:lstStyle/>
          <a:p>
            <a:r>
              <a:rPr lang="en-US" sz="4000" b="1" dirty="0">
                <a:ea typeface="Source Sans Pro" charset="0"/>
              </a:rPr>
              <a:t>Chapter Outline</a:t>
            </a:r>
          </a:p>
        </p:txBody>
      </p:sp>
      <p:sp>
        <p:nvSpPr>
          <p:cNvPr id="4" name="COB/LO"/>
          <p:cNvSpPr>
            <a:spLocks noGrp="1"/>
          </p:cNvSpPr>
          <p:nvPr>
            <p:ph sz="quarter" idx="14"/>
          </p:nvPr>
        </p:nvSpPr>
        <p:spPr>
          <a:xfrm>
            <a:off x="304800" y="1371600"/>
            <a:ext cx="8534400" cy="4800600"/>
          </a:xfrm>
        </p:spPr>
        <p:txBody>
          <a:bodyPr/>
          <a:lstStyle/>
          <a:p>
            <a:pPr lvl="1">
              <a:lnSpc>
                <a:spcPct val="100000"/>
              </a:lnSpc>
              <a:spcBef>
                <a:spcPts val="1200"/>
              </a:spcBef>
            </a:pPr>
            <a:r>
              <a:rPr lang="en-US" sz="3200" b="1" dirty="0"/>
              <a:t>Learning Objectives</a:t>
            </a:r>
          </a:p>
          <a:p>
            <a:pPr marL="914400" indent="-914400">
              <a:lnSpc>
                <a:spcPct val="100000"/>
              </a:lnSpc>
              <a:spcBef>
                <a:spcPts val="1200"/>
              </a:spcBef>
            </a:pPr>
            <a:r>
              <a:rPr lang="en-US" sz="2600" b="1" dirty="0">
                <a:solidFill>
                  <a:srgbClr val="990000"/>
                </a:solidFill>
              </a:rPr>
              <a:t>LO </a:t>
            </a:r>
            <a:r>
              <a:rPr lang="en-US" sz="2800" b="1" dirty="0">
                <a:solidFill>
                  <a:srgbClr val="990000"/>
                </a:solidFill>
              </a:rPr>
              <a:t>1</a:t>
            </a:r>
            <a:r>
              <a:rPr lang="en-US" sz="2800" dirty="0">
                <a:solidFill>
                  <a:schemeClr val="tx1"/>
                </a:solidFill>
              </a:rPr>
              <a:t>	</a:t>
            </a:r>
            <a:r>
              <a:rPr lang="en-US" sz="2800" dirty="0"/>
              <a:t>Prepare a worksheet.</a:t>
            </a:r>
          </a:p>
          <a:p>
            <a:pPr marL="914400" indent="-914400">
              <a:lnSpc>
                <a:spcPct val="100000"/>
              </a:lnSpc>
              <a:spcBef>
                <a:spcPts val="1200"/>
              </a:spcBef>
            </a:pPr>
            <a:r>
              <a:rPr lang="en-US" sz="2800" b="1" dirty="0">
                <a:solidFill>
                  <a:srgbClr val="990000"/>
                </a:solidFill>
              </a:rPr>
              <a:t>LO 2</a:t>
            </a:r>
            <a:r>
              <a:rPr lang="en-US" sz="2800" dirty="0"/>
              <a:t> 	Prepare closing entries and a post-closing trial balance.</a:t>
            </a:r>
          </a:p>
          <a:p>
            <a:pPr marL="914400" indent="-914400">
              <a:lnSpc>
                <a:spcPct val="100000"/>
              </a:lnSpc>
              <a:spcBef>
                <a:spcPts val="1200"/>
              </a:spcBef>
            </a:pPr>
            <a:r>
              <a:rPr lang="en-US" sz="2800" b="1" dirty="0">
                <a:solidFill>
                  <a:srgbClr val="990000"/>
                </a:solidFill>
              </a:rPr>
              <a:t>LO 3 	</a:t>
            </a:r>
            <a:r>
              <a:rPr lang="en-US" sz="2800" dirty="0"/>
              <a:t>Explain the steps in the accounting cycle and how to prepare correcting entries.</a:t>
            </a:r>
          </a:p>
          <a:p>
            <a:pPr marL="914400" indent="-914400">
              <a:lnSpc>
                <a:spcPct val="100000"/>
              </a:lnSpc>
              <a:spcBef>
                <a:spcPts val="1200"/>
              </a:spcBef>
            </a:pPr>
            <a:r>
              <a:rPr lang="en-US" sz="2800" b="1" dirty="0">
                <a:solidFill>
                  <a:srgbClr val="990000"/>
                </a:solidFill>
              </a:rPr>
              <a:t>LO 4 	</a:t>
            </a:r>
            <a:r>
              <a:rPr lang="en-US" sz="2800" dirty="0"/>
              <a:t>Identify the sections of a classified statement of financial position.</a:t>
            </a:r>
          </a:p>
        </p:txBody>
      </p:sp>
      <p:sp>
        <p:nvSpPr>
          <p:cNvPr id="6" name="Slide Number Placeholder "/>
          <p:cNvSpPr>
            <a:spLocks noGrp="1"/>
          </p:cNvSpPr>
          <p:nvPr>
            <p:ph type="sldNum" sz="quarter" idx="10"/>
          </p:nvPr>
        </p:nvSpPr>
        <p:spPr/>
        <p:txBody>
          <a:bodyPr/>
          <a:lstStyle/>
          <a:p>
            <a:fld id="{67B19427-F580-D146-B60E-4CADEE75497F}" type="slidenum">
              <a:rPr lang="en-US" smtClean="0"/>
              <a:pPr/>
              <a:t>3</a:t>
            </a:fld>
            <a:endParaRPr lang="en-US" dirty="0"/>
          </a:p>
        </p:txBody>
      </p:sp>
      <p:sp>
        <p:nvSpPr>
          <p:cNvPr id="7" name="Footer Placeholder "/>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687315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
          <p:cNvSpPr txBox="1">
            <a:spLocks/>
          </p:cNvSpPr>
          <p:nvPr/>
        </p:nvSpPr>
        <p:spPr>
          <a:xfrm>
            <a:off x="309562" y="609600"/>
            <a:ext cx="8682038" cy="6463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1"/>
                </a:solidFill>
                <a:latin typeface="+mn-lt"/>
                <a:ea typeface="Source Sans Pro" charset="0"/>
                <a:cs typeface="Calibri" panose="020F0502020204030204" pitchFamily="34" charset="0"/>
              </a:rPr>
              <a:t>The Accounting Cycle</a:t>
            </a:r>
          </a:p>
        </p:txBody>
      </p:sp>
      <p:sp>
        <p:nvSpPr>
          <p:cNvPr id="6" name="Slide Number Placeholder "/>
          <p:cNvSpPr>
            <a:spLocks noGrp="1"/>
          </p:cNvSpPr>
          <p:nvPr>
            <p:ph type="sldNum" sz="quarter" idx="10"/>
          </p:nvPr>
        </p:nvSpPr>
        <p:spPr/>
        <p:txBody>
          <a:bodyPr/>
          <a:lstStyle/>
          <a:p>
            <a:fld id="{67B19427-F580-D146-B60E-4CADEE75497F}" type="slidenum">
              <a:rPr lang="en-US" smtClean="0"/>
              <a:pPr/>
              <a:t>30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Rectangle 4"/>
          <p:cNvSpPr>
            <a:spLocks noChangeArrowheads="1"/>
          </p:cNvSpPr>
          <p:nvPr/>
        </p:nvSpPr>
        <p:spPr bwMode="auto">
          <a:xfrm>
            <a:off x="609600" y="1371600"/>
            <a:ext cx="8077200" cy="4800600"/>
          </a:xfrm>
          <a:prstGeom prst="rect">
            <a:avLst/>
          </a:prstGeom>
          <a:solidFill>
            <a:srgbClr val="99CCFF"/>
          </a:solidFill>
          <a:ln w="12700" cap="sq">
            <a:solidFill>
              <a:srgbClr val="990000"/>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mn-lt"/>
            </a:endParaRPr>
          </a:p>
        </p:txBody>
      </p:sp>
      <p:sp>
        <p:nvSpPr>
          <p:cNvPr id="11" name="Line 5"/>
          <p:cNvSpPr>
            <a:spLocks noChangeShapeType="1"/>
          </p:cNvSpPr>
          <p:nvPr/>
        </p:nvSpPr>
        <p:spPr bwMode="auto">
          <a:xfrm flipV="1">
            <a:off x="6781800" y="5334000"/>
            <a:ext cx="0" cy="533400"/>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 name="Line 6"/>
          <p:cNvSpPr>
            <a:spLocks noChangeShapeType="1"/>
          </p:cNvSpPr>
          <p:nvPr/>
        </p:nvSpPr>
        <p:spPr bwMode="auto">
          <a:xfrm rot="5400000" flipV="1">
            <a:off x="2743200" y="1524000"/>
            <a:ext cx="0" cy="609600"/>
          </a:xfrm>
          <a:prstGeom prst="line">
            <a:avLst/>
          </a:prstGeom>
          <a:noFill/>
          <a:ln w="38100"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14" name="Line 7"/>
          <p:cNvSpPr>
            <a:spLocks noChangeShapeType="1"/>
          </p:cNvSpPr>
          <p:nvPr/>
        </p:nvSpPr>
        <p:spPr bwMode="auto">
          <a:xfrm>
            <a:off x="6172200" y="1828800"/>
            <a:ext cx="609600" cy="0"/>
          </a:xfrm>
          <a:prstGeom prst="line">
            <a:avLst/>
          </a:prstGeom>
          <a:noFill/>
          <a:ln w="3810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 name="Rectangle 8"/>
          <p:cNvSpPr>
            <a:spLocks noChangeArrowheads="1"/>
          </p:cNvSpPr>
          <p:nvPr/>
        </p:nvSpPr>
        <p:spPr bwMode="auto">
          <a:xfrm>
            <a:off x="2819400" y="1600200"/>
            <a:ext cx="3552825" cy="457200"/>
          </a:xfrm>
          <a:prstGeom prst="rect">
            <a:avLst/>
          </a:prstGeom>
          <a:solidFill>
            <a:schemeClr val="bg2"/>
          </a:solidFill>
          <a:ln w="12700" cap="sq">
            <a:solidFill>
              <a:schemeClr val="tx1"/>
            </a:solidFill>
            <a:miter lim="800000"/>
            <a:headEnd type="none" w="sm" len="sm"/>
            <a:tailEnd type="none" w="sm" len="sm"/>
          </a:ln>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800" dirty="0">
                <a:solidFill>
                  <a:schemeClr val="tx1"/>
                </a:solidFill>
                <a:latin typeface="+mn-lt"/>
              </a:rPr>
              <a:t>1. 	Analyze business transactions</a:t>
            </a:r>
          </a:p>
        </p:txBody>
      </p:sp>
      <p:sp>
        <p:nvSpPr>
          <p:cNvPr id="16" name="Line 9"/>
          <p:cNvSpPr>
            <a:spLocks noChangeShapeType="1"/>
          </p:cNvSpPr>
          <p:nvPr/>
        </p:nvSpPr>
        <p:spPr bwMode="auto">
          <a:xfrm>
            <a:off x="6781800" y="1828800"/>
            <a:ext cx="0" cy="53340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17" name="Line 10"/>
          <p:cNvSpPr>
            <a:spLocks noChangeShapeType="1"/>
          </p:cNvSpPr>
          <p:nvPr/>
        </p:nvSpPr>
        <p:spPr bwMode="auto">
          <a:xfrm>
            <a:off x="6781800" y="2819400"/>
            <a:ext cx="0" cy="38100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18" name="Rectangle 11"/>
          <p:cNvSpPr>
            <a:spLocks noChangeArrowheads="1"/>
          </p:cNvSpPr>
          <p:nvPr/>
        </p:nvSpPr>
        <p:spPr bwMode="auto">
          <a:xfrm>
            <a:off x="5257800" y="2362200"/>
            <a:ext cx="3124200"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2. 	Journalize the transactions </a:t>
            </a:r>
          </a:p>
        </p:txBody>
      </p:sp>
      <p:sp>
        <p:nvSpPr>
          <p:cNvPr id="19" name="Freeform 12"/>
          <p:cNvSpPr>
            <a:spLocks/>
          </p:cNvSpPr>
          <p:nvPr/>
        </p:nvSpPr>
        <p:spPr bwMode="auto">
          <a:xfrm>
            <a:off x="6781800" y="3673475"/>
            <a:ext cx="6350" cy="344488"/>
          </a:xfrm>
          <a:custGeom>
            <a:avLst/>
            <a:gdLst>
              <a:gd name="T0" fmla="*/ 0 w 4"/>
              <a:gd name="T1" fmla="*/ 0 h 217"/>
              <a:gd name="T2" fmla="*/ 2147483647 w 4"/>
              <a:gd name="T3" fmla="*/ 2147483647 h 217"/>
              <a:gd name="T4" fmla="*/ 0 60000 65536"/>
              <a:gd name="T5" fmla="*/ 0 60000 65536"/>
              <a:gd name="T6" fmla="*/ 0 w 4"/>
              <a:gd name="T7" fmla="*/ 0 h 217"/>
              <a:gd name="T8" fmla="*/ 4 w 4"/>
              <a:gd name="T9" fmla="*/ 217 h 217"/>
            </a:gdLst>
            <a:ahLst/>
            <a:cxnLst>
              <a:cxn ang="T4">
                <a:pos x="T0" y="T1"/>
              </a:cxn>
              <a:cxn ang="T5">
                <a:pos x="T2" y="T3"/>
              </a:cxn>
            </a:cxnLst>
            <a:rect l="T6" t="T7" r="T8" b="T9"/>
            <a:pathLst>
              <a:path w="4" h="217">
                <a:moveTo>
                  <a:pt x="0" y="0"/>
                </a:moveTo>
                <a:lnTo>
                  <a:pt x="4" y="217"/>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0" name="Freeform 13"/>
          <p:cNvSpPr>
            <a:spLocks/>
          </p:cNvSpPr>
          <p:nvPr/>
        </p:nvSpPr>
        <p:spPr bwMode="auto">
          <a:xfrm>
            <a:off x="6781800" y="4511675"/>
            <a:ext cx="1588"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1" name="Freeform 14"/>
          <p:cNvSpPr>
            <a:spLocks/>
          </p:cNvSpPr>
          <p:nvPr/>
        </p:nvSpPr>
        <p:spPr bwMode="auto">
          <a:xfrm rot="10800000">
            <a:off x="2436813" y="4664075"/>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2" name="Freeform 15"/>
          <p:cNvSpPr>
            <a:spLocks/>
          </p:cNvSpPr>
          <p:nvPr/>
        </p:nvSpPr>
        <p:spPr bwMode="auto">
          <a:xfrm rot="10800000">
            <a:off x="2436813" y="3825875"/>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3" name="Freeform 16"/>
          <p:cNvSpPr>
            <a:spLocks/>
          </p:cNvSpPr>
          <p:nvPr/>
        </p:nvSpPr>
        <p:spPr bwMode="auto">
          <a:xfrm rot="10800000">
            <a:off x="2436813" y="2987675"/>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4" name="Line 17"/>
          <p:cNvSpPr>
            <a:spLocks noChangeShapeType="1"/>
          </p:cNvSpPr>
          <p:nvPr/>
        </p:nvSpPr>
        <p:spPr bwMode="auto">
          <a:xfrm rot="16200000">
            <a:off x="2171700" y="2095500"/>
            <a:ext cx="533400" cy="0"/>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5" name="Rectangle 19"/>
          <p:cNvSpPr>
            <a:spLocks noChangeArrowheads="1"/>
          </p:cNvSpPr>
          <p:nvPr/>
        </p:nvSpPr>
        <p:spPr bwMode="auto">
          <a:xfrm>
            <a:off x="947738" y="4846320"/>
            <a:ext cx="3128962"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6. 	Prepare an adjusted trial balance</a:t>
            </a:r>
          </a:p>
        </p:txBody>
      </p:sp>
      <p:sp>
        <p:nvSpPr>
          <p:cNvPr id="26" name="Rectangle 20"/>
          <p:cNvSpPr>
            <a:spLocks noChangeArrowheads="1"/>
          </p:cNvSpPr>
          <p:nvPr/>
        </p:nvSpPr>
        <p:spPr bwMode="auto">
          <a:xfrm>
            <a:off x="947738" y="4008120"/>
            <a:ext cx="3128962"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7. 	Prepare financial statements</a:t>
            </a:r>
          </a:p>
        </p:txBody>
      </p:sp>
      <p:sp>
        <p:nvSpPr>
          <p:cNvPr id="27" name="Rectangle 21"/>
          <p:cNvSpPr>
            <a:spLocks noChangeArrowheads="1"/>
          </p:cNvSpPr>
          <p:nvPr/>
        </p:nvSpPr>
        <p:spPr bwMode="auto">
          <a:xfrm>
            <a:off x="947738" y="3200400"/>
            <a:ext cx="3128962"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8. 	Journalize and post closing entries</a:t>
            </a:r>
          </a:p>
        </p:txBody>
      </p:sp>
      <p:sp>
        <p:nvSpPr>
          <p:cNvPr id="28" name="Rectangle 22"/>
          <p:cNvSpPr>
            <a:spLocks noChangeArrowheads="1"/>
          </p:cNvSpPr>
          <p:nvPr/>
        </p:nvSpPr>
        <p:spPr bwMode="auto">
          <a:xfrm>
            <a:off x="947738" y="2331720"/>
            <a:ext cx="3128962"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9. 	Prepare a post-closing trial balance</a:t>
            </a:r>
          </a:p>
        </p:txBody>
      </p:sp>
      <p:sp>
        <p:nvSpPr>
          <p:cNvPr id="29" name="Rectangle 23"/>
          <p:cNvSpPr>
            <a:spLocks noChangeArrowheads="1"/>
          </p:cNvSpPr>
          <p:nvPr/>
        </p:nvSpPr>
        <p:spPr bwMode="auto">
          <a:xfrm>
            <a:off x="5257800" y="4038600"/>
            <a:ext cx="3086100"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4.  Prepare a trial balance</a:t>
            </a:r>
          </a:p>
        </p:txBody>
      </p:sp>
      <p:sp>
        <p:nvSpPr>
          <p:cNvPr id="30" name="Rectangle 24"/>
          <p:cNvSpPr>
            <a:spLocks noChangeArrowheads="1"/>
          </p:cNvSpPr>
          <p:nvPr/>
        </p:nvSpPr>
        <p:spPr bwMode="auto">
          <a:xfrm>
            <a:off x="5257800" y="3200400"/>
            <a:ext cx="3086100"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3.  Post to ledger accounts</a:t>
            </a:r>
          </a:p>
        </p:txBody>
      </p:sp>
      <p:sp>
        <p:nvSpPr>
          <p:cNvPr id="31" name="Line 25"/>
          <p:cNvSpPr>
            <a:spLocks noChangeShapeType="1"/>
          </p:cNvSpPr>
          <p:nvPr/>
        </p:nvSpPr>
        <p:spPr bwMode="auto">
          <a:xfrm>
            <a:off x="2438400" y="5867400"/>
            <a:ext cx="4343400" cy="0"/>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2" name="Rectangle 29"/>
          <p:cNvSpPr>
            <a:spLocks noChangeArrowheads="1"/>
          </p:cNvSpPr>
          <p:nvPr/>
        </p:nvSpPr>
        <p:spPr bwMode="auto">
          <a:xfrm>
            <a:off x="5257800" y="4846320"/>
            <a:ext cx="3086100"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5.  Journalize and post adjusting entries</a:t>
            </a:r>
          </a:p>
        </p:txBody>
      </p:sp>
      <p:sp>
        <p:nvSpPr>
          <p:cNvPr id="33" name="Freeform 33"/>
          <p:cNvSpPr>
            <a:spLocks/>
          </p:cNvSpPr>
          <p:nvPr/>
        </p:nvSpPr>
        <p:spPr bwMode="auto">
          <a:xfrm rot="10800000">
            <a:off x="2438400" y="5502275"/>
            <a:ext cx="1588"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8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Tree>
    <p:extLst>
      <p:ext uri="{BB962C8B-B14F-4D97-AF65-F5344CB8AC3E}">
        <p14:creationId xmlns:p14="http://schemas.microsoft.com/office/powerpoint/2010/main" val="415163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762001"/>
            <a:ext cx="8839200" cy="646331"/>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1. Analyze Business Transactions</a:t>
            </a:r>
          </a:p>
        </p:txBody>
      </p:sp>
      <p:graphicFrame>
        <p:nvGraphicFramePr>
          <p:cNvPr id="11" name="Table 10"/>
          <p:cNvGraphicFramePr>
            <a:graphicFrameLocks noGrp="1"/>
          </p:cNvGraphicFramePr>
          <p:nvPr>
            <p:extLst>
              <p:ext uri="{D42A27DB-BD31-4B8C-83A1-F6EECF244321}">
                <p14:modId xmlns:p14="http://schemas.microsoft.com/office/powerpoint/2010/main" val="1215137464"/>
              </p:ext>
            </p:extLst>
          </p:nvPr>
        </p:nvGraphicFramePr>
        <p:xfrm>
          <a:off x="265812" y="1700790"/>
          <a:ext cx="8332665" cy="1929178"/>
        </p:xfrm>
        <a:graphic>
          <a:graphicData uri="http://schemas.openxmlformats.org/drawingml/2006/table">
            <a:tbl>
              <a:tblPr>
                <a:tableStyleId>{5C22544A-7EE6-4342-B048-85BDC9FD1C3A}</a:tableStyleId>
              </a:tblPr>
              <a:tblGrid>
                <a:gridCol w="421880">
                  <a:extLst>
                    <a:ext uri="{9D8B030D-6E8A-4147-A177-3AD203B41FA5}">
                      <a16:colId xmlns:a16="http://schemas.microsoft.com/office/drawing/2014/main" val="20000"/>
                    </a:ext>
                  </a:extLst>
                </a:gridCol>
                <a:gridCol w="92706">
                  <a:extLst>
                    <a:ext uri="{9D8B030D-6E8A-4147-A177-3AD203B41FA5}">
                      <a16:colId xmlns:a16="http://schemas.microsoft.com/office/drawing/2014/main" val="20001"/>
                    </a:ext>
                  </a:extLst>
                </a:gridCol>
                <a:gridCol w="775258">
                  <a:extLst>
                    <a:ext uri="{9D8B030D-6E8A-4147-A177-3AD203B41FA5}">
                      <a16:colId xmlns:a16="http://schemas.microsoft.com/office/drawing/2014/main" val="20002"/>
                    </a:ext>
                  </a:extLst>
                </a:gridCol>
                <a:gridCol w="92706">
                  <a:extLst>
                    <a:ext uri="{9D8B030D-6E8A-4147-A177-3AD203B41FA5}">
                      <a16:colId xmlns:a16="http://schemas.microsoft.com/office/drawing/2014/main" val="20003"/>
                    </a:ext>
                  </a:extLst>
                </a:gridCol>
                <a:gridCol w="908798">
                  <a:extLst>
                    <a:ext uri="{9D8B030D-6E8A-4147-A177-3AD203B41FA5}">
                      <a16:colId xmlns:a16="http://schemas.microsoft.com/office/drawing/2014/main" val="20004"/>
                    </a:ext>
                  </a:extLst>
                </a:gridCol>
                <a:gridCol w="92706">
                  <a:extLst>
                    <a:ext uri="{9D8B030D-6E8A-4147-A177-3AD203B41FA5}">
                      <a16:colId xmlns:a16="http://schemas.microsoft.com/office/drawing/2014/main" val="20005"/>
                    </a:ext>
                  </a:extLst>
                </a:gridCol>
                <a:gridCol w="813802">
                  <a:extLst>
                    <a:ext uri="{9D8B030D-6E8A-4147-A177-3AD203B41FA5}">
                      <a16:colId xmlns:a16="http://schemas.microsoft.com/office/drawing/2014/main" val="20006"/>
                    </a:ext>
                  </a:extLst>
                </a:gridCol>
                <a:gridCol w="92706">
                  <a:extLst>
                    <a:ext uri="{9D8B030D-6E8A-4147-A177-3AD203B41FA5}">
                      <a16:colId xmlns:a16="http://schemas.microsoft.com/office/drawing/2014/main" val="20007"/>
                    </a:ext>
                  </a:extLst>
                </a:gridCol>
                <a:gridCol w="678421">
                  <a:extLst>
                    <a:ext uri="{9D8B030D-6E8A-4147-A177-3AD203B41FA5}">
                      <a16:colId xmlns:a16="http://schemas.microsoft.com/office/drawing/2014/main" val="20008"/>
                    </a:ext>
                  </a:extLst>
                </a:gridCol>
                <a:gridCol w="119880">
                  <a:extLst>
                    <a:ext uri="{9D8B030D-6E8A-4147-A177-3AD203B41FA5}">
                      <a16:colId xmlns:a16="http://schemas.microsoft.com/office/drawing/2014/main" val="20009"/>
                    </a:ext>
                  </a:extLst>
                </a:gridCol>
                <a:gridCol w="830820">
                  <a:extLst>
                    <a:ext uri="{9D8B030D-6E8A-4147-A177-3AD203B41FA5}">
                      <a16:colId xmlns:a16="http://schemas.microsoft.com/office/drawing/2014/main" val="20010"/>
                    </a:ext>
                  </a:extLst>
                </a:gridCol>
                <a:gridCol w="145020">
                  <a:extLst>
                    <a:ext uri="{9D8B030D-6E8A-4147-A177-3AD203B41FA5}">
                      <a16:colId xmlns:a16="http://schemas.microsoft.com/office/drawing/2014/main" val="20011"/>
                    </a:ext>
                  </a:extLst>
                </a:gridCol>
                <a:gridCol w="775258">
                  <a:extLst>
                    <a:ext uri="{9D8B030D-6E8A-4147-A177-3AD203B41FA5}">
                      <a16:colId xmlns:a16="http://schemas.microsoft.com/office/drawing/2014/main" val="20012"/>
                    </a:ext>
                  </a:extLst>
                </a:gridCol>
                <a:gridCol w="92706">
                  <a:extLst>
                    <a:ext uri="{9D8B030D-6E8A-4147-A177-3AD203B41FA5}">
                      <a16:colId xmlns:a16="http://schemas.microsoft.com/office/drawing/2014/main" val="20013"/>
                    </a:ext>
                  </a:extLst>
                </a:gridCol>
                <a:gridCol w="782306">
                  <a:extLst>
                    <a:ext uri="{9D8B030D-6E8A-4147-A177-3AD203B41FA5}">
                      <a16:colId xmlns:a16="http://schemas.microsoft.com/office/drawing/2014/main" val="20014"/>
                    </a:ext>
                  </a:extLst>
                </a:gridCol>
                <a:gridCol w="92706">
                  <a:extLst>
                    <a:ext uri="{9D8B030D-6E8A-4147-A177-3AD203B41FA5}">
                      <a16:colId xmlns:a16="http://schemas.microsoft.com/office/drawing/2014/main" val="20015"/>
                    </a:ext>
                  </a:extLst>
                </a:gridCol>
                <a:gridCol w="731634">
                  <a:extLst>
                    <a:ext uri="{9D8B030D-6E8A-4147-A177-3AD203B41FA5}">
                      <a16:colId xmlns:a16="http://schemas.microsoft.com/office/drawing/2014/main" val="20016"/>
                    </a:ext>
                  </a:extLst>
                </a:gridCol>
                <a:gridCol w="92706">
                  <a:extLst>
                    <a:ext uri="{9D8B030D-6E8A-4147-A177-3AD203B41FA5}">
                      <a16:colId xmlns:a16="http://schemas.microsoft.com/office/drawing/2014/main" val="20017"/>
                    </a:ext>
                  </a:extLst>
                </a:gridCol>
                <a:gridCol w="700646">
                  <a:extLst>
                    <a:ext uri="{9D8B030D-6E8A-4147-A177-3AD203B41FA5}">
                      <a16:colId xmlns:a16="http://schemas.microsoft.com/office/drawing/2014/main" val="20018"/>
                    </a:ext>
                  </a:extLst>
                </a:gridCol>
              </a:tblGrid>
              <a:tr h="148718">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gridSpan="3">
                  <a:txBody>
                    <a:bodyPr/>
                    <a:lstStyle/>
                    <a:p>
                      <a:pPr algn="ctr" fontAlgn="b"/>
                      <a:r>
                        <a:rPr lang="en-US" sz="1500" b="1" i="0" u="none" strike="noStrike" dirty="0">
                          <a:solidFill>
                            <a:srgbClr val="000000"/>
                          </a:solidFill>
                          <a:effectLst/>
                          <a:latin typeface="Calibri" panose="020F0502020204030204" pitchFamily="34" charset="0"/>
                        </a:rPr>
                        <a:t>Assets</a:t>
                      </a: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fontAlgn="b"/>
                      <a:r>
                        <a:rPr lang="en-US" sz="1500" b="1" i="0" u="none" strike="noStrike" dirty="0">
                          <a:solidFill>
                            <a:srgbClr val="000000"/>
                          </a:solidFill>
                          <a:effectLst/>
                          <a:latin typeface="Calibri" panose="020F0502020204030204" pitchFamily="34" charset="0"/>
                        </a:rPr>
                        <a:t>Liabilities</a:t>
                      </a: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7">
                  <a:txBody>
                    <a:bodyPr/>
                    <a:lstStyle/>
                    <a:p>
                      <a:pPr algn="ctr" fontAlgn="b"/>
                      <a:r>
                        <a:rPr lang="en-US" sz="1500" b="1" i="0" u="none" strike="noStrike" dirty="0">
                          <a:solidFill>
                            <a:srgbClr val="000000"/>
                          </a:solidFill>
                          <a:effectLst/>
                          <a:latin typeface="Calibri" panose="020F0502020204030204" pitchFamily="34" charset="0"/>
                        </a:rPr>
                        <a:t>Owner’s Equity</a:t>
                      </a: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48718">
                <a:tc>
                  <a:txBody>
                    <a:bodyPr/>
                    <a:lstStyle/>
                    <a:p>
                      <a:pPr algn="ctr" fontAlgn="b"/>
                      <a:r>
                        <a:rPr lang="en-US" sz="1500" b="1" u="none" strike="noStrike" dirty="0">
                          <a:effectLst/>
                        </a:rPr>
                        <a:t>Date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mpd="sng">
                      <a:noFill/>
                    </a:lnT>
                    <a:solidFill>
                      <a:schemeClr val="bg2"/>
                    </a:solidFill>
                  </a:tcPr>
                </a:tc>
                <a:tc>
                  <a:txBody>
                    <a:bodyPr/>
                    <a:lstStyle/>
                    <a:p>
                      <a:pPr algn="ctr" fontAlgn="b"/>
                      <a:r>
                        <a:rPr lang="en-US" sz="1500" b="1" u="none" strike="noStrike" dirty="0">
                          <a:effectLst/>
                        </a:rPr>
                        <a:t>Cash</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Equipment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mpd="sng">
                      <a:noFill/>
                    </a:lnT>
                    <a:solidFill>
                      <a:schemeClr val="bg2"/>
                    </a:solidFill>
                  </a:tcPr>
                </a:tc>
                <a:tc>
                  <a:txBody>
                    <a:bodyPr/>
                    <a:lstStyle/>
                    <a:p>
                      <a:pPr algn="ctr" fontAlgn="b"/>
                      <a:r>
                        <a:rPr lang="en-US" sz="1500" b="1" u="none" strike="noStrike" dirty="0">
                          <a:effectLst/>
                        </a:rPr>
                        <a:t>Accounts </a:t>
                      </a:r>
                    </a:p>
                    <a:p>
                      <a:pPr algn="ctr" fontAlgn="b"/>
                      <a:r>
                        <a:rPr lang="en-US" sz="1500" b="1" u="none" strike="noStrike" dirty="0">
                          <a:effectLst/>
                        </a:rPr>
                        <a:t>Payable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mpd="sng">
                      <a:noFill/>
                    </a:lnT>
                    <a:solidFill>
                      <a:schemeClr val="bg2"/>
                    </a:solidFill>
                  </a:tcPr>
                </a:tc>
                <a:tc>
                  <a:txBody>
                    <a:bodyPr/>
                    <a:lstStyle/>
                    <a:p>
                      <a:pPr algn="ctr" fontAlgn="b"/>
                      <a:r>
                        <a:rPr lang="en-US" sz="1500" b="1" i="0" u="none" strike="noStrike" dirty="0">
                          <a:solidFill>
                            <a:srgbClr val="000000"/>
                          </a:solidFill>
                          <a:effectLst/>
                          <a:latin typeface="Calibri" panose="020F0502020204030204" pitchFamily="34" charset="0"/>
                        </a:rPr>
                        <a:t>Notes</a:t>
                      </a:r>
                    </a:p>
                    <a:p>
                      <a:pPr algn="ctr" fontAlgn="b"/>
                      <a:r>
                        <a:rPr lang="en-US" sz="1500" b="1" i="0" u="none" strike="noStrike" dirty="0">
                          <a:solidFill>
                            <a:srgbClr val="000000"/>
                          </a:solidFill>
                          <a:effectLst/>
                          <a:latin typeface="Calibri" panose="020F0502020204030204" pitchFamily="34" charset="0"/>
                        </a:rPr>
                        <a:t>Payable</a:t>
                      </a:r>
                    </a:p>
                  </a:txBody>
                  <a:tcPr marL="3454" marR="3454" marT="3454" marB="0" anchor="b">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i="0" u="none" strike="noStrike" dirty="0">
                          <a:solidFill>
                            <a:srgbClr val="000000"/>
                          </a:solidFill>
                          <a:effectLst/>
                          <a:latin typeface="Calibri" panose="020F0502020204030204" pitchFamily="34" charset="0"/>
                        </a:rPr>
                        <a:t>+</a:t>
                      </a:r>
                    </a:p>
                  </a:txBody>
                  <a:tcPr marL="3454" marR="3454" marT="3454"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500" b="1" i="0" u="none" strike="noStrike" dirty="0">
                          <a:solidFill>
                            <a:srgbClr val="000000"/>
                          </a:solidFill>
                          <a:effectLst/>
                          <a:latin typeface="Calibri" panose="020F0502020204030204" pitchFamily="34" charset="0"/>
                        </a:rPr>
                        <a:t>Unearned</a:t>
                      </a:r>
                    </a:p>
                    <a:p>
                      <a:pPr algn="ctr" fontAlgn="b"/>
                      <a:r>
                        <a:rPr lang="en-US" sz="1500" b="1" i="0" u="none" strike="noStrike" dirty="0">
                          <a:solidFill>
                            <a:srgbClr val="000000"/>
                          </a:solidFill>
                          <a:effectLst/>
                          <a:latin typeface="Calibri" panose="020F0502020204030204" pitchFamily="34" charset="0"/>
                        </a:rPr>
                        <a:t>Revenue</a:t>
                      </a:r>
                    </a:p>
                  </a:txBody>
                  <a:tcPr marL="3454" marR="3454" marT="3454"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i="0" u="none" strike="noStrike" dirty="0">
                          <a:solidFill>
                            <a:srgbClr val="000000"/>
                          </a:solidFill>
                          <a:effectLst/>
                          <a:latin typeface="Calibri" panose="020F0502020204030204" pitchFamily="34" charset="0"/>
                        </a:rPr>
                        <a:t>+</a:t>
                      </a:r>
                    </a:p>
                  </a:txBody>
                  <a:tcPr marL="3454" marR="3454" marT="3454"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Owner's</a:t>
                      </a:r>
                    </a:p>
                    <a:p>
                      <a:pPr algn="ctr" fontAlgn="b"/>
                      <a:r>
                        <a:rPr lang="en-US" sz="1500" b="1" u="none" strike="noStrike" dirty="0">
                          <a:effectLst/>
                        </a:rPr>
                        <a:t>Capital</a:t>
                      </a:r>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Owner's </a:t>
                      </a:r>
                    </a:p>
                    <a:p>
                      <a:pPr algn="ctr" fontAlgn="b"/>
                      <a:r>
                        <a:rPr lang="en-US" sz="1500" b="1" u="none" strike="noStrike" dirty="0">
                          <a:effectLst/>
                        </a:rPr>
                        <a:t>Drawings</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Revenue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Expense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48718">
                <a:tc>
                  <a:txBody>
                    <a:bodyPr/>
                    <a:lstStyle/>
                    <a:p>
                      <a:pPr algn="ctr" fontAlgn="b"/>
                      <a:r>
                        <a:rPr lang="en-US" sz="1500" b="1" u="none" strike="noStrike" dirty="0">
                          <a:effectLst/>
                        </a:rPr>
                        <a:t>1</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r>
                        <a:rPr lang="en-US" sz="1500" b="1" u="none" strike="noStrike" dirty="0">
                          <a:effectLst/>
                        </a:rPr>
                        <a:t>+</a:t>
                      </a:r>
                      <a:r>
                        <a:rPr lang="en-US" sz="1600" dirty="0"/>
                        <a:t>₺</a:t>
                      </a:r>
                      <a:r>
                        <a:rPr lang="en-US" sz="1500" b="1" u="none" strike="noStrike" dirty="0">
                          <a:effectLst/>
                        </a:rPr>
                        <a:t>10,000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a:effectLst/>
                        </a:rPr>
                        <a:t>+</a:t>
                      </a:r>
                      <a:r>
                        <a:rPr lang="en-US" sz="1600" dirty="0"/>
                        <a:t>₺</a:t>
                      </a:r>
                      <a:r>
                        <a:rPr lang="en-US" sz="1500" b="1" u="none" strike="noStrike" dirty="0">
                          <a:effectLst/>
                        </a:rPr>
                        <a:t>10,000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48718">
                <a:tc>
                  <a:txBody>
                    <a:bodyPr/>
                    <a:lstStyle/>
                    <a:p>
                      <a:pPr algn="ctr" fontAlgn="b"/>
                      <a:r>
                        <a:rPr lang="en-US" sz="1500" b="1" u="none" strike="noStrike" dirty="0">
                          <a:effectLst/>
                        </a:rPr>
                        <a:t>1</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a:effectLst/>
                        </a:rPr>
                        <a:t>+</a:t>
                      </a:r>
                      <a:r>
                        <a:rPr lang="en-US" sz="1600" dirty="0"/>
                        <a:t>₺</a:t>
                      </a:r>
                      <a:r>
                        <a:rPr lang="en-US" sz="1500" b="1" u="none" strike="noStrike" dirty="0">
                          <a:effectLst/>
                        </a:rPr>
                        <a:t>5,000</a:t>
                      </a:r>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500" b="1" i="0" u="none" strike="noStrike" dirty="0">
                          <a:solidFill>
                            <a:srgbClr val="000000"/>
                          </a:solidFill>
                          <a:effectLst/>
                          <a:latin typeface="Calibri" panose="020F0502020204030204" pitchFamily="34" charset="0"/>
                        </a:rPr>
                        <a:t>+</a:t>
                      </a:r>
                      <a:r>
                        <a:rPr lang="en-US" sz="1600" dirty="0"/>
                        <a:t>₺</a:t>
                      </a:r>
                      <a:r>
                        <a:rPr lang="en-US" sz="1500" b="1" i="0" u="none" strike="noStrike" dirty="0">
                          <a:solidFill>
                            <a:srgbClr val="000000"/>
                          </a:solidFill>
                          <a:effectLst/>
                          <a:latin typeface="Calibri" panose="020F0502020204030204" pitchFamily="34" charset="0"/>
                        </a:rPr>
                        <a:t>5,000</a:t>
                      </a: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148718">
                <a:tc>
                  <a:txBody>
                    <a:bodyPr/>
                    <a:lstStyle/>
                    <a:p>
                      <a:pPr algn="ctr" fontAlgn="b"/>
                      <a:r>
                        <a:rPr lang="en-US" sz="1500" b="1" u="none" strike="noStrike" dirty="0">
                          <a:effectLst/>
                        </a:rPr>
                        <a:t>2</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r>
                        <a:rPr lang="en-US" sz="1500" b="1" i="0" u="none" strike="noStrike" dirty="0">
                          <a:solidFill>
                            <a:srgbClr val="000000"/>
                          </a:solidFill>
                          <a:effectLst/>
                          <a:latin typeface="Calibri" panose="020F0502020204030204" pitchFamily="34" charset="0"/>
                        </a:rPr>
                        <a:t>+1,200</a:t>
                      </a: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i="0" u="none" strike="noStrike" dirty="0">
                          <a:solidFill>
                            <a:srgbClr val="000000"/>
                          </a:solidFill>
                          <a:effectLst/>
                          <a:latin typeface="Calibri" panose="020F0502020204030204" pitchFamily="34" charset="0"/>
                        </a:rPr>
                        <a:t>+</a:t>
                      </a:r>
                      <a:r>
                        <a:rPr lang="en-US" sz="1600" dirty="0"/>
                        <a:t>₺</a:t>
                      </a:r>
                      <a:r>
                        <a:rPr lang="en-US" sz="1500" b="1" i="0" u="none" strike="noStrike" dirty="0">
                          <a:solidFill>
                            <a:srgbClr val="000000"/>
                          </a:solidFill>
                          <a:effectLst/>
                          <a:latin typeface="Calibri" panose="020F0502020204030204" pitchFamily="34" charset="0"/>
                        </a:rPr>
                        <a:t>1,200</a:t>
                      </a: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148718">
                <a:tc>
                  <a:txBody>
                    <a:bodyPr/>
                    <a:lstStyle/>
                    <a:p>
                      <a:pPr algn="ctr" fontAlgn="b"/>
                      <a:r>
                        <a:rPr lang="en-US" sz="1500" b="1" u="none" strike="noStrike" dirty="0">
                          <a:effectLst/>
                        </a:rPr>
                        <a:t>3</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r>
                        <a:rPr lang="en-US" sz="1500" b="1" u="none" strike="noStrike" dirty="0">
                          <a:effectLst/>
                        </a:rPr>
                        <a:t>-1,200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45720"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b="1" u="none" strike="noStrike" dirty="0">
                          <a:effectLst/>
                        </a:rPr>
                        <a:t>-</a:t>
                      </a:r>
                      <a:r>
                        <a:rPr lang="en-US" sz="1600" dirty="0"/>
                        <a:t>₺</a:t>
                      </a:r>
                      <a:r>
                        <a:rPr lang="en-US" sz="1500" b="1" u="none" strike="noStrike" dirty="0">
                          <a:effectLst/>
                        </a:rPr>
                        <a:t>1,200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148718">
                <a:tc>
                  <a:txBody>
                    <a:bodyPr/>
                    <a:lstStyle/>
                    <a:p>
                      <a:pPr algn="ctr" fontAlgn="b"/>
                      <a:r>
                        <a:rPr lang="en-US" sz="1500" b="1" u="none" strike="noStrike" dirty="0">
                          <a:effectLst/>
                        </a:rPr>
                        <a:t>4</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a:effectLst/>
                        </a:rPr>
                        <a:t>+250</a:t>
                      </a:r>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45720"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a:effectLst/>
                        </a:rPr>
                        <a:t>-</a:t>
                      </a:r>
                      <a:r>
                        <a:rPr lang="en-US" sz="1600" dirty="0"/>
                        <a:t>₺</a:t>
                      </a:r>
                      <a:r>
                        <a:rPr lang="en-US" sz="1500" b="1" u="none" strike="noStrike" dirty="0">
                          <a:effectLst/>
                        </a:rPr>
                        <a:t>250</a:t>
                      </a:r>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2895600" y="3886200"/>
            <a:ext cx="2971800" cy="369332"/>
          </a:xfrm>
          <a:prstGeom prst="rect">
            <a:avLst/>
          </a:prstGeom>
          <a:noFill/>
        </p:spPr>
        <p:txBody>
          <a:bodyPr wrap="square" rtlCol="0">
            <a:spAutoFit/>
          </a:bodyPr>
          <a:lstStyle/>
          <a:p>
            <a:pPr algn="ctr"/>
            <a:r>
              <a:rPr lang="en-US" b="1" dirty="0"/>
              <a:t>Partial Schedule</a:t>
            </a:r>
          </a:p>
        </p:txBody>
      </p:sp>
    </p:spTree>
    <p:extLst>
      <p:ext uri="{BB962C8B-B14F-4D97-AF65-F5344CB8AC3E}">
        <p14:creationId xmlns:p14="http://schemas.microsoft.com/office/powerpoint/2010/main" val="1775264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215319276"/>
              </p:ext>
            </p:extLst>
          </p:nvPr>
        </p:nvGraphicFramePr>
        <p:xfrm>
          <a:off x="368726" y="1600200"/>
          <a:ext cx="8406432" cy="4486485"/>
        </p:xfrm>
        <a:graphic>
          <a:graphicData uri="http://schemas.openxmlformats.org/drawingml/2006/table">
            <a:tbl>
              <a:tblPr>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0">
                <a:tc gridSpan="4">
                  <a:txBody>
                    <a:bodyPr/>
                    <a:lstStyle/>
                    <a:p>
                      <a:pPr algn="ctr" fontAlgn="b"/>
                      <a:r>
                        <a:rPr lang="en-US" sz="2200" b="1" u="none" strike="noStrike" dirty="0">
                          <a:effectLst/>
                        </a:rPr>
                        <a:t>GENERAL JOURNAL</a:t>
                      </a:r>
                      <a:endParaRPr lang="en-US" sz="2200" b="1" i="0" u="none" strike="noStrike" dirty="0">
                        <a:solidFill>
                          <a:srgbClr val="000000"/>
                        </a:solidFill>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2200" b="1" i="0" u="none" strike="noStrike" dirty="0">
                          <a:solidFill>
                            <a:schemeClr val="dk1"/>
                          </a:solidFill>
                          <a:effectLst/>
                          <a:latin typeface="+mn-lt"/>
                        </a:rPr>
                        <a:t>Page</a:t>
                      </a:r>
                      <a:r>
                        <a:rPr lang="en-US" sz="2200" b="1" i="0" u="none" strike="noStrike" baseline="0" dirty="0">
                          <a:solidFill>
                            <a:schemeClr val="dk1"/>
                          </a:solidFill>
                          <a:effectLst/>
                          <a:latin typeface="+mn-lt"/>
                        </a:rPr>
                        <a:t> J1</a:t>
                      </a:r>
                      <a:endParaRPr lang="en-US" sz="2200" b="1" i="0" u="none" strike="noStrike" dirty="0">
                        <a:solidFill>
                          <a:srgbClr val="000000"/>
                        </a:solidFill>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2245">
                <a:tc>
                  <a:txBody>
                    <a:bodyPr/>
                    <a:lstStyle/>
                    <a:p>
                      <a:pPr algn="ctr" fontAlgn="b"/>
                      <a:r>
                        <a:rPr lang="en-US" sz="2200" b="1" u="none" strike="noStrike" dirty="0">
                          <a:effectLst/>
                        </a:rPr>
                        <a:t>Date</a:t>
                      </a:r>
                      <a:endParaRPr lang="en-US" sz="2200" b="1" i="0" u="none" strike="noStrike" dirty="0">
                        <a:solidFill>
                          <a:srgbClr val="000000"/>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Explanation</a:t>
                      </a:r>
                      <a:endParaRPr lang="en-US" sz="2200" b="1" i="0" u="none" strike="noStrike" dirty="0">
                        <a:solidFill>
                          <a:srgbClr val="000000"/>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Ref.</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Debit</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i="0" u="none" strike="noStrike" dirty="0">
                          <a:solidFill>
                            <a:srgbClr val="000000"/>
                          </a:solidFill>
                          <a:effectLst/>
                          <a:latin typeface="Calibri" panose="020F0502020204030204" pitchFamily="34" charset="0"/>
                        </a:rPr>
                        <a:t>Credit</a:t>
                      </a: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64490">
                <a:tc>
                  <a:txBody>
                    <a:bodyPr/>
                    <a:lstStyle/>
                    <a:p>
                      <a:pPr algn="ctr" fontAlgn="b"/>
                      <a:r>
                        <a:rPr lang="en-US" sz="2200" b="0" i="0" u="none" strike="noStrike" baseline="0" dirty="0">
                          <a:solidFill>
                            <a:srgbClr val="000000"/>
                          </a:solidFill>
                          <a:effectLst/>
                          <a:latin typeface="Calibri" panose="020F0502020204030204" pitchFamily="34" charset="0"/>
                        </a:rPr>
                        <a:t>2020</a:t>
                      </a:r>
                    </a:p>
                    <a:p>
                      <a:pPr algn="r" fontAlgn="b"/>
                      <a:r>
                        <a:rPr lang="en-US" sz="2200" b="0" i="0" u="none" strike="noStrike" baseline="0" dirty="0">
                          <a:solidFill>
                            <a:srgbClr val="000000"/>
                          </a:solidFill>
                          <a:effectLst/>
                          <a:latin typeface="Calibri" panose="020F0502020204030204" pitchFamily="34" charset="0"/>
                        </a:rPr>
                        <a:t>Oct.  1</a:t>
                      </a:r>
                      <a:endParaRPr lang="en-US" sz="2200" b="0" i="0" u="none" strike="noStrike" dirty="0">
                        <a:solidFill>
                          <a:srgbClr val="000000"/>
                        </a:solidFill>
                        <a:effectLst/>
                        <a:latin typeface="Calibri" panose="020F0502020204030204" pitchFamily="34" charset="0"/>
                      </a:endParaRPr>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200" dirty="0"/>
                        <a:t>Cash</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101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10,000</a:t>
                      </a: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Owners’ Capital</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301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10,000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0">
                <a:tc>
                  <a:txBody>
                    <a:bodyPr/>
                    <a:lstStyle/>
                    <a:p>
                      <a:pPr algn="r"/>
                      <a:r>
                        <a:rPr lang="en-US" sz="2200" dirty="0"/>
                        <a:t>1</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kern="1200" dirty="0">
                          <a:solidFill>
                            <a:schemeClr val="dk1"/>
                          </a:solidFill>
                          <a:latin typeface="+mn-lt"/>
                          <a:ea typeface="+mn-ea"/>
                          <a:cs typeface="+mn-cs"/>
                        </a:rPr>
                        <a:t>Equipment</a:t>
                      </a: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157</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5,000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Notes Payable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a:t>200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0">
                <a:tc>
                  <a:txBody>
                    <a:bodyPr/>
                    <a:lstStyle/>
                    <a:p>
                      <a:pPr algn="r"/>
                      <a:r>
                        <a:rPr lang="en-US" sz="2200" dirty="0"/>
                        <a:t>2</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dirty="0"/>
                        <a:t>Cash</a:t>
                      </a: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a:t>101</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1,200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Unearned Revenue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a:t>209</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1,200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0">
                <a:tc>
                  <a:txBody>
                    <a:bodyPr/>
                    <a:lstStyle/>
                    <a:p>
                      <a:pPr algn="r"/>
                      <a:r>
                        <a:rPr lang="en-US" sz="2200" dirty="0"/>
                        <a:t>3</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dirty="0"/>
                        <a:t>Rent</a:t>
                      </a:r>
                      <a:r>
                        <a:rPr lang="en-US" sz="2200" baseline="0" dirty="0"/>
                        <a:t> Expense</a:t>
                      </a:r>
                      <a:endParaRPr lang="en-US" sz="2200" dirty="0"/>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a:t>729</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900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Cash</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a:t>101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900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32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762001"/>
            <a:ext cx="8839200" cy="646331"/>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2. Journalize the Transactions</a:t>
            </a:r>
          </a:p>
        </p:txBody>
      </p:sp>
      <p:sp>
        <p:nvSpPr>
          <p:cNvPr id="12" name="Text Box 5"/>
          <p:cNvSpPr txBox="1">
            <a:spLocks noChangeArrowheads="1"/>
          </p:cNvSpPr>
          <p:nvPr/>
        </p:nvSpPr>
        <p:spPr bwMode="auto">
          <a:xfrm>
            <a:off x="1066800" y="6400800"/>
            <a:ext cx="1524000" cy="2746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r>
              <a:rPr lang="en-US" altLang="en-US" sz="1200" b="1" dirty="0">
                <a:solidFill>
                  <a:srgbClr val="196E78"/>
                </a:solidFill>
                <a:latin typeface="+mn-lt"/>
              </a:rPr>
              <a:t>ILLUSTRATION 2.29</a:t>
            </a:r>
          </a:p>
        </p:txBody>
      </p:sp>
    </p:spTree>
    <p:extLst>
      <p:ext uri="{BB962C8B-B14F-4D97-AF65-F5344CB8AC3E}">
        <p14:creationId xmlns:p14="http://schemas.microsoft.com/office/powerpoint/2010/main" val="746881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762001"/>
            <a:ext cx="8839200" cy="646331"/>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3. Post to the Ledger Accounts</a:t>
            </a:r>
          </a:p>
        </p:txBody>
      </p:sp>
      <p:sp>
        <p:nvSpPr>
          <p:cNvPr id="12" name="Text Box 5"/>
          <p:cNvSpPr txBox="1">
            <a:spLocks noChangeArrowheads="1"/>
          </p:cNvSpPr>
          <p:nvPr/>
        </p:nvSpPr>
        <p:spPr bwMode="auto">
          <a:xfrm>
            <a:off x="1066800" y="6400800"/>
            <a:ext cx="1524000" cy="2746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r>
              <a:rPr lang="en-US" altLang="en-US" sz="1200" b="1" dirty="0">
                <a:solidFill>
                  <a:srgbClr val="196E78"/>
                </a:solidFill>
                <a:latin typeface="+mn-lt"/>
              </a:rPr>
              <a:t>ILLUSTRATION 2.19</a:t>
            </a:r>
          </a:p>
        </p:txBody>
      </p:sp>
      <p:graphicFrame>
        <p:nvGraphicFramePr>
          <p:cNvPr id="15" name="Table 14"/>
          <p:cNvGraphicFramePr>
            <a:graphicFrameLocks noGrp="1"/>
          </p:cNvGraphicFramePr>
          <p:nvPr>
            <p:extLst>
              <p:ext uri="{D42A27DB-BD31-4B8C-83A1-F6EECF244321}">
                <p14:modId xmlns:p14="http://schemas.microsoft.com/office/powerpoint/2010/main" val="835210348"/>
              </p:ext>
            </p:extLst>
          </p:nvPr>
        </p:nvGraphicFramePr>
        <p:xfrm>
          <a:off x="381000" y="1667213"/>
          <a:ext cx="8305806" cy="2895705"/>
        </p:xfrm>
        <a:graphic>
          <a:graphicData uri="http://schemas.openxmlformats.org/drawingml/2006/table">
            <a:tbl>
              <a:tblPr>
                <a:tableStyleId>{5C22544A-7EE6-4342-B048-85BDC9FD1C3A}</a:tableStyleId>
              </a:tblPr>
              <a:tblGrid>
                <a:gridCol w="1657791">
                  <a:extLst>
                    <a:ext uri="{9D8B030D-6E8A-4147-A177-3AD203B41FA5}">
                      <a16:colId xmlns:a16="http://schemas.microsoft.com/office/drawing/2014/main" val="20000"/>
                    </a:ext>
                  </a:extLst>
                </a:gridCol>
                <a:gridCol w="268279">
                  <a:extLst>
                    <a:ext uri="{9D8B030D-6E8A-4147-A177-3AD203B41FA5}">
                      <a16:colId xmlns:a16="http://schemas.microsoft.com/office/drawing/2014/main" val="20001"/>
                    </a:ext>
                  </a:extLst>
                </a:gridCol>
                <a:gridCol w="821845">
                  <a:extLst>
                    <a:ext uri="{9D8B030D-6E8A-4147-A177-3AD203B41FA5}">
                      <a16:colId xmlns:a16="http://schemas.microsoft.com/office/drawing/2014/main" val="20002"/>
                    </a:ext>
                  </a:extLst>
                </a:gridCol>
                <a:gridCol w="766125">
                  <a:extLst>
                    <a:ext uri="{9D8B030D-6E8A-4147-A177-3AD203B41FA5}">
                      <a16:colId xmlns:a16="http://schemas.microsoft.com/office/drawing/2014/main" val="20003"/>
                    </a:ext>
                  </a:extLst>
                </a:gridCol>
                <a:gridCol w="766125">
                  <a:extLst>
                    <a:ext uri="{9D8B030D-6E8A-4147-A177-3AD203B41FA5}">
                      <a16:colId xmlns:a16="http://schemas.microsoft.com/office/drawing/2014/main" val="20004"/>
                    </a:ext>
                  </a:extLst>
                </a:gridCol>
                <a:gridCol w="766125">
                  <a:extLst>
                    <a:ext uri="{9D8B030D-6E8A-4147-A177-3AD203B41FA5}">
                      <a16:colId xmlns:a16="http://schemas.microsoft.com/office/drawing/2014/main" val="20005"/>
                    </a:ext>
                  </a:extLst>
                </a:gridCol>
                <a:gridCol w="195016">
                  <a:extLst>
                    <a:ext uri="{9D8B030D-6E8A-4147-A177-3AD203B41FA5}">
                      <a16:colId xmlns:a16="http://schemas.microsoft.com/office/drawing/2014/main" val="20006"/>
                    </a:ext>
                  </a:extLst>
                </a:gridCol>
                <a:gridCol w="766125">
                  <a:extLst>
                    <a:ext uri="{9D8B030D-6E8A-4147-A177-3AD203B41FA5}">
                      <a16:colId xmlns:a16="http://schemas.microsoft.com/office/drawing/2014/main" val="20007"/>
                    </a:ext>
                  </a:extLst>
                </a:gridCol>
                <a:gridCol w="766125">
                  <a:extLst>
                    <a:ext uri="{9D8B030D-6E8A-4147-A177-3AD203B41FA5}">
                      <a16:colId xmlns:a16="http://schemas.microsoft.com/office/drawing/2014/main" val="20008"/>
                    </a:ext>
                  </a:extLst>
                </a:gridCol>
                <a:gridCol w="766125">
                  <a:extLst>
                    <a:ext uri="{9D8B030D-6E8A-4147-A177-3AD203B41FA5}">
                      <a16:colId xmlns:a16="http://schemas.microsoft.com/office/drawing/2014/main" val="20009"/>
                    </a:ext>
                  </a:extLst>
                </a:gridCol>
                <a:gridCol w="766125">
                  <a:extLst>
                    <a:ext uri="{9D8B030D-6E8A-4147-A177-3AD203B41FA5}">
                      <a16:colId xmlns:a16="http://schemas.microsoft.com/office/drawing/2014/main" val="20010"/>
                    </a:ext>
                  </a:extLst>
                </a:gridCol>
              </a:tblGrid>
              <a:tr h="482922">
                <a:tc>
                  <a:txBody>
                    <a:bodyPr/>
                    <a:lstStyle/>
                    <a:p>
                      <a:pPr algn="ctr" fontAlgn="ctr"/>
                      <a:r>
                        <a:rPr lang="en-US" sz="1800" b="1" u="none" strike="noStrike" dirty="0">
                          <a:effectLst/>
                        </a:rPr>
                        <a:t>Transaction</a:t>
                      </a:r>
                      <a:endParaRPr lang="en-US" sz="1800" b="1" i="0" u="none" strike="noStrike" dirty="0">
                        <a:solidFill>
                          <a:srgbClr val="000000"/>
                        </a:solidFill>
                        <a:effectLst/>
                        <a:latin typeface="Calibri" panose="020F0502020204030204" pitchFamily="34" charset="0"/>
                      </a:endParaRPr>
                    </a:p>
                  </a:txBody>
                  <a:tcPr marL="4031" marR="4031" marT="4031"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9144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9">
                  <a:txBody>
                    <a:bodyPr/>
                    <a:lstStyle/>
                    <a:p>
                      <a:pPr algn="l" fontAlgn="ctr"/>
                      <a:r>
                        <a:rPr lang="en-US" sz="1800" b="1" u="none" strike="noStrike" dirty="0">
                          <a:effectLst/>
                        </a:rPr>
                        <a:t>On October 1, C. R. Byrd invests </a:t>
                      </a:r>
                      <a:r>
                        <a:rPr lang="en-US" sz="1800" b="1" dirty="0"/>
                        <a:t>₺</a:t>
                      </a:r>
                      <a:r>
                        <a:rPr lang="en-US" sz="1800" b="1" u="none" strike="noStrike" dirty="0">
                          <a:effectLst/>
                        </a:rPr>
                        <a:t>10,000 cash in an advertising</a:t>
                      </a:r>
                      <a:br>
                        <a:rPr lang="en-US" sz="1800" b="1" u="none" strike="noStrike" dirty="0">
                          <a:effectLst/>
                        </a:rPr>
                      </a:br>
                      <a:r>
                        <a:rPr lang="en-US" sz="1800" b="1" u="none" strike="noStrike" dirty="0">
                          <a:effectLst/>
                        </a:rPr>
                        <a:t>company called </a:t>
                      </a:r>
                      <a:r>
                        <a:rPr lang="en-US" sz="1800" b="1" u="none" strike="noStrike" dirty="0" err="1">
                          <a:effectLst/>
                        </a:rPr>
                        <a:t>Yazici</a:t>
                      </a:r>
                      <a:r>
                        <a:rPr lang="en-US" sz="1800" b="1" u="none" strike="noStrike" dirty="0">
                          <a:effectLst/>
                        </a:rPr>
                        <a:t> Advertising.</a:t>
                      </a:r>
                      <a:endParaRPr lang="en-US" sz="1800" b="1" i="0" u="none" strike="noStrike" dirty="0">
                        <a:solidFill>
                          <a:srgbClr val="000000"/>
                        </a:solidFill>
                        <a:effectLst/>
                        <a:latin typeface="Calibri" panose="020F0502020204030204" pitchFamily="34" charset="0"/>
                      </a:endParaRPr>
                    </a:p>
                  </a:txBody>
                  <a:tcPr marL="4031" marR="4031" marT="4031"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1797">
                <a:tc rowSpan="3">
                  <a:txBody>
                    <a:bodyPr/>
                    <a:lstStyle/>
                    <a:p>
                      <a:pPr algn="ctr" fontAlgn="ctr"/>
                      <a:r>
                        <a:rPr lang="en-US" sz="1800" b="1" u="none" strike="noStrike" dirty="0">
                          <a:effectLst/>
                        </a:rPr>
                        <a:t>Journal </a:t>
                      </a:r>
                    </a:p>
                    <a:p>
                      <a:pPr algn="ctr" fontAlgn="ctr"/>
                      <a:r>
                        <a:rPr lang="en-US" sz="1800" b="1" u="none" strike="noStrike" dirty="0">
                          <a:effectLst/>
                        </a:rPr>
                        <a:t>Entry</a:t>
                      </a:r>
                      <a:endParaRPr lang="en-US" sz="1800" b="1" i="0" u="none" strike="noStrike" dirty="0">
                        <a:solidFill>
                          <a:srgbClr val="000000"/>
                        </a:solidFill>
                        <a:effectLst/>
                        <a:latin typeface="Calibri" panose="020F0502020204030204" pitchFamily="34" charset="0"/>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800" b="1" i="0" u="none" strike="noStrike" dirty="0">
                          <a:solidFill>
                            <a:srgbClr val="000000"/>
                          </a:solidFill>
                          <a:effectLst/>
                          <a:latin typeface="Calibri" panose="020F0502020204030204" pitchFamily="34" charset="0"/>
                        </a:rPr>
                        <a:t>Date</a:t>
                      </a:r>
                    </a:p>
                  </a:txBody>
                  <a:tcPr marL="4031" marR="4031" marT="0" marB="0" anchor="b">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l" fontAlgn="b"/>
                      <a:r>
                        <a:rPr lang="en-US" sz="1800" b="1" i="0" u="none" strike="noStrike" dirty="0">
                          <a:solidFill>
                            <a:srgbClr val="000000"/>
                          </a:solidFill>
                          <a:effectLst/>
                          <a:latin typeface="Calibri" panose="020F0502020204030204" pitchFamily="34" charset="0"/>
                        </a:rPr>
                        <a:t>Titles</a:t>
                      </a:r>
                    </a:p>
                  </a:txBody>
                  <a:tcPr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800" b="1" i="0" u="none" strike="noStrike" dirty="0">
                          <a:solidFill>
                            <a:srgbClr val="000000"/>
                          </a:solidFill>
                          <a:effectLst/>
                          <a:latin typeface="Calibri" panose="020F0502020204030204" pitchFamily="34" charset="0"/>
                        </a:rPr>
                        <a:t>Ref.</a:t>
                      </a:r>
                    </a:p>
                  </a:txBody>
                  <a:tcPr marL="4031"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a:solidFill>
                            <a:srgbClr val="000000"/>
                          </a:solidFill>
                          <a:effectLst/>
                          <a:latin typeface="Calibri" panose="020F0502020204030204" pitchFamily="34" charset="0"/>
                        </a:rPr>
                        <a:t>Debit</a:t>
                      </a:r>
                    </a:p>
                  </a:txBody>
                  <a:tcPr marL="4031" marR="45720"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a:solidFill>
                            <a:srgbClr val="000000"/>
                          </a:solidFill>
                          <a:effectLst/>
                          <a:latin typeface="Calibri" panose="020F0502020204030204" pitchFamily="34" charset="0"/>
                        </a:rPr>
                        <a:t>Credit</a:t>
                      </a:r>
                    </a:p>
                  </a:txBody>
                  <a:tcPr marL="4031"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3292">
                <a:tc vMerge="1">
                  <a:txBody>
                    <a:bodyPr/>
                    <a:lstStyle/>
                    <a:p>
                      <a:pPr algn="ctr" fontAlgn="ctr"/>
                      <a:endParaRPr lang="en-US" sz="1800" b="1" i="0" u="none" strike="noStrike" dirty="0">
                        <a:solidFill>
                          <a:srgbClr val="000000"/>
                        </a:solidFill>
                        <a:effectLst/>
                        <a:latin typeface="Calibri" panose="020F0502020204030204" pitchFamily="34" charset="0"/>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800" b="1" u="none" strike="noStrike" dirty="0">
                          <a:effectLst/>
                        </a:rPr>
                        <a:t>Oct. 1</a:t>
                      </a:r>
                      <a:endParaRPr lang="en-US" sz="1800" b="1" i="0" u="none" strike="noStrike" dirty="0">
                        <a:solidFill>
                          <a:srgbClr val="000000"/>
                        </a:solidFill>
                        <a:effectLst/>
                        <a:latin typeface="Calibri" panose="020F0502020204030204" pitchFamily="34" charset="0"/>
                      </a:endParaRPr>
                    </a:p>
                  </a:txBody>
                  <a:tcPr marL="4031" marR="4031" marT="91440"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5">
                  <a:txBody>
                    <a:bodyPr/>
                    <a:lstStyle/>
                    <a:p>
                      <a:pPr algn="l" fontAlgn="b"/>
                      <a:r>
                        <a:rPr lang="en-US" sz="1800" b="1" u="none" strike="noStrike" dirty="0">
                          <a:effectLst/>
                        </a:rPr>
                        <a:t>Cash</a:t>
                      </a:r>
                      <a:endParaRPr lang="en-US" sz="1800" b="1" i="0" u="none" strike="noStrike" dirty="0">
                        <a:solidFill>
                          <a:srgbClr val="000000"/>
                        </a:solidFill>
                        <a:effectLst/>
                        <a:latin typeface="Calibri" panose="020F0502020204030204" pitchFamily="34" charset="0"/>
                      </a:endParaRPr>
                    </a:p>
                  </a:txBody>
                  <a:tcPr marR="4031"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ctr"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pPr algn="ctr" fontAlgn="b"/>
                      <a:r>
                        <a:rPr lang="en-US" sz="1800" b="1" u="none" strike="noStrike" dirty="0">
                          <a:effectLst/>
                        </a:rPr>
                        <a:t>101</a:t>
                      </a:r>
                      <a:endParaRPr lang="en-US" sz="1800" b="1" i="0" u="none" strike="noStrike" dirty="0">
                        <a:solidFill>
                          <a:srgbClr val="000000"/>
                        </a:solidFill>
                        <a:effectLst/>
                        <a:latin typeface="Calibri" panose="020F0502020204030204" pitchFamily="34" charset="0"/>
                      </a:endParaRPr>
                    </a:p>
                  </a:txBody>
                  <a:tcPr marL="4031" marR="4031"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1800" b="1" u="none" strike="noStrike" dirty="0">
                          <a:effectLst/>
                        </a:rPr>
                        <a:t>10,000</a:t>
                      </a:r>
                      <a:endParaRPr lang="en-US" sz="1800" b="1" i="0" u="none" strike="noStrike" dirty="0">
                        <a:solidFill>
                          <a:srgbClr val="000000"/>
                        </a:solidFill>
                        <a:effectLst/>
                        <a:latin typeface="Calibri" panose="020F0502020204030204" pitchFamily="34" charset="0"/>
                      </a:endParaRPr>
                    </a:p>
                  </a:txBody>
                  <a:tcPr marL="4031" marR="45720"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91440"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3292">
                <a:tc vMerge="1">
                  <a:txBody>
                    <a:bodyPr/>
                    <a:lstStyle/>
                    <a:p>
                      <a:endParaRPr lang="en-US"/>
                    </a:p>
                  </a:txBody>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9144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91440" anchor="b">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5">
                  <a:txBody>
                    <a:bodyPr/>
                    <a:lstStyle/>
                    <a:p>
                      <a:pPr lvl="1" algn="l" fontAlgn="b"/>
                      <a:r>
                        <a:rPr lang="en-US" sz="1800" b="1" u="none" strike="noStrike" dirty="0">
                          <a:effectLst/>
                        </a:rPr>
                        <a:t>Owner's Capital</a:t>
                      </a:r>
                      <a:endParaRPr lang="en-US" sz="1800" b="1" i="0" u="none" strike="noStrike" dirty="0">
                        <a:solidFill>
                          <a:srgbClr val="000000"/>
                        </a:solidFill>
                        <a:effectLst/>
                        <a:latin typeface="Calibri" panose="020F0502020204030204" pitchFamily="34" charset="0"/>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ctr"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pPr algn="ctr" fontAlgn="b"/>
                      <a:r>
                        <a:rPr lang="en-US" sz="1800" b="1" u="none" strike="noStrike" dirty="0">
                          <a:effectLst/>
                        </a:rPr>
                        <a:t>301</a:t>
                      </a:r>
                      <a:endParaRPr lang="en-US" sz="1800" b="1" i="0" u="none" strike="noStrike" dirty="0">
                        <a:solidFill>
                          <a:srgbClr val="000000"/>
                        </a:solidFill>
                        <a:effectLst/>
                        <a:latin typeface="Calibri" panose="020F0502020204030204" pitchFamily="34" charset="0"/>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1" u="none" strike="noStrike" dirty="0">
                          <a:effectLst/>
                        </a:rPr>
                        <a:t>10,000</a:t>
                      </a:r>
                      <a:endParaRPr lang="en-US" sz="1800" b="1" i="0" u="none" strike="noStrike" dirty="0">
                        <a:solidFill>
                          <a:srgbClr val="000000"/>
                        </a:solidFill>
                        <a:effectLst/>
                        <a:latin typeface="Calibri" panose="020F0502020204030204" pitchFamily="34" charset="0"/>
                      </a:endParaRPr>
                    </a:p>
                  </a:txBody>
                  <a:tcPr marL="4031" marR="45720" marT="4031" marB="182880" anchor="b">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3292">
                <a:tc rowSpan="2">
                  <a:txBody>
                    <a:bodyPr/>
                    <a:lstStyle/>
                    <a:p>
                      <a:pPr algn="ctr" fontAlgn="ctr"/>
                      <a:r>
                        <a:rPr lang="en-US" sz="1800" b="1" u="none" strike="noStrike" dirty="0">
                          <a:effectLst/>
                        </a:rPr>
                        <a:t>Posting</a:t>
                      </a:r>
                      <a:endParaRPr lang="en-US" sz="1800" b="1" i="0" u="none" strike="noStrike" dirty="0">
                        <a:solidFill>
                          <a:srgbClr val="000000"/>
                        </a:solidFill>
                        <a:effectLst/>
                        <a:latin typeface="Calibri" panose="020F0502020204030204" pitchFamily="34" charset="0"/>
                      </a:endParaRPr>
                    </a:p>
                  </a:txBody>
                  <a:tcPr marL="4031" marR="4031" marT="18288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18288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4">
                  <a:txBody>
                    <a:bodyPr/>
                    <a:lstStyle/>
                    <a:p>
                      <a:pPr algn="r" fontAlgn="b"/>
                      <a:r>
                        <a:rPr lang="en-US" sz="1800" b="1" u="none" strike="noStrike" dirty="0">
                          <a:effectLst/>
                        </a:rPr>
                        <a:t>Cash        </a:t>
                      </a:r>
                      <a:r>
                        <a:rPr lang="en-US" sz="1800" b="1" u="none" strike="noStrike" baseline="0" dirty="0">
                          <a:effectLst/>
                        </a:rPr>
                        <a:t> </a:t>
                      </a:r>
                      <a:r>
                        <a:rPr lang="en-US" sz="1800" b="1" u="none" strike="noStrike" dirty="0">
                          <a:effectLst/>
                        </a:rPr>
                        <a:t>          101</a:t>
                      </a:r>
                      <a:endParaRPr lang="en-US" sz="1800" b="1" i="0" u="none" strike="noStrike" dirty="0">
                        <a:solidFill>
                          <a:srgbClr val="000000"/>
                        </a:solidFill>
                        <a:effectLst/>
                        <a:latin typeface="Calibri" panose="020F0502020204030204" pitchFamily="34" charset="0"/>
                      </a:endParaRPr>
                    </a:p>
                  </a:txBody>
                  <a:tcPr marL="4031" marR="4031" marT="182880"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18288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4">
                  <a:txBody>
                    <a:bodyPr/>
                    <a:lstStyle/>
                    <a:p>
                      <a:pPr algn="r" fontAlgn="b"/>
                      <a:r>
                        <a:rPr lang="en-US" sz="1800" b="1" u="none" strike="noStrike" dirty="0">
                          <a:effectLst/>
                        </a:rPr>
                        <a:t>Owner's Capital        301</a:t>
                      </a:r>
                      <a:endParaRPr lang="en-US" sz="1800" b="1" i="0" u="none" strike="noStrike" dirty="0">
                        <a:solidFill>
                          <a:srgbClr val="000000"/>
                        </a:solidFill>
                        <a:effectLst/>
                        <a:latin typeface="Calibri" panose="020F0502020204030204" pitchFamily="34" charset="0"/>
                      </a:endParaRPr>
                    </a:p>
                  </a:txBody>
                  <a:tcPr marL="4031" marR="45720" marT="182880"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extLst>
                  <a:ext uri="{0D108BD9-81ED-4DB2-BD59-A6C34878D82A}">
                    <a16:rowId xmlns:a16="http://schemas.microsoft.com/office/drawing/2014/main" val="10004"/>
                  </a:ext>
                </a:extLst>
              </a:tr>
              <a:tr h="323292">
                <a:tc vMerge="1">
                  <a:txBody>
                    <a:bodyPr/>
                    <a:lstStyle/>
                    <a:p>
                      <a:endParaRPr lang="en-US"/>
                    </a:p>
                  </a:txBody>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Oct. 1</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1800" b="1" u="none" strike="noStrike" dirty="0">
                          <a:effectLst/>
                        </a:rPr>
                        <a:t>10,000</a:t>
                      </a:r>
                      <a:endParaRPr lang="en-US" sz="1800" b="1" i="0" u="none" strike="noStrike" dirty="0">
                        <a:solidFill>
                          <a:srgbClr val="000000"/>
                        </a:solidFill>
                        <a:effectLst/>
                        <a:latin typeface="Calibri" panose="020F0502020204030204" pitchFamily="34" charset="0"/>
                      </a:endParaRPr>
                    </a:p>
                  </a:txBody>
                  <a:tcPr marL="4031" marT="4031"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4031"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Oct. 1</a:t>
                      </a:r>
                      <a:endParaRPr lang="en-US" sz="1800" b="1" i="0" u="none" strike="noStrike" dirty="0">
                        <a:solidFill>
                          <a:srgbClr val="000000"/>
                        </a:solidFill>
                        <a:effectLst/>
                        <a:latin typeface="Calibri" panose="020F0502020204030204" pitchFamily="34" charset="0"/>
                      </a:endParaRPr>
                    </a:p>
                  </a:txBody>
                  <a:tcPr marR="4031" marT="4031"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1800" b="1" u="none" strike="noStrike" dirty="0">
                          <a:effectLst/>
                        </a:rPr>
                        <a:t>10,000</a:t>
                      </a:r>
                      <a:endParaRPr lang="en-US" sz="1800" b="1" i="0" u="none" strike="noStrike" dirty="0">
                        <a:solidFill>
                          <a:srgbClr val="000000"/>
                        </a:solidFill>
                        <a:effectLst/>
                        <a:latin typeface="Calibri" panose="020F0502020204030204" pitchFamily="34" charset="0"/>
                      </a:endParaRPr>
                    </a:p>
                  </a:txBody>
                  <a:tcPr marL="4031" marR="45720" marT="4031"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r h="173538">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4031" marB="0" anchor="b">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0" anchor="b">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26125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762001"/>
            <a:ext cx="2590800" cy="1754326"/>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4. Prepare a Trial Balance</a:t>
            </a:r>
          </a:p>
        </p:txBody>
      </p:sp>
      <p:graphicFrame>
        <p:nvGraphicFramePr>
          <p:cNvPr id="11" name="Table 10"/>
          <p:cNvGraphicFramePr>
            <a:graphicFrameLocks noGrp="1"/>
          </p:cNvGraphicFramePr>
          <p:nvPr>
            <p:extLst>
              <p:ext uri="{D42A27DB-BD31-4B8C-83A1-F6EECF244321}">
                <p14:modId xmlns:p14="http://schemas.microsoft.com/office/powerpoint/2010/main" val="931769618"/>
              </p:ext>
            </p:extLst>
          </p:nvPr>
        </p:nvGraphicFramePr>
        <p:xfrm>
          <a:off x="3218309" y="685800"/>
          <a:ext cx="5544691" cy="5373789"/>
        </p:xfrm>
        <a:graphic>
          <a:graphicData uri="http://schemas.openxmlformats.org/drawingml/2006/table">
            <a:tbl>
              <a:tblPr>
                <a:tableStyleId>{5C22544A-7EE6-4342-B048-85BDC9FD1C3A}</a:tableStyleId>
              </a:tblPr>
              <a:tblGrid>
                <a:gridCol w="3015382">
                  <a:extLst>
                    <a:ext uri="{9D8B030D-6E8A-4147-A177-3AD203B41FA5}">
                      <a16:colId xmlns:a16="http://schemas.microsoft.com/office/drawing/2014/main" val="20000"/>
                    </a:ext>
                  </a:extLst>
                </a:gridCol>
                <a:gridCol w="992809">
                  <a:extLst>
                    <a:ext uri="{9D8B030D-6E8A-4147-A177-3AD203B41FA5}">
                      <a16:colId xmlns:a16="http://schemas.microsoft.com/office/drawing/2014/main" val="20001"/>
                    </a:ext>
                  </a:extLst>
                </a:gridCol>
                <a:gridCol w="543691">
                  <a:extLst>
                    <a:ext uri="{9D8B030D-6E8A-4147-A177-3AD203B41FA5}">
                      <a16:colId xmlns:a16="http://schemas.microsoft.com/office/drawing/2014/main" val="20002"/>
                    </a:ext>
                  </a:extLst>
                </a:gridCol>
                <a:gridCol w="992809">
                  <a:extLst>
                    <a:ext uri="{9D8B030D-6E8A-4147-A177-3AD203B41FA5}">
                      <a16:colId xmlns:a16="http://schemas.microsoft.com/office/drawing/2014/main" val="20003"/>
                    </a:ext>
                  </a:extLst>
                </a:gridCol>
              </a:tblGrid>
              <a:tr h="182245">
                <a:tc gridSpan="4">
                  <a:txBody>
                    <a:bodyPr/>
                    <a:lstStyle/>
                    <a:p>
                      <a:pPr algn="ctr"/>
                      <a:r>
                        <a:rPr lang="en-US" sz="2000" b="1" i="0" u="none" strike="noStrike" kern="1200" baseline="0" dirty="0" err="1">
                          <a:solidFill>
                            <a:schemeClr val="dk1"/>
                          </a:solidFill>
                          <a:latin typeface="+mn-lt"/>
                          <a:ea typeface="+mn-ea"/>
                          <a:cs typeface="+mn-cs"/>
                        </a:rPr>
                        <a:t>Yazici</a:t>
                      </a:r>
                      <a:r>
                        <a:rPr lang="en-US" sz="2000" b="1" i="0" u="none" strike="noStrike" kern="1200" baseline="0" dirty="0">
                          <a:solidFill>
                            <a:schemeClr val="dk1"/>
                          </a:solidFill>
                          <a:latin typeface="+mn-lt"/>
                          <a:ea typeface="+mn-ea"/>
                          <a:cs typeface="+mn-cs"/>
                        </a:rPr>
                        <a:t> Advertising</a:t>
                      </a:r>
                    </a:p>
                    <a:p>
                      <a:pPr algn="ctr"/>
                      <a:r>
                        <a:rPr lang="en-US" sz="2000" b="1" i="0" u="none" strike="noStrike" kern="1200" baseline="0" dirty="0">
                          <a:solidFill>
                            <a:schemeClr val="dk1"/>
                          </a:solidFill>
                          <a:latin typeface="+mn-lt"/>
                          <a:ea typeface="+mn-ea"/>
                          <a:cs typeface="+mn-cs"/>
                        </a:rPr>
                        <a:t>Trial Balance</a:t>
                      </a:r>
                    </a:p>
                    <a:p>
                      <a:pPr algn="ctr"/>
                      <a:r>
                        <a:rPr lang="en-US" sz="2000" b="1" i="0" u="none" strike="noStrike" kern="1200" baseline="0" dirty="0">
                          <a:solidFill>
                            <a:schemeClr val="dk1"/>
                          </a:solidFill>
                          <a:latin typeface="+mn-lt"/>
                          <a:ea typeface="+mn-ea"/>
                          <a:cs typeface="+mn-cs"/>
                        </a:rPr>
                        <a:t>October 31, 2020</a:t>
                      </a:r>
                      <a:endParaRPr lang="en-US" sz="2000" b="1" i="0" u="none" strike="noStrike" dirty="0">
                        <a:solidFill>
                          <a:srgbClr val="000000"/>
                        </a:solidFill>
                        <a:effectLst/>
                        <a:latin typeface="Calibri" panose="020F0502020204030204" pitchFamily="34" charset="0"/>
                      </a:endParaRPr>
                    </a:p>
                  </a:txBody>
                  <a:tcPr marL="4233" marR="4233" anchor="ctr">
                    <a:solidFill>
                      <a:schemeClr val="bg1">
                        <a:lumMod val="85000"/>
                      </a:schemeClr>
                    </a:solidFill>
                  </a:tcPr>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B="0" anchor="b">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ctr" fontAlgn="b"/>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82245">
                <a:tc>
                  <a:txBody>
                    <a:bodyPr/>
                    <a:lstStyle/>
                    <a:p>
                      <a:pPr algn="l" fontAlgn="b"/>
                      <a:r>
                        <a:rPr lang="en-US" sz="2000" u="none" strike="noStrike" dirty="0">
                          <a:effectLst/>
                        </a:rPr>
                        <a:t>Cash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dirty="0"/>
                        <a:t>₺</a:t>
                      </a:r>
                      <a:r>
                        <a:rPr lang="en-US" sz="2000" u="none" strike="noStrike" dirty="0">
                          <a:effectLst/>
                        </a:rPr>
                        <a:t>15,200</a:t>
                      </a:r>
                      <a:endParaRPr lang="en-US" sz="20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2"/>
                  </a:ext>
                </a:extLst>
              </a:tr>
              <a:tr h="182245">
                <a:tc>
                  <a:txBody>
                    <a:bodyPr/>
                    <a:lstStyle/>
                    <a:p>
                      <a:pPr algn="l" fontAlgn="b"/>
                      <a:r>
                        <a:rPr lang="en-US" sz="2000" u="none" strike="noStrike" dirty="0">
                          <a:effectLst/>
                        </a:rPr>
                        <a:t>Supplies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2,500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3"/>
                  </a:ext>
                </a:extLst>
              </a:tr>
              <a:tr h="182245">
                <a:tc>
                  <a:txBody>
                    <a:bodyPr/>
                    <a:lstStyle/>
                    <a:p>
                      <a:pPr algn="l" fontAlgn="b"/>
                      <a:r>
                        <a:rPr lang="en-US" sz="2000" u="none" strike="noStrike" dirty="0">
                          <a:effectLst/>
                        </a:rPr>
                        <a:t>Prepaid Insurance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600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4"/>
                  </a:ext>
                </a:extLst>
              </a:tr>
              <a:tr h="182245">
                <a:tc>
                  <a:txBody>
                    <a:bodyPr/>
                    <a:lstStyle/>
                    <a:p>
                      <a:pPr algn="l" fontAlgn="b"/>
                      <a:r>
                        <a:rPr lang="en-US" sz="2000" u="none" strike="noStrike" dirty="0">
                          <a:effectLst/>
                        </a:rPr>
                        <a:t>Equipment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5,000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5"/>
                  </a:ext>
                </a:extLst>
              </a:tr>
              <a:tr h="182245">
                <a:tc>
                  <a:txBody>
                    <a:bodyPr/>
                    <a:lstStyle/>
                    <a:p>
                      <a:pPr algn="l" fontAlgn="b"/>
                      <a:r>
                        <a:rPr lang="en-US" sz="2000" u="none" strike="noStrike" dirty="0">
                          <a:effectLst/>
                        </a:rPr>
                        <a:t>Notes Payable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dirty="0"/>
                        <a:t>₺</a:t>
                      </a:r>
                      <a:r>
                        <a:rPr lang="en-US" sz="2000" u="none" strike="noStrike" dirty="0">
                          <a:effectLst/>
                        </a:rPr>
                        <a:t>  5,000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6"/>
                  </a:ext>
                </a:extLst>
              </a:tr>
              <a:tr h="182245">
                <a:tc>
                  <a:txBody>
                    <a:bodyPr/>
                    <a:lstStyle/>
                    <a:p>
                      <a:pPr algn="l" fontAlgn="b"/>
                      <a:r>
                        <a:rPr lang="en-US" sz="2000" u="none" strike="noStrike" dirty="0">
                          <a:effectLst/>
                        </a:rPr>
                        <a:t>Accounts Payable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2,500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7"/>
                  </a:ext>
                </a:extLst>
              </a:tr>
              <a:tr h="182245">
                <a:tc>
                  <a:txBody>
                    <a:bodyPr/>
                    <a:lstStyle/>
                    <a:p>
                      <a:pPr algn="l" fontAlgn="b"/>
                      <a:r>
                        <a:rPr lang="en-US" sz="2000" u="none" strike="noStrike" dirty="0">
                          <a:effectLst/>
                        </a:rPr>
                        <a:t>Unearned Service Revenue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1,200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8"/>
                  </a:ext>
                </a:extLst>
              </a:tr>
              <a:tr h="182245">
                <a:tc>
                  <a:txBody>
                    <a:bodyPr/>
                    <a:lstStyle/>
                    <a:p>
                      <a:pPr algn="l" fontAlgn="b"/>
                      <a:r>
                        <a:rPr lang="en-US" sz="2000" u="none" strike="noStrike" dirty="0">
                          <a:effectLst/>
                        </a:rPr>
                        <a:t>Owner’s Capital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10,000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9"/>
                  </a:ext>
                </a:extLst>
              </a:tr>
              <a:tr h="182245">
                <a:tc>
                  <a:txBody>
                    <a:bodyPr/>
                    <a:lstStyle/>
                    <a:p>
                      <a:pPr algn="l" fontAlgn="b"/>
                      <a:r>
                        <a:rPr lang="en-US" sz="2000" u="none" strike="noStrike" dirty="0">
                          <a:effectLst/>
                        </a:rPr>
                        <a:t>Owner’s Drawings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500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0"/>
                  </a:ext>
                </a:extLst>
              </a:tr>
              <a:tr h="182245">
                <a:tc>
                  <a:txBody>
                    <a:bodyPr/>
                    <a:lstStyle/>
                    <a:p>
                      <a:pPr algn="l" fontAlgn="b"/>
                      <a:r>
                        <a:rPr lang="en-US" sz="2000" u="none" strike="noStrike" dirty="0">
                          <a:effectLst/>
                        </a:rPr>
                        <a:t>Service Revenue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10,000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1"/>
                  </a:ext>
                </a:extLst>
              </a:tr>
              <a:tr h="182245">
                <a:tc>
                  <a:txBody>
                    <a:bodyPr/>
                    <a:lstStyle/>
                    <a:p>
                      <a:pPr algn="l" fontAlgn="b"/>
                      <a:r>
                        <a:rPr lang="en-US" sz="2000" u="none" strike="noStrike" dirty="0">
                          <a:effectLst/>
                        </a:rPr>
                        <a:t>Salaries and Wages Expense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4,000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2"/>
                  </a:ext>
                </a:extLst>
              </a:tr>
              <a:tr h="182245">
                <a:tc>
                  <a:txBody>
                    <a:bodyPr/>
                    <a:lstStyle/>
                    <a:p>
                      <a:pPr algn="l" fontAlgn="b"/>
                      <a:r>
                        <a:rPr lang="en-US" sz="2000" u="none" strike="noStrike" dirty="0">
                          <a:effectLst/>
                        </a:rPr>
                        <a:t>Rent Expense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900</a:t>
                      </a:r>
                      <a:endParaRPr lang="en-US" sz="20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3"/>
                  </a:ext>
                </a:extLst>
              </a:tr>
              <a:tr h="182245">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1" dirty="0">
                          <a:solidFill>
                            <a:srgbClr val="990000"/>
                          </a:solidFill>
                        </a:rPr>
                        <a:t>₺</a:t>
                      </a:r>
                      <a:r>
                        <a:rPr lang="en-US" sz="2000" b="1" u="none" strike="noStrike" dirty="0">
                          <a:solidFill>
                            <a:srgbClr val="990000"/>
                          </a:solidFill>
                          <a:effectLst/>
                        </a:rPr>
                        <a:t>28,700</a:t>
                      </a:r>
                      <a:endParaRPr lang="en-US" sz="2000" b="1" i="0" u="none" strike="noStrike" dirty="0">
                        <a:solidFill>
                          <a:srgbClr val="99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1" i="0" u="none" strike="noStrike" dirty="0">
                        <a:solidFill>
                          <a:srgbClr val="99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1" dirty="0">
                          <a:solidFill>
                            <a:srgbClr val="990000"/>
                          </a:solidFill>
                        </a:rPr>
                        <a:t>₺</a:t>
                      </a:r>
                      <a:r>
                        <a:rPr lang="en-US" sz="2000" b="1" u="none" strike="noStrike" dirty="0">
                          <a:solidFill>
                            <a:srgbClr val="990000"/>
                          </a:solidFill>
                          <a:effectLst/>
                        </a:rPr>
                        <a:t>28,700</a:t>
                      </a:r>
                      <a:endParaRPr lang="en-US" sz="2000" b="1" i="0" u="none" strike="noStrike" dirty="0">
                        <a:solidFill>
                          <a:srgbClr val="99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53823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762001"/>
            <a:ext cx="8839200" cy="646331"/>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5. Journalize and Post Adjusting Entries</a:t>
            </a:r>
          </a:p>
        </p:txBody>
      </p:sp>
      <p:graphicFrame>
        <p:nvGraphicFramePr>
          <p:cNvPr id="11" name="Table 10"/>
          <p:cNvGraphicFramePr>
            <a:graphicFrameLocks noGrp="1"/>
          </p:cNvGraphicFramePr>
          <p:nvPr>
            <p:extLst>
              <p:ext uri="{D42A27DB-BD31-4B8C-83A1-F6EECF244321}">
                <p14:modId xmlns:p14="http://schemas.microsoft.com/office/powerpoint/2010/main" val="3237035313"/>
              </p:ext>
            </p:extLst>
          </p:nvPr>
        </p:nvGraphicFramePr>
        <p:xfrm>
          <a:off x="381000" y="1656004"/>
          <a:ext cx="8305807" cy="3555244"/>
        </p:xfrm>
        <a:graphic>
          <a:graphicData uri="http://schemas.openxmlformats.org/drawingml/2006/table">
            <a:tbl>
              <a:tblPr>
                <a:tableStyleId>{5C22544A-7EE6-4342-B048-85BDC9FD1C3A}</a:tableStyleId>
              </a:tblPr>
              <a:tblGrid>
                <a:gridCol w="1657791">
                  <a:extLst>
                    <a:ext uri="{9D8B030D-6E8A-4147-A177-3AD203B41FA5}">
                      <a16:colId xmlns:a16="http://schemas.microsoft.com/office/drawing/2014/main" val="20000"/>
                    </a:ext>
                  </a:extLst>
                </a:gridCol>
                <a:gridCol w="268279">
                  <a:extLst>
                    <a:ext uri="{9D8B030D-6E8A-4147-A177-3AD203B41FA5}">
                      <a16:colId xmlns:a16="http://schemas.microsoft.com/office/drawing/2014/main" val="20001"/>
                    </a:ext>
                  </a:extLst>
                </a:gridCol>
                <a:gridCol w="821845">
                  <a:extLst>
                    <a:ext uri="{9D8B030D-6E8A-4147-A177-3AD203B41FA5}">
                      <a16:colId xmlns:a16="http://schemas.microsoft.com/office/drawing/2014/main" val="20002"/>
                    </a:ext>
                  </a:extLst>
                </a:gridCol>
                <a:gridCol w="766125">
                  <a:extLst>
                    <a:ext uri="{9D8B030D-6E8A-4147-A177-3AD203B41FA5}">
                      <a16:colId xmlns:a16="http://schemas.microsoft.com/office/drawing/2014/main" val="20003"/>
                    </a:ext>
                  </a:extLst>
                </a:gridCol>
                <a:gridCol w="766125">
                  <a:extLst>
                    <a:ext uri="{9D8B030D-6E8A-4147-A177-3AD203B41FA5}">
                      <a16:colId xmlns:a16="http://schemas.microsoft.com/office/drawing/2014/main" val="20004"/>
                    </a:ext>
                  </a:extLst>
                </a:gridCol>
                <a:gridCol w="766125">
                  <a:extLst>
                    <a:ext uri="{9D8B030D-6E8A-4147-A177-3AD203B41FA5}">
                      <a16:colId xmlns:a16="http://schemas.microsoft.com/office/drawing/2014/main" val="20005"/>
                    </a:ext>
                  </a:extLst>
                </a:gridCol>
                <a:gridCol w="195016">
                  <a:extLst>
                    <a:ext uri="{9D8B030D-6E8A-4147-A177-3AD203B41FA5}">
                      <a16:colId xmlns:a16="http://schemas.microsoft.com/office/drawing/2014/main" val="20006"/>
                    </a:ext>
                  </a:extLst>
                </a:gridCol>
                <a:gridCol w="766125">
                  <a:extLst>
                    <a:ext uri="{9D8B030D-6E8A-4147-A177-3AD203B41FA5}">
                      <a16:colId xmlns:a16="http://schemas.microsoft.com/office/drawing/2014/main" val="20007"/>
                    </a:ext>
                  </a:extLst>
                </a:gridCol>
                <a:gridCol w="766126">
                  <a:extLst>
                    <a:ext uri="{9D8B030D-6E8A-4147-A177-3AD203B41FA5}">
                      <a16:colId xmlns:a16="http://schemas.microsoft.com/office/drawing/2014/main" val="20008"/>
                    </a:ext>
                  </a:extLst>
                </a:gridCol>
                <a:gridCol w="766125">
                  <a:extLst>
                    <a:ext uri="{9D8B030D-6E8A-4147-A177-3AD203B41FA5}">
                      <a16:colId xmlns:a16="http://schemas.microsoft.com/office/drawing/2014/main" val="20009"/>
                    </a:ext>
                  </a:extLst>
                </a:gridCol>
                <a:gridCol w="766125">
                  <a:extLst>
                    <a:ext uri="{9D8B030D-6E8A-4147-A177-3AD203B41FA5}">
                      <a16:colId xmlns:a16="http://schemas.microsoft.com/office/drawing/2014/main" val="20010"/>
                    </a:ext>
                  </a:extLst>
                </a:gridCol>
              </a:tblGrid>
              <a:tr h="482922">
                <a:tc>
                  <a:txBody>
                    <a:bodyPr/>
                    <a:lstStyle/>
                    <a:p>
                      <a:pPr algn="ctr" fontAlgn="ctr"/>
                      <a:r>
                        <a:rPr lang="en-US" sz="1800" b="1" u="none" strike="noStrike" dirty="0">
                          <a:solidFill>
                            <a:schemeClr val="tx1"/>
                          </a:solidFill>
                          <a:effectLst/>
                        </a:rPr>
                        <a:t>Transaction</a:t>
                      </a:r>
                      <a:endParaRPr lang="en-US" sz="1800" b="1" i="0" u="none" strike="noStrike" dirty="0">
                        <a:solidFill>
                          <a:schemeClr val="tx1"/>
                        </a:solidFill>
                        <a:effectLst/>
                        <a:latin typeface="Calibri" panose="020F0502020204030204" pitchFamily="34" charset="0"/>
                      </a:endParaRPr>
                    </a:p>
                  </a:txBody>
                  <a:tcPr marL="4031" marR="4031" marT="4031"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4031" marB="9144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9">
                  <a:txBody>
                    <a:bodyPr/>
                    <a:lstStyle/>
                    <a:p>
                      <a:r>
                        <a:rPr lang="en-US" sz="1800" b="1" i="0" u="none" strike="noStrike" kern="1200" baseline="0" dirty="0" err="1">
                          <a:solidFill>
                            <a:schemeClr val="dk1"/>
                          </a:solidFill>
                          <a:latin typeface="+mn-lt"/>
                          <a:ea typeface="+mn-ea"/>
                          <a:cs typeface="+mn-cs"/>
                        </a:rPr>
                        <a:t>Yazici</a:t>
                      </a:r>
                      <a:r>
                        <a:rPr lang="en-US" sz="1800" b="1" u="none" strike="noStrike" kern="1200" dirty="0">
                          <a:solidFill>
                            <a:schemeClr val="tx1"/>
                          </a:solidFill>
                          <a:effectLst/>
                          <a:latin typeface="+mn-lt"/>
                          <a:ea typeface="+mn-ea"/>
                          <a:cs typeface="+mn-cs"/>
                        </a:rPr>
                        <a:t> used supplies costing </a:t>
                      </a:r>
                      <a:r>
                        <a:rPr lang="en-US" sz="1800" b="1" dirty="0"/>
                        <a:t>₺</a:t>
                      </a:r>
                      <a:r>
                        <a:rPr lang="en-US" sz="1800" b="1" u="none" strike="noStrike" kern="1200" dirty="0">
                          <a:solidFill>
                            <a:schemeClr val="tx1"/>
                          </a:solidFill>
                          <a:effectLst/>
                          <a:latin typeface="+mn-lt"/>
                          <a:ea typeface="+mn-ea"/>
                          <a:cs typeface="+mn-cs"/>
                        </a:rPr>
                        <a:t>1,500.</a:t>
                      </a:r>
                    </a:p>
                  </a:txBody>
                  <a:tcPr marL="4031" marR="4031" marT="4031"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3319">
                <a:tc>
                  <a:txBody>
                    <a:bodyPr/>
                    <a:lstStyle/>
                    <a:p>
                      <a:pPr algn="ctr" fontAlgn="ctr"/>
                      <a:r>
                        <a:rPr lang="en-US" sz="1800" b="1" u="none" strike="noStrike" dirty="0">
                          <a:solidFill>
                            <a:schemeClr val="tx1"/>
                          </a:solidFill>
                          <a:effectLst/>
                        </a:rPr>
                        <a:t>Basic </a:t>
                      </a:r>
                    </a:p>
                    <a:p>
                      <a:pPr algn="ctr" fontAlgn="ctr"/>
                      <a:r>
                        <a:rPr lang="en-US" sz="1800" b="1" u="none" strike="noStrike" dirty="0">
                          <a:solidFill>
                            <a:schemeClr val="tx1"/>
                          </a:solidFill>
                          <a:effectLst/>
                        </a:rPr>
                        <a:t>Analysis</a:t>
                      </a:r>
                      <a:endParaRPr lang="en-US" sz="1800" b="1" i="0" u="none" strike="noStrike" dirty="0">
                        <a:solidFill>
                          <a:schemeClr val="tx1"/>
                        </a:solidFill>
                        <a:effectLst/>
                        <a:latin typeface="Calibri" panose="020F0502020204030204" pitchFamily="34" charset="0"/>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91440" marB="9144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9">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1" u="none" strike="noStrike" kern="1200" dirty="0">
                          <a:solidFill>
                            <a:schemeClr val="tx1"/>
                          </a:solidFill>
                          <a:effectLst/>
                          <a:latin typeface="+mn-lt"/>
                          <a:ea typeface="+mn-ea"/>
                          <a:cs typeface="+mn-cs"/>
                        </a:rPr>
                        <a:t>The expense Supplies</a:t>
                      </a:r>
                      <a:r>
                        <a:rPr lang="en-US" sz="1800" b="1" u="none" strike="noStrike" kern="1200" baseline="0" dirty="0">
                          <a:solidFill>
                            <a:schemeClr val="tx1"/>
                          </a:solidFill>
                          <a:effectLst/>
                          <a:latin typeface="+mn-lt"/>
                          <a:ea typeface="+mn-ea"/>
                          <a:cs typeface="+mn-cs"/>
                        </a:rPr>
                        <a:t> Expense is increased </a:t>
                      </a:r>
                      <a:r>
                        <a:rPr lang="en-US" sz="1800" b="1" dirty="0"/>
                        <a:t>₺</a:t>
                      </a:r>
                      <a:r>
                        <a:rPr lang="en-US" sz="1800" b="1" u="none" strike="noStrike" kern="1200" baseline="0" dirty="0">
                          <a:solidFill>
                            <a:schemeClr val="tx1"/>
                          </a:solidFill>
                          <a:effectLst/>
                          <a:latin typeface="+mn-lt"/>
                          <a:ea typeface="+mn-ea"/>
                          <a:cs typeface="+mn-cs"/>
                        </a:rPr>
                        <a:t>1,500, and the asset Supplies is decreased </a:t>
                      </a:r>
                      <a:r>
                        <a:rPr lang="en-US" sz="1800" b="1" dirty="0"/>
                        <a:t>₺</a:t>
                      </a:r>
                      <a:r>
                        <a:rPr lang="en-US" sz="1800" b="1" u="none" strike="noStrike" kern="1200" baseline="0" dirty="0">
                          <a:solidFill>
                            <a:schemeClr val="tx1"/>
                          </a:solidFill>
                          <a:effectLst/>
                          <a:latin typeface="+mn-lt"/>
                          <a:ea typeface="+mn-ea"/>
                          <a:cs typeface="+mn-cs"/>
                        </a:rPr>
                        <a:t>1,500.</a:t>
                      </a:r>
                      <a:endParaRPr lang="en-US" sz="1800" b="1" u="none" strike="noStrike" kern="1200" dirty="0">
                        <a:solidFill>
                          <a:schemeClr val="tx1"/>
                        </a:solidFill>
                        <a:effectLst/>
                        <a:latin typeface="+mn-lt"/>
                        <a:ea typeface="+mn-ea"/>
                        <a:cs typeface="+mn-cs"/>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1797">
                <a:tc rowSpan="3">
                  <a:txBody>
                    <a:bodyPr/>
                    <a:lstStyle/>
                    <a:p>
                      <a:pPr algn="ctr" fontAlgn="ctr"/>
                      <a:r>
                        <a:rPr lang="en-US" sz="1800" b="1" u="none" strike="noStrike" dirty="0">
                          <a:solidFill>
                            <a:schemeClr val="tx1"/>
                          </a:solidFill>
                          <a:effectLst/>
                        </a:rPr>
                        <a:t>Journal </a:t>
                      </a:r>
                    </a:p>
                    <a:p>
                      <a:pPr algn="ctr" fontAlgn="ctr"/>
                      <a:r>
                        <a:rPr lang="en-US" sz="1800" b="1" u="none" strike="noStrike" dirty="0">
                          <a:solidFill>
                            <a:schemeClr val="tx1"/>
                          </a:solidFill>
                          <a:effectLst/>
                        </a:rPr>
                        <a:t>Entry</a:t>
                      </a:r>
                      <a:endParaRPr lang="en-US" sz="1800" b="1" i="0" u="none" strike="noStrike" dirty="0">
                        <a:solidFill>
                          <a:schemeClr val="tx1"/>
                        </a:solidFill>
                        <a:effectLst/>
                        <a:latin typeface="Calibri" panose="020F0502020204030204" pitchFamily="34" charset="0"/>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800" b="1" i="0" u="none" strike="noStrike" dirty="0">
                          <a:solidFill>
                            <a:schemeClr val="tx1"/>
                          </a:solidFill>
                          <a:effectLst/>
                          <a:latin typeface="Calibri" panose="020F0502020204030204" pitchFamily="34" charset="0"/>
                        </a:rPr>
                        <a:t>Date</a:t>
                      </a:r>
                    </a:p>
                  </a:txBody>
                  <a:tcPr marL="4031" marR="4031" marT="0" marB="0" anchor="b">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l" fontAlgn="b"/>
                      <a:r>
                        <a:rPr lang="en-US" sz="1800" b="1" i="0" u="none" strike="noStrike" dirty="0">
                          <a:solidFill>
                            <a:schemeClr val="tx1"/>
                          </a:solidFill>
                          <a:effectLst/>
                          <a:latin typeface="Calibri" panose="020F0502020204030204" pitchFamily="34" charset="0"/>
                        </a:rPr>
                        <a:t>Titles</a:t>
                      </a:r>
                    </a:p>
                  </a:txBody>
                  <a:tcPr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800" b="1" i="0" u="none" strike="noStrike" dirty="0">
                          <a:solidFill>
                            <a:schemeClr val="tx1"/>
                          </a:solidFill>
                          <a:effectLst/>
                          <a:latin typeface="Calibri" panose="020F0502020204030204" pitchFamily="34" charset="0"/>
                        </a:rPr>
                        <a:t>Ref.</a:t>
                      </a:r>
                    </a:p>
                  </a:txBody>
                  <a:tcPr marL="4031"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a:solidFill>
                            <a:schemeClr val="tx1"/>
                          </a:solidFill>
                          <a:effectLst/>
                          <a:latin typeface="Calibri" panose="020F0502020204030204" pitchFamily="34" charset="0"/>
                        </a:rPr>
                        <a:t>Debit</a:t>
                      </a:r>
                    </a:p>
                  </a:txBody>
                  <a:tcPr marL="4031" marR="45720"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a:solidFill>
                            <a:schemeClr val="tx1"/>
                          </a:solidFill>
                          <a:effectLst/>
                          <a:latin typeface="Calibri" panose="020F0502020204030204" pitchFamily="34" charset="0"/>
                        </a:rPr>
                        <a:t>Credit</a:t>
                      </a:r>
                    </a:p>
                  </a:txBody>
                  <a:tcPr marL="4031"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3292">
                <a:tc vMerge="1">
                  <a:txBody>
                    <a:bodyPr/>
                    <a:lstStyle/>
                    <a:p>
                      <a:pPr algn="ctr" fontAlgn="ctr"/>
                      <a:endParaRPr lang="en-US" sz="1800" b="1" i="0" u="none" strike="noStrike" dirty="0">
                        <a:solidFill>
                          <a:srgbClr val="000000"/>
                        </a:solidFill>
                        <a:effectLst/>
                        <a:latin typeface="Calibri" panose="020F0502020204030204" pitchFamily="34" charset="0"/>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800" b="1" i="0" u="none" strike="noStrike" dirty="0">
                          <a:solidFill>
                            <a:schemeClr val="tx1"/>
                          </a:solidFill>
                          <a:effectLst/>
                          <a:latin typeface="+mn-lt"/>
                        </a:rPr>
                        <a:t>Oct. 31</a:t>
                      </a:r>
                    </a:p>
                  </a:txBody>
                  <a:tcPr marL="4031" marR="4031" marT="91440"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5">
                  <a:txBody>
                    <a:bodyPr/>
                    <a:lstStyle/>
                    <a:p>
                      <a:r>
                        <a:rPr lang="en-US" b="1" dirty="0">
                          <a:solidFill>
                            <a:schemeClr val="tx1"/>
                          </a:solidFill>
                          <a:latin typeface="+mn-lt"/>
                        </a:rPr>
                        <a:t>Supplies Expense</a:t>
                      </a:r>
                    </a:p>
                  </a:txBody>
                  <a:tcPr marR="4031"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ctr"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endParaRPr lang="en-US" b="1" dirty="0">
                        <a:solidFill>
                          <a:schemeClr val="tx1"/>
                        </a:solidFill>
                        <a:latin typeface="+mn-lt"/>
                      </a:endParaRPr>
                    </a:p>
                  </a:txBody>
                  <a:tcPr marL="4031" marR="4031"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b="1" dirty="0">
                          <a:solidFill>
                            <a:schemeClr val="tx1"/>
                          </a:solidFill>
                          <a:latin typeface="+mn-lt"/>
                        </a:rPr>
                        <a:t>1,500</a:t>
                      </a:r>
                    </a:p>
                  </a:txBody>
                  <a:tcPr marL="4031" marR="45720"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endParaRPr lang="en-US" b="1" dirty="0">
                        <a:solidFill>
                          <a:schemeClr val="tx1"/>
                        </a:solidFill>
                        <a:latin typeface="+mn-lt"/>
                      </a:endParaRPr>
                    </a:p>
                  </a:txBody>
                  <a:tcPr marL="4031" marR="4031" marT="91440"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3292">
                <a:tc vMerge="1">
                  <a:txBody>
                    <a:bodyPr/>
                    <a:lstStyle/>
                    <a:p>
                      <a:endParaRPr lang="en-US"/>
                    </a:p>
                  </a:txBody>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4031" marB="9144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chemeClr val="tx1"/>
                        </a:solidFill>
                        <a:effectLst/>
                        <a:latin typeface="+mn-lt"/>
                      </a:endParaRPr>
                    </a:p>
                  </a:txBody>
                  <a:tcPr marL="4031" marR="4031" marT="4031" marB="91440" anchor="b">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5">
                  <a:txBody>
                    <a:bodyPr/>
                    <a:lstStyle/>
                    <a:p>
                      <a:pPr marL="346075" indent="0"/>
                      <a:r>
                        <a:rPr lang="en-US" b="1" dirty="0">
                          <a:solidFill>
                            <a:schemeClr val="tx1"/>
                          </a:solidFill>
                          <a:latin typeface="+mn-lt"/>
                        </a:rPr>
                        <a:t>Supplies</a:t>
                      </a: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ctr"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endParaRPr lang="en-US" b="1" dirty="0">
                        <a:solidFill>
                          <a:schemeClr val="tx1"/>
                        </a:solidFill>
                        <a:latin typeface="+mn-lt"/>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endParaRPr lang="en-US" b="1" dirty="0">
                        <a:solidFill>
                          <a:schemeClr val="tx1"/>
                        </a:solidFill>
                        <a:latin typeface="+mn-lt"/>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dirty="0">
                          <a:solidFill>
                            <a:schemeClr val="tx1"/>
                          </a:solidFill>
                          <a:latin typeface="+mn-lt"/>
                        </a:rPr>
                        <a:t>1,500</a:t>
                      </a:r>
                    </a:p>
                  </a:txBody>
                  <a:tcPr marL="4031" marR="45720" marT="4031" marB="182880" anchor="b">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23292">
                <a:tc rowSpan="2">
                  <a:txBody>
                    <a:bodyPr/>
                    <a:lstStyle/>
                    <a:p>
                      <a:pPr algn="ctr" fontAlgn="ctr"/>
                      <a:r>
                        <a:rPr lang="en-US" sz="1800" b="1" u="none" strike="noStrike" dirty="0">
                          <a:solidFill>
                            <a:schemeClr val="tx1"/>
                          </a:solidFill>
                          <a:effectLst/>
                        </a:rPr>
                        <a:t>Posting</a:t>
                      </a:r>
                      <a:endParaRPr lang="en-US" sz="1800" b="1" i="0" u="none" strike="noStrike" dirty="0">
                        <a:solidFill>
                          <a:schemeClr val="tx1"/>
                        </a:solidFill>
                        <a:effectLst/>
                        <a:latin typeface="Calibri" panose="020F0502020204030204" pitchFamily="34" charset="0"/>
                      </a:endParaRPr>
                    </a:p>
                  </a:txBody>
                  <a:tcPr marL="4031" marR="4031" marT="18288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18288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4">
                  <a:txBody>
                    <a:bodyPr/>
                    <a:lstStyle/>
                    <a:p>
                      <a:pPr algn="ctr" fontAlgn="b"/>
                      <a:r>
                        <a:rPr lang="en-US" sz="1800" b="1" i="0" u="none" strike="noStrike" dirty="0">
                          <a:solidFill>
                            <a:schemeClr val="tx1"/>
                          </a:solidFill>
                          <a:effectLst/>
                          <a:latin typeface="Calibri" panose="020F0502020204030204" pitchFamily="34" charset="0"/>
                        </a:rPr>
                        <a:t>Supplies</a:t>
                      </a:r>
                    </a:p>
                  </a:txBody>
                  <a:tcPr marL="4031" marR="4031" marT="182880"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031" marR="4031" marT="18288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4">
                  <a:txBody>
                    <a:bodyPr/>
                    <a:lstStyle/>
                    <a:p>
                      <a:pPr algn="ctr" fontAlgn="b"/>
                      <a:r>
                        <a:rPr lang="en-US" sz="1800" b="1" i="0" u="none" strike="noStrike" dirty="0">
                          <a:solidFill>
                            <a:schemeClr val="tx1"/>
                          </a:solidFill>
                          <a:effectLst/>
                          <a:latin typeface="Calibri" panose="020F0502020204030204" pitchFamily="34" charset="0"/>
                        </a:rPr>
                        <a:t>Supplies Expense</a:t>
                      </a:r>
                    </a:p>
                  </a:txBody>
                  <a:tcPr marL="4031" marR="45720" marT="182880"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extLst>
                  <a:ext uri="{0D108BD9-81ED-4DB2-BD59-A6C34878D82A}">
                    <a16:rowId xmlns:a16="http://schemas.microsoft.com/office/drawing/2014/main" val="10005"/>
                  </a:ext>
                </a:extLst>
              </a:tr>
              <a:tr h="323292">
                <a:tc vMerge="1">
                  <a:txBody>
                    <a:bodyPr/>
                    <a:lstStyle/>
                    <a:p>
                      <a:endParaRPr lang="en-US"/>
                    </a:p>
                  </a:txBody>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US" b="1" dirty="0">
                          <a:solidFill>
                            <a:schemeClr val="tx1"/>
                          </a:solidFill>
                        </a:rPr>
                        <a:t>Oct. 5</a:t>
                      </a:r>
                    </a:p>
                  </a:txBody>
                  <a:tcPr marL="4031" marR="4031" marT="4031"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US" b="1" dirty="0">
                          <a:solidFill>
                            <a:schemeClr val="tx1"/>
                          </a:solidFill>
                        </a:rPr>
                        <a:t>2,500</a:t>
                      </a:r>
                    </a:p>
                  </a:txBody>
                  <a:tcPr marL="4031" marT="4031"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800" b="1" i="0" u="none" strike="noStrike" dirty="0">
                          <a:solidFill>
                            <a:schemeClr val="tx1"/>
                          </a:solidFill>
                          <a:effectLst/>
                          <a:latin typeface="Calibri" panose="020F0502020204030204" pitchFamily="34" charset="0"/>
                        </a:rPr>
                        <a:t>Oct. 31</a:t>
                      </a:r>
                    </a:p>
                  </a:txBody>
                  <a:tcPr marL="4031" marR="4031" marT="4031"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1800" b="1" i="0" u="none" strike="noStrike" dirty="0">
                          <a:solidFill>
                            <a:schemeClr val="tx1"/>
                          </a:solidFill>
                          <a:effectLst/>
                          <a:latin typeface="Calibri" panose="020F0502020204030204" pitchFamily="34" charset="0"/>
                        </a:rPr>
                        <a:t>1,500</a:t>
                      </a:r>
                    </a:p>
                  </a:txBody>
                  <a:tcPr marL="4031" marR="45720" marT="4031"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solidFill>
                            <a:schemeClr val="tx1"/>
                          </a:solidFill>
                          <a:effectLst/>
                        </a:rPr>
                        <a:t> Oct. 31</a:t>
                      </a:r>
                      <a:endParaRPr lang="en-US" sz="1800" b="1" i="0" u="none" strike="noStrike" dirty="0">
                        <a:solidFill>
                          <a:schemeClr val="tx1"/>
                        </a:solidFill>
                        <a:effectLst/>
                        <a:latin typeface="Calibri" panose="020F0502020204030204" pitchFamily="34" charset="0"/>
                      </a:endParaRPr>
                    </a:p>
                  </a:txBody>
                  <a:tcPr marL="4031" marR="4031" marT="4031"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1800" b="1" u="none" strike="noStrike" dirty="0">
                          <a:solidFill>
                            <a:schemeClr val="tx1"/>
                          </a:solidFill>
                          <a:effectLst/>
                        </a:rPr>
                        <a:t> 1,500</a:t>
                      </a:r>
                      <a:endParaRPr lang="en-US" sz="1800" b="1" i="0" u="none" strike="noStrike" dirty="0">
                        <a:solidFill>
                          <a:schemeClr val="tx1"/>
                        </a:solidFill>
                        <a:effectLst/>
                        <a:latin typeface="Calibri" panose="020F0502020204030204" pitchFamily="34" charset="0"/>
                      </a:endParaRPr>
                    </a:p>
                  </a:txBody>
                  <a:tcPr marL="4031" marR="45720" marT="4031"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solidFill>
                          <a:schemeClr val="tx1"/>
                        </a:solidFill>
                      </a:endParaRPr>
                    </a:p>
                  </a:txBody>
                  <a:tcPr marR="4031" marT="4031"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solidFill>
                          <a:schemeClr val="tx1"/>
                        </a:solidFill>
                      </a:endParaRPr>
                    </a:p>
                  </a:txBody>
                  <a:tcPr marL="4031" marR="45720" marT="4031"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323292">
                <a:tc>
                  <a:txBody>
                    <a:bodyPr/>
                    <a:lstStyle/>
                    <a:p>
                      <a:pPr algn="ctr" fontAlgn="ctr"/>
                      <a:endParaRPr lang="en-US" sz="1800" b="1" i="0" u="none" strike="noStrike" dirty="0">
                        <a:solidFill>
                          <a:schemeClr val="tx1"/>
                        </a:solidFill>
                        <a:effectLst/>
                        <a:latin typeface="Calibri" panose="020F0502020204030204" pitchFamily="34" charset="0"/>
                      </a:endParaRPr>
                    </a:p>
                  </a:txBody>
                  <a:tcPr marL="4031" marR="4031" marT="9144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US" b="1" dirty="0">
                          <a:solidFill>
                            <a:schemeClr val="tx1"/>
                          </a:solidFill>
                        </a:rPr>
                        <a:t>Oct. 31</a:t>
                      </a:r>
                    </a:p>
                  </a:txBody>
                  <a:tcPr marL="4031" marR="4031" marT="91440"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a:r>
                        <a:rPr lang="en-US" b="1" dirty="0">
                          <a:solidFill>
                            <a:schemeClr val="tx1"/>
                          </a:solidFill>
                        </a:rPr>
                        <a:t>1,000</a:t>
                      </a:r>
                    </a:p>
                  </a:txBody>
                  <a:tcPr marL="4031" marT="91440"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031" marR="4031" marT="91440"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endParaRPr lang="en-US" sz="1800" b="1" i="0" u="none" strike="noStrike" dirty="0">
                        <a:solidFill>
                          <a:schemeClr val="tx1"/>
                        </a:solidFill>
                        <a:effectLst/>
                        <a:latin typeface="Calibri" panose="020F0502020204030204" pitchFamily="34" charset="0"/>
                      </a:endParaRPr>
                    </a:p>
                  </a:txBody>
                  <a:tcPr marL="4031" marR="45720" marT="91440"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i="0" u="none" strike="noStrike" dirty="0">
                          <a:solidFill>
                            <a:schemeClr val="tx1"/>
                          </a:solidFill>
                          <a:effectLst/>
                          <a:latin typeface="Calibri" panose="020F0502020204030204" pitchFamily="34" charset="0"/>
                        </a:rPr>
                        <a:t>Oct. 31</a:t>
                      </a:r>
                    </a:p>
                  </a:txBody>
                  <a:tcPr marL="4031" marR="4031" marT="91440"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1800" b="1" i="0" u="none" strike="noStrike" dirty="0">
                          <a:solidFill>
                            <a:schemeClr val="tx1"/>
                          </a:solidFill>
                          <a:effectLst/>
                          <a:latin typeface="Calibri" panose="020F0502020204030204" pitchFamily="34" charset="0"/>
                        </a:rPr>
                        <a:t>1,500</a:t>
                      </a:r>
                    </a:p>
                  </a:txBody>
                  <a:tcPr marL="4031" marR="45720" marT="91440"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dirty="0">
                        <a:solidFill>
                          <a:schemeClr val="tx1"/>
                        </a:solidFill>
                      </a:endParaRPr>
                    </a:p>
                  </a:txBody>
                  <a:tcPr marR="4031" marT="91440"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dirty="0">
                        <a:solidFill>
                          <a:schemeClr val="tx1"/>
                        </a:solidFill>
                      </a:endParaRPr>
                    </a:p>
                  </a:txBody>
                  <a:tcPr marL="4031" marR="45720" marT="91440"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70435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762001"/>
            <a:ext cx="2971800" cy="1754326"/>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6. Prepare an Adjusted Trail Balance</a:t>
            </a:r>
          </a:p>
        </p:txBody>
      </p:sp>
      <p:graphicFrame>
        <p:nvGraphicFramePr>
          <p:cNvPr id="3" name="Table 2"/>
          <p:cNvGraphicFramePr>
            <a:graphicFrameLocks noGrp="1"/>
          </p:cNvGraphicFramePr>
          <p:nvPr>
            <p:extLst>
              <p:ext uri="{D42A27DB-BD31-4B8C-83A1-F6EECF244321}">
                <p14:modId xmlns:p14="http://schemas.microsoft.com/office/powerpoint/2010/main" val="1375191939"/>
              </p:ext>
            </p:extLst>
          </p:nvPr>
        </p:nvGraphicFramePr>
        <p:xfrm>
          <a:off x="3505200" y="304800"/>
          <a:ext cx="5320196" cy="5945286"/>
        </p:xfrm>
        <a:graphic>
          <a:graphicData uri="http://schemas.openxmlformats.org/drawingml/2006/table">
            <a:tbl>
              <a:tblPr>
                <a:tableStyleId>{5C22544A-7EE6-4342-B048-85BDC9FD1C3A}</a:tableStyleId>
              </a:tblPr>
              <a:tblGrid>
                <a:gridCol w="3366791">
                  <a:extLst>
                    <a:ext uri="{9D8B030D-6E8A-4147-A177-3AD203B41FA5}">
                      <a16:colId xmlns:a16="http://schemas.microsoft.com/office/drawing/2014/main" val="20000"/>
                    </a:ext>
                  </a:extLst>
                </a:gridCol>
                <a:gridCol w="724429">
                  <a:extLst>
                    <a:ext uri="{9D8B030D-6E8A-4147-A177-3AD203B41FA5}">
                      <a16:colId xmlns:a16="http://schemas.microsoft.com/office/drawing/2014/main" val="20001"/>
                    </a:ext>
                  </a:extLst>
                </a:gridCol>
                <a:gridCol w="504547">
                  <a:extLst>
                    <a:ext uri="{9D8B030D-6E8A-4147-A177-3AD203B41FA5}">
                      <a16:colId xmlns:a16="http://schemas.microsoft.com/office/drawing/2014/main" val="20002"/>
                    </a:ext>
                  </a:extLst>
                </a:gridCol>
                <a:gridCol w="724429">
                  <a:extLst>
                    <a:ext uri="{9D8B030D-6E8A-4147-A177-3AD203B41FA5}">
                      <a16:colId xmlns:a16="http://schemas.microsoft.com/office/drawing/2014/main" val="20003"/>
                    </a:ext>
                  </a:extLst>
                </a:gridCol>
              </a:tblGrid>
              <a:tr h="182245">
                <a:tc gridSpan="4">
                  <a:txBody>
                    <a:bodyPr/>
                    <a:lstStyle/>
                    <a:p>
                      <a:pPr algn="ctr"/>
                      <a:r>
                        <a:rPr lang="en-US" sz="1500" b="1" i="0" u="none" strike="noStrike" kern="1200" baseline="0" dirty="0" err="1">
                          <a:solidFill>
                            <a:schemeClr val="dk1"/>
                          </a:solidFill>
                          <a:latin typeface="+mn-lt"/>
                          <a:ea typeface="+mn-ea"/>
                          <a:cs typeface="+mn-cs"/>
                        </a:rPr>
                        <a:t>Yazici</a:t>
                      </a:r>
                      <a:r>
                        <a:rPr lang="en-US" sz="1500" b="1" i="0" u="none" strike="noStrike" kern="1200" baseline="0" dirty="0">
                          <a:solidFill>
                            <a:schemeClr val="dk1"/>
                          </a:solidFill>
                          <a:latin typeface="+mn-lt"/>
                          <a:ea typeface="+mn-ea"/>
                          <a:cs typeface="+mn-cs"/>
                        </a:rPr>
                        <a:t> Advertising</a:t>
                      </a:r>
                    </a:p>
                    <a:p>
                      <a:pPr algn="ctr"/>
                      <a:r>
                        <a:rPr lang="en-US" sz="1500" b="1" i="0" u="none" strike="noStrike" kern="1200" baseline="0" dirty="0">
                          <a:solidFill>
                            <a:schemeClr val="dk1"/>
                          </a:solidFill>
                          <a:latin typeface="+mn-lt"/>
                          <a:ea typeface="+mn-ea"/>
                          <a:cs typeface="+mn-cs"/>
                        </a:rPr>
                        <a:t>Adjusted Trial Balance</a:t>
                      </a:r>
                    </a:p>
                    <a:p>
                      <a:pPr algn="ctr"/>
                      <a:r>
                        <a:rPr lang="en-US" sz="1500" b="1" i="0" u="none" strike="noStrike" kern="1200" baseline="0" dirty="0">
                          <a:solidFill>
                            <a:schemeClr val="dk1"/>
                          </a:solidFill>
                          <a:latin typeface="+mn-lt"/>
                          <a:ea typeface="+mn-ea"/>
                          <a:cs typeface="+mn-cs"/>
                        </a:rPr>
                        <a:t>October 31, 2020</a:t>
                      </a:r>
                      <a:endParaRPr lang="en-US" sz="1500" b="1"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endParaRPr lang="en-US" sz="1500" b="0" i="0" u="none" strike="noStrike" dirty="0">
                        <a:solidFill>
                          <a:srgbClr val="000000"/>
                        </a:solidFill>
                        <a:effectLst/>
                        <a:latin typeface="Calibri" panose="020F0502020204030204" pitchFamily="34" charset="0"/>
                      </a:endParaRPr>
                    </a:p>
                  </a:txBody>
                  <a:tcPr marL="4233" marR="4233" marT="91440" marB="0" anchor="b">
                    <a:solidFill>
                      <a:schemeClr val="bg2"/>
                    </a:solidFill>
                  </a:tcPr>
                </a:tc>
                <a:tc>
                  <a:txBody>
                    <a:bodyPr/>
                    <a:lstStyle/>
                    <a:p>
                      <a:pPr algn="ctr" fontAlgn="b"/>
                      <a:r>
                        <a:rPr lang="en-US" sz="1500" b="0" i="0" u="none" strike="noStrike" dirty="0">
                          <a:solidFill>
                            <a:srgbClr val="000000"/>
                          </a:solidFill>
                          <a:effectLst/>
                          <a:latin typeface="Calibri" panose="020F0502020204030204" pitchFamily="34" charset="0"/>
                        </a:rPr>
                        <a:t>Debit</a:t>
                      </a:r>
                    </a:p>
                  </a:txBody>
                  <a:tcPr marL="4233" marR="4233" marT="91440" marB="0" anchor="b">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4233" marR="4233" marT="91440" marB="0" anchor="b">
                    <a:solidFill>
                      <a:schemeClr val="bg2"/>
                    </a:solidFill>
                  </a:tcPr>
                </a:tc>
                <a:tc>
                  <a:txBody>
                    <a:bodyPr/>
                    <a:lstStyle/>
                    <a:p>
                      <a:pPr algn="ctr" fontAlgn="b"/>
                      <a:r>
                        <a:rPr lang="en-US" sz="1500" b="0" i="0" u="none" strike="noStrike" dirty="0">
                          <a:solidFill>
                            <a:srgbClr val="000000"/>
                          </a:solidFill>
                          <a:effectLst/>
                          <a:latin typeface="Calibri" panose="020F0502020204030204" pitchFamily="34" charset="0"/>
                        </a:rPr>
                        <a:t>Credit</a:t>
                      </a:r>
                    </a:p>
                  </a:txBody>
                  <a:tcPr marL="4233" marR="4233" marT="91440" marB="0" anchor="b">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82245">
                <a:tc>
                  <a:txBody>
                    <a:bodyPr/>
                    <a:lstStyle/>
                    <a:p>
                      <a:pPr algn="l" fontAlgn="b"/>
                      <a:r>
                        <a:rPr lang="en-US" sz="1500" u="none" strike="noStrike" dirty="0">
                          <a:effectLst/>
                        </a:rPr>
                        <a:t>Cash </a:t>
                      </a:r>
                      <a:endParaRPr lang="en-US" sz="15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600" dirty="0"/>
                        <a:t>₺</a:t>
                      </a:r>
                      <a:r>
                        <a:rPr lang="en-US" sz="1500" u="none" strike="noStrike" dirty="0">
                          <a:effectLst/>
                        </a:rPr>
                        <a:t>15,200</a:t>
                      </a:r>
                      <a:endParaRPr lang="en-US" sz="15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2"/>
                  </a:ext>
                </a:extLst>
              </a:tr>
              <a:tr h="182245">
                <a:tc>
                  <a:txBody>
                    <a:bodyPr/>
                    <a:lstStyle/>
                    <a:p>
                      <a:pPr algn="l" fontAlgn="b"/>
                      <a:r>
                        <a:rPr lang="en-US" sz="1500" u="none" strike="noStrike" dirty="0">
                          <a:effectLst/>
                        </a:rPr>
                        <a:t>Accounts Receivable </a:t>
                      </a:r>
                      <a:endParaRPr lang="en-US" sz="15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200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3"/>
                  </a:ext>
                </a:extLst>
              </a:tr>
              <a:tr h="182245">
                <a:tc>
                  <a:txBody>
                    <a:bodyPr/>
                    <a:lstStyle/>
                    <a:p>
                      <a:pPr algn="l" fontAlgn="b"/>
                      <a:r>
                        <a:rPr lang="en-US" sz="1500" u="none" strike="noStrike">
                          <a:effectLst/>
                        </a:rPr>
                        <a:t>Supplies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1,000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4"/>
                  </a:ext>
                </a:extLst>
              </a:tr>
              <a:tr h="182245">
                <a:tc>
                  <a:txBody>
                    <a:bodyPr/>
                    <a:lstStyle/>
                    <a:p>
                      <a:pPr algn="l" fontAlgn="b"/>
                      <a:r>
                        <a:rPr lang="en-US" sz="1500" u="none" strike="noStrike">
                          <a:effectLst/>
                        </a:rPr>
                        <a:t>Prepaid Insurance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550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5"/>
                  </a:ext>
                </a:extLst>
              </a:tr>
              <a:tr h="182245">
                <a:tc>
                  <a:txBody>
                    <a:bodyPr/>
                    <a:lstStyle/>
                    <a:p>
                      <a:pPr algn="l" fontAlgn="b"/>
                      <a:r>
                        <a:rPr lang="en-US" sz="1500" u="none" strike="noStrike">
                          <a:effectLst/>
                        </a:rPr>
                        <a:t>Equipment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6"/>
                  </a:ext>
                </a:extLst>
              </a:tr>
              <a:tr h="182245">
                <a:tc>
                  <a:txBody>
                    <a:bodyPr/>
                    <a:lstStyle/>
                    <a:p>
                      <a:pPr algn="l" fontAlgn="b"/>
                      <a:r>
                        <a:rPr lang="en-US" sz="1500" u="none" strike="noStrike">
                          <a:effectLst/>
                        </a:rPr>
                        <a:t>Accumulated Depreciation—Equipment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600" dirty="0"/>
                        <a:t>₺</a:t>
                      </a:r>
                      <a:r>
                        <a:rPr lang="en-US" sz="1500" u="none" strike="noStrike" dirty="0">
                          <a:effectLst/>
                        </a:rPr>
                        <a:t>       40</a:t>
                      </a:r>
                      <a:endParaRPr lang="en-US" sz="15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7"/>
                  </a:ext>
                </a:extLst>
              </a:tr>
              <a:tr h="182245">
                <a:tc>
                  <a:txBody>
                    <a:bodyPr/>
                    <a:lstStyle/>
                    <a:p>
                      <a:pPr algn="l" fontAlgn="b"/>
                      <a:r>
                        <a:rPr lang="en-US" sz="1500" u="none" strike="noStrike">
                          <a:effectLst/>
                        </a:rPr>
                        <a:t>Notes Payable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8"/>
                  </a:ext>
                </a:extLst>
              </a:tr>
              <a:tr h="182245">
                <a:tc>
                  <a:txBody>
                    <a:bodyPr/>
                    <a:lstStyle/>
                    <a:p>
                      <a:pPr algn="l" fontAlgn="b"/>
                      <a:r>
                        <a:rPr lang="en-US" sz="1500" u="none" strike="noStrike">
                          <a:effectLst/>
                        </a:rPr>
                        <a:t>Accounts Payable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2,500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9"/>
                  </a:ext>
                </a:extLst>
              </a:tr>
              <a:tr h="182245">
                <a:tc>
                  <a:txBody>
                    <a:bodyPr/>
                    <a:lstStyle/>
                    <a:p>
                      <a:pPr algn="l" fontAlgn="b"/>
                      <a:r>
                        <a:rPr lang="en-US" sz="1500" u="none" strike="noStrike">
                          <a:effectLst/>
                        </a:rPr>
                        <a:t>Interest Payable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0"/>
                  </a:ext>
                </a:extLst>
              </a:tr>
              <a:tr h="182245">
                <a:tc>
                  <a:txBody>
                    <a:bodyPr/>
                    <a:lstStyle/>
                    <a:p>
                      <a:pPr algn="l" fontAlgn="b"/>
                      <a:r>
                        <a:rPr lang="en-US" sz="1500" u="none" strike="noStrike" dirty="0">
                          <a:effectLst/>
                        </a:rPr>
                        <a:t>Unearned Revenue </a:t>
                      </a:r>
                      <a:endParaRPr lang="en-US" sz="15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800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1"/>
                  </a:ext>
                </a:extLst>
              </a:tr>
              <a:tr h="182245">
                <a:tc>
                  <a:txBody>
                    <a:bodyPr/>
                    <a:lstStyle/>
                    <a:p>
                      <a:pPr algn="l" fontAlgn="b"/>
                      <a:r>
                        <a:rPr lang="en-US" sz="1500" u="none" strike="noStrike">
                          <a:effectLst/>
                        </a:rPr>
                        <a:t>Salaries and Wages Payable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1,200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2"/>
                  </a:ext>
                </a:extLst>
              </a:tr>
              <a:tr h="182245">
                <a:tc>
                  <a:txBody>
                    <a:bodyPr/>
                    <a:lstStyle/>
                    <a:p>
                      <a:pPr algn="l" fontAlgn="b"/>
                      <a:r>
                        <a:rPr lang="en-US" sz="1500" u="none" strike="noStrike">
                          <a:effectLst/>
                        </a:rPr>
                        <a:t>Owner’s Capital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3"/>
                  </a:ext>
                </a:extLst>
              </a:tr>
              <a:tr h="182245">
                <a:tc>
                  <a:txBody>
                    <a:bodyPr/>
                    <a:lstStyle/>
                    <a:p>
                      <a:pPr algn="l" fontAlgn="b"/>
                      <a:r>
                        <a:rPr lang="en-US" sz="1500" u="none" strike="noStrike">
                          <a:effectLst/>
                        </a:rPr>
                        <a:t>Owner’s Drawings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4"/>
                  </a:ext>
                </a:extLst>
              </a:tr>
              <a:tr h="182245">
                <a:tc>
                  <a:txBody>
                    <a:bodyPr/>
                    <a:lstStyle/>
                    <a:p>
                      <a:pPr algn="l" fontAlgn="b"/>
                      <a:r>
                        <a:rPr lang="en-US" sz="1500" u="none" strike="noStrike">
                          <a:effectLst/>
                        </a:rPr>
                        <a:t>Service Revenue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10,600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5"/>
                  </a:ext>
                </a:extLst>
              </a:tr>
              <a:tr h="182245">
                <a:tc>
                  <a:txBody>
                    <a:bodyPr/>
                    <a:lstStyle/>
                    <a:p>
                      <a:pPr algn="l" fontAlgn="b"/>
                      <a:r>
                        <a:rPr lang="en-US" sz="1500" u="none" strike="noStrike">
                          <a:effectLst/>
                        </a:rPr>
                        <a:t>Salaries and Wages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5,200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6"/>
                  </a:ext>
                </a:extLst>
              </a:tr>
              <a:tr h="182245">
                <a:tc>
                  <a:txBody>
                    <a:bodyPr/>
                    <a:lstStyle/>
                    <a:p>
                      <a:pPr algn="l" fontAlgn="b"/>
                      <a:r>
                        <a:rPr lang="en-US" sz="1500" u="none" strike="noStrike">
                          <a:effectLst/>
                        </a:rPr>
                        <a:t>Supplies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1,500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7"/>
                  </a:ext>
                </a:extLst>
              </a:tr>
              <a:tr h="182245">
                <a:tc>
                  <a:txBody>
                    <a:bodyPr/>
                    <a:lstStyle/>
                    <a:p>
                      <a:pPr algn="l" fontAlgn="b"/>
                      <a:r>
                        <a:rPr lang="en-US" sz="1500" u="none" strike="noStrike">
                          <a:effectLst/>
                        </a:rPr>
                        <a:t>Rent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900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8"/>
                  </a:ext>
                </a:extLst>
              </a:tr>
              <a:tr h="182245">
                <a:tc>
                  <a:txBody>
                    <a:bodyPr/>
                    <a:lstStyle/>
                    <a:p>
                      <a:pPr algn="l" fontAlgn="b"/>
                      <a:r>
                        <a:rPr lang="en-US" sz="1500" u="none" strike="noStrike">
                          <a:effectLst/>
                        </a:rPr>
                        <a:t>Insurance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9"/>
                  </a:ext>
                </a:extLst>
              </a:tr>
              <a:tr h="182245">
                <a:tc>
                  <a:txBody>
                    <a:bodyPr/>
                    <a:lstStyle/>
                    <a:p>
                      <a:pPr algn="l" fontAlgn="b"/>
                      <a:r>
                        <a:rPr lang="en-US" sz="1500" u="none" strike="noStrike">
                          <a:effectLst/>
                        </a:rPr>
                        <a:t>Interest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20"/>
                  </a:ext>
                </a:extLst>
              </a:tr>
              <a:tr h="182245">
                <a:tc>
                  <a:txBody>
                    <a:bodyPr/>
                    <a:lstStyle/>
                    <a:p>
                      <a:pPr algn="l" fontAlgn="b"/>
                      <a:r>
                        <a:rPr lang="en-US" sz="1500" u="none" strike="noStrike">
                          <a:effectLst/>
                        </a:rPr>
                        <a:t>Depreciation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dirty="0">
                          <a:effectLst/>
                        </a:rPr>
                        <a:t>40</a:t>
                      </a:r>
                      <a:endParaRPr lang="en-US" sz="15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21"/>
                  </a:ext>
                </a:extLst>
              </a:tr>
              <a:tr h="182245">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600" dirty="0"/>
                        <a:t>₺</a:t>
                      </a:r>
                      <a:r>
                        <a:rPr lang="en-US" sz="1500" u="none" strike="noStrike" dirty="0">
                          <a:effectLst/>
                        </a:rPr>
                        <a:t>30,190</a:t>
                      </a:r>
                      <a:endParaRPr lang="en-US" sz="15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600" dirty="0"/>
                        <a:t>₺</a:t>
                      </a:r>
                      <a:r>
                        <a:rPr lang="en-US" sz="1500" u="none" strike="noStrike" dirty="0">
                          <a:effectLst/>
                        </a:rPr>
                        <a:t>30,190</a:t>
                      </a:r>
                      <a:endParaRPr lang="en-US" sz="15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22"/>
                  </a:ext>
                </a:extLst>
              </a:tr>
            </a:tbl>
          </a:graphicData>
        </a:graphic>
      </p:graphicFrame>
      <p:sp>
        <p:nvSpPr>
          <p:cNvPr id="8" name="Rectangle 21"/>
          <p:cNvSpPr>
            <a:spLocks noChangeArrowheads="1"/>
          </p:cNvSpPr>
          <p:nvPr/>
        </p:nvSpPr>
        <p:spPr bwMode="auto">
          <a:xfrm>
            <a:off x="1447800" y="5685068"/>
            <a:ext cx="15240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lnSpc>
                <a:spcPct val="90000"/>
              </a:lnSpc>
            </a:pPr>
            <a:r>
              <a:rPr lang="en-US" altLang="en-US" sz="1200" b="1" dirty="0">
                <a:solidFill>
                  <a:srgbClr val="196E78"/>
                </a:solidFill>
                <a:latin typeface="+mn-lt"/>
              </a:rPr>
              <a:t>ILLUSTRATION 3.25</a:t>
            </a:r>
          </a:p>
        </p:txBody>
      </p:sp>
    </p:spTree>
    <p:extLst>
      <p:ext uri="{BB962C8B-B14F-4D97-AF65-F5344CB8AC3E}">
        <p14:creationId xmlns:p14="http://schemas.microsoft.com/office/powerpoint/2010/main" val="611282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298103"/>
            <a:ext cx="8458200" cy="692497"/>
          </a:xfrm>
          <a:solidFill>
            <a:schemeClr val="bg2"/>
          </a:solidFill>
        </p:spPr>
        <p:txBody>
          <a:bodyPr wrap="square" tIns="91440">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7. Prepare Financial Statements</a:t>
            </a:r>
          </a:p>
        </p:txBody>
      </p:sp>
      <p:graphicFrame>
        <p:nvGraphicFramePr>
          <p:cNvPr id="7" name="Table 6"/>
          <p:cNvGraphicFramePr>
            <a:graphicFrameLocks noGrp="1"/>
          </p:cNvGraphicFramePr>
          <p:nvPr>
            <p:extLst>
              <p:ext uri="{D42A27DB-BD31-4B8C-83A1-F6EECF244321}">
                <p14:modId xmlns:p14="http://schemas.microsoft.com/office/powerpoint/2010/main" val="2697278830"/>
              </p:ext>
            </p:extLst>
          </p:nvPr>
        </p:nvGraphicFramePr>
        <p:xfrm>
          <a:off x="533400" y="1138767"/>
          <a:ext cx="8060606" cy="1543473"/>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700" b="1" i="0" u="none" strike="noStrike" kern="1200" baseline="0" dirty="0" err="1">
                          <a:solidFill>
                            <a:schemeClr val="dk1"/>
                          </a:solidFill>
                          <a:latin typeface="+mn-lt"/>
                          <a:ea typeface="+mn-ea"/>
                          <a:cs typeface="+mn-cs"/>
                        </a:rPr>
                        <a:t>Yazici</a:t>
                      </a:r>
                      <a:r>
                        <a:rPr lang="en-US" sz="1700" b="1" i="0" u="none" strike="noStrike" kern="1200" baseline="0" dirty="0">
                          <a:solidFill>
                            <a:schemeClr val="dk1"/>
                          </a:solidFill>
                          <a:latin typeface="+mn-lt"/>
                          <a:ea typeface="+mn-ea"/>
                          <a:cs typeface="+mn-cs"/>
                        </a:rPr>
                        <a:t> Advertising</a:t>
                      </a:r>
                    </a:p>
                    <a:p>
                      <a:pPr algn="ctr"/>
                      <a:r>
                        <a:rPr lang="en-US" sz="1700" b="1" i="0" u="none" strike="noStrike" kern="1200" baseline="0" dirty="0">
                          <a:solidFill>
                            <a:schemeClr val="dk1"/>
                          </a:solidFill>
                          <a:latin typeface="+mn-lt"/>
                          <a:ea typeface="+mn-ea"/>
                          <a:cs typeface="+mn-cs"/>
                        </a:rPr>
                        <a:t>Income Statement</a:t>
                      </a:r>
                    </a:p>
                    <a:p>
                      <a:pPr algn="ctr"/>
                      <a:r>
                        <a:rPr lang="en-US" sz="1700" b="1" i="0" u="none" strike="noStrike" kern="1200" baseline="0" dirty="0">
                          <a:solidFill>
                            <a:schemeClr val="dk1"/>
                          </a:solidFill>
                          <a:latin typeface="+mn-lt"/>
                          <a:ea typeface="+mn-ea"/>
                          <a:cs typeface="+mn-cs"/>
                        </a:rPr>
                        <a:t>For the Month Ended October 31, 2020</a:t>
                      </a:r>
                      <a:endParaRPr lang="en-US" sz="1700" b="1" i="0" u="none" strike="noStrike" dirty="0">
                        <a:solidFill>
                          <a:srgbClr val="000000"/>
                        </a:solidFill>
                        <a:effectLst/>
                        <a:latin typeface="Calibri" panose="020F0502020204030204" pitchFamily="34" charset="0"/>
                      </a:endParaRPr>
                    </a:p>
                  </a:txBody>
                  <a:tcPr marL="4233" marR="4233" marT="9144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1700" u="none" strike="noStrike" dirty="0">
                          <a:effectLst/>
                        </a:rPr>
                        <a:t>Revenues</a:t>
                      </a:r>
                      <a:endParaRPr lang="en-US" sz="1700" b="0" i="0" u="none" strike="noStrike" dirty="0">
                        <a:solidFill>
                          <a:srgbClr val="000000"/>
                        </a:solidFill>
                        <a:effectLst/>
                        <a:latin typeface="Calibri" panose="020F0502020204030204" pitchFamily="34" charset="0"/>
                      </a:endParaRPr>
                    </a:p>
                  </a:txBody>
                  <a:tcPr marL="182880" marR="4233" marT="91440" marB="0" anchor="b">
                    <a:lnL w="1905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117475" lvl="1" indent="0" algn="l" fontAlgn="b"/>
                      <a:r>
                        <a:rPr lang="en-US" sz="1700" u="none" strike="noStrike" dirty="0">
                          <a:effectLst/>
                        </a:rPr>
                        <a:t>Service revenue </a:t>
                      </a:r>
                      <a:endParaRPr lang="en-US" sz="1700" b="0" i="0" u="none" strike="noStrike" dirty="0">
                        <a:solidFill>
                          <a:srgbClr val="000000"/>
                        </a:solidFill>
                        <a:effectLst/>
                        <a:latin typeface="Calibri" panose="020F0502020204030204" pitchFamily="34" charset="0"/>
                      </a:endParaRPr>
                    </a:p>
                  </a:txBody>
                  <a:tcPr marL="182880" marR="4233" marT="4233" marB="0" anchor="b">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dirty="0"/>
                        <a:t>₺</a:t>
                      </a:r>
                      <a:r>
                        <a:rPr lang="en-US" sz="1700" u="none" strike="noStrike" dirty="0">
                          <a:effectLst/>
                        </a:rPr>
                        <a:t>10,600</a:t>
                      </a:r>
                      <a:endParaRPr lang="en-US" sz="1700" b="0" i="0" u="none" strike="noStrike" dirty="0">
                        <a:solidFill>
                          <a:srgbClr val="000000"/>
                        </a:solidFill>
                        <a:effectLst/>
                        <a:latin typeface="Calibri" panose="020F0502020204030204" pitchFamily="34" charset="0"/>
                      </a:endParaRPr>
                    </a:p>
                  </a:txBody>
                  <a:tcPr marL="4233" marT="4233" marB="0" anchor="b">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8177060"/>
              </p:ext>
            </p:extLst>
          </p:nvPr>
        </p:nvGraphicFramePr>
        <p:xfrm>
          <a:off x="533400" y="2906232"/>
          <a:ext cx="8060606" cy="1264920"/>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700" b="1" i="0" u="none" strike="noStrike" kern="1200" baseline="0" dirty="0" err="1">
                          <a:solidFill>
                            <a:schemeClr val="dk1"/>
                          </a:solidFill>
                          <a:latin typeface="+mn-lt"/>
                          <a:ea typeface="+mn-ea"/>
                          <a:cs typeface="+mn-cs"/>
                        </a:rPr>
                        <a:t>Yazici</a:t>
                      </a:r>
                      <a:r>
                        <a:rPr lang="en-US" sz="1700" b="1" i="0" u="none" strike="noStrike" kern="1200" baseline="0" dirty="0">
                          <a:solidFill>
                            <a:schemeClr val="dk1"/>
                          </a:solidFill>
                          <a:latin typeface="+mn-lt"/>
                          <a:ea typeface="+mn-ea"/>
                          <a:cs typeface="+mn-cs"/>
                        </a:rPr>
                        <a:t> Advertising</a:t>
                      </a:r>
                    </a:p>
                    <a:p>
                      <a:pPr algn="ctr"/>
                      <a:r>
                        <a:rPr lang="en-US" sz="1700" b="1" i="0" u="none" strike="noStrike" kern="1200" baseline="0" dirty="0">
                          <a:solidFill>
                            <a:schemeClr val="dk1"/>
                          </a:solidFill>
                          <a:latin typeface="+mn-lt"/>
                          <a:ea typeface="+mn-ea"/>
                          <a:cs typeface="+mn-cs"/>
                        </a:rPr>
                        <a:t>Owner’s Equity Statement</a:t>
                      </a:r>
                    </a:p>
                    <a:p>
                      <a:pPr algn="ctr"/>
                      <a:r>
                        <a:rPr lang="en-US" sz="1700" b="1" i="0" u="none" strike="noStrike" kern="1200" baseline="0" dirty="0">
                          <a:solidFill>
                            <a:schemeClr val="dk1"/>
                          </a:solidFill>
                          <a:latin typeface="+mn-lt"/>
                          <a:ea typeface="+mn-ea"/>
                          <a:cs typeface="+mn-cs"/>
                        </a:rPr>
                        <a:t>For the Month Ended October 31, 2020</a:t>
                      </a:r>
                      <a:endParaRPr lang="en-US" sz="1700" b="1" i="0" u="none" strike="noStrike" dirty="0">
                        <a:solidFill>
                          <a:srgbClr val="000000"/>
                        </a:solidFill>
                        <a:effectLst/>
                        <a:latin typeface="Calibri" panose="020F0502020204030204" pitchFamily="34" charset="0"/>
                      </a:endParaRPr>
                    </a:p>
                  </a:txBody>
                  <a:tcPr marL="4233" marR="4233" marT="9144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1700" u="none" strike="noStrike" dirty="0">
                          <a:effectLst/>
                        </a:rPr>
                        <a:t>Owner’s capital, October 1</a:t>
                      </a:r>
                      <a:endParaRPr lang="en-US" sz="1700" b="0" i="0" u="none" strike="noStrike" dirty="0">
                        <a:solidFill>
                          <a:srgbClr val="000000"/>
                        </a:solidFill>
                        <a:effectLst/>
                        <a:latin typeface="Calibri" panose="020F0502020204030204" pitchFamily="34" charset="0"/>
                      </a:endParaRPr>
                    </a:p>
                  </a:txBody>
                  <a:tcPr marL="182880" marR="4233" marT="91440" marB="0" anchor="b">
                    <a:lnL w="1905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dirty="0"/>
                        <a:t>₺</a:t>
                      </a:r>
                      <a:r>
                        <a:rPr lang="en-US" sz="1700" b="0" i="0" u="none" strike="noStrike" dirty="0">
                          <a:solidFill>
                            <a:srgbClr val="000000"/>
                          </a:solidFill>
                          <a:effectLst/>
                          <a:latin typeface="Calibri" panose="020F0502020204030204" pitchFamily="34" charset="0"/>
                        </a:rPr>
                        <a:t>          0</a:t>
                      </a:r>
                    </a:p>
                  </a:txBody>
                  <a:tcPr marL="4233" marT="4233" marB="0" anchor="b">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27753327"/>
              </p:ext>
            </p:extLst>
          </p:nvPr>
        </p:nvGraphicFramePr>
        <p:xfrm>
          <a:off x="533400" y="4419600"/>
          <a:ext cx="8060606" cy="1806786"/>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700" b="1" i="0" u="none" strike="noStrike" kern="1200" baseline="0" dirty="0" err="1">
                          <a:solidFill>
                            <a:schemeClr val="dk1"/>
                          </a:solidFill>
                          <a:latin typeface="+mn-lt"/>
                          <a:ea typeface="+mn-ea"/>
                          <a:cs typeface="+mn-cs"/>
                        </a:rPr>
                        <a:t>Yazici</a:t>
                      </a:r>
                      <a:r>
                        <a:rPr lang="en-US" sz="1700" b="1" i="0" u="none" strike="noStrike" kern="1200" baseline="0" dirty="0">
                          <a:solidFill>
                            <a:schemeClr val="dk1"/>
                          </a:solidFill>
                          <a:latin typeface="+mn-lt"/>
                          <a:ea typeface="+mn-ea"/>
                          <a:cs typeface="+mn-cs"/>
                        </a:rPr>
                        <a:t> Advertising</a:t>
                      </a:r>
                    </a:p>
                    <a:p>
                      <a:pPr algn="ctr"/>
                      <a:r>
                        <a:rPr lang="en-US" sz="1700" b="1" i="0" u="none" strike="noStrike" kern="1200" baseline="0" dirty="0">
                          <a:solidFill>
                            <a:schemeClr val="dk1"/>
                          </a:solidFill>
                          <a:latin typeface="+mn-lt"/>
                          <a:ea typeface="+mn-ea"/>
                          <a:cs typeface="+mn-cs"/>
                        </a:rPr>
                        <a:t>Statement of Financial Position</a:t>
                      </a:r>
                    </a:p>
                    <a:p>
                      <a:pPr algn="ctr"/>
                      <a:r>
                        <a:rPr lang="en-US" sz="1700" b="1" i="0" u="none" strike="noStrike" kern="1200" baseline="0" dirty="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9144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gridSpan="4">
                  <a:txBody>
                    <a:bodyPr/>
                    <a:lstStyle/>
                    <a:p>
                      <a:pPr algn="ctr" fontAlgn="b"/>
                      <a:r>
                        <a:rPr lang="en-US" sz="1700" b="1" u="sng" strike="noStrike" dirty="0">
                          <a:effectLst/>
                        </a:rPr>
                        <a:t>Assets</a:t>
                      </a:r>
                      <a:endParaRPr lang="en-US" sz="1700" b="1" i="0" u="sng" strike="noStrike" dirty="0">
                        <a:solidFill>
                          <a:srgbClr val="000000"/>
                        </a:solidFill>
                        <a:effectLst/>
                        <a:latin typeface="Calibri" panose="020F0502020204030204" pitchFamily="34" charset="0"/>
                      </a:endParaRPr>
                    </a:p>
                  </a:txBody>
                  <a:tcPr marL="182880" marR="4233"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0" lvl="1" indent="0" algn="l" fontAlgn="b"/>
                      <a:r>
                        <a:rPr lang="en-US" sz="1700" u="none" strike="noStrike" dirty="0">
                          <a:effectLst/>
                        </a:rPr>
                        <a:t>Cash</a:t>
                      </a:r>
                      <a:endParaRPr lang="en-US" sz="1700" b="0" i="0" u="none" strike="noStrike" dirty="0">
                        <a:solidFill>
                          <a:srgbClr val="000000"/>
                        </a:solidFill>
                        <a:effectLst/>
                        <a:latin typeface="Calibri" panose="020F0502020204030204" pitchFamily="34" charset="0"/>
                      </a:endParaRPr>
                    </a:p>
                  </a:txBody>
                  <a:tcPr marL="182880" marR="4233" marT="4233" marB="0" anchor="b">
                    <a:lnL w="19050" cap="flat" cmpd="sng" algn="ctr">
                      <a:solidFill>
                        <a:schemeClr val="tx1"/>
                      </a:solidFill>
                      <a:prstDash val="solid"/>
                      <a:round/>
                      <a:headEnd type="none" w="med" len="med"/>
                      <a:tailEnd type="none" w="med" len="med"/>
                    </a:lnL>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dirty="0"/>
                        <a:t>₺</a:t>
                      </a:r>
                      <a:r>
                        <a:rPr lang="en-US" sz="1700" u="none" strike="noStrike" dirty="0">
                          <a:effectLst/>
                        </a:rPr>
                        <a:t>15,200</a:t>
                      </a:r>
                      <a:endParaRPr lang="en-US" sz="1700" b="0" i="0" u="none" strike="noStrike" dirty="0">
                        <a:solidFill>
                          <a:srgbClr val="000000"/>
                        </a:solidFill>
                        <a:effectLst/>
                        <a:latin typeface="Calibri" panose="020F0502020204030204" pitchFamily="34" charset="0"/>
                      </a:endParaRPr>
                    </a:p>
                  </a:txBody>
                  <a:tcPr marL="4233" marT="4233" marB="0" anchor="b">
                    <a:lnR w="1905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r h="182245">
                <a:tc>
                  <a:txBody>
                    <a:bodyPr/>
                    <a:lstStyle/>
                    <a:p>
                      <a:pPr algn="l" fontAlgn="b"/>
                      <a:r>
                        <a:rPr lang="en-US" sz="1700" u="none" strike="noStrike" dirty="0">
                          <a:effectLst/>
                        </a:rPr>
                        <a:t>Accounts receivable</a:t>
                      </a:r>
                      <a:endParaRPr lang="en-US" sz="1700" b="0" i="0" u="none" strike="noStrike" dirty="0">
                        <a:solidFill>
                          <a:srgbClr val="000000"/>
                        </a:solidFill>
                        <a:effectLst/>
                        <a:latin typeface="Calibri" panose="020F0502020204030204" pitchFamily="34" charset="0"/>
                      </a:endParaRPr>
                    </a:p>
                  </a:txBody>
                  <a:tcPr marL="182880" marR="4233" marT="4233" marB="0" anchor="b">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200</a:t>
                      </a:r>
                    </a:p>
                  </a:txBody>
                  <a:tcPr marL="4233" marT="4233" marB="0" anchor="b">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7391400" y="367309"/>
            <a:ext cx="1295400" cy="646331"/>
          </a:xfrm>
          <a:prstGeom prst="rect">
            <a:avLst/>
          </a:prstGeom>
          <a:noFill/>
        </p:spPr>
        <p:txBody>
          <a:bodyPr wrap="square" rtlCol="0">
            <a:spAutoFit/>
          </a:bodyPr>
          <a:lstStyle/>
          <a:p>
            <a:pPr algn="ctr"/>
            <a:r>
              <a:rPr lang="en-US" b="1" dirty="0"/>
              <a:t>Partial Statements</a:t>
            </a:r>
          </a:p>
        </p:txBody>
      </p:sp>
    </p:spTree>
    <p:extLst>
      <p:ext uri="{BB962C8B-B14F-4D97-AF65-F5344CB8AC3E}">
        <p14:creationId xmlns:p14="http://schemas.microsoft.com/office/powerpoint/2010/main" val="1399639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609600"/>
            <a:ext cx="8839200" cy="646331"/>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8. </a:t>
            </a:r>
            <a:r>
              <a:rPr lang="en-US" b="1" dirty="0">
                <a:ea typeface="Source Sans Pro" charset="0"/>
              </a:rPr>
              <a:t>Journalize and Post Closing Entries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1071697"/>
              </p:ext>
            </p:extLst>
          </p:nvPr>
        </p:nvGraphicFramePr>
        <p:xfrm>
          <a:off x="368726" y="1451190"/>
          <a:ext cx="8406432" cy="4721010"/>
        </p:xfrm>
        <a:graphic>
          <a:graphicData uri="http://schemas.openxmlformats.org/drawingml/2006/table">
            <a:tbl>
              <a:tblPr>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0">
                <a:tc gridSpan="4">
                  <a:txBody>
                    <a:bodyPr/>
                    <a:lstStyle/>
                    <a:p>
                      <a:pPr algn="ctr" fontAlgn="b"/>
                      <a:r>
                        <a:rPr lang="en-US" sz="2000" b="1" u="none" strike="noStrike" dirty="0">
                          <a:effectLst/>
                        </a:rPr>
                        <a:t>GENERAL JOURNAL</a:t>
                      </a:r>
                      <a:endParaRPr lang="en-US" sz="2000" b="1" i="0" u="none" strike="noStrike" dirty="0">
                        <a:solidFill>
                          <a:srgbClr val="000000"/>
                        </a:solidFill>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2000" b="1" i="0" u="none" strike="noStrike" dirty="0">
                          <a:solidFill>
                            <a:schemeClr val="dk1"/>
                          </a:solidFill>
                          <a:effectLst/>
                          <a:latin typeface="+mn-lt"/>
                        </a:rPr>
                        <a:t>Page</a:t>
                      </a:r>
                      <a:r>
                        <a:rPr lang="en-US" sz="2000" b="1" i="0" u="none" strike="noStrike" baseline="0" dirty="0">
                          <a:solidFill>
                            <a:schemeClr val="dk1"/>
                          </a:solidFill>
                          <a:effectLst/>
                          <a:latin typeface="+mn-lt"/>
                        </a:rPr>
                        <a:t> J3</a:t>
                      </a:r>
                      <a:endParaRPr lang="en-US" sz="2000" b="1" i="0" u="none" strike="noStrike" dirty="0">
                        <a:solidFill>
                          <a:srgbClr val="000000"/>
                        </a:solidFill>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2245">
                <a:tc>
                  <a:txBody>
                    <a:bodyPr/>
                    <a:lstStyle/>
                    <a:p>
                      <a:pPr algn="ctr" fontAlgn="b"/>
                      <a:r>
                        <a:rPr lang="en-US" sz="2000" b="1" u="none" strike="noStrike" dirty="0">
                          <a:effectLst/>
                        </a:rPr>
                        <a:t>Date</a:t>
                      </a:r>
                      <a:endParaRPr lang="en-US" sz="2000" b="1" i="0" u="none" strike="noStrike" dirty="0">
                        <a:solidFill>
                          <a:srgbClr val="000000"/>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none" strike="noStrike" dirty="0">
                          <a:effectLst/>
                        </a:rPr>
                        <a:t>Account Titles and Explanations</a:t>
                      </a:r>
                      <a:endParaRPr lang="en-US" sz="2000" b="1" i="0" u="none" strike="noStrike" dirty="0">
                        <a:solidFill>
                          <a:srgbClr val="000000"/>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none" strike="noStrike" dirty="0">
                          <a:effectLst/>
                        </a:rPr>
                        <a:t>Ref.</a:t>
                      </a:r>
                      <a:endParaRPr lang="en-US" sz="20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a:solidFill>
                            <a:srgbClr val="000000"/>
                          </a:solidFill>
                          <a:effectLst/>
                          <a:latin typeface="Calibri" panose="020F0502020204030204" pitchFamily="34" charset="0"/>
                        </a:rPr>
                        <a:t>Credit</a:t>
                      </a: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64490">
                <a:tc>
                  <a:txBody>
                    <a:bodyPr/>
                    <a:lstStyle/>
                    <a:p>
                      <a:pPr algn="l" fontAlgn="b"/>
                      <a:r>
                        <a:rPr lang="en-US" sz="2000" b="0" i="0" u="none" strike="noStrike" baseline="0" dirty="0">
                          <a:solidFill>
                            <a:srgbClr val="000000"/>
                          </a:solidFill>
                          <a:effectLst/>
                          <a:latin typeface="Calibri" panose="020F0502020204030204" pitchFamily="34" charset="0"/>
                        </a:rPr>
                        <a:t>2020</a:t>
                      </a:r>
                    </a:p>
                    <a:p>
                      <a:pPr algn="l" fontAlgn="b"/>
                      <a:r>
                        <a:rPr lang="en-US" sz="2000" b="0" i="0" u="none" strike="noStrike" baseline="0" dirty="0">
                          <a:solidFill>
                            <a:srgbClr val="000000"/>
                          </a:solidFill>
                          <a:effectLst/>
                          <a:latin typeface="Calibri" panose="020F0502020204030204" pitchFamily="34" charset="0"/>
                        </a:rPr>
                        <a:t>Oct.  31</a:t>
                      </a:r>
                      <a:endParaRPr lang="en-US" sz="2000" b="0" i="0" u="none" strike="noStrike" dirty="0">
                        <a:solidFill>
                          <a:srgbClr val="000000"/>
                        </a:solidFill>
                        <a:effectLst/>
                        <a:latin typeface="Calibri" panose="020F0502020204030204" pitchFamily="34" charset="0"/>
                      </a:endParaRPr>
                    </a:p>
                  </a:txBody>
                  <a:tcPr marL="45720"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dirty="0"/>
                        <a:t>Service Revenue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a:solidFill>
                            <a:srgbClr val="000000"/>
                          </a:solidFill>
                          <a:effectLst/>
                          <a:latin typeface="Calibri" panose="020F0502020204030204" pitchFamily="34" charset="0"/>
                        </a:rPr>
                        <a:t>400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10,600</a:t>
                      </a: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82245">
                <a:tc>
                  <a:txBody>
                    <a:bodyPr/>
                    <a:lstStyle/>
                    <a:p>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000" dirty="0"/>
                        <a:t>Income Summary</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a:solidFill>
                            <a:srgbClr val="000000"/>
                          </a:solidFill>
                          <a:effectLst/>
                          <a:latin typeface="Calibri" panose="020F0502020204030204" pitchFamily="34" charset="0"/>
                        </a:rPr>
                        <a:t>350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10,600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82245">
                <a:tc>
                  <a:txBody>
                    <a:bodyPr/>
                    <a:lstStyle/>
                    <a:p>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000" b="1" dirty="0">
                          <a:solidFill>
                            <a:srgbClr val="990000"/>
                          </a:solidFill>
                        </a:rPr>
                        <a:t>(To close revenue account)</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0">
                <a:tc>
                  <a:txBody>
                    <a:bodyPr/>
                    <a:lstStyle/>
                    <a:p>
                      <a:pPr algn="r"/>
                      <a:r>
                        <a:rPr lang="en-US" sz="2000" dirty="0"/>
                        <a:t>31</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000" kern="1200" dirty="0">
                          <a:solidFill>
                            <a:schemeClr val="dk1"/>
                          </a:solidFill>
                          <a:latin typeface="+mn-lt"/>
                          <a:ea typeface="+mn-ea"/>
                          <a:cs typeface="+mn-cs"/>
                        </a:rPr>
                        <a:t>Income</a:t>
                      </a:r>
                      <a:r>
                        <a:rPr lang="en-US" sz="2000" kern="1200" baseline="0" dirty="0">
                          <a:solidFill>
                            <a:schemeClr val="dk1"/>
                          </a:solidFill>
                          <a:latin typeface="+mn-lt"/>
                          <a:ea typeface="+mn-ea"/>
                          <a:cs typeface="+mn-cs"/>
                        </a:rPr>
                        <a:t> Summary</a:t>
                      </a:r>
                      <a:endParaRPr lang="en-US" sz="2000" kern="1200" dirty="0">
                        <a:solidFill>
                          <a:schemeClr val="dk1"/>
                        </a:solidFill>
                        <a:latin typeface="+mn-lt"/>
                        <a:ea typeface="+mn-ea"/>
                        <a:cs typeface="+mn-cs"/>
                      </a:endParaRP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a:solidFill>
                            <a:srgbClr val="000000"/>
                          </a:solidFill>
                          <a:effectLst/>
                          <a:latin typeface="Calibri" panose="020F0502020204030204" pitchFamily="34" charset="0"/>
                        </a:rPr>
                        <a:t>350</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7,740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000" kern="1200" dirty="0">
                          <a:solidFill>
                            <a:schemeClr val="dk1"/>
                          </a:solidFill>
                          <a:latin typeface="+mn-lt"/>
                          <a:ea typeface="+mn-ea"/>
                          <a:cs typeface="+mn-cs"/>
                        </a:rPr>
                        <a:t>Supplies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631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1,500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a:solidFill>
                            <a:schemeClr val="dk1"/>
                          </a:solidFill>
                          <a:latin typeface="+mn-lt"/>
                          <a:ea typeface="+mn-ea"/>
                          <a:cs typeface="+mn-cs"/>
                        </a:rPr>
                        <a:t>Depreciation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711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40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a:solidFill>
                            <a:schemeClr val="dk1"/>
                          </a:solidFill>
                          <a:latin typeface="+mn-lt"/>
                          <a:ea typeface="+mn-ea"/>
                          <a:cs typeface="+mn-cs"/>
                        </a:rPr>
                        <a:t>Insurance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722</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50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a:solidFill>
                            <a:schemeClr val="dk1"/>
                          </a:solidFill>
                          <a:latin typeface="+mn-lt"/>
                          <a:ea typeface="+mn-ea"/>
                          <a:cs typeface="+mn-cs"/>
                        </a:rPr>
                        <a:t>Salaries and Wages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726</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5,200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a:solidFill>
                            <a:schemeClr val="dk1"/>
                          </a:solidFill>
                          <a:latin typeface="+mn-lt"/>
                          <a:ea typeface="+mn-ea"/>
                          <a:cs typeface="+mn-cs"/>
                        </a:rPr>
                        <a:t>Rent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729</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900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a:solidFill>
                            <a:schemeClr val="dk1"/>
                          </a:solidFill>
                          <a:latin typeface="+mn-lt"/>
                          <a:ea typeface="+mn-ea"/>
                          <a:cs typeface="+mn-cs"/>
                        </a:rPr>
                        <a:t>Interest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729</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50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000" b="1" kern="1200" dirty="0">
                          <a:solidFill>
                            <a:srgbClr val="990000"/>
                          </a:solidFill>
                          <a:latin typeface="+mn-lt"/>
                          <a:ea typeface="+mn-ea"/>
                          <a:cs typeface="+mn-cs"/>
                        </a:rPr>
                        <a:t>(To close expense accounts)</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bl>
          </a:graphicData>
        </a:graphic>
      </p:graphicFrame>
      <p:sp>
        <p:nvSpPr>
          <p:cNvPr id="8" name="Rectangle 7"/>
          <p:cNvSpPr>
            <a:spLocks noChangeArrowheads="1"/>
          </p:cNvSpPr>
          <p:nvPr/>
        </p:nvSpPr>
        <p:spPr bwMode="auto">
          <a:xfrm>
            <a:off x="1018143" y="6436436"/>
            <a:ext cx="1713741"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lnSpc>
                <a:spcPct val="90000"/>
              </a:lnSpc>
              <a:spcBef>
                <a:spcPct val="0"/>
              </a:spcBef>
              <a:buClrTx/>
              <a:buSzTx/>
              <a:buFontTx/>
              <a:buNone/>
            </a:pPr>
            <a:r>
              <a:rPr lang="en-US" altLang="en-US" sz="1200" dirty="0">
                <a:solidFill>
                  <a:srgbClr val="196E78"/>
                </a:solidFill>
                <a:latin typeface="+mn-lt"/>
              </a:rPr>
              <a:t>ILLUSTRATION 4.10</a:t>
            </a:r>
          </a:p>
        </p:txBody>
      </p:sp>
      <p:sp>
        <p:nvSpPr>
          <p:cNvPr id="11" name="TextBox 10"/>
          <p:cNvSpPr txBox="1"/>
          <p:nvPr/>
        </p:nvSpPr>
        <p:spPr>
          <a:xfrm>
            <a:off x="117764" y="4648200"/>
            <a:ext cx="1177636" cy="646331"/>
          </a:xfrm>
          <a:prstGeom prst="rect">
            <a:avLst/>
          </a:prstGeom>
          <a:noFill/>
        </p:spPr>
        <p:txBody>
          <a:bodyPr wrap="square" rtlCol="0">
            <a:spAutoFit/>
          </a:bodyPr>
          <a:lstStyle/>
          <a:p>
            <a:pPr algn="ctr"/>
            <a:r>
              <a:rPr lang="en-US" b="1" dirty="0"/>
              <a:t>Partial Schedule</a:t>
            </a:r>
          </a:p>
        </p:txBody>
      </p:sp>
    </p:spTree>
    <p:extLst>
      <p:ext uri="{BB962C8B-B14F-4D97-AF65-F5344CB8AC3E}">
        <p14:creationId xmlns:p14="http://schemas.microsoft.com/office/powerpoint/2010/main" val="2057556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609600"/>
            <a:ext cx="2724150" cy="2197525"/>
          </a:xfrm>
        </p:spPr>
        <p:txBody>
          <a:bodyPr wrap="square">
            <a:spAutoFit/>
          </a:bodyPr>
          <a:lstStyle/>
          <a:p>
            <a:r>
              <a:rPr lang="en-US" sz="3800" b="1" dirty="0">
                <a:solidFill>
                  <a:schemeClr val="accent1"/>
                </a:solidFill>
                <a:ea typeface="Source Sans Pro" charset="0"/>
              </a:rPr>
              <a:t>9. </a:t>
            </a:r>
            <a:r>
              <a:rPr lang="en-US" sz="3800" b="1" dirty="0">
                <a:ea typeface="Source Sans Pro" charset="0"/>
              </a:rPr>
              <a:t>Prepare a Post-Closing Trial Balance</a:t>
            </a:r>
            <a:endParaRPr lang="en-US" sz="3800" b="1" dirty="0">
              <a:solidFill>
                <a:schemeClr val="accent1"/>
              </a:solidFill>
              <a:ea typeface="Source Sans Pro" charset="0"/>
            </a:endParaRPr>
          </a:p>
        </p:txBody>
      </p:sp>
      <p:sp>
        <p:nvSpPr>
          <p:cNvPr id="8" name="Rectangle 7"/>
          <p:cNvSpPr>
            <a:spLocks noChangeArrowheads="1"/>
          </p:cNvSpPr>
          <p:nvPr/>
        </p:nvSpPr>
        <p:spPr bwMode="auto">
          <a:xfrm>
            <a:off x="1181859" y="5761268"/>
            <a:ext cx="1713741"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a:solidFill>
                  <a:srgbClr val="196E78"/>
                </a:solidFill>
                <a:latin typeface="+mn-lt"/>
              </a:rPr>
              <a:t>ILLUSTRATION 4.12</a:t>
            </a:r>
          </a:p>
        </p:txBody>
      </p:sp>
      <p:graphicFrame>
        <p:nvGraphicFramePr>
          <p:cNvPr id="11" name="Table 10"/>
          <p:cNvGraphicFramePr>
            <a:graphicFrameLocks noGrp="1"/>
          </p:cNvGraphicFramePr>
          <p:nvPr>
            <p:extLst>
              <p:ext uri="{D42A27DB-BD31-4B8C-83A1-F6EECF244321}">
                <p14:modId xmlns:p14="http://schemas.microsoft.com/office/powerpoint/2010/main" val="2142882837"/>
              </p:ext>
            </p:extLst>
          </p:nvPr>
        </p:nvGraphicFramePr>
        <p:xfrm>
          <a:off x="3233568" y="722211"/>
          <a:ext cx="5681832" cy="5373789"/>
        </p:xfrm>
        <a:graphic>
          <a:graphicData uri="http://schemas.openxmlformats.org/drawingml/2006/table">
            <a:tbl>
              <a:tblPr>
                <a:tableStyleId>{5C22544A-7EE6-4342-B048-85BDC9FD1C3A}</a:tableStyleId>
              </a:tblPr>
              <a:tblGrid>
                <a:gridCol w="3080046">
                  <a:extLst>
                    <a:ext uri="{9D8B030D-6E8A-4147-A177-3AD203B41FA5}">
                      <a16:colId xmlns:a16="http://schemas.microsoft.com/office/drawing/2014/main" val="20000"/>
                    </a:ext>
                  </a:extLst>
                </a:gridCol>
                <a:gridCol w="991128">
                  <a:extLst>
                    <a:ext uri="{9D8B030D-6E8A-4147-A177-3AD203B41FA5}">
                      <a16:colId xmlns:a16="http://schemas.microsoft.com/office/drawing/2014/main" val="20001"/>
                    </a:ext>
                  </a:extLst>
                </a:gridCol>
                <a:gridCol w="468984">
                  <a:extLst>
                    <a:ext uri="{9D8B030D-6E8A-4147-A177-3AD203B41FA5}">
                      <a16:colId xmlns:a16="http://schemas.microsoft.com/office/drawing/2014/main" val="20002"/>
                    </a:ext>
                  </a:extLst>
                </a:gridCol>
                <a:gridCol w="941120">
                  <a:extLst>
                    <a:ext uri="{9D8B030D-6E8A-4147-A177-3AD203B41FA5}">
                      <a16:colId xmlns:a16="http://schemas.microsoft.com/office/drawing/2014/main" val="20003"/>
                    </a:ext>
                  </a:extLst>
                </a:gridCol>
                <a:gridCol w="200554">
                  <a:extLst>
                    <a:ext uri="{9D8B030D-6E8A-4147-A177-3AD203B41FA5}">
                      <a16:colId xmlns:a16="http://schemas.microsoft.com/office/drawing/2014/main" val="20004"/>
                    </a:ext>
                  </a:extLst>
                </a:gridCol>
              </a:tblGrid>
              <a:tr h="182245">
                <a:tc gridSpan="4">
                  <a:txBody>
                    <a:bodyPr/>
                    <a:lstStyle/>
                    <a:p>
                      <a:pPr algn="ctr"/>
                      <a:r>
                        <a:rPr lang="en-US" sz="2000" b="1" i="0" u="none" strike="noStrike" kern="1200" baseline="0" dirty="0" err="1">
                          <a:solidFill>
                            <a:schemeClr val="dk1"/>
                          </a:solidFill>
                          <a:latin typeface="+mn-lt"/>
                          <a:ea typeface="+mn-ea"/>
                          <a:cs typeface="+mn-cs"/>
                        </a:rPr>
                        <a:t>Yazici</a:t>
                      </a:r>
                      <a:r>
                        <a:rPr lang="en-US" sz="2000" b="1" i="0" u="none" strike="noStrike" kern="1200" baseline="0" dirty="0">
                          <a:solidFill>
                            <a:schemeClr val="dk1"/>
                          </a:solidFill>
                          <a:latin typeface="+mn-lt"/>
                          <a:ea typeface="+mn-ea"/>
                          <a:cs typeface="+mn-cs"/>
                        </a:rPr>
                        <a:t> Advertising</a:t>
                      </a:r>
                    </a:p>
                    <a:p>
                      <a:pPr algn="ctr"/>
                      <a:r>
                        <a:rPr lang="en-US" sz="2000" b="1" i="0" u="none" strike="noStrike" kern="1200" baseline="0" dirty="0">
                          <a:solidFill>
                            <a:schemeClr val="dk1"/>
                          </a:solidFill>
                          <a:latin typeface="+mn-lt"/>
                          <a:ea typeface="+mn-ea"/>
                          <a:cs typeface="+mn-cs"/>
                        </a:rPr>
                        <a:t>Post-Closing Trial Balance</a:t>
                      </a:r>
                    </a:p>
                    <a:p>
                      <a:pPr algn="ctr"/>
                      <a:r>
                        <a:rPr lang="en-US" sz="2000" b="1" i="0" u="none" strike="noStrike" kern="1200" baseline="0" dirty="0">
                          <a:solidFill>
                            <a:schemeClr val="dk1"/>
                          </a:solidFill>
                          <a:latin typeface="+mn-lt"/>
                          <a:ea typeface="+mn-ea"/>
                          <a:cs typeface="+mn-cs"/>
                        </a:rPr>
                        <a:t>October 31, 2020</a:t>
                      </a:r>
                      <a:endParaRPr lang="en-US" sz="2000" b="1" i="0" u="none" strike="noStrike" dirty="0">
                        <a:solidFill>
                          <a:srgbClr val="000000"/>
                        </a:solidFill>
                        <a:effectLst/>
                        <a:latin typeface="Calibri" panose="020F0502020204030204" pitchFamily="34" charset="0"/>
                      </a:endParaRPr>
                    </a:p>
                  </a:txBody>
                  <a:tcPr marL="4233" marR="42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a:endParaRPr lang="en-US" sz="2000" b="1" i="0" u="none" strike="noStrike" dirty="0">
                        <a:solidFill>
                          <a:srgbClr val="000000"/>
                        </a:solidFill>
                        <a:effectLst/>
                        <a:latin typeface="Calibri" panose="020F0502020204030204" pitchFamily="34" charset="0"/>
                      </a:endParaRPr>
                    </a:p>
                  </a:txBody>
                  <a:tcPr marL="4233" marR="42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82245">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mpd="sng">
                      <a:noFill/>
                    </a:lnT>
                    <a:solidFill>
                      <a:schemeClr val="bg2"/>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B="0" anchor="b">
                    <a:lnT w="12700" cmpd="sng">
                      <a:noFill/>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2000" b="1" i="0" u="none" strike="noStrike" dirty="0">
                        <a:solidFill>
                          <a:srgbClr val="000000"/>
                        </a:solidFill>
                        <a:effectLst/>
                        <a:latin typeface="Calibri" panose="020F0502020204030204" pitchFamily="34" charset="0"/>
                      </a:endParaRPr>
                    </a:p>
                  </a:txBody>
                  <a:tcPr marL="4233" marR="4233" marT="4233" marB="0" anchor="b">
                    <a:lnT w="12700" cmpd="sng">
                      <a:noFill/>
                    </a:lnT>
                    <a:solidFill>
                      <a:schemeClr val="bg2"/>
                    </a:solidFill>
                  </a:tcPr>
                </a:tc>
                <a:tc>
                  <a:txBody>
                    <a:bodyPr/>
                    <a:lstStyle/>
                    <a:p>
                      <a:pPr algn="ctr" fontAlgn="b"/>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4233" marB="0" anchor="b">
                    <a:lnR w="12700" cmpd="sng">
                      <a:noFill/>
                    </a:lnR>
                    <a:lnT w="12700" cmpd="sng">
                      <a:noFill/>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2000" b="1"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82245">
                <a:tc>
                  <a:txBody>
                    <a:bodyPr/>
                    <a:lstStyle/>
                    <a:p>
                      <a:pPr algn="l" fontAlgn="b"/>
                      <a:r>
                        <a:rPr lang="en-US" sz="2000" u="none" strike="noStrike" dirty="0">
                          <a:effectLst/>
                        </a:rPr>
                        <a:t>Cash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dirty="0"/>
                        <a:t>₺</a:t>
                      </a:r>
                      <a:r>
                        <a:rPr lang="en-US" sz="2000" u="none" strike="noStrike" dirty="0">
                          <a:effectLst/>
                        </a:rPr>
                        <a:t>15,200</a:t>
                      </a:r>
                      <a:endParaRPr lang="en-US" sz="20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lnT w="19050" cap="flat" cmpd="sng" algn="ctr">
                      <a:noFill/>
                      <a:prstDash val="solid"/>
                      <a:round/>
                      <a:headEnd type="none" w="med" len="med"/>
                      <a:tailEnd type="none" w="med" len="med"/>
                    </a:lnT>
                    <a:solidFill>
                      <a:schemeClr val="bg2"/>
                    </a:solidFill>
                  </a:tcPr>
                </a:tc>
                <a:extLst>
                  <a:ext uri="{0D108BD9-81ED-4DB2-BD59-A6C34878D82A}">
                    <a16:rowId xmlns:a16="http://schemas.microsoft.com/office/drawing/2014/main" val="10002"/>
                  </a:ext>
                </a:extLst>
              </a:tr>
              <a:tr h="182245">
                <a:tc>
                  <a:txBody>
                    <a:bodyPr/>
                    <a:lstStyle/>
                    <a:p>
                      <a:pPr algn="l" fontAlgn="b"/>
                      <a:r>
                        <a:rPr lang="en-US" sz="2000" b="0" i="0" u="none" strike="noStrike" dirty="0">
                          <a:solidFill>
                            <a:srgbClr val="000000"/>
                          </a:solidFill>
                          <a:effectLst/>
                          <a:latin typeface="Calibri" panose="020F0502020204030204" pitchFamily="34" charset="0"/>
                        </a:rPr>
                        <a:t>Accounts Receivable</a:t>
                      </a:r>
                    </a:p>
                  </a:txBody>
                  <a:tcPr marL="182880" marR="4233" marT="4233" marB="0" anchor="b">
                    <a:solidFill>
                      <a:schemeClr val="bg2"/>
                    </a:solidFill>
                  </a:tcPr>
                </a:tc>
                <a:tc>
                  <a:txBody>
                    <a:bodyPr/>
                    <a:lstStyle/>
                    <a:p>
                      <a:pPr algn="r" fontAlgn="b"/>
                      <a:r>
                        <a:rPr lang="en-US" sz="2000" b="0" i="0" u="none" strike="noStrike" dirty="0">
                          <a:solidFill>
                            <a:srgbClr val="000000"/>
                          </a:solidFill>
                          <a:effectLst/>
                          <a:latin typeface="Calibri" panose="020F0502020204030204" pitchFamily="34" charset="0"/>
                        </a:rPr>
                        <a:t>200</a:t>
                      </a: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3"/>
                  </a:ext>
                </a:extLst>
              </a:tr>
              <a:tr h="182245">
                <a:tc>
                  <a:txBody>
                    <a:bodyPr/>
                    <a:lstStyle/>
                    <a:p>
                      <a:pPr algn="l" fontAlgn="b"/>
                      <a:r>
                        <a:rPr lang="en-US" sz="2000" u="none" strike="noStrike" dirty="0">
                          <a:effectLst/>
                        </a:rPr>
                        <a:t>Supplies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u="none" strike="noStrike" dirty="0">
                          <a:effectLst/>
                        </a:rPr>
                        <a:t>1,000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4"/>
                  </a:ext>
                </a:extLst>
              </a:tr>
              <a:tr h="182245">
                <a:tc>
                  <a:txBody>
                    <a:bodyPr/>
                    <a:lstStyle/>
                    <a:p>
                      <a:pPr algn="l" fontAlgn="b"/>
                      <a:r>
                        <a:rPr lang="en-US" sz="2000" u="none" strike="noStrike" dirty="0">
                          <a:effectLst/>
                        </a:rPr>
                        <a:t>Prepaid Insurance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u="none" strike="noStrike" dirty="0">
                          <a:effectLst/>
                        </a:rPr>
                        <a:t>550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5"/>
                  </a:ext>
                </a:extLst>
              </a:tr>
              <a:tr h="182245">
                <a:tc>
                  <a:txBody>
                    <a:bodyPr/>
                    <a:lstStyle/>
                    <a:p>
                      <a:pPr algn="l" fontAlgn="b"/>
                      <a:r>
                        <a:rPr lang="en-US" sz="2000" u="none" strike="noStrike" dirty="0">
                          <a:effectLst/>
                        </a:rPr>
                        <a:t>Equipment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u="none" strike="noStrike" dirty="0">
                          <a:effectLst/>
                        </a:rPr>
                        <a:t>5,000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6"/>
                  </a:ext>
                </a:extLst>
              </a:tr>
              <a:tr h="182245">
                <a:tc>
                  <a:txBody>
                    <a:bodyPr/>
                    <a:lstStyle/>
                    <a:p>
                      <a:pPr algn="l" fontAlgn="b"/>
                      <a:r>
                        <a:rPr lang="en-US" sz="2000" b="0" i="0" u="none" strike="noStrike" dirty="0">
                          <a:solidFill>
                            <a:srgbClr val="000000"/>
                          </a:solidFill>
                          <a:effectLst/>
                          <a:latin typeface="Calibri" panose="020F0502020204030204" pitchFamily="34" charset="0"/>
                        </a:rPr>
                        <a:t>Accumulated</a:t>
                      </a:r>
                      <a:r>
                        <a:rPr lang="en-US" sz="2000" b="0" i="0" u="none" strike="noStrike" baseline="0" dirty="0">
                          <a:solidFill>
                            <a:srgbClr val="000000"/>
                          </a:solidFill>
                          <a:effectLst/>
                          <a:latin typeface="Calibri" panose="020F0502020204030204" pitchFamily="34" charset="0"/>
                        </a:rPr>
                        <a:t> Depreciation</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dirty="0"/>
                        <a:t>₺</a:t>
                      </a:r>
                      <a:r>
                        <a:rPr lang="en-US" sz="2000" b="0" i="0" u="none" strike="noStrike" dirty="0">
                          <a:solidFill>
                            <a:srgbClr val="000000"/>
                          </a:solidFill>
                          <a:effectLst/>
                          <a:latin typeface="Calibri" panose="020F0502020204030204" pitchFamily="34" charset="0"/>
                        </a:rPr>
                        <a:t>        40</a:t>
                      </a: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7"/>
                  </a:ext>
                </a:extLst>
              </a:tr>
              <a:tr h="182245">
                <a:tc>
                  <a:txBody>
                    <a:bodyPr/>
                    <a:lstStyle/>
                    <a:p>
                      <a:pPr algn="l" fontAlgn="b"/>
                      <a:r>
                        <a:rPr lang="en-US" sz="2000" u="none" strike="noStrike" dirty="0">
                          <a:effectLst/>
                        </a:rPr>
                        <a:t>Notes Payable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5,000</a:t>
                      </a:r>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8"/>
                  </a:ext>
                </a:extLst>
              </a:tr>
              <a:tr h="182245">
                <a:tc>
                  <a:txBody>
                    <a:bodyPr/>
                    <a:lstStyle/>
                    <a:p>
                      <a:pPr algn="l" fontAlgn="b"/>
                      <a:r>
                        <a:rPr lang="en-US" sz="2000" u="none" strike="noStrike" dirty="0">
                          <a:effectLst/>
                        </a:rPr>
                        <a:t>Accounts Payable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2,500</a:t>
                      </a:r>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9"/>
                  </a:ext>
                </a:extLst>
              </a:tr>
              <a:tr h="182245">
                <a:tc>
                  <a:txBody>
                    <a:bodyPr/>
                    <a:lstStyle/>
                    <a:p>
                      <a:pPr algn="l" fontAlgn="b"/>
                      <a:r>
                        <a:rPr lang="en-US" sz="2000" u="none" strike="noStrike" dirty="0">
                          <a:effectLst/>
                        </a:rPr>
                        <a:t>Unearned Service Revenue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800</a:t>
                      </a:r>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10"/>
                  </a:ext>
                </a:extLst>
              </a:tr>
              <a:tr h="182245">
                <a:tc>
                  <a:txBody>
                    <a:bodyPr/>
                    <a:lstStyle/>
                    <a:p>
                      <a:pPr algn="l" fontAlgn="b"/>
                      <a:r>
                        <a:rPr lang="en-US" sz="2000" u="none" strike="noStrike" dirty="0">
                          <a:effectLst/>
                        </a:rPr>
                        <a:t>Salaries and Wages Payable</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i="0" u="none" strike="noStrike" dirty="0">
                          <a:solidFill>
                            <a:srgbClr val="000000"/>
                          </a:solidFill>
                          <a:effectLst/>
                          <a:latin typeface="Calibri" panose="020F0502020204030204" pitchFamily="34" charset="0"/>
                        </a:rPr>
                        <a:t>1,200</a:t>
                      </a: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11"/>
                  </a:ext>
                </a:extLst>
              </a:tr>
              <a:tr h="182245">
                <a:tc>
                  <a:txBody>
                    <a:bodyPr/>
                    <a:lstStyle/>
                    <a:p>
                      <a:pPr algn="l" fontAlgn="b"/>
                      <a:r>
                        <a:rPr lang="en-US" sz="2000" b="0" i="0" u="none" strike="noStrike" dirty="0">
                          <a:solidFill>
                            <a:srgbClr val="000000"/>
                          </a:solidFill>
                          <a:effectLst/>
                          <a:latin typeface="Calibri" panose="020F0502020204030204" pitchFamily="34" charset="0"/>
                        </a:rPr>
                        <a:t>Interest Payable</a:t>
                      </a: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i="0" u="none" strike="noStrike" dirty="0">
                          <a:solidFill>
                            <a:srgbClr val="000000"/>
                          </a:solidFill>
                          <a:effectLst/>
                          <a:latin typeface="Calibri" panose="020F0502020204030204" pitchFamily="34" charset="0"/>
                        </a:rPr>
                        <a:t>50</a:t>
                      </a: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lnB w="12700" cmpd="sng">
                      <a:noFill/>
                    </a:lnB>
                    <a:solidFill>
                      <a:schemeClr val="bg2"/>
                    </a:solidFill>
                  </a:tcPr>
                </a:tc>
                <a:extLst>
                  <a:ext uri="{0D108BD9-81ED-4DB2-BD59-A6C34878D82A}">
                    <a16:rowId xmlns:a16="http://schemas.microsoft.com/office/drawing/2014/main" val="10012"/>
                  </a:ext>
                </a:extLst>
              </a:tr>
              <a:tr h="182245">
                <a:tc>
                  <a:txBody>
                    <a:bodyPr/>
                    <a:lstStyle/>
                    <a:p>
                      <a:pPr algn="l" fontAlgn="b"/>
                      <a:r>
                        <a:rPr lang="en-US" sz="2000" u="none" strike="noStrike" dirty="0">
                          <a:effectLst/>
                        </a:rPr>
                        <a:t>Owner’s Capital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12,360</a:t>
                      </a:r>
                      <a:endParaRPr lang="en-US" sz="2000" b="0" i="0" u="none" strike="noStrike" dirty="0">
                        <a:solidFill>
                          <a:srgbClr val="000000"/>
                        </a:solidFill>
                        <a:effectLst/>
                        <a:latin typeface="Calibri" panose="020F0502020204030204" pitchFamily="34" charset="0"/>
                      </a:endParaRPr>
                    </a:p>
                  </a:txBody>
                  <a:tcPr marL="4233" marR="0" marT="4233" marB="0" anchor="b">
                    <a:lnR w="12700" cmpd="sng">
                      <a:noFill/>
                    </a:lnR>
                    <a:lnB w="1905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82245">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1" u="none" strike="noStrike" dirty="0">
                          <a:solidFill>
                            <a:srgbClr val="990000"/>
                          </a:solidFill>
                          <a:effectLst/>
                        </a:rPr>
                        <a:t>₺21,950</a:t>
                      </a:r>
                      <a:endParaRPr lang="en-US" sz="2000" b="1" i="0" u="none" strike="noStrike" dirty="0">
                        <a:solidFill>
                          <a:srgbClr val="99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1" i="0" u="none" strike="noStrike" dirty="0">
                        <a:solidFill>
                          <a:srgbClr val="99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1" u="none" strike="noStrike" dirty="0">
                          <a:solidFill>
                            <a:srgbClr val="990000"/>
                          </a:solidFill>
                          <a:effectLst/>
                        </a:rPr>
                        <a:t>₺21,950</a:t>
                      </a:r>
                      <a:endParaRPr lang="en-US" sz="2000" b="1" i="0" u="none" strike="noStrike" dirty="0">
                        <a:solidFill>
                          <a:srgbClr val="990000"/>
                        </a:solidFill>
                        <a:effectLst/>
                        <a:latin typeface="Calibri" panose="020F0502020204030204" pitchFamily="34" charset="0"/>
                      </a:endParaRPr>
                    </a:p>
                  </a:txBody>
                  <a:tcPr marL="4233" marR="0" marT="4233" marB="0" anchor="b">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2000" b="1" i="0" u="none" strike="noStrike" dirty="0">
                        <a:solidFill>
                          <a:srgbClr val="990000"/>
                        </a:solidFill>
                        <a:effectLst/>
                        <a:latin typeface="Calibri" panose="020F0502020204030204" pitchFamily="34" charset="0"/>
                      </a:endParaRPr>
                    </a:p>
                  </a:txBody>
                  <a:tcPr marL="4233" marR="0" marT="4233" marB="0" anchor="b">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36178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The Worksheet</a:t>
            </a:r>
          </a:p>
        </p:txBody>
      </p:sp>
      <p:sp>
        <p:nvSpPr>
          <p:cNvPr id="6" name="Slide Number Placeholder "/>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Multiple-column form used in preparing financial statements</a:t>
            </a:r>
          </a:p>
          <a:p>
            <a:pPr marL="574675" lvl="2" indent="-346075">
              <a:lnSpc>
                <a:spcPct val="100000"/>
              </a:lnSpc>
              <a:spcBef>
                <a:spcPts val="1200"/>
              </a:spcBef>
              <a:buClr>
                <a:srgbClr val="990000"/>
              </a:buClr>
              <a:buSzPct val="100000"/>
            </a:pPr>
            <a:r>
              <a:rPr lang="en-US" altLang="en-US" sz="2800" dirty="0"/>
              <a:t>Not a permanent accounting record</a:t>
            </a:r>
          </a:p>
          <a:p>
            <a:pPr marL="574675" lvl="2" indent="-346075">
              <a:lnSpc>
                <a:spcPct val="100000"/>
              </a:lnSpc>
              <a:spcBef>
                <a:spcPts val="1200"/>
              </a:spcBef>
              <a:buClr>
                <a:srgbClr val="990000"/>
              </a:buClr>
              <a:buSzPct val="100000"/>
            </a:pPr>
            <a:r>
              <a:rPr lang="en-US" altLang="en-US" sz="2800" dirty="0"/>
              <a:t>May be a computerized worksheet</a:t>
            </a:r>
          </a:p>
          <a:p>
            <a:pPr marL="574675" lvl="2" indent="-346075">
              <a:lnSpc>
                <a:spcPct val="100000"/>
              </a:lnSpc>
              <a:spcBef>
                <a:spcPts val="1200"/>
              </a:spcBef>
              <a:buClr>
                <a:srgbClr val="990000"/>
              </a:buClr>
              <a:buSzPct val="100000"/>
            </a:pPr>
            <a:r>
              <a:rPr lang="en-US" altLang="en-US" sz="2800" dirty="0"/>
              <a:t>Prepared using a five step process</a:t>
            </a:r>
          </a:p>
          <a:p>
            <a:pPr marL="574675" lvl="2" indent="-346075">
              <a:lnSpc>
                <a:spcPct val="100000"/>
              </a:lnSpc>
              <a:spcBef>
                <a:spcPts val="1200"/>
              </a:spcBef>
              <a:buClr>
                <a:srgbClr val="990000"/>
              </a:buClr>
              <a:buSzPct val="100000"/>
            </a:pPr>
            <a:r>
              <a:rPr lang="en-US" altLang="en-US" sz="2800" dirty="0"/>
              <a:t>Use of worksheet is optional</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1350159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Unnecessary if accounting records are free of errors</a:t>
            </a:r>
          </a:p>
          <a:p>
            <a:pPr marL="574675" lvl="2" indent="-346075">
              <a:lnSpc>
                <a:spcPct val="100000"/>
              </a:lnSpc>
              <a:spcBef>
                <a:spcPts val="1200"/>
              </a:spcBef>
              <a:buClr>
                <a:srgbClr val="990000"/>
              </a:buClr>
              <a:buSzPct val="100000"/>
            </a:pPr>
            <a:r>
              <a:rPr lang="en-US" altLang="en-US" sz="2800" dirty="0"/>
              <a:t>Made whenever an error is discovered</a:t>
            </a:r>
          </a:p>
          <a:p>
            <a:pPr marL="574675" lvl="2" indent="-346075">
              <a:lnSpc>
                <a:spcPct val="100000"/>
              </a:lnSpc>
              <a:spcBef>
                <a:spcPts val="1200"/>
              </a:spcBef>
              <a:buClr>
                <a:srgbClr val="990000"/>
              </a:buClr>
              <a:buSzPct val="100000"/>
            </a:pPr>
            <a:r>
              <a:rPr lang="en-US" altLang="en-US" sz="2800" dirty="0"/>
              <a:t>Must be posted before closing entries</a:t>
            </a:r>
          </a:p>
          <a:p>
            <a:pPr marL="0" indent="0">
              <a:lnSpc>
                <a:spcPct val="100000"/>
              </a:lnSpc>
              <a:spcBef>
                <a:spcPts val="1200"/>
              </a:spcBef>
              <a:buClr>
                <a:srgbClr val="800000"/>
              </a:buClr>
              <a:buSzPct val="80000"/>
              <a:buFont typeface="Wingdings" pitchFamily="2" charset="2"/>
              <a:buNone/>
            </a:pPr>
            <a:r>
              <a:rPr lang="en-US" altLang="en-US" dirty="0"/>
              <a:t>Instead of preparing a correcting entry, </a:t>
            </a:r>
            <a:r>
              <a:rPr lang="en-US" altLang="en-US" b="1" dirty="0"/>
              <a:t>it is possible to reverse the incorrect entry and then prepare the correct entry</a:t>
            </a:r>
            <a:r>
              <a:rPr lang="en-US" altLang="en-US" dirty="0"/>
              <a:t>.</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Correcting Entries—An Avoidable Step</a:t>
            </a:r>
          </a:p>
        </p:txBody>
      </p:sp>
    </p:spTree>
    <p:extLst>
      <p:ext uri="{BB962C8B-B14F-4D97-AF65-F5344CB8AC3E}">
        <p14:creationId xmlns:p14="http://schemas.microsoft.com/office/powerpoint/2010/main" val="2828785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0" lvl="2" indent="0">
              <a:lnSpc>
                <a:spcPct val="100000"/>
              </a:lnSpc>
              <a:spcBef>
                <a:spcPts val="1200"/>
              </a:spcBef>
              <a:buClr>
                <a:srgbClr val="990000"/>
              </a:buClr>
              <a:buSzPct val="100000"/>
              <a:buNone/>
            </a:pPr>
            <a:r>
              <a:rPr lang="en-US" sz="2200" b="1" dirty="0"/>
              <a:t>Case 1: </a:t>
            </a:r>
            <a:r>
              <a:rPr lang="en-US" sz="2200" dirty="0"/>
              <a:t>On May 10, Mercato Co. journalized and posted a NT$500 cash collection on account from a customer as a debit to Cash NT$500 and a credit to Service Revenue NT$500. The company discovered the error on May 20, when the customer paid the remaining balance in full.</a:t>
            </a:r>
          </a:p>
          <a:p>
            <a:pPr marL="2514600" lvl="2" indent="-457200">
              <a:lnSpc>
                <a:spcPct val="100000"/>
              </a:lnSpc>
              <a:spcBef>
                <a:spcPts val="1200"/>
              </a:spcBef>
              <a:buClr>
                <a:srgbClr val="990000"/>
              </a:buClr>
              <a:buSzPct val="100000"/>
              <a:buNone/>
              <a:tabLst>
                <a:tab pos="6746875" algn="r"/>
                <a:tab pos="7772400" algn="r"/>
              </a:tabLst>
            </a:pPr>
            <a:r>
              <a:rPr lang="en-US" altLang="en-US" sz="2200" dirty="0"/>
              <a:t>Cash	500</a:t>
            </a:r>
          </a:p>
          <a:p>
            <a:pPr marL="2514600" lvl="2" indent="-457200">
              <a:lnSpc>
                <a:spcPct val="100000"/>
              </a:lnSpc>
              <a:spcBef>
                <a:spcPts val="1200"/>
              </a:spcBef>
              <a:buClr>
                <a:srgbClr val="990000"/>
              </a:buClr>
              <a:buSzPct val="100000"/>
              <a:buNone/>
              <a:tabLst>
                <a:tab pos="6746875" algn="r"/>
                <a:tab pos="7772400" algn="r"/>
              </a:tabLst>
            </a:pPr>
            <a:r>
              <a:rPr lang="en-US" altLang="en-US" sz="2200" dirty="0"/>
              <a:t>	Service Revenue		500</a:t>
            </a:r>
          </a:p>
          <a:p>
            <a:pPr marL="2514600" lvl="2" indent="-457200">
              <a:lnSpc>
                <a:spcPct val="100000"/>
              </a:lnSpc>
              <a:spcBef>
                <a:spcPts val="1200"/>
              </a:spcBef>
              <a:buClr>
                <a:srgbClr val="990000"/>
              </a:buClr>
              <a:buSzPct val="100000"/>
              <a:buNone/>
              <a:tabLst>
                <a:tab pos="6746875" algn="r"/>
                <a:tab pos="7772400" algn="r"/>
              </a:tabLst>
            </a:pPr>
            <a:r>
              <a:rPr lang="en-US" altLang="en-US" sz="2200" dirty="0"/>
              <a:t>Cash	500	</a:t>
            </a:r>
          </a:p>
          <a:p>
            <a:pPr marL="2514600" lvl="2" indent="-457200">
              <a:lnSpc>
                <a:spcPct val="100000"/>
              </a:lnSpc>
              <a:spcBef>
                <a:spcPts val="1200"/>
              </a:spcBef>
              <a:buClr>
                <a:srgbClr val="990000"/>
              </a:buClr>
              <a:buSzPct val="100000"/>
              <a:buNone/>
              <a:tabLst>
                <a:tab pos="6746875" algn="r"/>
                <a:tab pos="7772400" algn="r"/>
              </a:tabLst>
            </a:pPr>
            <a:r>
              <a:rPr lang="en-US" altLang="en-US" sz="2200" dirty="0"/>
              <a:t>	Accounts Receivable		500</a:t>
            </a:r>
          </a:p>
          <a:p>
            <a:pPr marL="2514600" lvl="2" indent="-457200">
              <a:lnSpc>
                <a:spcPct val="100000"/>
              </a:lnSpc>
              <a:spcBef>
                <a:spcPts val="1200"/>
              </a:spcBef>
              <a:buClr>
                <a:srgbClr val="990000"/>
              </a:buClr>
              <a:buSzPct val="100000"/>
              <a:buNone/>
              <a:tabLst>
                <a:tab pos="6746875" algn="r"/>
                <a:tab pos="7772400" algn="r"/>
              </a:tabLst>
            </a:pPr>
            <a:r>
              <a:rPr lang="en-US" altLang="en-US" sz="2200" dirty="0"/>
              <a:t>Service Revenue	500	</a:t>
            </a:r>
          </a:p>
          <a:p>
            <a:pPr marL="2514600" lvl="2" indent="-457200">
              <a:lnSpc>
                <a:spcPct val="100000"/>
              </a:lnSpc>
              <a:spcBef>
                <a:spcPts val="1200"/>
              </a:spcBef>
              <a:buClr>
                <a:srgbClr val="990000"/>
              </a:buClr>
              <a:buSzPct val="100000"/>
              <a:buNone/>
              <a:tabLst>
                <a:tab pos="6746875" algn="r"/>
                <a:tab pos="7772400" algn="r"/>
              </a:tabLst>
            </a:pPr>
            <a:r>
              <a:rPr lang="en-US" altLang="en-US" sz="2200" dirty="0"/>
              <a:t>	Accounts Receivable		500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Correcting Entries—An Avoidable Step</a:t>
            </a:r>
          </a:p>
        </p:txBody>
      </p:sp>
      <p:sp>
        <p:nvSpPr>
          <p:cNvPr id="9" name="Text Box 32"/>
          <p:cNvSpPr txBox="1">
            <a:spLocks noChangeArrowheads="1"/>
          </p:cNvSpPr>
          <p:nvPr/>
        </p:nvSpPr>
        <p:spPr bwMode="auto">
          <a:xfrm>
            <a:off x="381000" y="3152556"/>
            <a:ext cx="1524000" cy="830997"/>
          </a:xfrm>
          <a:prstGeom prst="rect">
            <a:avLst/>
          </a:prstGeom>
          <a:solidFill>
            <a:srgbClr val="FAF5C9"/>
          </a:solidFill>
          <a:ln w="28575">
            <a:solidFill>
              <a:schemeClr val="tx1"/>
            </a:solidFill>
            <a:miter lim="800000"/>
            <a:headEnd/>
            <a:tailEnd/>
          </a:ln>
        </p:spPr>
        <p:txBody>
          <a:bodyPr lIns="0" rIns="0">
            <a:spAutoFit/>
          </a:bodyPr>
          <a:lstStyle>
            <a:defPPr>
              <a:defRPr lang="en-US"/>
            </a:defPPr>
            <a:lvl1pPr algn="ctr">
              <a:spcBef>
                <a:spcPts val="0"/>
              </a:spcBef>
              <a:buClrTx/>
              <a:buSzTx/>
              <a:buFontTx/>
              <a:buNone/>
              <a:defRPr sz="2400" b="0">
                <a:cs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b="1" dirty="0"/>
              <a:t>Incorrect</a:t>
            </a:r>
          </a:p>
          <a:p>
            <a:r>
              <a:rPr lang="en-US" altLang="en-US" b="1" dirty="0"/>
              <a:t>entry</a:t>
            </a:r>
          </a:p>
        </p:txBody>
      </p:sp>
      <p:sp>
        <p:nvSpPr>
          <p:cNvPr id="11" name="Text Box 32"/>
          <p:cNvSpPr txBox="1">
            <a:spLocks noChangeArrowheads="1"/>
          </p:cNvSpPr>
          <p:nvPr/>
        </p:nvSpPr>
        <p:spPr bwMode="auto">
          <a:xfrm>
            <a:off x="381000" y="4182255"/>
            <a:ext cx="1524000" cy="830997"/>
          </a:xfrm>
          <a:prstGeom prst="rect">
            <a:avLst/>
          </a:prstGeom>
          <a:solidFill>
            <a:srgbClr val="FAF5C9"/>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ts val="0"/>
              </a:spcBef>
              <a:buClrTx/>
              <a:buSzTx/>
              <a:buFontTx/>
              <a:buNone/>
            </a:pPr>
            <a:r>
              <a:rPr lang="en-US" altLang="en-US" sz="2400" dirty="0">
                <a:solidFill>
                  <a:schemeClr val="tx1"/>
                </a:solidFill>
                <a:latin typeface="+mn-lt"/>
                <a:cs typeface="Arial" charset="0"/>
              </a:rPr>
              <a:t>Correct</a:t>
            </a:r>
          </a:p>
          <a:p>
            <a:pPr algn="ctr">
              <a:spcBef>
                <a:spcPts val="0"/>
              </a:spcBef>
              <a:buClrTx/>
              <a:buSzTx/>
              <a:buFontTx/>
              <a:buNone/>
            </a:pPr>
            <a:r>
              <a:rPr lang="en-US" altLang="en-US" sz="2400" dirty="0">
                <a:solidFill>
                  <a:schemeClr val="tx1"/>
                </a:solidFill>
                <a:latin typeface="+mn-lt"/>
                <a:cs typeface="Arial" charset="0"/>
              </a:rPr>
              <a:t>entry</a:t>
            </a:r>
          </a:p>
        </p:txBody>
      </p:sp>
      <p:sp>
        <p:nvSpPr>
          <p:cNvPr id="12" name="Text Box 32"/>
          <p:cNvSpPr txBox="1">
            <a:spLocks noChangeArrowheads="1"/>
          </p:cNvSpPr>
          <p:nvPr/>
        </p:nvSpPr>
        <p:spPr bwMode="auto">
          <a:xfrm>
            <a:off x="381000" y="5220588"/>
            <a:ext cx="1524000" cy="830997"/>
          </a:xfrm>
          <a:prstGeom prst="rect">
            <a:avLst/>
          </a:prstGeom>
          <a:solidFill>
            <a:srgbClr val="C4F8EE"/>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mn-lt"/>
                <a:cs typeface="Arial" charset="0"/>
              </a:rPr>
              <a:t>Correcting entry</a:t>
            </a:r>
          </a:p>
        </p:txBody>
      </p:sp>
    </p:spTree>
    <p:extLst>
      <p:ext uri="{BB962C8B-B14F-4D97-AF65-F5344CB8AC3E}">
        <p14:creationId xmlns:p14="http://schemas.microsoft.com/office/powerpoint/2010/main" val="6568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left)">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left)">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left)">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2"/>
          <p:cNvSpPr txBox="1">
            <a:spLocks noChangeArrowheads="1"/>
          </p:cNvSpPr>
          <p:nvPr/>
        </p:nvSpPr>
        <p:spPr bwMode="auto">
          <a:xfrm>
            <a:off x="381000" y="3152556"/>
            <a:ext cx="1524000" cy="830997"/>
          </a:xfrm>
          <a:prstGeom prst="rect">
            <a:avLst/>
          </a:prstGeom>
          <a:solidFill>
            <a:srgbClr val="FAF5C9"/>
          </a:solidFill>
          <a:ln w="28575">
            <a:solidFill>
              <a:schemeClr val="tx1"/>
            </a:solidFill>
            <a:miter lim="800000"/>
            <a:headEnd/>
            <a:tailEnd/>
          </a:ln>
        </p:spPr>
        <p:txBody>
          <a:bodyPr lIns="0" rIns="0">
            <a:spAutoFit/>
          </a:bodyPr>
          <a:lstStyle>
            <a:defPPr>
              <a:defRPr lang="en-US"/>
            </a:defPPr>
            <a:lvl1pPr algn="ctr">
              <a:spcBef>
                <a:spcPts val="0"/>
              </a:spcBef>
              <a:buClrTx/>
              <a:buSzTx/>
              <a:buFontTx/>
              <a:buNone/>
              <a:defRPr sz="2400" b="0">
                <a:cs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b="1" dirty="0"/>
              <a:t>Incorrect</a:t>
            </a:r>
          </a:p>
          <a:p>
            <a:r>
              <a:rPr lang="en-US" altLang="en-US" b="1" dirty="0"/>
              <a:t>entry</a:t>
            </a:r>
          </a:p>
        </p:txBody>
      </p:sp>
      <p:sp>
        <p:nvSpPr>
          <p:cNvPr id="6" name="Slide Number Placeholder "/>
          <p:cNvSpPr>
            <a:spLocks noGrp="1"/>
          </p:cNvSpPr>
          <p:nvPr>
            <p:ph type="sldNum" sz="quarter" idx="10"/>
          </p:nvPr>
        </p:nvSpPr>
        <p:spPr/>
        <p:txBody>
          <a:bodyPr/>
          <a:lstStyle/>
          <a:p>
            <a:fld id="{67B19427-F580-D146-B60E-4CADEE75497F}" type="slidenum">
              <a:rPr lang="en-US" smtClean="0"/>
              <a:pPr/>
              <a:t>42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0" lvl="2" indent="0">
              <a:lnSpc>
                <a:spcPct val="100000"/>
              </a:lnSpc>
              <a:spcBef>
                <a:spcPts val="1200"/>
              </a:spcBef>
              <a:buClr>
                <a:srgbClr val="990000"/>
              </a:buClr>
              <a:buSzPct val="100000"/>
              <a:buNone/>
            </a:pPr>
            <a:r>
              <a:rPr lang="en-US" sz="2400" b="1" dirty="0"/>
              <a:t>Case 2: </a:t>
            </a:r>
            <a:r>
              <a:rPr lang="en-US" sz="2400" dirty="0"/>
              <a:t>On May 18, Mercato purchased on account equipment costing NT$4,500. The transaction was journalized and posted as a debit to Equipment NT$450 and a credit to Accounts Payable NT$450. The error was discovered on June 3,</a:t>
            </a:r>
            <a:endParaRPr lang="en-US" altLang="en-US" sz="2400" dirty="0"/>
          </a:p>
          <a:p>
            <a:pPr marL="2514600" lvl="2" indent="-457200">
              <a:lnSpc>
                <a:spcPct val="100000"/>
              </a:lnSpc>
              <a:spcBef>
                <a:spcPts val="1200"/>
              </a:spcBef>
              <a:buClr>
                <a:srgbClr val="990000"/>
              </a:buClr>
              <a:buSzPct val="100000"/>
              <a:buNone/>
              <a:tabLst>
                <a:tab pos="6746875" algn="r"/>
                <a:tab pos="7772400" algn="r"/>
              </a:tabLst>
            </a:pPr>
            <a:r>
              <a:rPr lang="en-US" altLang="en-US" sz="2400" dirty="0"/>
              <a:t>Equipment	450		</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	Accounts Payable		450</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Equipment	4,500		</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	Accounts Payable		4,500</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Equipment	4,050	</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	Accounts Payable		4,050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Correcting Entries—An Avoidable Step</a:t>
            </a:r>
          </a:p>
        </p:txBody>
      </p:sp>
      <p:sp>
        <p:nvSpPr>
          <p:cNvPr id="11" name="Text Box 32"/>
          <p:cNvSpPr txBox="1">
            <a:spLocks noChangeArrowheads="1"/>
          </p:cNvSpPr>
          <p:nvPr/>
        </p:nvSpPr>
        <p:spPr bwMode="auto">
          <a:xfrm>
            <a:off x="381000" y="4182255"/>
            <a:ext cx="1524000" cy="830997"/>
          </a:xfrm>
          <a:prstGeom prst="rect">
            <a:avLst/>
          </a:prstGeom>
          <a:solidFill>
            <a:srgbClr val="FAF5C9"/>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ts val="0"/>
              </a:spcBef>
              <a:buClrTx/>
              <a:buSzTx/>
              <a:buFontTx/>
              <a:buNone/>
            </a:pPr>
            <a:r>
              <a:rPr lang="en-US" altLang="en-US" sz="2400" dirty="0">
                <a:solidFill>
                  <a:schemeClr val="tx1"/>
                </a:solidFill>
                <a:latin typeface="+mn-lt"/>
                <a:cs typeface="Arial" charset="0"/>
              </a:rPr>
              <a:t>Correct</a:t>
            </a:r>
          </a:p>
          <a:p>
            <a:pPr algn="ctr">
              <a:spcBef>
                <a:spcPts val="0"/>
              </a:spcBef>
              <a:buClrTx/>
              <a:buSzTx/>
              <a:buFontTx/>
              <a:buNone/>
            </a:pPr>
            <a:r>
              <a:rPr lang="en-US" altLang="en-US" sz="2400" dirty="0">
                <a:solidFill>
                  <a:schemeClr val="tx1"/>
                </a:solidFill>
                <a:latin typeface="+mn-lt"/>
                <a:cs typeface="Arial" charset="0"/>
              </a:rPr>
              <a:t>entry</a:t>
            </a:r>
          </a:p>
        </p:txBody>
      </p:sp>
      <p:sp>
        <p:nvSpPr>
          <p:cNvPr id="12" name="Text Box 32"/>
          <p:cNvSpPr txBox="1">
            <a:spLocks noChangeArrowheads="1"/>
          </p:cNvSpPr>
          <p:nvPr/>
        </p:nvSpPr>
        <p:spPr bwMode="auto">
          <a:xfrm>
            <a:off x="381000" y="5220588"/>
            <a:ext cx="1524000" cy="830997"/>
          </a:xfrm>
          <a:prstGeom prst="rect">
            <a:avLst/>
          </a:prstGeom>
          <a:solidFill>
            <a:srgbClr val="C4F8EE"/>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mn-lt"/>
                <a:cs typeface="Arial" charset="0"/>
              </a:rPr>
              <a:t>Correcting entry</a:t>
            </a:r>
          </a:p>
        </p:txBody>
      </p:sp>
    </p:spTree>
    <p:extLst>
      <p:ext uri="{BB962C8B-B14F-4D97-AF65-F5344CB8AC3E}">
        <p14:creationId xmlns:p14="http://schemas.microsoft.com/office/powerpoint/2010/main" val="137624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left)">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left)">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left)">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624" y="1447799"/>
            <a:ext cx="8534400" cy="4719419"/>
          </a:xfrm>
          <a:prstGeom prst="rect">
            <a:avLst/>
          </a:prstGeom>
        </p:spPr>
        <p:txBody>
          <a:bodyPr/>
          <a:lstStyle/>
          <a:p>
            <a:pPr marL="0" indent="0">
              <a:lnSpc>
                <a:spcPct val="100000"/>
              </a:lnSpc>
              <a:spcBef>
                <a:spcPts val="1200"/>
              </a:spcBef>
              <a:buNone/>
            </a:pPr>
            <a:r>
              <a:rPr lang="en-US" sz="2400" dirty="0"/>
              <a:t>Sanchez Company discovered the following errors made in January 2020 (amounts in thousands).</a:t>
            </a:r>
          </a:p>
          <a:p>
            <a:pPr marL="457200" indent="-457200">
              <a:lnSpc>
                <a:spcPct val="100000"/>
              </a:lnSpc>
              <a:spcBef>
                <a:spcPts val="1200"/>
              </a:spcBef>
              <a:buFont typeface="+mj-lt"/>
              <a:buAutoNum type="arabicPeriod"/>
            </a:pPr>
            <a:r>
              <a:rPr lang="en-US" sz="2400" dirty="0"/>
              <a:t>A payment of Salaries and Wages Expense of INR600 was debited to Supplies and credited to Cash, both for INR600.</a:t>
            </a:r>
          </a:p>
          <a:p>
            <a:pPr marL="457200" indent="-457200">
              <a:lnSpc>
                <a:spcPct val="100000"/>
              </a:lnSpc>
              <a:spcBef>
                <a:spcPts val="1200"/>
              </a:spcBef>
              <a:buFont typeface="+mj-lt"/>
              <a:buAutoNum type="arabicPeriod"/>
            </a:pPr>
            <a:r>
              <a:rPr lang="en-US" sz="2400" dirty="0"/>
              <a:t>A collection of INR3,000 from a client on account was debited to Cash INR200 and credited to Service Revenue INR200.</a:t>
            </a:r>
          </a:p>
          <a:p>
            <a:pPr marL="457200" indent="-457200">
              <a:lnSpc>
                <a:spcPct val="100000"/>
              </a:lnSpc>
              <a:spcBef>
                <a:spcPts val="1200"/>
              </a:spcBef>
              <a:buFont typeface="+mj-lt"/>
              <a:buAutoNum type="arabicPeriod"/>
            </a:pPr>
            <a:r>
              <a:rPr lang="en-US" sz="2400" dirty="0"/>
              <a:t>The purchase of supplies on account for INR860 was debited to Supplies INR680 and credited to Accounts Payable INR680.</a:t>
            </a:r>
          </a:p>
          <a:p>
            <a:pPr marL="0" indent="0">
              <a:lnSpc>
                <a:spcPct val="100000"/>
              </a:lnSpc>
              <a:spcBef>
                <a:spcPts val="1200"/>
              </a:spcBef>
              <a:buNone/>
            </a:pPr>
            <a:r>
              <a:rPr lang="en-US" sz="2400" dirty="0"/>
              <a:t>Correct the errors without reversing the incorrect entry.</a:t>
            </a:r>
            <a:endParaRPr lang="en-US" altLang="en-US" sz="2400" b="1"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3    </a:t>
            </a:r>
            <a:r>
              <a:rPr lang="en-US" b="1" dirty="0">
                <a:solidFill>
                  <a:srgbClr val="196E78"/>
                </a:solidFill>
                <a:ea typeface="Source Sans Pro" charset="0"/>
              </a:rPr>
              <a:t>Correcting Entries</a:t>
            </a:r>
            <a:endParaRPr lang="en-US" sz="2000" b="1" dirty="0"/>
          </a:p>
        </p:txBody>
      </p:sp>
      <p:cxnSp>
        <p:nvCxnSpPr>
          <p:cNvPr id="12" name="Straight Connector 11"/>
          <p:cNvCxnSpPr/>
          <p:nvPr/>
        </p:nvCxnSpPr>
        <p:spPr>
          <a:xfrm flipV="1">
            <a:off x="233432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274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624" y="1447799"/>
            <a:ext cx="8534400" cy="4719419"/>
          </a:xfrm>
          <a:prstGeom prst="rect">
            <a:avLst/>
          </a:prstGeom>
        </p:spPr>
        <p:txBody>
          <a:bodyPr/>
          <a:lstStyle/>
          <a:p>
            <a:pPr marL="457200" indent="-457200">
              <a:lnSpc>
                <a:spcPct val="100000"/>
              </a:lnSpc>
              <a:spcBef>
                <a:spcPts val="1200"/>
              </a:spcBef>
              <a:buFont typeface="+mj-lt"/>
              <a:buAutoNum type="arabicPeriod"/>
            </a:pPr>
            <a:r>
              <a:rPr lang="en-US" sz="2400" dirty="0"/>
              <a:t>A payment of Salaries and Wages Expense of INR600 was debited to Supplies and credited to Cash, both for INR600.</a:t>
            </a:r>
          </a:p>
          <a:p>
            <a:pPr marL="346075" indent="-346075">
              <a:lnSpc>
                <a:spcPct val="100000"/>
              </a:lnSpc>
              <a:spcBef>
                <a:spcPts val="1200"/>
              </a:spcBef>
              <a:buNone/>
              <a:tabLst>
                <a:tab pos="803275" algn="l"/>
                <a:tab pos="1260475" algn="l"/>
                <a:tab pos="5943600" algn="r"/>
                <a:tab pos="7315200" algn="r"/>
              </a:tabLst>
            </a:pPr>
            <a:r>
              <a:rPr lang="en-US" sz="2400" dirty="0"/>
              <a:t>		Salaries and Wages Expense 	600</a:t>
            </a:r>
          </a:p>
          <a:p>
            <a:pPr marL="346075" indent="-346075">
              <a:lnSpc>
                <a:spcPct val="100000"/>
              </a:lnSpc>
              <a:spcBef>
                <a:spcPts val="600"/>
              </a:spcBef>
              <a:buNone/>
              <a:tabLst>
                <a:tab pos="803275" algn="l"/>
                <a:tab pos="1260475" algn="l"/>
                <a:tab pos="5943600" algn="r"/>
                <a:tab pos="7315200" algn="r"/>
              </a:tabLst>
            </a:pPr>
            <a:r>
              <a:rPr lang="en-US" sz="2400" dirty="0"/>
              <a:t>			Supplies 		600</a:t>
            </a:r>
          </a:p>
          <a:p>
            <a:pPr marL="457200" indent="-457200">
              <a:lnSpc>
                <a:spcPct val="100000"/>
              </a:lnSpc>
              <a:spcBef>
                <a:spcPts val="1200"/>
              </a:spcBef>
              <a:buFont typeface="+mj-lt"/>
              <a:buAutoNum type="arabicPeriod" startAt="2"/>
            </a:pPr>
            <a:r>
              <a:rPr lang="en-US" sz="2400" dirty="0"/>
              <a:t>A collection of INR3,000 from a client on account was debited to Cash INR200 and credited to Service Revenue INR200.</a:t>
            </a:r>
          </a:p>
          <a:p>
            <a:pPr marL="346075" indent="-346075">
              <a:lnSpc>
                <a:spcPct val="100000"/>
              </a:lnSpc>
              <a:spcBef>
                <a:spcPts val="1200"/>
              </a:spcBef>
              <a:buNone/>
              <a:tabLst>
                <a:tab pos="914400" algn="l"/>
                <a:tab pos="1371600" algn="l"/>
                <a:tab pos="6172200" algn="r"/>
                <a:tab pos="7315200" algn="r"/>
              </a:tabLst>
            </a:pPr>
            <a:r>
              <a:rPr lang="en-US" sz="2400" dirty="0"/>
              <a:t>		Service Revenue	200</a:t>
            </a:r>
          </a:p>
          <a:p>
            <a:pPr marL="346075" indent="-346075">
              <a:lnSpc>
                <a:spcPct val="100000"/>
              </a:lnSpc>
              <a:spcBef>
                <a:spcPts val="600"/>
              </a:spcBef>
              <a:buNone/>
              <a:tabLst>
                <a:tab pos="914400" algn="l"/>
                <a:tab pos="1371600" algn="l"/>
                <a:tab pos="6172200" algn="r"/>
                <a:tab pos="7315200" algn="r"/>
              </a:tabLst>
            </a:pPr>
            <a:r>
              <a:rPr lang="en-US" sz="2400" dirty="0"/>
              <a:t>		Cash	2,800</a:t>
            </a:r>
          </a:p>
          <a:p>
            <a:pPr marL="346075" indent="-346075">
              <a:lnSpc>
                <a:spcPct val="100000"/>
              </a:lnSpc>
              <a:spcBef>
                <a:spcPts val="600"/>
              </a:spcBef>
              <a:buNone/>
              <a:tabLst>
                <a:tab pos="914400" algn="l"/>
                <a:tab pos="1371600" algn="l"/>
                <a:tab pos="6172200" algn="r"/>
                <a:tab pos="7315200" algn="r"/>
              </a:tabLst>
            </a:pPr>
            <a:r>
              <a:rPr lang="en-US" sz="2400" dirty="0"/>
              <a:t>			Accounts Receivable		3,000</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3    </a:t>
            </a:r>
            <a:r>
              <a:rPr lang="en-US" b="1" dirty="0">
                <a:solidFill>
                  <a:srgbClr val="196E78"/>
                </a:solidFill>
                <a:ea typeface="Source Sans Pro" charset="0"/>
              </a:rPr>
              <a:t>Correcting Entries</a:t>
            </a:r>
            <a:endParaRPr lang="en-US" sz="2000" b="1" dirty="0"/>
          </a:p>
        </p:txBody>
      </p:sp>
      <p:cxnSp>
        <p:nvCxnSpPr>
          <p:cNvPr id="12" name="Straight Connector 11"/>
          <p:cNvCxnSpPr/>
          <p:nvPr/>
        </p:nvCxnSpPr>
        <p:spPr>
          <a:xfrm flipV="1">
            <a:off x="233432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65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left)">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wipe(left)">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left)">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624" y="1447799"/>
            <a:ext cx="8534400" cy="1981201"/>
          </a:xfrm>
          <a:prstGeom prst="rect">
            <a:avLst/>
          </a:prstGeom>
        </p:spPr>
        <p:txBody>
          <a:bodyPr/>
          <a:lstStyle/>
          <a:p>
            <a:pPr marL="457200" indent="-457200">
              <a:lnSpc>
                <a:spcPct val="100000"/>
              </a:lnSpc>
              <a:spcBef>
                <a:spcPts val="1200"/>
              </a:spcBef>
              <a:buFont typeface="+mj-lt"/>
              <a:buAutoNum type="arabicPeriod" startAt="3"/>
            </a:pPr>
            <a:r>
              <a:rPr lang="en-US" sz="2400" dirty="0"/>
              <a:t>The purchase of supplies on account for INR860 was debited to Supplies INR680 and credited to Accounts Payable INR680.</a:t>
            </a:r>
          </a:p>
          <a:p>
            <a:pPr marL="346075" indent="-346075">
              <a:lnSpc>
                <a:spcPct val="100000"/>
              </a:lnSpc>
              <a:spcBef>
                <a:spcPts val="1200"/>
              </a:spcBef>
              <a:buNone/>
              <a:tabLst>
                <a:tab pos="803275" algn="l"/>
                <a:tab pos="1260475" algn="l"/>
                <a:tab pos="5943600" algn="r"/>
                <a:tab pos="7315200" algn="r"/>
              </a:tabLst>
            </a:pPr>
            <a:r>
              <a:rPr lang="en-US" sz="2400" dirty="0"/>
              <a:t>		Supplies (INR860 - INR680)	180</a:t>
            </a:r>
          </a:p>
          <a:p>
            <a:pPr marL="346075" indent="-346075">
              <a:lnSpc>
                <a:spcPct val="100000"/>
              </a:lnSpc>
              <a:spcBef>
                <a:spcPts val="600"/>
              </a:spcBef>
              <a:buNone/>
              <a:tabLst>
                <a:tab pos="803275" algn="l"/>
                <a:tab pos="1260475" algn="l"/>
                <a:tab pos="5943600" algn="r"/>
                <a:tab pos="7315200" algn="r"/>
              </a:tabLst>
            </a:pPr>
            <a:r>
              <a:rPr lang="en-US" sz="2400" dirty="0"/>
              <a:t>			Accounts Payable		180</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3    </a:t>
            </a:r>
            <a:r>
              <a:rPr lang="en-US" b="1" dirty="0">
                <a:solidFill>
                  <a:srgbClr val="196E78"/>
                </a:solidFill>
                <a:ea typeface="Source Sans Pro" charset="0"/>
              </a:rPr>
              <a:t>Correcting Entries</a:t>
            </a:r>
            <a:endParaRPr lang="en-US" sz="2000" b="1" dirty="0"/>
          </a:p>
        </p:txBody>
      </p:sp>
      <p:cxnSp>
        <p:nvCxnSpPr>
          <p:cNvPr id="12" name="Straight Connector 11"/>
          <p:cNvCxnSpPr/>
          <p:nvPr/>
        </p:nvCxnSpPr>
        <p:spPr>
          <a:xfrm flipV="1">
            <a:off x="233432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19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Presents a snapshot at a point in time</a:t>
            </a:r>
          </a:p>
          <a:p>
            <a:pPr marL="574675" lvl="2" indent="-346075">
              <a:lnSpc>
                <a:spcPct val="100000"/>
              </a:lnSpc>
              <a:spcBef>
                <a:spcPts val="1200"/>
              </a:spcBef>
              <a:buClr>
                <a:srgbClr val="990000"/>
              </a:buClr>
              <a:buSzPct val="100000"/>
            </a:pPr>
            <a:r>
              <a:rPr lang="en-US" altLang="en-US" sz="2800" dirty="0"/>
              <a:t>To improve understanding, companies group similar assets and similar liabilities together</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18631"/>
          </a:xfrm>
          <a:prstGeom prst="rect">
            <a:avLst/>
          </a:prstGeom>
        </p:spPr>
        <p:txBody>
          <a:bodyPr wrap="square">
            <a:spAutoFit/>
          </a:bodyPr>
          <a:lstStyle/>
          <a:p>
            <a:r>
              <a:rPr lang="en-US" sz="3800" b="1" dirty="0">
                <a:solidFill>
                  <a:schemeClr val="accent1"/>
                </a:solidFill>
                <a:latin typeface="Calibri" panose="020F0502020204030204" pitchFamily="34" charset="0"/>
                <a:ea typeface="Source Sans Pro" charset="0"/>
                <a:cs typeface="Calibri" panose="020F0502020204030204" pitchFamily="34" charset="0"/>
              </a:rPr>
              <a:t>Classified Statement of Financial Position</a:t>
            </a:r>
          </a:p>
        </p:txBody>
      </p:sp>
      <p:graphicFrame>
        <p:nvGraphicFramePr>
          <p:cNvPr id="2" name="Table 1"/>
          <p:cNvGraphicFramePr>
            <a:graphicFrameLocks noGrp="1"/>
          </p:cNvGraphicFramePr>
          <p:nvPr>
            <p:extLst>
              <p:ext uri="{D42A27DB-BD31-4B8C-83A1-F6EECF244321}">
                <p14:modId xmlns:p14="http://schemas.microsoft.com/office/powerpoint/2010/main" val="4109208509"/>
              </p:ext>
            </p:extLst>
          </p:nvPr>
        </p:nvGraphicFramePr>
        <p:xfrm>
          <a:off x="457200" y="3318087"/>
          <a:ext cx="8305800" cy="2244513"/>
        </p:xfrm>
        <a:graphic>
          <a:graphicData uri="http://schemas.openxmlformats.org/drawingml/2006/table">
            <a:tbl>
              <a:tblPr>
                <a:tableStyleId>{5C22544A-7EE6-4342-B048-85BDC9FD1C3A}</a:tableStyleId>
              </a:tblPr>
              <a:tblGrid>
                <a:gridCol w="3935756">
                  <a:extLst>
                    <a:ext uri="{9D8B030D-6E8A-4147-A177-3AD203B41FA5}">
                      <a16:colId xmlns:a16="http://schemas.microsoft.com/office/drawing/2014/main" val="20000"/>
                    </a:ext>
                  </a:extLst>
                </a:gridCol>
                <a:gridCol w="515719">
                  <a:extLst>
                    <a:ext uri="{9D8B030D-6E8A-4147-A177-3AD203B41FA5}">
                      <a16:colId xmlns:a16="http://schemas.microsoft.com/office/drawing/2014/main" val="20001"/>
                    </a:ext>
                  </a:extLst>
                </a:gridCol>
                <a:gridCol w="3854325">
                  <a:extLst>
                    <a:ext uri="{9D8B030D-6E8A-4147-A177-3AD203B41FA5}">
                      <a16:colId xmlns:a16="http://schemas.microsoft.com/office/drawing/2014/main" val="20002"/>
                    </a:ext>
                  </a:extLst>
                </a:gridCol>
              </a:tblGrid>
              <a:tr h="0">
                <a:tc>
                  <a:txBody>
                    <a:bodyPr/>
                    <a:lstStyle/>
                    <a:p>
                      <a:pPr algn="l" fontAlgn="b"/>
                      <a:r>
                        <a:rPr lang="en-US" sz="2400" u="none" strike="noStrike" dirty="0">
                          <a:effectLst/>
                        </a:rPr>
                        <a:t>Assets</a:t>
                      </a:r>
                      <a:endParaRPr lang="en-US" sz="2400" b="0" i="0" u="none" strike="noStrike" dirty="0">
                        <a:solidFill>
                          <a:srgbClr val="000000"/>
                        </a:solidFill>
                        <a:effectLst/>
                        <a:latin typeface="Calibri" panose="020F0502020204030204" pitchFamily="34" charset="0"/>
                      </a:endParaRPr>
                    </a:p>
                  </a:txBody>
                  <a:tcPr marL="4233" marR="4233" marT="4233" anchor="b">
                    <a:lnB w="19050" cap="flat" cmpd="sng" algn="ctr">
                      <a:solidFill>
                        <a:schemeClr val="tx1"/>
                      </a:solidFill>
                      <a:prstDash val="solid"/>
                      <a:round/>
                      <a:headEnd type="none" w="med" len="med"/>
                      <a:tailEnd type="none" w="med" len="med"/>
                    </a:ln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anchor="b">
                    <a:noFill/>
                  </a:tcPr>
                </a:tc>
                <a:tc>
                  <a:txBody>
                    <a:bodyPr/>
                    <a:lstStyle/>
                    <a:p>
                      <a:pPr algn="l" fontAlgn="b"/>
                      <a:r>
                        <a:rPr lang="en-US" sz="2400" u="none" strike="noStrike" dirty="0">
                          <a:effectLst/>
                        </a:rPr>
                        <a:t>Liabilities and</a:t>
                      </a:r>
                      <a:r>
                        <a:rPr lang="en-US" sz="2400" u="none" strike="noStrike" baseline="0" dirty="0">
                          <a:effectLst/>
                        </a:rPr>
                        <a:t> </a:t>
                      </a:r>
                      <a:r>
                        <a:rPr lang="en-US" sz="2400" u="none" strike="noStrike" dirty="0">
                          <a:effectLst/>
                        </a:rPr>
                        <a:t>Equity</a:t>
                      </a:r>
                      <a:endParaRPr lang="en-US" sz="2400" b="0" i="0" u="none" strike="noStrike" dirty="0">
                        <a:solidFill>
                          <a:srgbClr val="000000"/>
                        </a:solidFill>
                        <a:effectLst/>
                        <a:latin typeface="Calibri" panose="020F0502020204030204" pitchFamily="34" charset="0"/>
                      </a:endParaRPr>
                    </a:p>
                  </a:txBody>
                  <a:tcPr marL="4233" marR="4233" marT="4233" anchor="b">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82245">
                <a:tc>
                  <a:txBody>
                    <a:bodyPr/>
                    <a:lstStyle/>
                    <a:p>
                      <a:pPr algn="l" fontAlgn="b"/>
                      <a:r>
                        <a:rPr lang="en-US" sz="2400" u="none" strike="noStrike" dirty="0">
                          <a:effectLst/>
                        </a:rPr>
                        <a:t>Current assets</a:t>
                      </a:r>
                      <a:endParaRPr lang="en-US" sz="24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r>
                        <a:rPr lang="en-US" sz="2400" u="none" strike="noStrike" dirty="0">
                          <a:effectLst/>
                        </a:rPr>
                        <a:t>Equity</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182245">
                <a:tc>
                  <a:txBody>
                    <a:bodyPr/>
                    <a:lstStyle/>
                    <a:p>
                      <a:pPr algn="l" fontAlgn="b"/>
                      <a:r>
                        <a:rPr lang="en-US" sz="2400" u="none" strike="noStrike" dirty="0">
                          <a:effectLst/>
                        </a:rPr>
                        <a:t>Long-term investments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r>
                        <a:rPr lang="en-US" sz="2400" u="none" strike="noStrike" dirty="0">
                          <a:effectLst/>
                        </a:rPr>
                        <a:t>Non-current liabilities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extLst>
                  <a:ext uri="{0D108BD9-81ED-4DB2-BD59-A6C34878D82A}">
                    <a16:rowId xmlns:a16="http://schemas.microsoft.com/office/drawing/2014/main" val="10002"/>
                  </a:ext>
                </a:extLst>
              </a:tr>
              <a:tr h="182245">
                <a:tc>
                  <a:txBody>
                    <a:bodyPr/>
                    <a:lstStyle/>
                    <a:p>
                      <a:pPr algn="l" fontAlgn="b"/>
                      <a:r>
                        <a:rPr lang="en-US" sz="2400" u="none" strike="noStrike" dirty="0">
                          <a:effectLst/>
                        </a:rPr>
                        <a:t>Property, plant, and equipment</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r>
                        <a:rPr lang="en-US" sz="2400" u="none" strike="noStrike" dirty="0">
                          <a:effectLst/>
                        </a:rPr>
                        <a:t>Current liabilities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extLst>
                  <a:ext uri="{0D108BD9-81ED-4DB2-BD59-A6C34878D82A}">
                    <a16:rowId xmlns:a16="http://schemas.microsoft.com/office/drawing/2014/main" val="10003"/>
                  </a:ext>
                </a:extLst>
              </a:tr>
              <a:tr h="182245">
                <a:tc>
                  <a:txBody>
                    <a:bodyPr/>
                    <a:lstStyle/>
                    <a:p>
                      <a:pPr algn="l" fontAlgn="b"/>
                      <a:r>
                        <a:rPr lang="en-US" sz="2400" u="none" strike="noStrike" dirty="0">
                          <a:effectLst/>
                        </a:rPr>
                        <a:t>Intangible assets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381000" y="5791200"/>
            <a:ext cx="3657600"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a:solidFill>
                  <a:srgbClr val="196E78"/>
                </a:solidFill>
                <a:latin typeface="+mn-lt"/>
              </a:rPr>
              <a:t>ILLUSTRATION 4.20</a:t>
            </a:r>
          </a:p>
          <a:p>
            <a:pPr>
              <a:lnSpc>
                <a:spcPct val="90000"/>
              </a:lnSpc>
              <a:spcBef>
                <a:spcPct val="0"/>
              </a:spcBef>
              <a:buClrTx/>
              <a:buSzTx/>
              <a:buFontTx/>
              <a:buNone/>
            </a:pPr>
            <a:r>
              <a:rPr lang="en-US" altLang="en-US" sz="1200" b="0" dirty="0">
                <a:solidFill>
                  <a:schemeClr val="tx1"/>
                </a:solidFill>
                <a:latin typeface="+mn-lt"/>
              </a:rPr>
              <a:t>Standard statement of financial position classifications</a:t>
            </a:r>
          </a:p>
        </p:txBody>
      </p:sp>
    </p:spTree>
    <p:extLst>
      <p:ext uri="{BB962C8B-B14F-4D97-AF65-F5344CB8AC3E}">
        <p14:creationId xmlns:p14="http://schemas.microsoft.com/office/powerpoint/2010/main" val="3534480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47</a:t>
            </a:fld>
            <a:endParaRPr lang="en-US" dirty="0"/>
          </a:p>
        </p:txBody>
      </p:sp>
      <p:sp>
        <p:nvSpPr>
          <p:cNvPr id="5" name="Footer Placeholder "/>
          <p:cNvSpPr>
            <a:spLocks noGrp="1"/>
          </p:cNvSpPr>
          <p:nvPr>
            <p:ph type="ftr" sz="quarter" idx="11"/>
          </p:nvPr>
        </p:nvSpPr>
        <p:spPr>
          <a:xfrm>
            <a:off x="3200400" y="6356350"/>
            <a:ext cx="3086100" cy="365125"/>
          </a:xfrm>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9" name="Rectangle 8"/>
          <p:cNvSpPr>
            <a:spLocks noChangeArrowheads="1"/>
          </p:cNvSpPr>
          <p:nvPr/>
        </p:nvSpPr>
        <p:spPr bwMode="auto">
          <a:xfrm>
            <a:off x="609600" y="6374390"/>
            <a:ext cx="2819400"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a:solidFill>
                  <a:srgbClr val="196E78"/>
                </a:solidFill>
                <a:latin typeface="+mn-lt"/>
              </a:rPr>
              <a:t>ILLUSTRATION 4.21</a:t>
            </a:r>
          </a:p>
          <a:p>
            <a:pPr>
              <a:lnSpc>
                <a:spcPct val="90000"/>
              </a:lnSpc>
              <a:spcBef>
                <a:spcPct val="0"/>
              </a:spcBef>
              <a:buClrTx/>
              <a:buSzTx/>
              <a:buFontTx/>
              <a:buNone/>
            </a:pPr>
            <a:r>
              <a:rPr lang="en-US" altLang="en-US" sz="1200" b="0" dirty="0">
                <a:solidFill>
                  <a:schemeClr val="tx1"/>
                </a:solidFill>
                <a:latin typeface="+mn-lt"/>
              </a:rPr>
              <a:t>Classified statement of financial position</a:t>
            </a:r>
          </a:p>
        </p:txBody>
      </p:sp>
      <p:graphicFrame>
        <p:nvGraphicFramePr>
          <p:cNvPr id="3" name="Table 2"/>
          <p:cNvGraphicFramePr>
            <a:graphicFrameLocks noGrp="1"/>
          </p:cNvGraphicFramePr>
          <p:nvPr>
            <p:extLst>
              <p:ext uri="{D42A27DB-BD31-4B8C-83A1-F6EECF244321}">
                <p14:modId xmlns:p14="http://schemas.microsoft.com/office/powerpoint/2010/main" val="3724539568"/>
              </p:ext>
            </p:extLst>
          </p:nvPr>
        </p:nvGraphicFramePr>
        <p:xfrm>
          <a:off x="543455" y="152400"/>
          <a:ext cx="8219544" cy="6047733"/>
        </p:xfrm>
        <a:graphic>
          <a:graphicData uri="http://schemas.openxmlformats.org/drawingml/2006/table">
            <a:tbl>
              <a:tblPr>
                <a:tableStyleId>{5C22544A-7EE6-4342-B048-85BDC9FD1C3A}</a:tableStyleId>
              </a:tblPr>
              <a:tblGrid>
                <a:gridCol w="4638145">
                  <a:extLst>
                    <a:ext uri="{9D8B030D-6E8A-4147-A177-3AD203B41FA5}">
                      <a16:colId xmlns:a16="http://schemas.microsoft.com/office/drawing/2014/main" val="20000"/>
                    </a:ext>
                  </a:extLst>
                </a:gridCol>
                <a:gridCol w="1051321">
                  <a:extLst>
                    <a:ext uri="{9D8B030D-6E8A-4147-A177-3AD203B41FA5}">
                      <a16:colId xmlns:a16="http://schemas.microsoft.com/office/drawing/2014/main" val="20001"/>
                    </a:ext>
                  </a:extLst>
                </a:gridCol>
                <a:gridCol w="188170">
                  <a:extLst>
                    <a:ext uri="{9D8B030D-6E8A-4147-A177-3AD203B41FA5}">
                      <a16:colId xmlns:a16="http://schemas.microsoft.com/office/drawing/2014/main" val="20002"/>
                    </a:ext>
                  </a:extLst>
                </a:gridCol>
                <a:gridCol w="969269">
                  <a:extLst>
                    <a:ext uri="{9D8B030D-6E8A-4147-A177-3AD203B41FA5}">
                      <a16:colId xmlns:a16="http://schemas.microsoft.com/office/drawing/2014/main" val="20003"/>
                    </a:ext>
                  </a:extLst>
                </a:gridCol>
                <a:gridCol w="192808">
                  <a:extLst>
                    <a:ext uri="{9D8B030D-6E8A-4147-A177-3AD203B41FA5}">
                      <a16:colId xmlns:a16="http://schemas.microsoft.com/office/drawing/2014/main" val="20004"/>
                    </a:ext>
                  </a:extLst>
                </a:gridCol>
                <a:gridCol w="1027432">
                  <a:extLst>
                    <a:ext uri="{9D8B030D-6E8A-4147-A177-3AD203B41FA5}">
                      <a16:colId xmlns:a16="http://schemas.microsoft.com/office/drawing/2014/main" val="20005"/>
                    </a:ext>
                  </a:extLst>
                </a:gridCol>
                <a:gridCol w="152399">
                  <a:extLst>
                    <a:ext uri="{9D8B030D-6E8A-4147-A177-3AD203B41FA5}">
                      <a16:colId xmlns:a16="http://schemas.microsoft.com/office/drawing/2014/main" val="20006"/>
                    </a:ext>
                  </a:extLst>
                </a:gridCol>
              </a:tblGrid>
              <a:tr h="182245">
                <a:tc gridSpan="7">
                  <a:txBody>
                    <a:bodyPr/>
                    <a:lstStyle/>
                    <a:p>
                      <a:pPr algn="ctr"/>
                      <a:r>
                        <a:rPr lang="en-US" sz="1700" b="1" i="0" u="none" strike="noStrike" kern="1200" baseline="0" dirty="0">
                          <a:solidFill>
                            <a:schemeClr val="dk1"/>
                          </a:solidFill>
                          <a:latin typeface="+mn-lt"/>
                          <a:ea typeface="+mn-ea"/>
                          <a:cs typeface="+mn-cs"/>
                        </a:rPr>
                        <a:t>Cheng Ltd.</a:t>
                      </a:r>
                    </a:p>
                    <a:p>
                      <a:pPr algn="ctr"/>
                      <a:r>
                        <a:rPr lang="en-US" sz="1700" b="1" i="0" u="none" strike="noStrike" kern="1200" baseline="0" dirty="0">
                          <a:solidFill>
                            <a:schemeClr val="dk1"/>
                          </a:solidFill>
                          <a:latin typeface="+mn-lt"/>
                          <a:ea typeface="+mn-ea"/>
                          <a:cs typeface="+mn-cs"/>
                        </a:rPr>
                        <a:t>Statement of Financial Position</a:t>
                      </a:r>
                    </a:p>
                    <a:p>
                      <a:pPr algn="ctr"/>
                      <a:r>
                        <a:rPr lang="en-US" sz="1700" b="1" i="0" u="none" strike="noStrike" kern="1200" baseline="0" dirty="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0"/>
                  </a:ext>
                </a:extLst>
              </a:tr>
              <a:tr h="182245">
                <a:tc gridSpan="6">
                  <a:txBody>
                    <a:bodyPr/>
                    <a:lstStyle/>
                    <a:p>
                      <a:pPr algn="ctr" fontAlgn="b"/>
                      <a:r>
                        <a:rPr lang="en-US" sz="1700" b="1" i="0" u="sng" strike="noStrike" dirty="0">
                          <a:solidFill>
                            <a:srgbClr val="000000"/>
                          </a:solidFill>
                          <a:effectLst/>
                          <a:latin typeface="Calibri" panose="020F0502020204030204" pitchFamily="34" charset="0"/>
                        </a:rPr>
                        <a:t>Assets</a:t>
                      </a:r>
                    </a:p>
                  </a:txBody>
                  <a:tcPr marL="4233" marR="4233" marT="4233" marB="0" anchor="b">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algn="l" fontAlgn="b"/>
                      <a:r>
                        <a:rPr lang="en-US" sz="1700" b="1" u="none" strike="noStrike" dirty="0">
                          <a:solidFill>
                            <a:srgbClr val="990000"/>
                          </a:solidFill>
                          <a:effectLst/>
                        </a:rPr>
                        <a:t>Current assets</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1700" u="none" strike="noStrike" dirty="0">
                          <a:effectLst/>
                        </a:rPr>
                        <a:t>Cash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NT$ 6,600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1700" u="none" strike="noStrike" kern="1200" dirty="0">
                          <a:solidFill>
                            <a:schemeClr val="dk1"/>
                          </a:solidFill>
                          <a:effectLst/>
                          <a:latin typeface="+mn-lt"/>
                          <a:ea typeface="+mn-ea"/>
                          <a:cs typeface="+mn-cs"/>
                        </a:rPr>
                        <a:t>Debt</a:t>
                      </a:r>
                      <a:r>
                        <a:rPr lang="en-US" sz="1700" u="none" strike="noStrike" dirty="0">
                          <a:effectLst/>
                        </a:rPr>
                        <a:t> investments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2,000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1700" u="none" strike="noStrike" kern="1200" dirty="0">
                          <a:solidFill>
                            <a:schemeClr val="dk1"/>
                          </a:solidFill>
                          <a:effectLst/>
                          <a:latin typeface="+mn-lt"/>
                          <a:ea typeface="+mn-ea"/>
                          <a:cs typeface="+mn-cs"/>
                        </a:rPr>
                        <a:t>Accounts</a:t>
                      </a:r>
                      <a:r>
                        <a:rPr lang="en-US" sz="1700" u="none" strike="noStrike" dirty="0">
                          <a:effectLst/>
                        </a:rPr>
                        <a:t> receivable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7,000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228600" indent="0" algn="l" fontAlgn="b"/>
                      <a:r>
                        <a:rPr lang="en-US" sz="1700" u="none" strike="noStrike" dirty="0">
                          <a:effectLst/>
                        </a:rPr>
                        <a:t>Notes receivable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1,000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marL="228600" indent="0" algn="l" fontAlgn="b"/>
                      <a:r>
                        <a:rPr lang="en-US" sz="1700" u="none" strike="noStrike" dirty="0">
                          <a:effectLst/>
                        </a:rPr>
                        <a:t>Inventory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3,000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a:txBody>
                    <a:bodyPr/>
                    <a:lstStyle/>
                    <a:p>
                      <a:pPr marL="228600" indent="0" algn="l" fontAlgn="b"/>
                      <a:r>
                        <a:rPr lang="en-US" sz="1700" u="none" strike="noStrike" dirty="0">
                          <a:effectLst/>
                        </a:rPr>
                        <a:t>Supplies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2,100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8"/>
                  </a:ext>
                </a:extLst>
              </a:tr>
              <a:tr h="182245">
                <a:tc>
                  <a:txBody>
                    <a:bodyPr/>
                    <a:lstStyle/>
                    <a:p>
                      <a:pPr marL="228600" indent="0" algn="l" fontAlgn="b"/>
                      <a:r>
                        <a:rPr lang="en-US" sz="1700" u="none" strike="noStrike" dirty="0">
                          <a:effectLst/>
                        </a:rPr>
                        <a:t>Prepaid insurance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400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9"/>
                  </a:ext>
                </a:extLst>
              </a:tr>
              <a:tr h="182245">
                <a:tc>
                  <a:txBody>
                    <a:bodyPr/>
                    <a:lstStyle/>
                    <a:p>
                      <a:pPr lvl="1" algn="l" fontAlgn="b"/>
                      <a:r>
                        <a:rPr lang="en-US" sz="1700" u="none" strike="noStrike" dirty="0">
                          <a:effectLst/>
                        </a:rPr>
                        <a:t>Total current assets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NT$22,100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0"/>
                  </a:ext>
                </a:extLst>
              </a:tr>
              <a:tr h="182245">
                <a:tc>
                  <a:txBody>
                    <a:bodyPr/>
                    <a:lstStyle/>
                    <a:p>
                      <a:pPr algn="l" fontAlgn="b"/>
                      <a:r>
                        <a:rPr lang="en-US" sz="1700" b="1" u="none" strike="noStrike" dirty="0">
                          <a:solidFill>
                            <a:srgbClr val="990000"/>
                          </a:solidFill>
                          <a:effectLst/>
                        </a:rPr>
                        <a:t>Long-term investments</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1"/>
                  </a:ext>
                </a:extLst>
              </a:tr>
              <a:tr h="182245">
                <a:tc>
                  <a:txBody>
                    <a:bodyPr/>
                    <a:lstStyle/>
                    <a:p>
                      <a:pPr marL="228600" indent="0" algn="l" fontAlgn="b"/>
                      <a:r>
                        <a:rPr lang="en-US" sz="1700" u="none" strike="noStrike" dirty="0">
                          <a:effectLst/>
                        </a:rPr>
                        <a:t>Stock investments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5,200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2"/>
                  </a:ext>
                </a:extLst>
              </a:tr>
              <a:tr h="182245">
                <a:tc>
                  <a:txBody>
                    <a:bodyPr/>
                    <a:lstStyle/>
                    <a:p>
                      <a:pPr marL="228600" indent="0" algn="l" fontAlgn="b"/>
                      <a:r>
                        <a:rPr lang="en-US" sz="1700" u="none" strike="noStrike" dirty="0">
                          <a:effectLst/>
                        </a:rPr>
                        <a:t>Investment in real estate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2,000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7,200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3"/>
                  </a:ext>
                </a:extLst>
              </a:tr>
              <a:tr h="182245">
                <a:tc>
                  <a:txBody>
                    <a:bodyPr/>
                    <a:lstStyle/>
                    <a:p>
                      <a:pPr algn="l" fontAlgn="b"/>
                      <a:r>
                        <a:rPr lang="en-US" sz="1700" b="1" u="none" strike="noStrike" dirty="0">
                          <a:solidFill>
                            <a:srgbClr val="990000"/>
                          </a:solidFill>
                          <a:effectLst/>
                        </a:rPr>
                        <a:t>Property, plant, and equipment</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4"/>
                  </a:ext>
                </a:extLst>
              </a:tr>
              <a:tr h="182245">
                <a:tc>
                  <a:txBody>
                    <a:bodyPr/>
                    <a:lstStyle/>
                    <a:p>
                      <a:pPr marL="228600" indent="0" algn="l" fontAlgn="b"/>
                      <a:r>
                        <a:rPr lang="en-US" sz="1700" u="none" strike="noStrike" dirty="0">
                          <a:effectLst/>
                        </a:rPr>
                        <a:t>Land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10,000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5"/>
                  </a:ext>
                </a:extLst>
              </a:tr>
              <a:tr h="182245">
                <a:tc>
                  <a:txBody>
                    <a:bodyPr/>
                    <a:lstStyle/>
                    <a:p>
                      <a:pPr marL="228600" indent="0" algn="l" fontAlgn="b"/>
                      <a:r>
                        <a:rPr lang="en-US" sz="1700" u="none" strike="noStrike" dirty="0">
                          <a:effectLst/>
                        </a:rPr>
                        <a:t>Equipment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r" fontAlgn="b"/>
                      <a:r>
                        <a:rPr lang="en-US" sz="1700" u="none" strike="noStrike" dirty="0">
                          <a:effectLst/>
                        </a:rPr>
                        <a:t>NT$24,000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6"/>
                  </a:ext>
                </a:extLst>
              </a:tr>
              <a:tr h="182245">
                <a:tc>
                  <a:txBody>
                    <a:bodyPr/>
                    <a:lstStyle/>
                    <a:p>
                      <a:pPr marL="228600" indent="0" algn="l" fontAlgn="b"/>
                      <a:r>
                        <a:rPr lang="en-US" sz="1700" u="none" strike="noStrike" dirty="0">
                          <a:effectLst/>
                        </a:rPr>
                        <a:t>Less: Accumulated depreciation– equipment</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r" fontAlgn="b"/>
                      <a:r>
                        <a:rPr lang="en-US" sz="1700" u="none" strike="noStrike" dirty="0">
                          <a:effectLst/>
                        </a:rPr>
                        <a:t>5,000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19,000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29,000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7"/>
                  </a:ext>
                </a:extLst>
              </a:tr>
              <a:tr h="182245">
                <a:tc>
                  <a:txBody>
                    <a:bodyPr/>
                    <a:lstStyle/>
                    <a:p>
                      <a:pPr algn="l" fontAlgn="b"/>
                      <a:r>
                        <a:rPr lang="en-US" sz="1700" b="1" u="none" strike="noStrike" dirty="0">
                          <a:solidFill>
                            <a:srgbClr val="990000"/>
                          </a:solidFill>
                          <a:effectLst/>
                        </a:rPr>
                        <a:t>Intangible assets</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8"/>
                  </a:ext>
                </a:extLst>
              </a:tr>
              <a:tr h="182245">
                <a:tc>
                  <a:txBody>
                    <a:bodyPr/>
                    <a:lstStyle/>
                    <a:p>
                      <a:pPr marL="228600" indent="0" algn="l" fontAlgn="b"/>
                      <a:r>
                        <a:rPr lang="en-US" sz="1700" u="none" strike="noStrike" dirty="0">
                          <a:effectLst/>
                        </a:rPr>
                        <a:t>Patents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3,100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9"/>
                  </a:ext>
                </a:extLst>
              </a:tr>
              <a:tr h="182245">
                <a:tc>
                  <a:txBody>
                    <a:bodyPr/>
                    <a:lstStyle/>
                    <a:p>
                      <a:pPr lvl="1" algn="l" fontAlgn="b"/>
                      <a:r>
                        <a:rPr lang="en-US" sz="1700" u="none" strike="noStrike" dirty="0">
                          <a:effectLst/>
                        </a:rPr>
                        <a:t>Total assets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NT$61,400</a:t>
                      </a:r>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20"/>
                  </a:ext>
                </a:extLst>
              </a:tr>
            </a:tbl>
          </a:graphicData>
        </a:graphic>
      </p:graphicFrame>
      <p:cxnSp>
        <p:nvCxnSpPr>
          <p:cNvPr id="11" name="Straight Connector 10"/>
          <p:cNvCxnSpPr/>
          <p:nvPr/>
        </p:nvCxnSpPr>
        <p:spPr>
          <a:xfrm>
            <a:off x="7606248" y="6248400"/>
            <a:ext cx="7863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43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48</a:t>
            </a:fld>
            <a:endParaRPr lang="en-US" dirty="0"/>
          </a:p>
        </p:txBody>
      </p:sp>
      <p:sp>
        <p:nvSpPr>
          <p:cNvPr id="5" name="Footer Placeholder "/>
          <p:cNvSpPr>
            <a:spLocks noGrp="1"/>
          </p:cNvSpPr>
          <p:nvPr>
            <p:ph type="ftr" sz="quarter" idx="11"/>
          </p:nvPr>
        </p:nvSpPr>
        <p:spPr>
          <a:xfrm>
            <a:off x="3124200" y="6356350"/>
            <a:ext cx="3086100" cy="365125"/>
          </a:xfrm>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9" name="Rectangle 8"/>
          <p:cNvSpPr>
            <a:spLocks noChangeArrowheads="1"/>
          </p:cNvSpPr>
          <p:nvPr/>
        </p:nvSpPr>
        <p:spPr bwMode="auto">
          <a:xfrm>
            <a:off x="609600" y="6374390"/>
            <a:ext cx="2727252"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a:solidFill>
                  <a:srgbClr val="196E78"/>
                </a:solidFill>
                <a:latin typeface="+mn-lt"/>
              </a:rPr>
              <a:t>ILLUSTRATION 4.21</a:t>
            </a:r>
          </a:p>
          <a:p>
            <a:pPr>
              <a:lnSpc>
                <a:spcPct val="90000"/>
              </a:lnSpc>
              <a:spcBef>
                <a:spcPct val="0"/>
              </a:spcBef>
              <a:buClrTx/>
              <a:buSzTx/>
              <a:buFontTx/>
              <a:buNone/>
            </a:pPr>
            <a:r>
              <a:rPr lang="en-US" altLang="en-US" sz="1200" b="0" dirty="0">
                <a:solidFill>
                  <a:schemeClr val="tx1"/>
                </a:solidFill>
                <a:latin typeface="+mn-lt"/>
              </a:rPr>
              <a:t>Classified statement of financial position</a:t>
            </a:r>
          </a:p>
        </p:txBody>
      </p:sp>
      <p:graphicFrame>
        <p:nvGraphicFramePr>
          <p:cNvPr id="3" name="Table 2"/>
          <p:cNvGraphicFramePr>
            <a:graphicFrameLocks noGrp="1"/>
          </p:cNvGraphicFramePr>
          <p:nvPr>
            <p:extLst>
              <p:ext uri="{D42A27DB-BD31-4B8C-83A1-F6EECF244321}">
                <p14:modId xmlns:p14="http://schemas.microsoft.com/office/powerpoint/2010/main" val="4050009362"/>
              </p:ext>
            </p:extLst>
          </p:nvPr>
        </p:nvGraphicFramePr>
        <p:xfrm>
          <a:off x="543455" y="152400"/>
          <a:ext cx="8100482" cy="5256102"/>
        </p:xfrm>
        <a:graphic>
          <a:graphicData uri="http://schemas.openxmlformats.org/drawingml/2006/table">
            <a:tbl>
              <a:tblPr>
                <a:tableStyleId>{5C22544A-7EE6-4342-B048-85BDC9FD1C3A}</a:tableStyleId>
              </a:tblPr>
              <a:tblGrid>
                <a:gridCol w="4827185">
                  <a:extLst>
                    <a:ext uri="{9D8B030D-6E8A-4147-A177-3AD203B41FA5}">
                      <a16:colId xmlns:a16="http://schemas.microsoft.com/office/drawing/2014/main" val="20000"/>
                    </a:ext>
                  </a:extLst>
                </a:gridCol>
                <a:gridCol w="768879">
                  <a:extLst>
                    <a:ext uri="{9D8B030D-6E8A-4147-A177-3AD203B41FA5}">
                      <a16:colId xmlns:a16="http://schemas.microsoft.com/office/drawing/2014/main" val="20001"/>
                    </a:ext>
                  </a:extLst>
                </a:gridCol>
                <a:gridCol w="108881">
                  <a:extLst>
                    <a:ext uri="{9D8B030D-6E8A-4147-A177-3AD203B41FA5}">
                      <a16:colId xmlns:a16="http://schemas.microsoft.com/office/drawing/2014/main" val="20002"/>
                    </a:ext>
                  </a:extLst>
                </a:gridCol>
                <a:gridCol w="1045432">
                  <a:extLst>
                    <a:ext uri="{9D8B030D-6E8A-4147-A177-3AD203B41FA5}">
                      <a16:colId xmlns:a16="http://schemas.microsoft.com/office/drawing/2014/main" val="20003"/>
                    </a:ext>
                  </a:extLst>
                </a:gridCol>
                <a:gridCol w="97568">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245004">
                  <a:extLst>
                    <a:ext uri="{9D8B030D-6E8A-4147-A177-3AD203B41FA5}">
                      <a16:colId xmlns:a16="http://schemas.microsoft.com/office/drawing/2014/main" val="20006"/>
                    </a:ext>
                  </a:extLst>
                </a:gridCol>
              </a:tblGrid>
              <a:tr h="182245">
                <a:tc gridSpan="7">
                  <a:txBody>
                    <a:bodyPr/>
                    <a:lstStyle/>
                    <a:p>
                      <a:pPr algn="ctr"/>
                      <a:r>
                        <a:rPr lang="en-US" sz="1700" b="1" i="0" u="none" strike="noStrike" kern="1200" baseline="0" dirty="0">
                          <a:solidFill>
                            <a:schemeClr val="dk1"/>
                          </a:solidFill>
                          <a:latin typeface="+mn-lt"/>
                          <a:ea typeface="+mn-ea"/>
                          <a:cs typeface="+mn-cs"/>
                        </a:rPr>
                        <a:t>Cheng Ltd.</a:t>
                      </a:r>
                    </a:p>
                    <a:p>
                      <a:pPr algn="ctr"/>
                      <a:r>
                        <a:rPr lang="en-US" sz="1700" b="1" i="0" u="none" strike="noStrike" kern="1200" baseline="0" dirty="0">
                          <a:solidFill>
                            <a:schemeClr val="dk1"/>
                          </a:solidFill>
                          <a:latin typeface="+mn-lt"/>
                          <a:ea typeface="+mn-ea"/>
                          <a:cs typeface="+mn-cs"/>
                        </a:rPr>
                        <a:t>Statement of Financial Position</a:t>
                      </a:r>
                    </a:p>
                    <a:p>
                      <a:pPr algn="ctr"/>
                      <a:r>
                        <a:rPr lang="en-US" sz="1700" b="1" i="0" u="none" strike="noStrike" kern="1200" baseline="0" dirty="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0"/>
                  </a:ext>
                </a:extLst>
              </a:tr>
              <a:tr h="182245">
                <a:tc gridSpan="6">
                  <a:txBody>
                    <a:bodyPr/>
                    <a:lstStyle/>
                    <a:p>
                      <a:pPr algn="ctr" fontAlgn="b"/>
                      <a:r>
                        <a:rPr lang="en-US" sz="1700" b="1" i="0" u="sng" strike="noStrike" dirty="0">
                          <a:solidFill>
                            <a:srgbClr val="000000"/>
                          </a:solidFill>
                          <a:effectLst/>
                          <a:latin typeface="Calibri" panose="020F0502020204030204" pitchFamily="34" charset="0"/>
                        </a:rPr>
                        <a:t>Liabilities and Owner’s Equity</a:t>
                      </a:r>
                    </a:p>
                  </a:txBody>
                  <a:tcPr marL="4233" marR="4233" marT="4233" marB="0" anchor="b">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algn="l" fontAlgn="b"/>
                      <a:r>
                        <a:rPr lang="en-US" sz="1700" b="1" u="none" strike="noStrike" dirty="0">
                          <a:solidFill>
                            <a:srgbClr val="990000"/>
                          </a:solidFill>
                          <a:effectLst/>
                        </a:rPr>
                        <a:t>Current liabilities</a:t>
                      </a:r>
                      <a:endParaRPr lang="en-US" sz="17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1700" u="none" strike="noStrike" dirty="0">
                          <a:effectLst/>
                        </a:rPr>
                        <a:t>Notes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NT$ 11,000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1700" u="none" strike="noStrike" kern="1200" dirty="0">
                          <a:solidFill>
                            <a:schemeClr val="dk1"/>
                          </a:solidFill>
                          <a:effectLst/>
                          <a:latin typeface="+mn-lt"/>
                          <a:ea typeface="+mn-ea"/>
                          <a:cs typeface="+mn-cs"/>
                        </a:rPr>
                        <a:t>Accounts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2,100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1700" u="none" strike="noStrike" kern="1200" dirty="0">
                          <a:solidFill>
                            <a:schemeClr val="dk1"/>
                          </a:solidFill>
                          <a:effectLst/>
                          <a:latin typeface="+mn-lt"/>
                          <a:ea typeface="+mn-ea"/>
                          <a:cs typeface="+mn-cs"/>
                        </a:rPr>
                        <a:t>Unearned service revenue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900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228600" indent="0" algn="l" fontAlgn="b"/>
                      <a:r>
                        <a:rPr lang="en-US" sz="1700" u="none" strike="noStrike" dirty="0">
                          <a:effectLst/>
                        </a:rPr>
                        <a:t>Salaries and wages</a:t>
                      </a:r>
                      <a:r>
                        <a:rPr lang="en-US" sz="1700" u="none" strike="noStrike" baseline="0" dirty="0">
                          <a:effectLst/>
                        </a:rPr>
                        <a:t>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1,600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marL="228600" indent="0" algn="l" fontAlgn="b"/>
                      <a:r>
                        <a:rPr lang="en-US" sz="1700" u="none" strike="noStrike" dirty="0">
                          <a:effectLst/>
                        </a:rPr>
                        <a:t>Interest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450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a:txBody>
                    <a:bodyPr/>
                    <a:lstStyle/>
                    <a:p>
                      <a:pPr lvl="1" algn="l" fontAlgn="b"/>
                      <a:r>
                        <a:rPr lang="en-US" sz="1700" u="none" strike="noStrike" dirty="0">
                          <a:effectLst/>
                        </a:rPr>
                        <a:t>Total current liabilities</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NT$16,050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8"/>
                  </a:ext>
                </a:extLst>
              </a:tr>
              <a:tr h="182245">
                <a:tc>
                  <a:txBody>
                    <a:bodyPr/>
                    <a:lstStyle/>
                    <a:p>
                      <a:pPr algn="l" fontAlgn="b">
                        <a:spcBef>
                          <a:spcPts val="600"/>
                        </a:spcBef>
                      </a:pPr>
                      <a:r>
                        <a:rPr lang="en-US" sz="1700" b="1" u="none" strike="noStrike" dirty="0">
                          <a:solidFill>
                            <a:srgbClr val="990000"/>
                          </a:solidFill>
                          <a:effectLst/>
                        </a:rPr>
                        <a:t>Long-term liabilities</a:t>
                      </a:r>
                      <a:endParaRPr lang="en-US" sz="17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9"/>
                  </a:ext>
                </a:extLst>
              </a:tr>
              <a:tr h="182245">
                <a:tc>
                  <a:txBody>
                    <a:bodyPr/>
                    <a:lstStyle/>
                    <a:p>
                      <a:pPr marL="228600" indent="0" algn="l" fontAlgn="b"/>
                      <a:r>
                        <a:rPr lang="en-US" sz="1700" u="none" strike="noStrike" dirty="0">
                          <a:effectLst/>
                        </a:rPr>
                        <a:t>Mortgage</a:t>
                      </a:r>
                      <a:r>
                        <a:rPr lang="en-US" sz="1700" u="none" strike="noStrike" baseline="0" dirty="0">
                          <a:effectLst/>
                        </a:rPr>
                        <a:t>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10,000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0"/>
                  </a:ext>
                </a:extLst>
              </a:tr>
              <a:tr h="182245">
                <a:tc>
                  <a:txBody>
                    <a:bodyPr/>
                    <a:lstStyle/>
                    <a:p>
                      <a:pPr marL="228600" indent="0" algn="l" fontAlgn="b"/>
                      <a:r>
                        <a:rPr lang="en-US" sz="1700" u="none" strike="noStrike" dirty="0">
                          <a:effectLst/>
                        </a:rPr>
                        <a:t>Notes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1,300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1"/>
                  </a:ext>
                </a:extLst>
              </a:tr>
              <a:tr h="182245">
                <a:tc>
                  <a:txBody>
                    <a:bodyPr/>
                    <a:lstStyle/>
                    <a:p>
                      <a:pPr lvl="1" algn="l" fontAlgn="b"/>
                      <a:r>
                        <a:rPr lang="en-US" sz="1700" u="none" strike="noStrike" kern="1200" dirty="0">
                          <a:solidFill>
                            <a:schemeClr val="dk1"/>
                          </a:solidFill>
                          <a:effectLst/>
                          <a:latin typeface="+mn-lt"/>
                          <a:ea typeface="+mn-ea"/>
                          <a:cs typeface="+mn-cs"/>
                        </a:rPr>
                        <a:t>Total long-term liabilities</a:t>
                      </a: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b="0" i="0" u="none" strike="noStrike" dirty="0">
                          <a:solidFill>
                            <a:srgbClr val="000000"/>
                          </a:solidFill>
                          <a:effectLst/>
                          <a:latin typeface="Calibri" panose="020F0502020204030204" pitchFamily="34" charset="0"/>
                        </a:rPr>
                        <a:t>11,300</a:t>
                      </a: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2"/>
                  </a:ext>
                </a:extLst>
              </a:tr>
              <a:tr h="182245">
                <a:tc>
                  <a:txBody>
                    <a:bodyPr/>
                    <a:lstStyle/>
                    <a:p>
                      <a:pPr marL="457200" indent="0" algn="l" fontAlgn="b"/>
                      <a:r>
                        <a:rPr lang="en-US" sz="1700" u="none" strike="noStrike" dirty="0">
                          <a:effectLst/>
                        </a:rPr>
                        <a:t>Total liabilities</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b="0" i="0" u="none" strike="noStrike" dirty="0">
                          <a:solidFill>
                            <a:srgbClr val="000000"/>
                          </a:solidFill>
                          <a:effectLst/>
                          <a:latin typeface="Calibri" panose="020F0502020204030204" pitchFamily="34" charset="0"/>
                        </a:rPr>
                        <a:t>27,350</a:t>
                      </a: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3"/>
                  </a:ext>
                </a:extLst>
              </a:tr>
              <a:tr h="182245">
                <a:tc>
                  <a:txBody>
                    <a:bodyPr/>
                    <a:lstStyle/>
                    <a:p>
                      <a:pPr algn="l" fontAlgn="b"/>
                      <a:r>
                        <a:rPr lang="en-US" sz="1700" b="1" u="none" strike="noStrike" dirty="0">
                          <a:solidFill>
                            <a:srgbClr val="990000"/>
                          </a:solidFill>
                          <a:effectLst/>
                        </a:rPr>
                        <a:t>Owner’s equity</a:t>
                      </a:r>
                      <a:endParaRPr lang="en-US" sz="17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4"/>
                  </a:ext>
                </a:extLst>
              </a:tr>
              <a:tr h="182245">
                <a:tc>
                  <a:txBody>
                    <a:bodyPr/>
                    <a:lstStyle/>
                    <a:p>
                      <a:pPr marL="228600" indent="0" algn="l" fontAlgn="b"/>
                      <a:r>
                        <a:rPr lang="en-US" sz="1700" u="none" strike="noStrike" dirty="0">
                          <a:effectLst/>
                        </a:rPr>
                        <a:t>Owner’s capital</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34,050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5"/>
                  </a:ext>
                </a:extLst>
              </a:tr>
              <a:tr h="182245">
                <a:tc>
                  <a:txBody>
                    <a:bodyPr/>
                    <a:lstStyle/>
                    <a:p>
                      <a:pPr lvl="1" algn="l" fontAlgn="b"/>
                      <a:r>
                        <a:rPr lang="en-US" sz="1700" u="none" strike="noStrike" dirty="0">
                          <a:effectLst/>
                        </a:rPr>
                        <a:t>Total liabilities and owner’s equity</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NT$61,400</a:t>
                      </a:r>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6"/>
                  </a:ext>
                </a:extLst>
              </a:tr>
            </a:tbl>
          </a:graphicData>
        </a:graphic>
      </p:graphicFrame>
      <p:cxnSp>
        <p:nvCxnSpPr>
          <p:cNvPr id="11" name="Straight Connector 10"/>
          <p:cNvCxnSpPr/>
          <p:nvPr/>
        </p:nvCxnSpPr>
        <p:spPr>
          <a:xfrm>
            <a:off x="7616880" y="5454504"/>
            <a:ext cx="7863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0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304382"/>
            <a:ext cx="8534400" cy="533400"/>
          </a:xfrm>
          <a:prstGeom prst="rect">
            <a:avLst/>
          </a:prstGeom>
        </p:spPr>
        <p:txBody>
          <a:bodyPr/>
          <a:lstStyle/>
          <a:p>
            <a:pPr marL="574675" lvl="2" indent="-346075">
              <a:spcBef>
                <a:spcPts val="1200"/>
              </a:spcBef>
              <a:buClr>
                <a:srgbClr val="990000"/>
              </a:buClr>
              <a:buSzPct val="100000"/>
            </a:pPr>
            <a:r>
              <a:rPr lang="en-US" altLang="en-US" sz="2800" dirty="0"/>
              <a:t>Long-lived assets that do not have physical substance</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563646"/>
            <a:ext cx="8682038" cy="692497"/>
          </a:xfrm>
          <a:prstGeom prst="rect">
            <a:avLst/>
          </a:prstGeom>
          <a:solidFill>
            <a:schemeClr val="bg2"/>
          </a:solidFill>
        </p:spPr>
        <p:txBody>
          <a:bodyPr wrap="square" tIns="91440">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Intangible Assets</a:t>
            </a:r>
          </a:p>
        </p:txBody>
      </p:sp>
      <p:graphicFrame>
        <p:nvGraphicFramePr>
          <p:cNvPr id="9" name="Table 8"/>
          <p:cNvGraphicFramePr>
            <a:graphicFrameLocks noGrp="1"/>
          </p:cNvGraphicFramePr>
          <p:nvPr>
            <p:extLst>
              <p:ext uri="{D42A27DB-BD31-4B8C-83A1-F6EECF244321}">
                <p14:modId xmlns:p14="http://schemas.microsoft.com/office/powerpoint/2010/main" val="640297618"/>
              </p:ext>
            </p:extLst>
          </p:nvPr>
        </p:nvGraphicFramePr>
        <p:xfrm>
          <a:off x="543455" y="2169162"/>
          <a:ext cx="8113444" cy="2860038"/>
        </p:xfrm>
        <a:graphic>
          <a:graphicData uri="http://schemas.openxmlformats.org/drawingml/2006/table">
            <a:tbl>
              <a:tblPr>
                <a:tableStyleId>{5C22544A-7EE6-4342-B048-85BDC9FD1C3A}</a:tableStyleId>
              </a:tblPr>
              <a:tblGrid>
                <a:gridCol w="6369092">
                  <a:extLst>
                    <a:ext uri="{9D8B030D-6E8A-4147-A177-3AD203B41FA5}">
                      <a16:colId xmlns:a16="http://schemas.microsoft.com/office/drawing/2014/main" val="20000"/>
                    </a:ext>
                  </a:extLst>
                </a:gridCol>
                <a:gridCol w="250253">
                  <a:extLst>
                    <a:ext uri="{9D8B030D-6E8A-4147-A177-3AD203B41FA5}">
                      <a16:colId xmlns:a16="http://schemas.microsoft.com/office/drawing/2014/main" val="20001"/>
                    </a:ext>
                  </a:extLst>
                </a:gridCol>
                <a:gridCol w="1111275">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000" b="1" i="0" u="none" strike="noStrike" kern="1200" baseline="0" dirty="0">
                          <a:solidFill>
                            <a:schemeClr val="dk1"/>
                          </a:solidFill>
                          <a:latin typeface="+mn-lt"/>
                          <a:ea typeface="+mn-ea"/>
                          <a:cs typeface="+mn-cs"/>
                        </a:rPr>
                        <a:t>Nokia</a:t>
                      </a:r>
                    </a:p>
                    <a:p>
                      <a:pPr algn="ctr"/>
                      <a:r>
                        <a:rPr lang="en-GB" sz="2000" b="1" i="0" u="none" strike="noStrike" kern="1200" baseline="0" dirty="0">
                          <a:solidFill>
                            <a:schemeClr val="dk1"/>
                          </a:solidFill>
                          <a:latin typeface="+mn-lt"/>
                          <a:ea typeface="+mn-ea"/>
                          <a:cs typeface="+mn-cs"/>
                        </a:rPr>
                        <a:t>Statement of Financial Position (partial)</a:t>
                      </a:r>
                    </a:p>
                    <a:p>
                      <a:pPr algn="ctr"/>
                      <a:r>
                        <a:rPr lang="en-GB" sz="2000" b="1" i="0" u="none" strike="noStrike" kern="1200" baseline="0" dirty="0">
                          <a:solidFill>
                            <a:schemeClr val="dk1"/>
                          </a:solidFill>
                          <a:latin typeface="+mn-lt"/>
                          <a:ea typeface="+mn-ea"/>
                          <a:cs typeface="+mn-cs"/>
                        </a:rPr>
                        <a:t>(in millions)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000" b="1" u="none" strike="noStrike" dirty="0">
                          <a:solidFill>
                            <a:srgbClr val="990000"/>
                          </a:solidFill>
                          <a:effectLst/>
                        </a:rPr>
                        <a:t>Intangible assets</a:t>
                      </a:r>
                      <a:endParaRPr lang="en-US" sz="20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000" b="0" i="0" u="none" strike="noStrike" kern="1200" dirty="0">
                          <a:solidFill>
                            <a:srgbClr val="000000"/>
                          </a:solidFill>
                          <a:effectLst/>
                          <a:latin typeface="Calibri" panose="020F0502020204030204" pitchFamily="34" charset="0"/>
                          <a:ea typeface="+mn-ea"/>
                          <a:cs typeface="+mn-cs"/>
                        </a:rPr>
                        <a:t>Capitalized development costs</a:t>
                      </a:r>
                    </a:p>
                  </a:txBody>
                  <a:tcPr marL="182880" marR="4233" marT="4233" marB="0" anchor="b">
                    <a:noFill/>
                  </a:tcPr>
                </a:tc>
                <a:tc>
                  <a:txBody>
                    <a:bodyPr/>
                    <a:lstStyle/>
                    <a:p>
                      <a:pPr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noFill/>
                  </a:tcPr>
                </a:tc>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  244</a:t>
                      </a:r>
                    </a:p>
                  </a:txBody>
                  <a:tcPr marL="4233" marR="82296" marT="4233" marB="0" anchor="b">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000" b="0" i="0" u="none" strike="noStrike" kern="1200" dirty="0">
                          <a:solidFill>
                            <a:srgbClr val="000000"/>
                          </a:solidFill>
                          <a:effectLst/>
                          <a:latin typeface="Calibri" panose="020F0502020204030204" pitchFamily="34" charset="0"/>
                          <a:ea typeface="+mn-ea"/>
                          <a:cs typeface="+mn-cs"/>
                        </a:rPr>
                        <a:t>Goodwill</a:t>
                      </a:r>
                    </a:p>
                  </a:txBody>
                  <a:tcPr marL="182880" marR="4233" marT="4233" marB="0" anchor="b">
                    <a:noFill/>
                  </a:tcPr>
                </a:tc>
                <a:tc>
                  <a:txBody>
                    <a:bodyPr/>
                    <a:lstStyle/>
                    <a:p>
                      <a:pPr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noFill/>
                  </a:tcPr>
                </a:tc>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6,257</a:t>
                      </a:r>
                    </a:p>
                  </a:txBody>
                  <a:tcPr marL="4233" marR="82296" marT="4233" marB="0" anchor="b">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2000" b="0" i="0" u="none" strike="noStrike" kern="1200" dirty="0">
                          <a:solidFill>
                            <a:srgbClr val="000000"/>
                          </a:solidFill>
                          <a:effectLst/>
                          <a:latin typeface="Calibri" panose="020F0502020204030204" pitchFamily="34" charset="0"/>
                          <a:ea typeface="+mn-ea"/>
                          <a:cs typeface="+mn-cs"/>
                        </a:rPr>
                        <a:t>Other intangible assets</a:t>
                      </a:r>
                    </a:p>
                  </a:txBody>
                  <a:tcPr marL="182880" marR="4233" marT="4233" marB="0" anchor="b">
                    <a:noFill/>
                  </a:tcPr>
                </a:tc>
                <a:tc>
                  <a:txBody>
                    <a:bodyPr/>
                    <a:lstStyle/>
                    <a:p>
                      <a:pPr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noFill/>
                  </a:tcPr>
                </a:tc>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3,913</a:t>
                      </a: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182880" marR="4233" marT="4233" marB="0" anchor="b">
                    <a:noFill/>
                  </a:tcPr>
                </a:tc>
                <a:tc>
                  <a:txBody>
                    <a:bodyPr/>
                    <a:lstStyle/>
                    <a:p>
                      <a:pPr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lnR w="12700" cmpd="sng">
                      <a:noFill/>
                    </a:lnR>
                    <a:noFill/>
                  </a:tcPr>
                </a:tc>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€10,414</a:t>
                      </a:r>
                    </a:p>
                  </a:txBody>
                  <a:tcPr marL="4233" marR="82296" marT="4233"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mpd="sng">
                      <a:noFill/>
                    </a:lnL>
                    <a:noFill/>
                  </a:tcPr>
                </a:tc>
                <a:extLst>
                  <a:ext uri="{0D108BD9-81ED-4DB2-BD59-A6C34878D82A}">
                    <a16:rowId xmlns:a16="http://schemas.microsoft.com/office/drawing/2014/main" val="10005"/>
                  </a:ext>
                </a:extLst>
              </a:tr>
              <a:tr h="182245">
                <a:tc>
                  <a:txBody>
                    <a:bodyPr/>
                    <a:lstStyle/>
                    <a:p>
                      <a:pPr marL="228600" indent="0"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182880" marR="4233" marT="4233" marB="0" anchor="b">
                    <a:noFill/>
                  </a:tcPr>
                </a:tc>
                <a:tc>
                  <a:txBody>
                    <a:bodyPr/>
                    <a:lstStyle/>
                    <a:p>
                      <a:pPr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noFill/>
                  </a:tcPr>
                </a:tc>
                <a:tc>
                  <a:txBody>
                    <a:bodyPr/>
                    <a:lstStyle/>
                    <a:p>
                      <a:pPr algn="r"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82296" marT="4233" marB="0" anchor="b">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bl>
          </a:graphicData>
        </a:graphic>
      </p:graphicFrame>
      <p:sp>
        <p:nvSpPr>
          <p:cNvPr id="11" name="Rectangle 10"/>
          <p:cNvSpPr>
            <a:spLocks noChangeArrowheads="1"/>
          </p:cNvSpPr>
          <p:nvPr/>
        </p:nvSpPr>
        <p:spPr bwMode="auto">
          <a:xfrm>
            <a:off x="7086600" y="1813015"/>
            <a:ext cx="1512079"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a:solidFill>
                  <a:srgbClr val="196E78"/>
                </a:solidFill>
                <a:latin typeface="+mn-lt"/>
              </a:rPr>
              <a:t>ILLUSTRATION 4.22</a:t>
            </a:r>
          </a:p>
        </p:txBody>
      </p:sp>
    </p:spTree>
    <p:extLst>
      <p:ext uri="{BB962C8B-B14F-4D97-AF65-F5344CB8AC3E}">
        <p14:creationId xmlns:p14="http://schemas.microsoft.com/office/powerpoint/2010/main" val="347155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noChangeAspect="1"/>
          </p:cNvGraphicFramePr>
          <p:nvPr>
            <p:extLst>
              <p:ext uri="{D42A27DB-BD31-4B8C-83A1-F6EECF244321}">
                <p14:modId xmlns:p14="http://schemas.microsoft.com/office/powerpoint/2010/main" val="1227813523"/>
              </p:ext>
            </p:extLst>
          </p:nvPr>
        </p:nvGraphicFramePr>
        <p:xfrm>
          <a:off x="216662" y="302007"/>
          <a:ext cx="8698742" cy="587019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a:solidFill>
                            <a:schemeClr val="dk1"/>
                          </a:solidFill>
                          <a:latin typeface="+mn-lt"/>
                          <a:ea typeface="+mn-ea"/>
                          <a:cs typeface="+mn-cs"/>
                        </a:rPr>
                        <a:t>Yazici</a:t>
                      </a:r>
                      <a:r>
                        <a:rPr lang="en-US" sz="1200" b="1" i="0" u="none" strike="noStrike" kern="1200" baseline="0" dirty="0">
                          <a:solidFill>
                            <a:schemeClr val="dk1"/>
                          </a:solidFill>
                          <a:latin typeface="+mn-lt"/>
                          <a:ea typeface="+mn-ea"/>
                          <a:cs typeface="+mn-cs"/>
                        </a:rPr>
                        <a:t> Advertising</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Statement of</a:t>
                      </a:r>
                    </a:p>
                    <a:p>
                      <a:pPr algn="ctr" fontAlgn="b"/>
                      <a:r>
                        <a:rPr lang="en-US" sz="1200" b="1" u="none" strike="noStrike" dirty="0">
                          <a:effectLst/>
                          <a:latin typeface="+mn-lt"/>
                        </a:rPr>
                        <a:t>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solidFill>
                            <a:schemeClr val="bg2"/>
                          </a:solidFill>
                          <a:effectLst/>
                          <a:latin typeface="+mn-lt"/>
                        </a:rPr>
                        <a:t>Cash</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solidFill>
                            <a:schemeClr val="bg2"/>
                          </a:solidFill>
                          <a:effectLst/>
                          <a:latin typeface="+mn-lt"/>
                        </a:rPr>
                        <a:t>Supplies</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(a) </a:t>
                      </a:r>
                      <a:r>
                        <a:rPr lang="en-US" sz="1200" b="1" i="0" u="none" strike="noStrike" baseline="0" dirty="0">
                          <a:solidFill>
                            <a:schemeClr val="bg2"/>
                          </a:solidFill>
                          <a:effectLst/>
                          <a:latin typeface="+mn-lt"/>
                        </a:rPr>
                        <a:t> </a:t>
                      </a:r>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solidFill>
                            <a:schemeClr val="bg2"/>
                          </a:solidFill>
                          <a:effectLst/>
                          <a:latin typeface="+mn-lt"/>
                        </a:rPr>
                        <a:t>Prepaid Insurance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solidFill>
                            <a:schemeClr val="bg2"/>
                          </a:solidFill>
                          <a:effectLst/>
                          <a:latin typeface="+mn-lt"/>
                        </a:rPr>
                        <a:t>Equipment</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solidFill>
                            <a:schemeClr val="bg2"/>
                          </a:solidFill>
                          <a:effectLst/>
                          <a:latin typeface="+mn-lt"/>
                        </a:rPr>
                        <a:t>Notes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solidFill>
                            <a:schemeClr val="bg2"/>
                          </a:solidFill>
                          <a:effectLst/>
                          <a:latin typeface="+mn-lt"/>
                        </a:rPr>
                        <a:t>Accounts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solidFill>
                            <a:schemeClr val="bg2"/>
                          </a:solidFill>
                          <a:effectLst/>
                          <a:latin typeface="+mn-lt"/>
                        </a:rPr>
                        <a:t>Unearned Service Revenue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solidFill>
                            <a:schemeClr val="bg2"/>
                          </a:solidFill>
                          <a:effectLst/>
                          <a:latin typeface="+mn-lt"/>
                        </a:rPr>
                        <a:t>Owner's Capital</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solidFill>
                            <a:schemeClr val="bg2"/>
                          </a:solidFill>
                          <a:effectLst/>
                          <a:latin typeface="+mn-lt"/>
                        </a:rPr>
                        <a:t>Owner's Drawings</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solidFill>
                            <a:schemeClr val="bg2"/>
                          </a:solidFill>
                          <a:effectLst/>
                          <a:latin typeface="+mn-lt"/>
                        </a:rPr>
                        <a:t>Service Revenue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solidFill>
                            <a:schemeClr val="bg2"/>
                          </a:solidFill>
                          <a:effectLst/>
                          <a:latin typeface="+mn-lt"/>
                        </a:rPr>
                        <a:t> </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solidFill>
                            <a:schemeClr val="bg2"/>
                          </a:solidFill>
                          <a:effectLst/>
                          <a:latin typeface="+mn-lt"/>
                        </a:rPr>
                        <a:t>Salaries and Wages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solidFill>
                            <a:schemeClr val="bg2"/>
                          </a:solidFill>
                          <a:effectLst/>
                          <a:latin typeface="+mn-lt"/>
                        </a:rPr>
                        <a:t>Rent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bg2"/>
                          </a:solidFill>
                          <a:effectLst/>
                          <a:latin typeface="+mn-lt"/>
                        </a:rPr>
                        <a:t>Supplies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bg2"/>
                          </a:solidFill>
                          <a:effectLst/>
                          <a:latin typeface="+mn-lt"/>
                        </a:rPr>
                        <a:t>Insurance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kern="1200" dirty="0">
                          <a:solidFill>
                            <a:schemeClr val="bg2"/>
                          </a:solidFill>
                          <a:effectLst/>
                          <a:latin typeface="+mn-lt"/>
                          <a:ea typeface="+mn-ea"/>
                          <a:cs typeface="+mn-cs"/>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bg2"/>
                          </a:solidFill>
                          <a:effectLst/>
                          <a:latin typeface="+mn-lt"/>
                        </a:rPr>
                        <a:t>Accumulated Depreciation</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bg2"/>
                          </a:solidFill>
                          <a:effectLst/>
                          <a:latin typeface="+mn-lt"/>
                        </a:rPr>
                        <a:t>Depreciation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bg2"/>
                          </a:solidFill>
                          <a:effectLst/>
                          <a:latin typeface="+mn-lt"/>
                        </a:rPr>
                        <a:t>Accounts Receivable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kern="1200" dirty="0">
                          <a:solidFill>
                            <a:schemeClr val="bg2"/>
                          </a:solidFill>
                          <a:effectLst/>
                          <a:latin typeface="+mn-lt"/>
                          <a:ea typeface="+mn-ea"/>
                          <a:cs typeface="+mn-cs"/>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bg2"/>
                          </a:solidFill>
                          <a:effectLst/>
                          <a:latin typeface="+mn-lt"/>
                        </a:rPr>
                        <a:t>Interest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bg2"/>
                          </a:solidFill>
                          <a:effectLst/>
                          <a:latin typeface="+mn-lt"/>
                        </a:rPr>
                        <a:t>Interest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kern="1200" dirty="0">
                          <a:solidFill>
                            <a:schemeClr val="bg2"/>
                          </a:solidFill>
                          <a:effectLst/>
                          <a:latin typeface="+mn-lt"/>
                          <a:ea typeface="+mn-ea"/>
                          <a:cs typeface="+mn-cs"/>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bg2"/>
                          </a:solidFill>
                          <a:effectLst/>
                          <a:latin typeface="+mn-lt"/>
                        </a:rPr>
                        <a:t>Salaries and Wages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13" name="AutoShape 19"/>
          <p:cNvSpPr>
            <a:spLocks noChangeArrowheads="1"/>
          </p:cNvSpPr>
          <p:nvPr/>
        </p:nvSpPr>
        <p:spPr bwMode="auto">
          <a:xfrm>
            <a:off x="8083671" y="2970998"/>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 name="Rectangle 1"/>
          <p:cNvSpPr/>
          <p:nvPr/>
        </p:nvSpPr>
        <p:spPr>
          <a:xfrm>
            <a:off x="6253716" y="3447198"/>
            <a:ext cx="2601432" cy="2648802"/>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Step 4</a:t>
            </a:r>
          </a:p>
          <a:p>
            <a:pPr algn="ctr"/>
            <a:r>
              <a:rPr lang="en-US" sz="1600" b="1" dirty="0">
                <a:solidFill>
                  <a:schemeClr val="tx1"/>
                </a:solidFill>
              </a:rPr>
              <a:t>Extend adjusted</a:t>
            </a:r>
          </a:p>
          <a:p>
            <a:pPr algn="ctr"/>
            <a:r>
              <a:rPr lang="en-US" sz="1600" b="1" dirty="0">
                <a:solidFill>
                  <a:schemeClr val="tx1"/>
                </a:solidFill>
              </a:rPr>
              <a:t>balances to appropriate</a:t>
            </a:r>
          </a:p>
          <a:p>
            <a:pPr algn="ctr"/>
            <a:r>
              <a:rPr lang="en-US" sz="1600" b="1" dirty="0">
                <a:solidFill>
                  <a:schemeClr val="tx1"/>
                </a:solidFill>
              </a:rPr>
              <a:t>statement columns.</a:t>
            </a:r>
          </a:p>
          <a:p>
            <a:pPr algn="ctr"/>
            <a:r>
              <a:rPr lang="en-US" b="1" dirty="0">
                <a:solidFill>
                  <a:schemeClr val="tx1"/>
                </a:solidFill>
              </a:rPr>
              <a:t>Step 5</a:t>
            </a:r>
          </a:p>
          <a:p>
            <a:pPr algn="ctr"/>
            <a:r>
              <a:rPr lang="en-US" sz="1600" b="1" dirty="0">
                <a:solidFill>
                  <a:schemeClr val="tx1"/>
                </a:solidFill>
              </a:rPr>
              <a:t>Total the statement columns,</a:t>
            </a:r>
          </a:p>
          <a:p>
            <a:pPr algn="ctr"/>
            <a:r>
              <a:rPr lang="en-US" sz="1600" b="1" dirty="0">
                <a:solidFill>
                  <a:schemeClr val="tx1"/>
                </a:solidFill>
              </a:rPr>
              <a:t>compute net income</a:t>
            </a:r>
          </a:p>
          <a:p>
            <a:pPr algn="ctr"/>
            <a:r>
              <a:rPr lang="en-US" sz="1600" b="1" dirty="0">
                <a:solidFill>
                  <a:schemeClr val="tx1"/>
                </a:solidFill>
              </a:rPr>
              <a:t>(or net loss), and</a:t>
            </a:r>
          </a:p>
          <a:p>
            <a:pPr algn="ctr"/>
            <a:r>
              <a:rPr lang="en-US" sz="1600" b="1" dirty="0">
                <a:solidFill>
                  <a:schemeClr val="tx1"/>
                </a:solidFill>
              </a:rPr>
              <a:t>complete worksheet.</a:t>
            </a:r>
          </a:p>
        </p:txBody>
      </p:sp>
      <p:sp>
        <p:nvSpPr>
          <p:cNvPr id="18" name="Rectangle 17"/>
          <p:cNvSpPr/>
          <p:nvPr/>
        </p:nvSpPr>
        <p:spPr>
          <a:xfrm>
            <a:off x="2170812" y="3450132"/>
            <a:ext cx="1249095" cy="1354007"/>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Step 1</a:t>
            </a:r>
          </a:p>
          <a:p>
            <a:pPr algn="ctr"/>
            <a:r>
              <a:rPr lang="en-US" sz="1600" b="1" dirty="0">
                <a:solidFill>
                  <a:schemeClr val="tx1"/>
                </a:solidFill>
              </a:rPr>
              <a:t>Prepare a trial balance on the worksheet.</a:t>
            </a:r>
          </a:p>
        </p:txBody>
      </p:sp>
      <p:sp>
        <p:nvSpPr>
          <p:cNvPr id="19" name="Rectangle 18"/>
          <p:cNvSpPr/>
          <p:nvPr/>
        </p:nvSpPr>
        <p:spPr>
          <a:xfrm>
            <a:off x="3526464" y="3446592"/>
            <a:ext cx="1249095" cy="1354007"/>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Step 2</a:t>
            </a:r>
          </a:p>
          <a:p>
            <a:pPr algn="ctr"/>
            <a:r>
              <a:rPr lang="en-US" sz="1600" b="1" dirty="0">
                <a:solidFill>
                  <a:schemeClr val="tx1"/>
                </a:solidFill>
              </a:rPr>
              <a:t>Enter adjustment data.</a:t>
            </a:r>
          </a:p>
        </p:txBody>
      </p:sp>
      <p:sp>
        <p:nvSpPr>
          <p:cNvPr id="20" name="Rectangle 19"/>
          <p:cNvSpPr/>
          <p:nvPr/>
        </p:nvSpPr>
        <p:spPr>
          <a:xfrm>
            <a:off x="4882116" y="3450132"/>
            <a:ext cx="1249095" cy="1354007"/>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Step 3</a:t>
            </a:r>
          </a:p>
          <a:p>
            <a:pPr algn="ctr"/>
            <a:r>
              <a:rPr lang="en-US" sz="1600" b="1" dirty="0">
                <a:solidFill>
                  <a:schemeClr val="tx1"/>
                </a:solidFill>
              </a:rPr>
              <a:t>Enter adjusted balances.</a:t>
            </a:r>
          </a:p>
        </p:txBody>
      </p:sp>
      <p:sp>
        <p:nvSpPr>
          <p:cNvPr id="21" name="AutoShape 19"/>
          <p:cNvSpPr>
            <a:spLocks noChangeArrowheads="1"/>
          </p:cNvSpPr>
          <p:nvPr/>
        </p:nvSpPr>
        <p:spPr bwMode="auto">
          <a:xfrm>
            <a:off x="6726864"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2" name="AutoShape 19"/>
          <p:cNvSpPr>
            <a:spLocks noChangeArrowheads="1"/>
          </p:cNvSpPr>
          <p:nvPr/>
        </p:nvSpPr>
        <p:spPr bwMode="auto">
          <a:xfrm>
            <a:off x="5365896"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3" name="AutoShape 19"/>
          <p:cNvSpPr>
            <a:spLocks noChangeArrowheads="1"/>
          </p:cNvSpPr>
          <p:nvPr/>
        </p:nvSpPr>
        <p:spPr bwMode="auto">
          <a:xfrm>
            <a:off x="3999612"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4" name="AutoShape 19"/>
          <p:cNvSpPr>
            <a:spLocks noChangeArrowheads="1"/>
          </p:cNvSpPr>
          <p:nvPr/>
        </p:nvSpPr>
        <p:spPr bwMode="auto">
          <a:xfrm>
            <a:off x="2635104"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5" name="Text Box 23"/>
          <p:cNvSpPr txBox="1">
            <a:spLocks noChangeArrowheads="1"/>
          </p:cNvSpPr>
          <p:nvPr/>
        </p:nvSpPr>
        <p:spPr bwMode="auto">
          <a:xfrm>
            <a:off x="7114309" y="381000"/>
            <a:ext cx="1801091"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rgbClr val="196E78"/>
                </a:solidFill>
                <a:latin typeface="+mn-lt"/>
              </a:rPr>
              <a:t>ILLUSTRATION 4.1</a:t>
            </a:r>
          </a:p>
          <a:p>
            <a:pPr>
              <a:spcBef>
                <a:spcPct val="0"/>
              </a:spcBef>
              <a:buClrTx/>
              <a:buSzTx/>
              <a:buFontTx/>
              <a:buNone/>
            </a:pPr>
            <a:r>
              <a:rPr lang="en-US" altLang="en-US" sz="1200" b="0" dirty="0">
                <a:solidFill>
                  <a:schemeClr val="tx1"/>
                </a:solidFill>
                <a:latin typeface="+mn-lt"/>
              </a:rPr>
              <a:t>Form for a worksheet</a:t>
            </a:r>
          </a:p>
        </p:txBody>
      </p:sp>
    </p:spTree>
    <p:extLst>
      <p:ext uri="{BB962C8B-B14F-4D97-AF65-F5344CB8AC3E}">
        <p14:creationId xmlns:p14="http://schemas.microsoft.com/office/powerpoint/2010/main" val="3599430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3925669"/>
          </a:xfrm>
          <a:prstGeom prst="rect">
            <a:avLst/>
          </a:prstGeom>
        </p:spPr>
        <p:txBody>
          <a:bodyPr/>
          <a:lstStyle/>
          <a:p>
            <a:pPr marL="574675" lvl="2" indent="-346075">
              <a:lnSpc>
                <a:spcPct val="100000"/>
              </a:lnSpc>
              <a:spcBef>
                <a:spcPts val="1200"/>
              </a:spcBef>
              <a:buClr>
                <a:srgbClr val="990000"/>
              </a:buClr>
              <a:buSzPct val="100000"/>
            </a:pPr>
            <a:r>
              <a:rPr lang="en-US" altLang="en-US" sz="2800" dirty="0"/>
              <a:t>Long useful lives</a:t>
            </a:r>
          </a:p>
          <a:p>
            <a:pPr marL="574675" lvl="2" indent="-346075">
              <a:lnSpc>
                <a:spcPct val="100000"/>
              </a:lnSpc>
              <a:spcBef>
                <a:spcPts val="1200"/>
              </a:spcBef>
              <a:buClr>
                <a:srgbClr val="990000"/>
              </a:buClr>
              <a:buSzPct val="100000"/>
            </a:pPr>
            <a:r>
              <a:rPr lang="en-US" altLang="en-US" sz="2800" dirty="0"/>
              <a:t>Currently used in operations</a:t>
            </a:r>
          </a:p>
          <a:p>
            <a:pPr marL="574675" lvl="2" indent="-346075">
              <a:lnSpc>
                <a:spcPct val="100000"/>
              </a:lnSpc>
              <a:spcBef>
                <a:spcPts val="1200"/>
              </a:spcBef>
              <a:buClr>
                <a:srgbClr val="990000"/>
              </a:buClr>
              <a:buSzPct val="100000"/>
            </a:pPr>
            <a:r>
              <a:rPr lang="en-US" altLang="en-US" sz="2800" dirty="0"/>
              <a:t>Depreciation - allocating the cost of assets to a number of years</a:t>
            </a:r>
          </a:p>
          <a:p>
            <a:pPr marL="574675" lvl="2" indent="-346075">
              <a:lnSpc>
                <a:spcPct val="100000"/>
              </a:lnSpc>
              <a:spcBef>
                <a:spcPts val="1200"/>
              </a:spcBef>
              <a:buClr>
                <a:srgbClr val="990000"/>
              </a:buClr>
              <a:buSzPct val="100000"/>
            </a:pPr>
            <a:r>
              <a:rPr lang="en-US" altLang="en-US" sz="2800" dirty="0"/>
              <a:t>Accumulated depreciation - total amount of depreciation expensed thus far in the asset’s life</a:t>
            </a:r>
          </a:p>
          <a:p>
            <a:pPr marL="574675" lvl="2" indent="-346075">
              <a:lnSpc>
                <a:spcPct val="100000"/>
              </a:lnSpc>
              <a:spcBef>
                <a:spcPts val="1200"/>
              </a:spcBef>
              <a:buClr>
                <a:srgbClr val="990000"/>
              </a:buClr>
              <a:buSzPct val="100000"/>
            </a:pPr>
            <a:r>
              <a:rPr lang="en-US" sz="2800" dirty="0"/>
              <a:t>Sometimes called fixed assets or plant assets</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Property, Plant, and Equipment</a:t>
            </a:r>
          </a:p>
        </p:txBody>
      </p:sp>
    </p:spTree>
    <p:extLst>
      <p:ext uri="{BB962C8B-B14F-4D97-AF65-F5344CB8AC3E}">
        <p14:creationId xmlns:p14="http://schemas.microsoft.com/office/powerpoint/2010/main" val="3949198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450503"/>
            <a:ext cx="8682038" cy="692497"/>
          </a:xfrm>
          <a:prstGeom prst="rect">
            <a:avLst/>
          </a:prstGeom>
          <a:solidFill>
            <a:schemeClr val="bg2"/>
          </a:solidFill>
        </p:spPr>
        <p:txBody>
          <a:bodyPr wrap="square" tIns="91440">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Property, Plant, and Equipment</a:t>
            </a:r>
          </a:p>
        </p:txBody>
      </p:sp>
      <p:graphicFrame>
        <p:nvGraphicFramePr>
          <p:cNvPr id="12" name="Table 11"/>
          <p:cNvGraphicFramePr>
            <a:graphicFrameLocks noGrp="1"/>
          </p:cNvGraphicFramePr>
          <p:nvPr>
            <p:extLst>
              <p:ext uri="{D42A27DB-BD31-4B8C-83A1-F6EECF244321}">
                <p14:modId xmlns:p14="http://schemas.microsoft.com/office/powerpoint/2010/main" val="3646419115"/>
              </p:ext>
            </p:extLst>
          </p:nvPr>
        </p:nvGraphicFramePr>
        <p:xfrm>
          <a:off x="543455" y="1340277"/>
          <a:ext cx="7762345" cy="4152897"/>
        </p:xfrm>
        <a:graphic>
          <a:graphicData uri="http://schemas.openxmlformats.org/drawingml/2006/table">
            <a:tbl>
              <a:tblPr>
                <a:tableStyleId>{5C22544A-7EE6-4342-B048-85BDC9FD1C3A}</a:tableStyleId>
              </a:tblPr>
              <a:tblGrid>
                <a:gridCol w="4638145">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82245">
                <a:tc gridSpan="4">
                  <a:txBody>
                    <a:bodyPr/>
                    <a:lstStyle/>
                    <a:p>
                      <a:pPr algn="ctr"/>
                      <a:r>
                        <a:rPr lang="en-GB" sz="2200" b="1" i="0" u="none" strike="noStrike" kern="1200" baseline="0" dirty="0" err="1">
                          <a:solidFill>
                            <a:schemeClr val="dk1"/>
                          </a:solidFill>
                          <a:latin typeface="+mn-lt"/>
                          <a:ea typeface="+mn-ea"/>
                          <a:cs typeface="+mn-cs"/>
                        </a:rPr>
                        <a:t>Laclede</a:t>
                      </a:r>
                      <a:r>
                        <a:rPr lang="en-GB" sz="2200" b="1" i="0" u="none" strike="noStrike" kern="1200" baseline="0" dirty="0">
                          <a:solidFill>
                            <a:schemeClr val="dk1"/>
                          </a:solidFill>
                          <a:latin typeface="+mn-lt"/>
                          <a:ea typeface="+mn-ea"/>
                          <a:cs typeface="+mn-cs"/>
                        </a:rPr>
                        <a:t> Group</a:t>
                      </a:r>
                    </a:p>
                    <a:p>
                      <a:pPr algn="ctr"/>
                      <a:r>
                        <a:rPr lang="en-GB" sz="2200" b="1" i="0" u="none" strike="noStrike" kern="1200" baseline="0" dirty="0">
                          <a:solidFill>
                            <a:schemeClr val="dk1"/>
                          </a:solidFill>
                          <a:latin typeface="+mn-lt"/>
                          <a:ea typeface="+mn-ea"/>
                          <a:cs typeface="+mn-cs"/>
                        </a:rPr>
                        <a:t>Statement of Financial Position (partial)</a:t>
                      </a:r>
                    </a:p>
                    <a:p>
                      <a:pPr algn="ctr"/>
                      <a:r>
                        <a:rPr lang="en-GB" sz="2200" b="1" i="0" u="none" strike="noStrike" kern="1200" baseline="0" dirty="0">
                          <a:solidFill>
                            <a:schemeClr val="dk1"/>
                          </a:solidFill>
                          <a:latin typeface="+mn-lt"/>
                          <a:ea typeface="+mn-ea"/>
                          <a:cs typeface="+mn-cs"/>
                        </a:rPr>
                        <a:t>(₩ in billions )</a:t>
                      </a:r>
                      <a:endParaRPr lang="en-US" sz="22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200" b="1" u="none" strike="noStrike" kern="1200" dirty="0">
                          <a:solidFill>
                            <a:srgbClr val="990000"/>
                          </a:solidFill>
                          <a:effectLst/>
                          <a:latin typeface="+mn-lt"/>
                          <a:ea typeface="+mn-ea"/>
                          <a:cs typeface="+mn-cs"/>
                        </a:rPr>
                        <a:t>Property, plant, and equipment</a:t>
                      </a:r>
                    </a:p>
                  </a:txBody>
                  <a:tcPr marL="182880" marR="4233" marT="91440"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200" u="none" strike="noStrike" kern="1200" dirty="0">
                          <a:solidFill>
                            <a:schemeClr val="dk1"/>
                          </a:solidFill>
                          <a:effectLst/>
                          <a:latin typeface="+mn-lt"/>
                          <a:ea typeface="+mn-ea"/>
                          <a:cs typeface="+mn-cs"/>
                        </a:rPr>
                        <a:t>Land</a:t>
                      </a: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200" u="none" strike="noStrike" dirty="0">
                          <a:effectLst/>
                        </a:rPr>
                        <a:t>₩2,604</a:t>
                      </a:r>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200" u="none" strike="noStrike" kern="1200" dirty="0">
                          <a:solidFill>
                            <a:schemeClr val="dk1"/>
                          </a:solidFill>
                          <a:effectLst/>
                          <a:latin typeface="+mn-lt"/>
                          <a:ea typeface="+mn-ea"/>
                          <a:cs typeface="+mn-cs"/>
                        </a:rPr>
                        <a:t>Buildings</a:t>
                      </a: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200" u="none" strike="noStrike" dirty="0">
                          <a:effectLst/>
                        </a:rPr>
                        <a:t>₩9,487</a:t>
                      </a: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2200" u="none" strike="noStrike" kern="1200" dirty="0">
                          <a:solidFill>
                            <a:schemeClr val="dk1"/>
                          </a:solidFill>
                          <a:effectLst/>
                          <a:latin typeface="+mn-lt"/>
                          <a:ea typeface="+mn-ea"/>
                          <a:cs typeface="+mn-cs"/>
                        </a:rPr>
                        <a:t>Structures</a:t>
                      </a: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200" u="none" strike="noStrike" dirty="0">
                          <a:effectLst/>
                        </a:rPr>
                        <a:t>1,568</a:t>
                      </a:r>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2200" u="none" strike="noStrike" kern="1200" dirty="0">
                          <a:solidFill>
                            <a:schemeClr val="dk1"/>
                          </a:solidFill>
                          <a:effectLst/>
                          <a:latin typeface="+mn-lt"/>
                          <a:ea typeface="+mn-ea"/>
                          <a:cs typeface="+mn-cs"/>
                        </a:rPr>
                        <a:t>Machinery</a:t>
                      </a: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200" u="none" strike="noStrike" dirty="0">
                          <a:effectLst/>
                        </a:rPr>
                        <a:t>36,956</a:t>
                      </a:r>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228600" indent="0" algn="l" fontAlgn="b"/>
                      <a:r>
                        <a:rPr lang="en-US" sz="2200" u="none" strike="noStrike" kern="1200" dirty="0">
                          <a:solidFill>
                            <a:schemeClr val="dk1"/>
                          </a:solidFill>
                          <a:effectLst/>
                          <a:latin typeface="+mn-lt"/>
                          <a:ea typeface="+mn-ea"/>
                          <a:cs typeface="+mn-cs"/>
                        </a:rPr>
                        <a:t>Vehicles</a:t>
                      </a: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200" b="0" i="0" u="none" strike="noStrike" dirty="0">
                          <a:solidFill>
                            <a:srgbClr val="000000"/>
                          </a:solidFill>
                          <a:effectLst/>
                          <a:latin typeface="Calibri" panose="020F0502020204030204" pitchFamily="34" charset="0"/>
                        </a:rPr>
                        <a:t>226</a:t>
                      </a: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marL="228600" indent="0" algn="l" fontAlgn="b"/>
                      <a:r>
                        <a:rPr lang="en-US" sz="2200" u="none" strike="noStrike" kern="1200" dirty="0">
                          <a:solidFill>
                            <a:schemeClr val="dk1"/>
                          </a:solidFill>
                          <a:effectLst/>
                          <a:latin typeface="+mn-lt"/>
                          <a:ea typeface="+mn-ea"/>
                          <a:cs typeface="+mn-cs"/>
                        </a:rPr>
                        <a:t>Other</a:t>
                      </a: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200" b="0" i="0" u="none" strike="noStrike" dirty="0">
                          <a:solidFill>
                            <a:srgbClr val="000000"/>
                          </a:solidFill>
                          <a:effectLst/>
                          <a:latin typeface="Calibri" panose="020F0502020204030204" pitchFamily="34" charset="0"/>
                        </a:rPr>
                        <a:t>10,600</a:t>
                      </a:r>
                    </a:p>
                  </a:txBody>
                  <a:tcPr marL="4233" marR="4233" marT="4233" marB="0" anchor="b">
                    <a:lnB w="12700" cap="flat" cmpd="sng" algn="ctr">
                      <a:solidFill>
                        <a:schemeClr val="tx1"/>
                      </a:solidFill>
                      <a:prstDash val="solid"/>
                      <a:round/>
                      <a:headEnd type="none" w="med" len="med"/>
                      <a:tailEnd type="none" w="med" len="med"/>
                    </a:lnB>
                    <a:noFill/>
                  </a:tcPr>
                </a:tc>
                <a:tc>
                  <a:txBody>
                    <a:bodyPr/>
                    <a:lstStyle/>
                    <a:p>
                      <a:pPr algn="r" fontAlgn="b"/>
                      <a:r>
                        <a:rPr lang="en-US" sz="2200" b="0" i="0" u="none" strike="noStrike" dirty="0">
                          <a:solidFill>
                            <a:srgbClr val="000000"/>
                          </a:solidFill>
                          <a:effectLst/>
                          <a:latin typeface="Calibri" panose="020F0502020204030204" pitchFamily="34" charset="0"/>
                        </a:rPr>
                        <a:t>58,837</a:t>
                      </a:r>
                    </a:p>
                  </a:txBody>
                  <a:tcPr marL="4233" marR="4233" marT="4233" marB="0" anchor="b">
                    <a:noFill/>
                  </a:tcPr>
                </a:tc>
                <a:extLst>
                  <a:ext uri="{0D108BD9-81ED-4DB2-BD59-A6C34878D82A}">
                    <a16:rowId xmlns:a16="http://schemas.microsoft.com/office/drawing/2014/main" val="10007"/>
                  </a:ext>
                </a:extLst>
              </a:tr>
              <a:tr h="182245">
                <a:tc>
                  <a:txBody>
                    <a:bodyPr/>
                    <a:lstStyle/>
                    <a:p>
                      <a:pPr marL="228600" indent="0" algn="l" fontAlgn="b"/>
                      <a:r>
                        <a:rPr lang="en-US" sz="2200" u="none" strike="noStrike" kern="1200" dirty="0">
                          <a:solidFill>
                            <a:schemeClr val="dk1"/>
                          </a:solidFill>
                          <a:effectLst/>
                          <a:latin typeface="+mn-lt"/>
                          <a:ea typeface="+mn-ea"/>
                          <a:cs typeface="+mn-cs"/>
                        </a:rPr>
                        <a:t>Less: Accumulated depreciation</a:t>
                      </a: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fontAlgn="b"/>
                      <a:r>
                        <a:rPr lang="en-US" sz="2200" b="0" i="0" u="none" strike="noStrike" dirty="0">
                          <a:solidFill>
                            <a:srgbClr val="000000"/>
                          </a:solidFill>
                          <a:effectLst/>
                          <a:latin typeface="Calibri" panose="020F0502020204030204" pitchFamily="34" charset="0"/>
                        </a:rPr>
                        <a:t>32,617</a:t>
                      </a:r>
                    </a:p>
                  </a:txBody>
                  <a:tcPr marL="4233" marR="4233" marT="4233"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82245">
                <a:tc>
                  <a:txBody>
                    <a:bodyPr/>
                    <a:lstStyle/>
                    <a:p>
                      <a:pPr marL="228600" indent="0" algn="l" fontAlgn="b"/>
                      <a:endParaRPr lang="en-US" sz="22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lnB w="12700" cap="flat" cmpd="sng" algn="ctr">
                      <a:solidFill>
                        <a:schemeClr val="bg1"/>
                      </a:solidFill>
                      <a:prstDash val="solid"/>
                      <a:round/>
                      <a:headEnd type="none" w="med" len="med"/>
                      <a:tailEnd type="none" w="med" len="med"/>
                    </a:ln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fontAlgn="b"/>
                      <a:r>
                        <a:rPr lang="en-US" sz="2200" b="0" i="0" u="none" strike="noStrike" dirty="0">
                          <a:solidFill>
                            <a:srgbClr val="000000"/>
                          </a:solidFill>
                          <a:effectLst/>
                          <a:latin typeface="Calibri" panose="020F0502020204030204" pitchFamily="34" charset="0"/>
                        </a:rPr>
                        <a:t>₩28,824</a:t>
                      </a: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13" name="Rectangle 12"/>
          <p:cNvSpPr>
            <a:spLocks noChangeArrowheads="1"/>
          </p:cNvSpPr>
          <p:nvPr/>
        </p:nvSpPr>
        <p:spPr bwMode="auto">
          <a:xfrm>
            <a:off x="6765852" y="1395072"/>
            <a:ext cx="1643215"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a:solidFill>
                  <a:srgbClr val="196E78"/>
                </a:solidFill>
                <a:latin typeface="+mn-lt"/>
              </a:rPr>
              <a:t>ILLUSTRATION 4.23</a:t>
            </a:r>
          </a:p>
        </p:txBody>
      </p:sp>
    </p:spTree>
    <p:extLst>
      <p:ext uri="{BB962C8B-B14F-4D97-AF65-F5344CB8AC3E}">
        <p14:creationId xmlns:p14="http://schemas.microsoft.com/office/powerpoint/2010/main" val="1679026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2667000"/>
          </a:xfrm>
          <a:prstGeom prst="rect">
            <a:avLst/>
          </a:prstGeom>
        </p:spPr>
        <p:txBody>
          <a:bodyPr/>
          <a:lstStyle/>
          <a:p>
            <a:pPr marL="574675" lvl="2" indent="-346075">
              <a:spcBef>
                <a:spcPts val="1200"/>
              </a:spcBef>
              <a:buClr>
                <a:srgbClr val="990000"/>
              </a:buClr>
              <a:buSzPct val="100000"/>
            </a:pPr>
            <a:r>
              <a:rPr lang="en-US" altLang="en-US" sz="2800" dirty="0"/>
              <a:t>Investments in stocks and bonds of other companies </a:t>
            </a:r>
          </a:p>
          <a:p>
            <a:pPr marL="574675" lvl="2" indent="-346075">
              <a:spcBef>
                <a:spcPts val="1200"/>
              </a:spcBef>
              <a:buClr>
                <a:srgbClr val="990000"/>
              </a:buClr>
              <a:buSzPct val="100000"/>
            </a:pPr>
            <a:r>
              <a:rPr lang="en-US" altLang="en-US" sz="2800" dirty="0"/>
              <a:t>Investments in non-current assets such as land or buildings that are not currently being used in operating activities</a:t>
            </a:r>
          </a:p>
          <a:p>
            <a:pPr marL="574675" lvl="2" indent="-346075">
              <a:spcBef>
                <a:spcPts val="1200"/>
              </a:spcBef>
              <a:buClr>
                <a:srgbClr val="990000"/>
              </a:buClr>
              <a:buSzPct val="100000"/>
            </a:pPr>
            <a:r>
              <a:rPr lang="en-US" altLang="en-US" sz="2800" dirty="0"/>
              <a:t>Long-term notes receivable</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Long-Term Investments</a:t>
            </a:r>
          </a:p>
        </p:txBody>
      </p:sp>
      <p:graphicFrame>
        <p:nvGraphicFramePr>
          <p:cNvPr id="9" name="Table 8"/>
          <p:cNvGraphicFramePr>
            <a:graphicFrameLocks noGrp="1"/>
          </p:cNvGraphicFramePr>
          <p:nvPr>
            <p:extLst>
              <p:ext uri="{D42A27DB-BD31-4B8C-83A1-F6EECF244321}">
                <p14:modId xmlns:p14="http://schemas.microsoft.com/office/powerpoint/2010/main" val="859556922"/>
              </p:ext>
            </p:extLst>
          </p:nvPr>
        </p:nvGraphicFramePr>
        <p:xfrm>
          <a:off x="543455" y="4116601"/>
          <a:ext cx="7940564" cy="1928706"/>
        </p:xfrm>
        <a:graphic>
          <a:graphicData uri="http://schemas.openxmlformats.org/drawingml/2006/table">
            <a:tbl>
              <a:tblPr>
                <a:tableStyleId>{5C22544A-7EE6-4342-B048-85BDC9FD1C3A}</a:tableStyleId>
              </a:tblPr>
              <a:tblGrid>
                <a:gridCol w="6029800">
                  <a:extLst>
                    <a:ext uri="{9D8B030D-6E8A-4147-A177-3AD203B41FA5}">
                      <a16:colId xmlns:a16="http://schemas.microsoft.com/office/drawing/2014/main" val="20000"/>
                    </a:ext>
                  </a:extLst>
                </a:gridCol>
                <a:gridCol w="382824">
                  <a:extLst>
                    <a:ext uri="{9D8B030D-6E8A-4147-A177-3AD203B41FA5}">
                      <a16:colId xmlns:a16="http://schemas.microsoft.com/office/drawing/2014/main" val="20001"/>
                    </a:ext>
                  </a:extLst>
                </a:gridCol>
                <a:gridCol w="1145116">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a:solidFill>
                            <a:schemeClr val="dk1"/>
                          </a:solidFill>
                          <a:latin typeface="+mn-lt"/>
                          <a:ea typeface="+mn-ea"/>
                          <a:cs typeface="+mn-cs"/>
                        </a:rPr>
                        <a:t>Alphabet Inc.</a:t>
                      </a:r>
                    </a:p>
                    <a:p>
                      <a:pPr algn="ctr"/>
                      <a:r>
                        <a:rPr lang="en-GB" sz="2400" b="1" i="0" u="none" strike="noStrike" kern="1200" baseline="0" dirty="0">
                          <a:solidFill>
                            <a:schemeClr val="dk1"/>
                          </a:solidFill>
                          <a:latin typeface="+mn-lt"/>
                          <a:ea typeface="+mn-ea"/>
                          <a:cs typeface="+mn-cs"/>
                        </a:rPr>
                        <a:t>Statement of Financial Position (partial)</a:t>
                      </a:r>
                    </a:p>
                    <a:p>
                      <a:pPr algn="ctr"/>
                      <a:r>
                        <a:rPr lang="en-GB" sz="2400" b="1" i="0" u="none" strike="noStrike" kern="1200" baseline="0" dirty="0">
                          <a:solidFill>
                            <a:schemeClr val="dk1"/>
                          </a:solidFill>
                          <a:latin typeface="+mn-lt"/>
                          <a:ea typeface="+mn-ea"/>
                          <a:cs typeface="+mn-cs"/>
                        </a:rPr>
                        <a:t>(in thousands)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a:solidFill>
                            <a:srgbClr val="990000"/>
                          </a:solidFill>
                          <a:effectLst/>
                        </a:rPr>
                        <a:t>Long-term investments</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u="none" strike="noStrike" dirty="0">
                          <a:effectLst/>
                        </a:rPr>
                        <a:t>Non-marketable equity investments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$1,469</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bl>
          </a:graphicData>
        </a:graphic>
      </p:graphicFrame>
      <p:sp>
        <p:nvSpPr>
          <p:cNvPr id="11" name="Rectangle 10"/>
          <p:cNvSpPr>
            <a:spLocks noChangeArrowheads="1"/>
          </p:cNvSpPr>
          <p:nvPr/>
        </p:nvSpPr>
        <p:spPr bwMode="auto">
          <a:xfrm>
            <a:off x="6546110" y="3810000"/>
            <a:ext cx="1988290"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a:solidFill>
                  <a:srgbClr val="196E78"/>
                </a:solidFill>
                <a:latin typeface="+mn-lt"/>
              </a:rPr>
              <a:t>ILLUSTRATION 4.24</a:t>
            </a:r>
          </a:p>
        </p:txBody>
      </p:sp>
    </p:spTree>
    <p:extLst>
      <p:ext uri="{BB962C8B-B14F-4D97-AF65-F5344CB8AC3E}">
        <p14:creationId xmlns:p14="http://schemas.microsoft.com/office/powerpoint/2010/main" val="3333249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Assets that a company expects to </a:t>
            </a:r>
            <a:r>
              <a:rPr lang="en-US" altLang="en-US" sz="2800" b="1" dirty="0"/>
              <a:t>convert to cash </a:t>
            </a:r>
            <a:r>
              <a:rPr lang="en-US" altLang="en-US" sz="2800" dirty="0"/>
              <a:t>or </a:t>
            </a:r>
            <a:r>
              <a:rPr lang="en-US" altLang="en-US" sz="2800" b="1" dirty="0"/>
              <a:t>use up </a:t>
            </a:r>
            <a:r>
              <a:rPr lang="en-US" altLang="en-US" sz="2800" dirty="0"/>
              <a:t>within one year or the operating cycle, whichever is longer</a:t>
            </a:r>
          </a:p>
          <a:p>
            <a:pPr marL="574675" lvl="2" indent="-346075">
              <a:lnSpc>
                <a:spcPct val="100000"/>
              </a:lnSpc>
              <a:spcBef>
                <a:spcPts val="1200"/>
              </a:spcBef>
              <a:buClr>
                <a:srgbClr val="990000"/>
              </a:buClr>
              <a:buSzPct val="100000"/>
            </a:pPr>
            <a:r>
              <a:rPr lang="en-US" altLang="en-US" sz="2800" b="1" dirty="0">
                <a:solidFill>
                  <a:srgbClr val="0000CC"/>
                </a:solidFill>
              </a:rPr>
              <a:t>Operating cycle </a:t>
            </a:r>
            <a:r>
              <a:rPr lang="en-US" altLang="en-US" sz="2800" dirty="0"/>
              <a:t>is the average time that it takes to </a:t>
            </a:r>
          </a:p>
          <a:p>
            <a:pPr marL="1143000" lvl="3" indent="-339725">
              <a:lnSpc>
                <a:spcPct val="100000"/>
              </a:lnSpc>
              <a:spcBef>
                <a:spcPts val="1200"/>
              </a:spcBef>
              <a:buClr>
                <a:srgbClr val="990000"/>
              </a:buClr>
              <a:buSzPct val="80000"/>
              <a:buFont typeface="Wingdings" panose="05000000000000000000" pitchFamily="2" charset="2"/>
              <a:buChar char="§"/>
            </a:pPr>
            <a:r>
              <a:rPr lang="en-US" altLang="en-US" sz="2600" dirty="0"/>
              <a:t>purchase inventory, </a:t>
            </a:r>
          </a:p>
          <a:p>
            <a:pPr marL="1143000" lvl="3" indent="-339725">
              <a:lnSpc>
                <a:spcPct val="100000"/>
              </a:lnSpc>
              <a:spcBef>
                <a:spcPts val="1200"/>
              </a:spcBef>
              <a:buClr>
                <a:srgbClr val="990000"/>
              </a:buClr>
              <a:buSzPct val="80000"/>
              <a:buFont typeface="Wingdings" panose="05000000000000000000" pitchFamily="2" charset="2"/>
              <a:buChar char="§"/>
            </a:pPr>
            <a:r>
              <a:rPr lang="en-US" altLang="en-US" sz="2600" dirty="0"/>
              <a:t>sell it on account, and </a:t>
            </a:r>
          </a:p>
          <a:p>
            <a:pPr marL="1143000" lvl="3" indent="-339725">
              <a:lnSpc>
                <a:spcPct val="100000"/>
              </a:lnSpc>
              <a:spcBef>
                <a:spcPts val="1200"/>
              </a:spcBef>
              <a:buClr>
                <a:srgbClr val="990000"/>
              </a:buClr>
              <a:buSzPct val="80000"/>
              <a:buFont typeface="Wingdings" panose="05000000000000000000" pitchFamily="2" charset="2"/>
              <a:buChar char="§"/>
            </a:pPr>
            <a:r>
              <a:rPr lang="en-US" altLang="en-US" sz="2600" dirty="0"/>
              <a:t>collect cash from customers</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Assets</a:t>
            </a:r>
          </a:p>
        </p:txBody>
      </p:sp>
    </p:spTree>
    <p:extLst>
      <p:ext uri="{BB962C8B-B14F-4D97-AF65-F5344CB8AC3E}">
        <p14:creationId xmlns:p14="http://schemas.microsoft.com/office/powerpoint/2010/main" val="1243511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5791200"/>
            <a:ext cx="8534400" cy="457200"/>
          </a:xfrm>
          <a:prstGeom prst="rect">
            <a:avLst/>
          </a:prstGeom>
        </p:spPr>
        <p:txBody>
          <a:bodyPr/>
          <a:lstStyle/>
          <a:p>
            <a:pPr marL="0" indent="0">
              <a:buNone/>
            </a:pPr>
            <a:r>
              <a:rPr lang="en-US" sz="2400" dirty="0">
                <a:effectLst>
                  <a:outerShdw blurRad="38100" dist="38100" dir="2700000" algn="tl">
                    <a:srgbClr val="FFFFFF"/>
                  </a:outerShdw>
                </a:effectLst>
              </a:rPr>
              <a:t>Accounts usually listed in order liquidity.</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Assets</a:t>
            </a:r>
          </a:p>
        </p:txBody>
      </p:sp>
      <p:graphicFrame>
        <p:nvGraphicFramePr>
          <p:cNvPr id="9" name="Table 8"/>
          <p:cNvGraphicFramePr>
            <a:graphicFrameLocks noGrp="1"/>
          </p:cNvGraphicFramePr>
          <p:nvPr>
            <p:extLst>
              <p:ext uri="{D42A27DB-BD31-4B8C-83A1-F6EECF244321}">
                <p14:modId xmlns:p14="http://schemas.microsoft.com/office/powerpoint/2010/main" val="1174813981"/>
              </p:ext>
            </p:extLst>
          </p:nvPr>
        </p:nvGraphicFramePr>
        <p:xfrm>
          <a:off x="543455" y="1538397"/>
          <a:ext cx="7786577" cy="4148664"/>
        </p:xfrm>
        <a:graphic>
          <a:graphicData uri="http://schemas.openxmlformats.org/drawingml/2006/table">
            <a:tbl>
              <a:tblPr>
                <a:tableStyleId>{5C22544A-7EE6-4342-B048-85BDC9FD1C3A}</a:tableStyleId>
              </a:tblPr>
              <a:tblGrid>
                <a:gridCol w="6029800">
                  <a:extLst>
                    <a:ext uri="{9D8B030D-6E8A-4147-A177-3AD203B41FA5}">
                      <a16:colId xmlns:a16="http://schemas.microsoft.com/office/drawing/2014/main" val="20000"/>
                    </a:ext>
                  </a:extLst>
                </a:gridCol>
                <a:gridCol w="382824">
                  <a:extLst>
                    <a:ext uri="{9D8B030D-6E8A-4147-A177-3AD203B41FA5}">
                      <a16:colId xmlns:a16="http://schemas.microsoft.com/office/drawing/2014/main" val="20001"/>
                    </a:ext>
                  </a:extLst>
                </a:gridCol>
                <a:gridCol w="991129">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a:solidFill>
                            <a:schemeClr val="dk1"/>
                          </a:solidFill>
                          <a:latin typeface="+mn-lt"/>
                          <a:ea typeface="+mn-ea"/>
                          <a:cs typeface="+mn-cs"/>
                        </a:rPr>
                        <a:t>Tesco</a:t>
                      </a:r>
                    </a:p>
                    <a:p>
                      <a:pPr algn="ctr"/>
                      <a:r>
                        <a:rPr lang="en-GB" sz="2400" b="1" i="0" u="none" strike="noStrike" kern="1200" baseline="0" dirty="0">
                          <a:solidFill>
                            <a:schemeClr val="dk1"/>
                          </a:solidFill>
                          <a:latin typeface="+mn-lt"/>
                          <a:ea typeface="+mn-ea"/>
                          <a:cs typeface="+mn-cs"/>
                        </a:rPr>
                        <a:t>Statement of Financial Position (partial)</a:t>
                      </a:r>
                    </a:p>
                    <a:p>
                      <a:pPr algn="ctr"/>
                      <a:r>
                        <a:rPr lang="en-GB" sz="2400" b="1" i="0" u="none" strike="noStrike" kern="1200" baseline="0" dirty="0">
                          <a:solidFill>
                            <a:schemeClr val="dk1"/>
                          </a:solidFill>
                          <a:latin typeface="+mn-lt"/>
                          <a:ea typeface="+mn-ea"/>
                          <a:cs typeface="+mn-cs"/>
                        </a:rPr>
                        <a:t>(£ in millions)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a:solidFill>
                            <a:srgbClr val="990000"/>
                          </a:solidFill>
                          <a:effectLst/>
                        </a:rPr>
                        <a:t>Current assets</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u="none" strike="noStrike" dirty="0">
                          <a:effectLst/>
                        </a:rPr>
                        <a:t>Inventories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£2,430</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400" u="none" strike="noStrike" kern="1200" dirty="0">
                          <a:solidFill>
                            <a:schemeClr val="dk1"/>
                          </a:solidFill>
                          <a:effectLst/>
                          <a:latin typeface="+mn-lt"/>
                          <a:ea typeface="+mn-ea"/>
                          <a:cs typeface="+mn-cs"/>
                        </a:rPr>
                        <a:t>Trade and other receivables</a:t>
                      </a:r>
                      <a:r>
                        <a:rPr lang="en-US" sz="2400" u="none" strike="noStrike" dirty="0">
                          <a:effectLst/>
                        </a:rPr>
                        <a:t> </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1,311</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2400" u="none" strike="noStrike" kern="1200" dirty="0">
                          <a:solidFill>
                            <a:schemeClr val="dk1"/>
                          </a:solidFill>
                          <a:effectLst/>
                          <a:latin typeface="+mn-lt"/>
                          <a:ea typeface="+mn-ea"/>
                          <a:cs typeface="+mn-cs"/>
                        </a:rPr>
                        <a:t>Derivative financial instruments</a:t>
                      </a:r>
                      <a:r>
                        <a:rPr lang="en-US" sz="2400" u="none" strike="noStrike" dirty="0">
                          <a:effectLst/>
                        </a:rPr>
                        <a:t> </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97</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2400" u="none" strike="noStrike" kern="1200" dirty="0">
                          <a:solidFill>
                            <a:schemeClr val="dk1"/>
                          </a:solidFill>
                          <a:effectLst/>
                          <a:latin typeface="+mn-lt"/>
                          <a:ea typeface="+mn-ea"/>
                          <a:cs typeface="+mn-cs"/>
                        </a:rPr>
                        <a:t>Current tax assets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6</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228600" indent="0" algn="l" fontAlgn="b"/>
                      <a:r>
                        <a:rPr lang="en-US" sz="2400" u="none" strike="noStrike" kern="1200" dirty="0">
                          <a:solidFill>
                            <a:schemeClr val="dk1"/>
                          </a:solidFill>
                          <a:effectLst/>
                          <a:latin typeface="+mn-lt"/>
                          <a:ea typeface="+mn-ea"/>
                          <a:cs typeface="+mn-cs"/>
                        </a:rPr>
                        <a:t>Short-term investments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360</a:t>
                      </a:r>
                      <a:endParaRPr lang="en-US" sz="2400" b="0" i="0" u="none" strike="noStrike" dirty="0">
                        <a:solidFill>
                          <a:srgbClr val="000000"/>
                        </a:solidFill>
                        <a:effectLst/>
                        <a:latin typeface="Calibri" panose="020F0502020204030204" pitchFamily="34" charset="0"/>
                      </a:endParaRPr>
                    </a:p>
                  </a:txBody>
                  <a:tcPr marL="4233" marR="4233" marT="4233" marB="0" anchor="b">
                    <a:lnB w="12700" cap="flat" cmpd="sng" algn="ctr">
                      <a:solidFill>
                        <a:schemeClr val="bg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lvl="1" algn="l" fontAlgn="b"/>
                      <a:r>
                        <a:rPr lang="en-US" sz="2400" b="0" i="0" u="none" strike="noStrike" dirty="0">
                          <a:solidFill>
                            <a:srgbClr val="000000"/>
                          </a:solidFill>
                          <a:effectLst/>
                          <a:latin typeface="Calibri" panose="020F0502020204030204" pitchFamily="34" charset="0"/>
                        </a:rPr>
                        <a:t>Cash and cash equivalents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1,788</a:t>
                      </a:r>
                    </a:p>
                  </a:txBody>
                  <a:tcPr marL="4233" marR="4233" marT="4233" marB="0" anchor="b">
                    <a:lnT w="1270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a:txBody>
                    <a:bodyPr/>
                    <a:lstStyle/>
                    <a:p>
                      <a:pPr lvl="1" algn="l" fontAlgn="b"/>
                      <a:r>
                        <a:rPr lang="en-US" sz="2400" u="none" strike="noStrike" dirty="0">
                          <a:effectLst/>
                        </a:rPr>
                        <a:t>Total current assets </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£5,992</a:t>
                      </a: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8"/>
                  </a:ext>
                </a:extLst>
              </a:tr>
            </a:tbl>
          </a:graphicData>
        </a:graphic>
      </p:graphicFrame>
      <p:sp>
        <p:nvSpPr>
          <p:cNvPr id="11" name="Rectangle 10"/>
          <p:cNvSpPr>
            <a:spLocks noChangeArrowheads="1"/>
          </p:cNvSpPr>
          <p:nvPr/>
        </p:nvSpPr>
        <p:spPr bwMode="auto">
          <a:xfrm>
            <a:off x="6411432" y="1231796"/>
            <a:ext cx="1988290"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a:solidFill>
                  <a:srgbClr val="196E78"/>
                </a:solidFill>
                <a:latin typeface="+mn-lt"/>
              </a:rPr>
              <a:t>ILLUSTRATION 4.25</a:t>
            </a:r>
          </a:p>
        </p:txBody>
      </p:sp>
    </p:spTree>
    <p:extLst>
      <p:ext uri="{BB962C8B-B14F-4D97-AF65-F5344CB8AC3E}">
        <p14:creationId xmlns:p14="http://schemas.microsoft.com/office/powerpoint/2010/main" val="2508597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55</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28424" cy="4495800"/>
          </a:xfrm>
          <a:prstGeom prst="rect">
            <a:avLst/>
          </a:prstGeom>
        </p:spPr>
        <p:txBody>
          <a:bodyPr/>
          <a:lstStyle/>
          <a:p>
            <a:pPr marL="0" lvl="1" indent="0">
              <a:spcBef>
                <a:spcPts val="1200"/>
              </a:spcBef>
              <a:buClr>
                <a:schemeClr val="tx1"/>
              </a:buClr>
              <a:buNone/>
            </a:pPr>
            <a:r>
              <a:rPr lang="en-US" altLang="en-US" sz="2800" dirty="0"/>
              <a:t>The correct order of presentation in a classified statement of financial position for the following current assets is:</a:t>
            </a:r>
          </a:p>
          <a:p>
            <a:pPr marL="914400" lvl="1" indent="-457200">
              <a:spcBef>
                <a:spcPts val="1200"/>
              </a:spcBef>
              <a:buClr>
                <a:schemeClr val="tx1"/>
              </a:buClr>
              <a:buFont typeface="Wingdings" pitchFamily="2" charset="2"/>
              <a:buAutoNum type="alphaLcPeriod"/>
            </a:pPr>
            <a:r>
              <a:rPr lang="en-US" altLang="en-US" sz="2800" dirty="0"/>
              <a:t>accounts receivable, cash, prepaid insurance, inventory.</a:t>
            </a:r>
          </a:p>
          <a:p>
            <a:pPr marL="914400" lvl="1" indent="-457200">
              <a:spcBef>
                <a:spcPts val="1200"/>
              </a:spcBef>
              <a:buClr>
                <a:schemeClr val="tx1"/>
              </a:buClr>
              <a:buFont typeface="Wingdings" pitchFamily="2" charset="2"/>
              <a:buAutoNum type="alphaLcPeriod"/>
            </a:pPr>
            <a:r>
              <a:rPr lang="en-GB" altLang="en-US" sz="2800" dirty="0"/>
              <a:t>prepaid insurance, inventory, accounts receivable, cash.</a:t>
            </a:r>
            <a:endParaRPr lang="en-US" altLang="en-US" sz="2800" dirty="0"/>
          </a:p>
          <a:p>
            <a:pPr marL="914400" lvl="1" indent="-457200">
              <a:spcBef>
                <a:spcPts val="1200"/>
              </a:spcBef>
              <a:buClr>
                <a:schemeClr val="tx1"/>
              </a:buClr>
              <a:buFont typeface="Wingdings" pitchFamily="2" charset="2"/>
              <a:buAutoNum type="alphaLcPeriod"/>
            </a:pPr>
            <a:r>
              <a:rPr lang="en-US" altLang="en-US" sz="2800" dirty="0"/>
              <a:t>cash, accounts receivable, inventory, prepaid insurance.</a:t>
            </a:r>
          </a:p>
          <a:p>
            <a:pPr marL="914400" lvl="1" indent="-457200">
              <a:spcBef>
                <a:spcPts val="1200"/>
              </a:spcBef>
              <a:buClr>
                <a:schemeClr val="tx1"/>
              </a:buClr>
              <a:buFont typeface="Wingdings" pitchFamily="2" charset="2"/>
              <a:buAutoNum type="alphaLcPeriod"/>
            </a:pPr>
            <a:r>
              <a:rPr lang="en-US" altLang="en-US" sz="2800" dirty="0"/>
              <a:t>inventory, cash, accounts receivable, prepaid insurance.</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9" name="Notched Right Arrow 8"/>
          <p:cNvSpPr/>
          <p:nvPr/>
        </p:nvSpPr>
        <p:spPr bwMode="auto">
          <a:xfrm>
            <a:off x="228600" y="3666836"/>
            <a:ext cx="554182" cy="457200"/>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Assets</a:t>
            </a:r>
          </a:p>
        </p:txBody>
      </p:sp>
    </p:spTree>
    <p:extLst>
      <p:ext uri="{BB962C8B-B14F-4D97-AF65-F5344CB8AC3E}">
        <p14:creationId xmlns:p14="http://schemas.microsoft.com/office/powerpoint/2010/main" val="94557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524000"/>
            <a:ext cx="8534400" cy="609600"/>
          </a:xfrm>
          <a:prstGeom prst="rect">
            <a:avLst/>
          </a:prstGeom>
        </p:spPr>
        <p:txBody>
          <a:bodyPr/>
          <a:lstStyle/>
          <a:p>
            <a:pPr marL="574675" lvl="2" indent="-346075">
              <a:spcBef>
                <a:spcPts val="1200"/>
              </a:spcBef>
              <a:buClr>
                <a:srgbClr val="990000"/>
              </a:buClr>
              <a:buSzPct val="100000"/>
            </a:pPr>
            <a:r>
              <a:rPr lang="en-US" altLang="en-US" sz="2800" dirty="0"/>
              <a:t>Proprietorship - one capital account</a:t>
            </a:r>
          </a:p>
          <a:p>
            <a:pPr marL="574675" lvl="2" indent="-346075">
              <a:spcBef>
                <a:spcPts val="1200"/>
              </a:spcBef>
              <a:buClr>
                <a:srgbClr val="990000"/>
              </a:buClr>
              <a:buSzPct val="100000"/>
            </a:pPr>
            <a:r>
              <a:rPr lang="en-US" altLang="en-US" sz="2800" dirty="0"/>
              <a:t>Partnership - capital account for each partner</a:t>
            </a:r>
          </a:p>
          <a:p>
            <a:pPr marL="574675" lvl="2" indent="-346075">
              <a:spcBef>
                <a:spcPts val="1200"/>
              </a:spcBef>
              <a:buClr>
                <a:srgbClr val="990000"/>
              </a:buClr>
              <a:buSzPct val="100000"/>
            </a:pPr>
            <a:r>
              <a:rPr lang="en-US" altLang="en-US" sz="2800" dirty="0"/>
              <a:t>Corporation - Common Stock and Retained Earnings</a:t>
            </a:r>
          </a:p>
          <a:p>
            <a:pPr marL="574675" lvl="2" indent="-346075">
              <a:spcBef>
                <a:spcPts val="1200"/>
              </a:spcBef>
              <a:buClr>
                <a:srgbClr val="990000"/>
              </a:buClr>
              <a:buSzPct val="100000"/>
            </a:pP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Owner’s Equity</a:t>
            </a:r>
          </a:p>
        </p:txBody>
      </p:sp>
      <p:graphicFrame>
        <p:nvGraphicFramePr>
          <p:cNvPr id="9" name="Table 8"/>
          <p:cNvGraphicFramePr>
            <a:graphicFrameLocks noGrp="1"/>
          </p:cNvGraphicFramePr>
          <p:nvPr>
            <p:extLst>
              <p:ext uri="{D42A27DB-BD31-4B8C-83A1-F6EECF244321}">
                <p14:modId xmlns:p14="http://schemas.microsoft.com/office/powerpoint/2010/main" val="392008400"/>
              </p:ext>
            </p:extLst>
          </p:nvPr>
        </p:nvGraphicFramePr>
        <p:xfrm>
          <a:off x="543455" y="3352800"/>
          <a:ext cx="8082198" cy="2668692"/>
        </p:xfrm>
        <a:graphic>
          <a:graphicData uri="http://schemas.openxmlformats.org/drawingml/2006/table">
            <a:tbl>
              <a:tblPr>
                <a:tableStyleId>{5C22544A-7EE6-4342-B048-85BDC9FD1C3A}</a:tableStyleId>
              </a:tblPr>
              <a:tblGrid>
                <a:gridCol w="6029800">
                  <a:extLst>
                    <a:ext uri="{9D8B030D-6E8A-4147-A177-3AD203B41FA5}">
                      <a16:colId xmlns:a16="http://schemas.microsoft.com/office/drawing/2014/main" val="20000"/>
                    </a:ext>
                  </a:extLst>
                </a:gridCol>
                <a:gridCol w="208545">
                  <a:extLst>
                    <a:ext uri="{9D8B030D-6E8A-4147-A177-3AD203B41FA5}">
                      <a16:colId xmlns:a16="http://schemas.microsoft.com/office/drawing/2014/main" val="20001"/>
                    </a:ext>
                  </a:extLst>
                </a:gridCol>
                <a:gridCol w="1461029">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err="1">
                          <a:solidFill>
                            <a:schemeClr val="dk1"/>
                          </a:solidFill>
                          <a:latin typeface="+mn-lt"/>
                          <a:ea typeface="+mn-ea"/>
                          <a:cs typeface="+mn-cs"/>
                        </a:rPr>
                        <a:t>Halie</a:t>
                      </a:r>
                      <a:r>
                        <a:rPr lang="en-GB" sz="2400" b="1" i="0" u="none" strike="noStrike" kern="1200" baseline="0" dirty="0">
                          <a:solidFill>
                            <a:schemeClr val="dk1"/>
                          </a:solidFill>
                          <a:latin typeface="+mn-lt"/>
                          <a:ea typeface="+mn-ea"/>
                          <a:cs typeface="+mn-cs"/>
                        </a:rPr>
                        <a:t> Capital Ltd.</a:t>
                      </a:r>
                    </a:p>
                    <a:p>
                      <a:pPr algn="ctr"/>
                      <a:r>
                        <a:rPr lang="en-GB" sz="2400" b="1" i="0" u="none" strike="noStrike" kern="1200" baseline="0" dirty="0">
                          <a:solidFill>
                            <a:schemeClr val="dk1"/>
                          </a:solidFill>
                          <a:latin typeface="+mn-lt"/>
                          <a:ea typeface="+mn-ea"/>
                          <a:cs typeface="+mn-cs"/>
                        </a:rPr>
                        <a:t>Statement of Financial Position (partial)</a:t>
                      </a:r>
                    </a:p>
                    <a:p>
                      <a:pPr algn="ctr"/>
                      <a:r>
                        <a:rPr lang="en-GB" sz="2400" b="1" i="0" u="none" strike="noStrike" kern="1200" baseline="0" dirty="0">
                          <a:solidFill>
                            <a:schemeClr val="dk1"/>
                          </a:solidFill>
                          <a:latin typeface="+mn-lt"/>
                          <a:ea typeface="+mn-ea"/>
                          <a:cs typeface="+mn-cs"/>
                        </a:rPr>
                        <a:t>(in thousands)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a:solidFill>
                            <a:srgbClr val="990000"/>
                          </a:solidFill>
                          <a:effectLst/>
                        </a:rPr>
                        <a:t>Equity</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b="0" i="0" u="none" strike="noStrike" kern="1200" dirty="0">
                          <a:solidFill>
                            <a:srgbClr val="000000"/>
                          </a:solidFill>
                          <a:effectLst/>
                          <a:latin typeface="Calibri" panose="020F0502020204030204" pitchFamily="34" charset="0"/>
                          <a:ea typeface="+mn-ea"/>
                          <a:cs typeface="+mn-cs"/>
                        </a:rPr>
                        <a:t>Share capital</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  685,934</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400" b="0" i="0" u="none" strike="noStrike" dirty="0">
                          <a:solidFill>
                            <a:srgbClr val="000000"/>
                          </a:solidFill>
                          <a:effectLst/>
                          <a:latin typeface="Calibri" panose="020F0502020204030204" pitchFamily="34" charset="0"/>
                        </a:rPr>
                        <a:t>Retained earnings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1,406,747</a:t>
                      </a: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685800" lvl="1" indent="0" algn="l" fontAlgn="b"/>
                      <a:r>
                        <a:rPr lang="en-US" sz="2400" b="0" i="0" u="none" strike="noStrike" dirty="0">
                          <a:solidFill>
                            <a:srgbClr val="000000"/>
                          </a:solidFill>
                          <a:effectLst/>
                          <a:latin typeface="Calibri" panose="020F0502020204030204" pitchFamily="34" charset="0"/>
                        </a:rPr>
                        <a:t>Total equity</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£2,092,681</a:t>
                      </a:r>
                    </a:p>
                  </a:txBody>
                  <a:tcPr marL="4233" marR="4233" marT="4233" marB="0" anchor="b">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bl>
          </a:graphicData>
        </a:graphic>
      </p:graphicFrame>
      <p:sp>
        <p:nvSpPr>
          <p:cNvPr id="11" name="Rectangle 10"/>
          <p:cNvSpPr>
            <a:spLocks noChangeArrowheads="1"/>
          </p:cNvSpPr>
          <p:nvPr/>
        </p:nvSpPr>
        <p:spPr bwMode="auto">
          <a:xfrm>
            <a:off x="7081284" y="3397267"/>
            <a:ext cx="1493832"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a:solidFill>
                  <a:srgbClr val="196E78"/>
                </a:solidFill>
                <a:latin typeface="+mn-lt"/>
              </a:rPr>
              <a:t>ILLUSTRATION 4.26</a:t>
            </a:r>
          </a:p>
        </p:txBody>
      </p:sp>
    </p:spTree>
    <p:extLst>
      <p:ext uri="{BB962C8B-B14F-4D97-AF65-F5344CB8AC3E}">
        <p14:creationId xmlns:p14="http://schemas.microsoft.com/office/powerpoint/2010/main" val="33771973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524000"/>
            <a:ext cx="8534400" cy="609600"/>
          </a:xfrm>
          <a:prstGeom prst="rect">
            <a:avLst/>
          </a:prstGeom>
        </p:spPr>
        <p:txBody>
          <a:bodyPr/>
          <a:lstStyle/>
          <a:p>
            <a:pPr marL="574675" lvl="2" indent="-346075">
              <a:spcBef>
                <a:spcPts val="1200"/>
              </a:spcBef>
              <a:buClr>
                <a:srgbClr val="990000"/>
              </a:buClr>
              <a:buSzPct val="100000"/>
            </a:pPr>
            <a:r>
              <a:rPr lang="en-US" altLang="en-US" sz="2800" dirty="0"/>
              <a:t>Obligations a company expects to pay </a:t>
            </a:r>
            <a:r>
              <a:rPr lang="en-US" altLang="en-US" sz="2800" b="1" dirty="0"/>
              <a:t>after</a:t>
            </a:r>
            <a:r>
              <a:rPr lang="en-US" altLang="en-US" sz="2800" dirty="0"/>
              <a:t> one year.</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Non-Current Liabilities</a:t>
            </a:r>
          </a:p>
        </p:txBody>
      </p:sp>
      <p:graphicFrame>
        <p:nvGraphicFramePr>
          <p:cNvPr id="9" name="Table 8"/>
          <p:cNvGraphicFramePr>
            <a:graphicFrameLocks noGrp="1"/>
          </p:cNvGraphicFramePr>
          <p:nvPr>
            <p:extLst>
              <p:ext uri="{D42A27DB-BD31-4B8C-83A1-F6EECF244321}">
                <p14:modId xmlns:p14="http://schemas.microsoft.com/office/powerpoint/2010/main" val="3260065778"/>
              </p:ext>
            </p:extLst>
          </p:nvPr>
        </p:nvGraphicFramePr>
        <p:xfrm>
          <a:off x="543455" y="2356275"/>
          <a:ext cx="7940564" cy="3778671"/>
        </p:xfrm>
        <a:graphic>
          <a:graphicData uri="http://schemas.openxmlformats.org/drawingml/2006/table">
            <a:tbl>
              <a:tblPr>
                <a:tableStyleId>{5C22544A-7EE6-4342-B048-85BDC9FD1C3A}</a:tableStyleId>
              </a:tblPr>
              <a:tblGrid>
                <a:gridCol w="6029800">
                  <a:extLst>
                    <a:ext uri="{9D8B030D-6E8A-4147-A177-3AD203B41FA5}">
                      <a16:colId xmlns:a16="http://schemas.microsoft.com/office/drawing/2014/main" val="20000"/>
                    </a:ext>
                  </a:extLst>
                </a:gridCol>
                <a:gridCol w="382824">
                  <a:extLst>
                    <a:ext uri="{9D8B030D-6E8A-4147-A177-3AD203B41FA5}">
                      <a16:colId xmlns:a16="http://schemas.microsoft.com/office/drawing/2014/main" val="20001"/>
                    </a:ext>
                  </a:extLst>
                </a:gridCol>
                <a:gridCol w="1145116">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a:solidFill>
                            <a:schemeClr val="dk1"/>
                          </a:solidFill>
                          <a:latin typeface="+mn-lt"/>
                          <a:ea typeface="+mn-ea"/>
                          <a:cs typeface="+mn-cs"/>
                        </a:rPr>
                        <a:t>Siemens</a:t>
                      </a:r>
                    </a:p>
                    <a:p>
                      <a:pPr algn="ctr"/>
                      <a:r>
                        <a:rPr lang="en-GB" sz="2400" b="1" i="0" u="none" strike="noStrike" kern="1200" baseline="0" dirty="0">
                          <a:solidFill>
                            <a:schemeClr val="dk1"/>
                          </a:solidFill>
                          <a:latin typeface="+mn-lt"/>
                          <a:ea typeface="+mn-ea"/>
                          <a:cs typeface="+mn-cs"/>
                        </a:rPr>
                        <a:t>Statement of Financial Position (partial)</a:t>
                      </a:r>
                    </a:p>
                    <a:p>
                      <a:pPr algn="ctr"/>
                      <a:r>
                        <a:rPr lang="en-GB" sz="2400" b="1" i="0" u="none" strike="noStrike" kern="1200" baseline="0" dirty="0">
                          <a:solidFill>
                            <a:schemeClr val="dk1"/>
                          </a:solidFill>
                          <a:latin typeface="+mn-lt"/>
                          <a:ea typeface="+mn-ea"/>
                          <a:cs typeface="+mn-cs"/>
                        </a:rPr>
                        <a:t>(in millions)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a:solidFill>
                            <a:srgbClr val="990000"/>
                          </a:solidFill>
                          <a:effectLst/>
                        </a:rPr>
                        <a:t>Non-current liabilities</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u="none" strike="noStrike" dirty="0">
                          <a:effectLst/>
                        </a:rPr>
                        <a:t>Long-term debt</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€ 14,260</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GB" sz="2400" b="0" i="0" u="none" strike="noStrike" dirty="0">
                          <a:solidFill>
                            <a:srgbClr val="000000"/>
                          </a:solidFill>
                          <a:effectLst/>
                          <a:latin typeface="Calibri" panose="020F0502020204030204" pitchFamily="34" charset="0"/>
                        </a:rPr>
                        <a:t>Pension plans and similar commitments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4,361</a:t>
                      </a: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2400" b="0" i="0" u="none" strike="noStrike" dirty="0">
                          <a:solidFill>
                            <a:srgbClr val="000000"/>
                          </a:solidFill>
                          <a:effectLst/>
                          <a:latin typeface="Calibri" panose="020F0502020204030204" pitchFamily="34" charset="0"/>
                        </a:rPr>
                        <a:t>Provisions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2,533</a:t>
                      </a: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2400" b="0" i="0" u="none" strike="noStrike" dirty="0">
                          <a:solidFill>
                            <a:srgbClr val="000000"/>
                          </a:solidFill>
                          <a:effectLst/>
                          <a:latin typeface="Calibri" panose="020F0502020204030204" pitchFamily="34" charset="0"/>
                        </a:rPr>
                        <a:t>Deferred tax liabilities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726</a:t>
                      </a: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176213" lvl="1" indent="0" algn="l" fontAlgn="b"/>
                      <a:r>
                        <a:rPr lang="en-US" sz="2400" b="0" i="0" u="none" strike="noStrike" dirty="0">
                          <a:solidFill>
                            <a:srgbClr val="000000"/>
                          </a:solidFill>
                          <a:effectLst/>
                          <a:latin typeface="Calibri" panose="020F0502020204030204" pitchFamily="34" charset="0"/>
                        </a:rPr>
                        <a:t> Other non-current liabilities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2,752</a:t>
                      </a: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marL="176213" lvl="1" indent="0" algn="l" fontAlgn="b"/>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€24,632</a:t>
                      </a: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bl>
          </a:graphicData>
        </a:graphic>
      </p:graphicFrame>
      <p:sp>
        <p:nvSpPr>
          <p:cNvPr id="11" name="Rectangle 10"/>
          <p:cNvSpPr>
            <a:spLocks noChangeArrowheads="1"/>
          </p:cNvSpPr>
          <p:nvPr/>
        </p:nvSpPr>
        <p:spPr bwMode="auto">
          <a:xfrm>
            <a:off x="6781313" y="2400742"/>
            <a:ext cx="1643215"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a:solidFill>
                  <a:srgbClr val="196E78"/>
                </a:solidFill>
                <a:latin typeface="+mn-lt"/>
              </a:rPr>
              <a:t>ILLUSTRATION 4.27</a:t>
            </a:r>
          </a:p>
        </p:txBody>
      </p:sp>
    </p:spTree>
    <p:extLst>
      <p:ext uri="{BB962C8B-B14F-4D97-AF65-F5344CB8AC3E}">
        <p14:creationId xmlns:p14="http://schemas.microsoft.com/office/powerpoint/2010/main" val="27784090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840069"/>
          </a:xfrm>
          <a:prstGeom prst="rect">
            <a:avLst/>
          </a:prstGeom>
        </p:spPr>
        <p:txBody>
          <a:bodyPr/>
          <a:lstStyle/>
          <a:p>
            <a:pPr marL="574675" lvl="2" indent="-346075">
              <a:lnSpc>
                <a:spcPct val="100000"/>
              </a:lnSpc>
              <a:spcBef>
                <a:spcPts val="1200"/>
              </a:spcBef>
              <a:buClr>
                <a:srgbClr val="990000"/>
              </a:buClr>
              <a:buSzPct val="100000"/>
            </a:pPr>
            <a:r>
              <a:rPr lang="en-US" sz="2800" dirty="0"/>
              <a:t>Obligations company is to pay within coming year or its operating cycle, whichever is longer</a:t>
            </a:r>
          </a:p>
          <a:p>
            <a:pPr marL="574675" lvl="2" indent="-346075">
              <a:lnSpc>
                <a:spcPct val="100000"/>
              </a:lnSpc>
              <a:spcBef>
                <a:spcPts val="1200"/>
              </a:spcBef>
              <a:buClr>
                <a:srgbClr val="990000"/>
              </a:buClr>
              <a:buSzPct val="100000"/>
            </a:pPr>
            <a:r>
              <a:rPr lang="en-US" sz="2800" dirty="0"/>
              <a:t>Usually list notes payable first, followed by accounts payable.  Other items follow in order of magnitude</a:t>
            </a:r>
          </a:p>
          <a:p>
            <a:pPr marL="574675" lvl="2" indent="-346075">
              <a:lnSpc>
                <a:spcPct val="100000"/>
              </a:lnSpc>
              <a:spcBef>
                <a:spcPts val="1200"/>
              </a:spcBef>
              <a:buClr>
                <a:srgbClr val="990000"/>
              </a:buClr>
              <a:buSzPct val="100000"/>
            </a:pPr>
            <a:r>
              <a:rPr lang="en-US" sz="2800" dirty="0"/>
              <a:t>Common examples are accounts payable, salaries and wages payable, notes payable, interest payable, income taxes payable, current maturities of long-term obligations</a:t>
            </a:r>
          </a:p>
          <a:p>
            <a:pPr marL="574675" lvl="2" indent="-346075">
              <a:lnSpc>
                <a:spcPct val="100000"/>
              </a:lnSpc>
              <a:spcBef>
                <a:spcPts val="1200"/>
              </a:spcBef>
              <a:buClr>
                <a:srgbClr val="990000"/>
              </a:buClr>
              <a:buSzPct val="100000"/>
            </a:pPr>
            <a:r>
              <a:rPr lang="en-US" sz="2800" b="1" dirty="0">
                <a:solidFill>
                  <a:srgbClr val="0000CC"/>
                </a:solidFill>
              </a:rPr>
              <a:t>Liquidity</a:t>
            </a:r>
            <a:r>
              <a:rPr lang="en-US" sz="2800" dirty="0">
                <a:solidFill>
                  <a:srgbClr val="0000CC"/>
                </a:solidFill>
              </a:rPr>
              <a:t> </a:t>
            </a:r>
            <a:r>
              <a:rPr lang="en-US" sz="2800" dirty="0"/>
              <a:t>- ability to pay obligations expected to be due within the next year</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Liabilities</a:t>
            </a:r>
          </a:p>
        </p:txBody>
      </p:sp>
    </p:spTree>
    <p:extLst>
      <p:ext uri="{BB962C8B-B14F-4D97-AF65-F5344CB8AC3E}">
        <p14:creationId xmlns:p14="http://schemas.microsoft.com/office/powerpoint/2010/main" val="680791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Liabilities</a:t>
            </a:r>
          </a:p>
        </p:txBody>
      </p:sp>
      <p:graphicFrame>
        <p:nvGraphicFramePr>
          <p:cNvPr id="9" name="Table 8"/>
          <p:cNvGraphicFramePr>
            <a:graphicFrameLocks noGrp="1"/>
          </p:cNvGraphicFramePr>
          <p:nvPr>
            <p:extLst>
              <p:ext uri="{D42A27DB-BD31-4B8C-83A1-F6EECF244321}">
                <p14:modId xmlns:p14="http://schemas.microsoft.com/office/powerpoint/2010/main" val="3504541740"/>
              </p:ext>
            </p:extLst>
          </p:nvPr>
        </p:nvGraphicFramePr>
        <p:xfrm>
          <a:off x="543455" y="1676400"/>
          <a:ext cx="8365581" cy="4148664"/>
        </p:xfrm>
        <a:graphic>
          <a:graphicData uri="http://schemas.openxmlformats.org/drawingml/2006/table">
            <a:tbl>
              <a:tblPr>
                <a:tableStyleId>{5C22544A-7EE6-4342-B048-85BDC9FD1C3A}</a:tableStyleId>
              </a:tblPr>
              <a:tblGrid>
                <a:gridCol w="6369092">
                  <a:extLst>
                    <a:ext uri="{9D8B030D-6E8A-4147-A177-3AD203B41FA5}">
                      <a16:colId xmlns:a16="http://schemas.microsoft.com/office/drawing/2014/main" val="20000"/>
                    </a:ext>
                  </a:extLst>
                </a:gridCol>
                <a:gridCol w="382824">
                  <a:extLst>
                    <a:ext uri="{9D8B030D-6E8A-4147-A177-3AD203B41FA5}">
                      <a16:colId xmlns:a16="http://schemas.microsoft.com/office/drawing/2014/main" val="20001"/>
                    </a:ext>
                  </a:extLst>
                </a:gridCol>
                <a:gridCol w="1230841">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a:solidFill>
                            <a:schemeClr val="dk1"/>
                          </a:solidFill>
                          <a:latin typeface="+mn-lt"/>
                          <a:ea typeface="+mn-ea"/>
                          <a:cs typeface="+mn-cs"/>
                        </a:rPr>
                        <a:t>Siemens</a:t>
                      </a:r>
                    </a:p>
                    <a:p>
                      <a:pPr algn="ctr"/>
                      <a:r>
                        <a:rPr lang="en-GB" sz="2400" b="1" i="0" u="none" strike="noStrike" kern="1200" baseline="0" dirty="0">
                          <a:solidFill>
                            <a:schemeClr val="dk1"/>
                          </a:solidFill>
                          <a:latin typeface="+mn-lt"/>
                          <a:ea typeface="+mn-ea"/>
                          <a:cs typeface="+mn-cs"/>
                        </a:rPr>
                        <a:t>Statement of Financial Position (partial)</a:t>
                      </a:r>
                    </a:p>
                    <a:p>
                      <a:pPr algn="ctr"/>
                      <a:r>
                        <a:rPr lang="en-GB" sz="2400" b="1" i="0" u="none" strike="noStrike" kern="1200" baseline="0" dirty="0">
                          <a:solidFill>
                            <a:schemeClr val="dk1"/>
                          </a:solidFill>
                          <a:latin typeface="+mn-lt"/>
                          <a:ea typeface="+mn-ea"/>
                          <a:cs typeface="+mn-cs"/>
                        </a:rPr>
                        <a:t>(in millions)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a:solidFill>
                            <a:srgbClr val="990000"/>
                          </a:solidFill>
                          <a:effectLst/>
                        </a:rPr>
                        <a:t>Current liabilities</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u="none" strike="noStrike" dirty="0">
                          <a:effectLst/>
                        </a:rPr>
                        <a:t>Trade payables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   8,860</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400" b="0" i="0" u="none" strike="noStrike" dirty="0">
                          <a:solidFill>
                            <a:srgbClr val="000000"/>
                          </a:solidFill>
                          <a:effectLst/>
                          <a:latin typeface="Calibri" panose="020F0502020204030204" pitchFamily="34" charset="0"/>
                        </a:rPr>
                        <a:t>Current provisions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5,165</a:t>
                      </a: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2400" b="0" i="0" u="none" strike="noStrike" dirty="0">
                          <a:solidFill>
                            <a:srgbClr val="000000"/>
                          </a:solidFill>
                          <a:effectLst/>
                          <a:latin typeface="Calibri" panose="020F0502020204030204" pitchFamily="34" charset="0"/>
                        </a:rPr>
                        <a:t>Other current financial liabilities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2,427</a:t>
                      </a: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2400" b="0" i="0" u="none" strike="noStrike" dirty="0">
                          <a:solidFill>
                            <a:srgbClr val="000000"/>
                          </a:solidFill>
                          <a:effectLst/>
                          <a:latin typeface="Calibri" panose="020F0502020204030204" pitchFamily="34" charset="0"/>
                        </a:rPr>
                        <a:t>Income taxes payable</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1,970</a:t>
                      </a:r>
                    </a:p>
                  </a:txBody>
                  <a:tcPr marL="4233" marR="4233" marT="4233" marB="0" anchor="b">
                    <a:lnB w="12700" cmpd="sng">
                      <a:noFill/>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228600" indent="0" algn="l" fontAlgn="b"/>
                      <a:r>
                        <a:rPr lang="en-GB" sz="2400" b="0" i="0" u="none" strike="noStrike" dirty="0">
                          <a:solidFill>
                            <a:srgbClr val="000000"/>
                          </a:solidFill>
                          <a:effectLst/>
                          <a:latin typeface="Calibri" panose="020F0502020204030204" pitchFamily="34" charset="0"/>
                        </a:rPr>
                        <a:t>Current maturities for long-term debt</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R w="12700" cmpd="sng">
                      <a:noFill/>
                    </a:lnR>
                    <a:noFill/>
                  </a:tcPr>
                </a:tc>
                <a:tc>
                  <a:txBody>
                    <a:bodyPr/>
                    <a:lstStyle/>
                    <a:p>
                      <a:pPr algn="r" fontAlgn="b"/>
                      <a:r>
                        <a:rPr lang="en-US" sz="2400" b="0" i="0" u="none" strike="noStrike" dirty="0">
                          <a:solidFill>
                            <a:srgbClr val="000000"/>
                          </a:solidFill>
                          <a:effectLst/>
                          <a:latin typeface="Calibri" panose="020F0502020204030204" pitchFamily="34" charset="0"/>
                        </a:rPr>
                        <a:t>1,819</a:t>
                      </a: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noFill/>
                  </a:tcPr>
                </a:tc>
                <a:extLst>
                  <a:ext uri="{0D108BD9-81ED-4DB2-BD59-A6C34878D82A}">
                    <a16:rowId xmlns:a16="http://schemas.microsoft.com/office/drawing/2014/main" val="10006"/>
                  </a:ext>
                </a:extLst>
              </a:tr>
              <a:tr h="182245">
                <a:tc>
                  <a:txBody>
                    <a:bodyPr/>
                    <a:lstStyle/>
                    <a:p>
                      <a:pPr marL="228600" indent="0" algn="l" fontAlgn="b"/>
                      <a:r>
                        <a:rPr lang="en-US" sz="2400" b="0" i="0" u="none" strike="noStrike" dirty="0">
                          <a:solidFill>
                            <a:srgbClr val="000000"/>
                          </a:solidFill>
                          <a:effectLst/>
                          <a:latin typeface="Calibri" panose="020F0502020204030204" pitchFamily="34" charset="0"/>
                        </a:rPr>
                        <a:t>Other current liabilities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22,210</a:t>
                      </a:r>
                    </a:p>
                  </a:txBody>
                  <a:tcPr marL="4233" marR="4233" marT="4233" marB="0" anchor="b">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a:txBody>
                    <a:bodyPr/>
                    <a:lstStyle/>
                    <a:p>
                      <a:pPr marL="685800" lvl="1" indent="0" algn="l" fontAlgn="b"/>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€42,451</a:t>
                      </a:r>
                    </a:p>
                  </a:txBody>
                  <a:tcPr marL="4233" marR="4233" marT="4233" marB="0" anchor="b">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8"/>
                  </a:ext>
                </a:extLst>
              </a:tr>
            </a:tbl>
          </a:graphicData>
        </a:graphic>
      </p:graphicFrame>
      <p:sp>
        <p:nvSpPr>
          <p:cNvPr id="11" name="Rectangle 10"/>
          <p:cNvSpPr>
            <a:spLocks noChangeArrowheads="1"/>
          </p:cNvSpPr>
          <p:nvPr/>
        </p:nvSpPr>
        <p:spPr bwMode="auto">
          <a:xfrm>
            <a:off x="7356000" y="1731499"/>
            <a:ext cx="1493832"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a:solidFill>
                  <a:srgbClr val="196E78"/>
                </a:solidFill>
                <a:latin typeface="+mn-lt"/>
              </a:rPr>
              <a:t>ILLUSTRATION 4.28</a:t>
            </a:r>
          </a:p>
        </p:txBody>
      </p:sp>
    </p:spTree>
    <p:extLst>
      <p:ext uri="{BB962C8B-B14F-4D97-AF65-F5344CB8AC3E}">
        <p14:creationId xmlns:p14="http://schemas.microsoft.com/office/powerpoint/2010/main" val="174861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02288119"/>
              </p:ext>
            </p:extLst>
          </p:nvPr>
        </p:nvGraphicFramePr>
        <p:xfrm>
          <a:off x="216662" y="304800"/>
          <a:ext cx="8698742" cy="605307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a:solidFill>
                            <a:schemeClr val="dk1"/>
                          </a:solidFill>
                          <a:latin typeface="+mn-lt"/>
                          <a:ea typeface="+mn-ea"/>
                          <a:cs typeface="+mn-cs"/>
                        </a:rPr>
                        <a:t>Yazici</a:t>
                      </a:r>
                      <a:r>
                        <a:rPr lang="en-US" sz="1200" b="1" i="0" u="none" strike="noStrike" kern="1200" baseline="0" dirty="0">
                          <a:solidFill>
                            <a:schemeClr val="dk1"/>
                          </a:solidFill>
                          <a:latin typeface="+mn-lt"/>
                          <a:ea typeface="+mn-ea"/>
                          <a:cs typeface="+mn-cs"/>
                        </a:rPr>
                        <a:t> Advertising</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Statement of</a:t>
                      </a:r>
                    </a:p>
                    <a:p>
                      <a:pPr algn="ctr" fontAlgn="b"/>
                      <a:r>
                        <a:rPr lang="en-US" sz="1200" b="1" u="none" strike="noStrike" dirty="0">
                          <a:effectLst/>
                          <a:latin typeface="+mn-lt"/>
                        </a:rPr>
                        <a:t>Financial</a:t>
                      </a:r>
                    </a:p>
                    <a:p>
                      <a:pPr algn="ctr" fontAlgn="b"/>
                      <a:r>
                        <a:rPr lang="en-US" sz="1200" b="1" u="none" strike="noStrike" dirty="0">
                          <a:effectLst/>
                          <a:latin typeface="+mn-lt"/>
                        </a:rPr>
                        <a:t>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(a) </a:t>
                      </a:r>
                      <a:r>
                        <a:rPr lang="en-US" sz="1200" b="1" i="0" u="none" strike="noStrike" baseline="0" dirty="0">
                          <a:solidFill>
                            <a:schemeClr val="bg2"/>
                          </a:solidFill>
                          <a:effectLst/>
                          <a:latin typeface="+mn-lt"/>
                        </a:rPr>
                        <a:t> </a:t>
                      </a:r>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effectLst/>
                          <a:latin typeface="+mn-lt"/>
                        </a:rPr>
                        <a:t>Owner's Capital</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Owner's Drawings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bg2"/>
                          </a:solidFill>
                          <a:effectLst/>
                          <a:latin typeface="+mn-lt"/>
                        </a:rPr>
                        <a:t>Supplies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bg2"/>
                          </a:solidFill>
                          <a:effectLst/>
                          <a:latin typeface="+mn-lt"/>
                        </a:rPr>
                        <a:t>Insurance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a:solidFill>
                            <a:schemeClr val="bg2"/>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bg2"/>
                          </a:solidFill>
                          <a:effectLst/>
                          <a:latin typeface="+mn-lt"/>
                        </a:rPr>
                        <a:t>Accumulated Depreciation</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bg2"/>
                          </a:solidFill>
                          <a:effectLst/>
                          <a:latin typeface="+mn-lt"/>
                        </a:rPr>
                        <a:t>Depreciation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bg2"/>
                          </a:solidFill>
                          <a:effectLst/>
                          <a:latin typeface="+mn-lt"/>
                        </a:rPr>
                        <a:t>Accounts Receivable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a:solidFill>
                            <a:schemeClr val="bg2"/>
                          </a:solidFill>
                          <a:effectLst/>
                          <a:latin typeface="+mn-lt"/>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bg2"/>
                          </a:solidFill>
                          <a:effectLst/>
                          <a:latin typeface="+mn-lt"/>
                        </a:rPr>
                        <a:t>Interest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bg2"/>
                          </a:solidFill>
                          <a:effectLst/>
                          <a:latin typeface="+mn-lt"/>
                        </a:rPr>
                        <a:t>Interest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a:solidFill>
                            <a:schemeClr val="bg2"/>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bg2"/>
                          </a:solidFill>
                          <a:effectLst/>
                          <a:latin typeface="+mn-lt"/>
                        </a:rPr>
                        <a:t>Salaries and Wages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7" name="Text Box 23"/>
          <p:cNvSpPr txBox="1">
            <a:spLocks noChangeArrowheads="1"/>
          </p:cNvSpPr>
          <p:nvPr/>
        </p:nvSpPr>
        <p:spPr bwMode="auto">
          <a:xfrm>
            <a:off x="7114309" y="381000"/>
            <a:ext cx="1801091"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rgbClr val="196E78"/>
                </a:solidFill>
                <a:latin typeface="+mn-lt"/>
              </a:rPr>
              <a:t>ILLUSTRATION 4.2</a:t>
            </a:r>
          </a:p>
          <a:p>
            <a:pPr>
              <a:spcBef>
                <a:spcPct val="0"/>
              </a:spcBef>
              <a:buClrTx/>
              <a:buSzTx/>
              <a:buFontTx/>
              <a:buNone/>
            </a:pPr>
            <a:r>
              <a:rPr lang="en-US" altLang="en-US" sz="1200" b="0" dirty="0">
                <a:solidFill>
                  <a:schemeClr val="tx1"/>
                </a:solidFill>
                <a:latin typeface="+mn-lt"/>
              </a:rPr>
              <a:t>Preparing a trial balance</a:t>
            </a:r>
          </a:p>
        </p:txBody>
      </p:sp>
      <p:sp>
        <p:nvSpPr>
          <p:cNvPr id="8" name="Rectangle 6"/>
          <p:cNvSpPr>
            <a:spLocks noChangeArrowheads="1"/>
          </p:cNvSpPr>
          <p:nvPr/>
        </p:nvSpPr>
        <p:spPr bwMode="auto">
          <a:xfrm>
            <a:off x="4283221" y="4305439"/>
            <a:ext cx="3368675" cy="707886"/>
          </a:xfrm>
          <a:prstGeom prst="rect">
            <a:avLst/>
          </a:prstGeom>
          <a:solidFill>
            <a:srgbClr val="FAF5C9"/>
          </a:solidFill>
          <a:ln w="28575" cap="sq" algn="ctr">
            <a:solidFill>
              <a:srgbClr val="990000"/>
            </a:solidFill>
            <a:miter lim="800000"/>
            <a:headEnd type="none" w="sm" len="sm"/>
            <a:tailEnd type="none" w="sm" len="sm"/>
          </a:ln>
          <a:effec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000" b="0" dirty="0">
                <a:solidFill>
                  <a:schemeClr val="tx1"/>
                </a:solidFill>
                <a:latin typeface="+mn-lt"/>
              </a:rPr>
              <a:t>Trial balance amounts come directly from ledger accounts.</a:t>
            </a:r>
          </a:p>
        </p:txBody>
      </p:sp>
      <p:sp>
        <p:nvSpPr>
          <p:cNvPr id="9" name="Rectangle 15"/>
          <p:cNvSpPr>
            <a:spLocks noChangeArrowheads="1"/>
          </p:cNvSpPr>
          <p:nvPr/>
        </p:nvSpPr>
        <p:spPr bwMode="auto">
          <a:xfrm>
            <a:off x="489096" y="5007114"/>
            <a:ext cx="2362200" cy="707886"/>
          </a:xfrm>
          <a:prstGeom prst="rect">
            <a:avLst/>
          </a:prstGeom>
          <a:solidFill>
            <a:srgbClr val="FAF5C9"/>
          </a:solidFill>
          <a:ln w="28575" cap="sq" algn="ctr">
            <a:solidFill>
              <a:srgbClr val="990000"/>
            </a:solidFill>
            <a:miter lim="800000"/>
            <a:headEnd type="none" w="sm" len="sm"/>
            <a:tailEnd type="none" w="sm" len="sm"/>
          </a:ln>
          <a:effec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000" b="0" dirty="0">
                <a:solidFill>
                  <a:schemeClr val="tx1"/>
                </a:solidFill>
                <a:latin typeface="+mn-lt"/>
              </a:rPr>
              <a:t>Include all accounts with balances.</a:t>
            </a:r>
          </a:p>
        </p:txBody>
      </p:sp>
      <p:sp>
        <p:nvSpPr>
          <p:cNvPr id="11" name="Freeform 16"/>
          <p:cNvSpPr>
            <a:spLocks/>
          </p:cNvSpPr>
          <p:nvPr/>
        </p:nvSpPr>
        <p:spPr bwMode="auto">
          <a:xfrm>
            <a:off x="792309" y="4305439"/>
            <a:ext cx="77787" cy="685800"/>
          </a:xfrm>
          <a:custGeom>
            <a:avLst/>
            <a:gdLst>
              <a:gd name="T0" fmla="*/ 0 w 1"/>
              <a:gd name="T1" fmla="*/ 2147483647 h 211"/>
              <a:gd name="T2" fmla="*/ 0 w 1"/>
              <a:gd name="T3" fmla="*/ 0 h 211"/>
              <a:gd name="T4" fmla="*/ 0 60000 65536"/>
              <a:gd name="T5" fmla="*/ 0 60000 65536"/>
              <a:gd name="T6" fmla="*/ 0 w 1"/>
              <a:gd name="T7" fmla="*/ 0 h 211"/>
              <a:gd name="T8" fmla="*/ 1 w 1"/>
              <a:gd name="T9" fmla="*/ 211 h 211"/>
            </a:gdLst>
            <a:ahLst/>
            <a:cxnLst>
              <a:cxn ang="T4">
                <a:pos x="T0" y="T1"/>
              </a:cxn>
              <a:cxn ang="T5">
                <a:pos x="T2" y="T3"/>
              </a:cxn>
            </a:cxnLst>
            <a:rect l="T6" t="T7" r="T8" b="T9"/>
            <a:pathLst>
              <a:path w="1" h="211">
                <a:moveTo>
                  <a:pt x="0" y="211"/>
                </a:moveTo>
                <a:lnTo>
                  <a:pt x="0" y="0"/>
                </a:lnTo>
              </a:path>
            </a:pathLst>
          </a:custGeom>
          <a:noFill/>
          <a:ln w="28575"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cxnSp>
        <p:nvCxnSpPr>
          <p:cNvPr id="12" name="AutoShape 45"/>
          <p:cNvCxnSpPr>
            <a:cxnSpLocks noChangeShapeType="1"/>
            <a:stCxn id="8" idx="1"/>
          </p:cNvCxnSpPr>
          <p:nvPr/>
        </p:nvCxnSpPr>
        <p:spPr bwMode="auto">
          <a:xfrm rot="10800000">
            <a:off x="2786211" y="4370528"/>
            <a:ext cx="1497011" cy="288854"/>
          </a:xfrm>
          <a:prstGeom prst="bentConnector3">
            <a:avLst>
              <a:gd name="adj1" fmla="val 100073"/>
            </a:avLst>
          </a:prstGeom>
          <a:noFill/>
          <a:ln w="28575" cap="sq">
            <a:solidFill>
              <a:srgbClr val="99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 Box 23"/>
          <p:cNvSpPr txBox="1">
            <a:spLocks noChangeArrowheads="1"/>
          </p:cNvSpPr>
          <p:nvPr/>
        </p:nvSpPr>
        <p:spPr bwMode="auto">
          <a:xfrm>
            <a:off x="304800" y="304800"/>
            <a:ext cx="1801091" cy="531614"/>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accent1"/>
                </a:solidFill>
                <a:latin typeface="Calibri" panose="020F0502020204030204" pitchFamily="34" charset="0"/>
                <a:ea typeface="Source Sans Pro" charset="0"/>
                <a:cs typeface="Calibri" panose="020F0502020204030204" pitchFamily="34" charset="0"/>
              </a:rPr>
              <a:t>Step 1</a:t>
            </a:r>
          </a:p>
        </p:txBody>
      </p:sp>
    </p:spTree>
    <p:extLst>
      <p:ext uri="{BB962C8B-B14F-4D97-AF65-F5344CB8AC3E}">
        <p14:creationId xmlns:p14="http://schemas.microsoft.com/office/powerpoint/2010/main" val="2834448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223624" cy="4495800"/>
          </a:xfrm>
          <a:prstGeom prst="rect">
            <a:avLst/>
          </a:prstGeom>
        </p:spPr>
        <p:txBody>
          <a:bodyPr/>
          <a:lstStyle/>
          <a:p>
            <a:pPr marL="0" lvl="1" indent="0">
              <a:lnSpc>
                <a:spcPct val="100000"/>
              </a:lnSpc>
              <a:spcBef>
                <a:spcPts val="1200"/>
              </a:spcBef>
              <a:buClr>
                <a:schemeClr val="tx1"/>
              </a:buClr>
              <a:buNone/>
            </a:pPr>
            <a:r>
              <a:rPr lang="en-US" altLang="en-US" sz="2800" dirty="0"/>
              <a:t>Patents and copyrights are</a:t>
            </a:r>
          </a:p>
          <a:p>
            <a:pPr marL="914400" lvl="1" indent="-457200">
              <a:lnSpc>
                <a:spcPct val="100000"/>
              </a:lnSpc>
              <a:spcBef>
                <a:spcPts val="1200"/>
              </a:spcBef>
              <a:buClr>
                <a:schemeClr val="tx1"/>
              </a:buClr>
              <a:buFont typeface="Wingdings" pitchFamily="2" charset="2"/>
              <a:buAutoNum type="alphaLcPeriod"/>
            </a:pPr>
            <a:r>
              <a:rPr lang="en-US" altLang="en-US" sz="2800" dirty="0"/>
              <a:t>Current assets</a:t>
            </a:r>
          </a:p>
          <a:p>
            <a:pPr marL="914400" lvl="1" indent="-457200">
              <a:lnSpc>
                <a:spcPct val="100000"/>
              </a:lnSpc>
              <a:spcBef>
                <a:spcPts val="1200"/>
              </a:spcBef>
              <a:buClr>
                <a:schemeClr val="tx1"/>
              </a:buClr>
              <a:buFont typeface="Wingdings" pitchFamily="2" charset="2"/>
              <a:buAutoNum type="alphaLcPeriod"/>
            </a:pPr>
            <a:r>
              <a:rPr lang="en-US" altLang="en-US" sz="2800" dirty="0"/>
              <a:t>Intangible assets</a:t>
            </a:r>
          </a:p>
          <a:p>
            <a:pPr marL="914400" lvl="1" indent="-457200">
              <a:lnSpc>
                <a:spcPct val="100000"/>
              </a:lnSpc>
              <a:spcBef>
                <a:spcPts val="1200"/>
              </a:spcBef>
              <a:buClr>
                <a:schemeClr val="tx1"/>
              </a:buClr>
              <a:buFont typeface="Wingdings" pitchFamily="2" charset="2"/>
              <a:buAutoNum type="alphaLcPeriod"/>
            </a:pPr>
            <a:r>
              <a:rPr lang="en-US" altLang="en-US" sz="2800" dirty="0"/>
              <a:t>Long-term investments</a:t>
            </a:r>
          </a:p>
          <a:p>
            <a:pPr marL="914400" lvl="1" indent="-457200">
              <a:lnSpc>
                <a:spcPct val="100000"/>
              </a:lnSpc>
              <a:spcBef>
                <a:spcPts val="1200"/>
              </a:spcBef>
              <a:buClr>
                <a:schemeClr val="tx1"/>
              </a:buClr>
              <a:buFont typeface="Wingdings" pitchFamily="2" charset="2"/>
              <a:buAutoNum type="alphaLcPeriod"/>
            </a:pPr>
            <a:r>
              <a:rPr lang="en-US" altLang="en-US" sz="2800" dirty="0"/>
              <a:t>Property, plant, and equipment</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9" name="Notched Right Arrow 8"/>
          <p:cNvSpPr/>
          <p:nvPr/>
        </p:nvSpPr>
        <p:spPr bwMode="auto">
          <a:xfrm>
            <a:off x="228600" y="2638646"/>
            <a:ext cx="554182" cy="457200"/>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8" name="Title "/>
          <p:cNvSpPr>
            <a:spLocks noGrp="1"/>
          </p:cNvSpPr>
          <p:nvPr>
            <p:ph type="title" idx="4294967295"/>
          </p:nvPr>
        </p:nvSpPr>
        <p:spPr>
          <a:xfrm>
            <a:off x="309562" y="762000"/>
            <a:ext cx="8682038" cy="577081"/>
          </a:xfrm>
          <a:prstGeom prst="rect">
            <a:avLst/>
          </a:prstGeom>
        </p:spPr>
        <p:txBody>
          <a:bodyPr wrap="square">
            <a:spAutoFit/>
          </a:bodyPr>
          <a:lstStyle/>
          <a:p>
            <a:r>
              <a:rPr lang="en-US" sz="3500" b="1" dirty="0">
                <a:solidFill>
                  <a:schemeClr val="accent1"/>
                </a:solidFill>
                <a:latin typeface="Calibri" panose="020F0502020204030204" pitchFamily="34" charset="0"/>
                <a:ea typeface="Source Sans Pro" charset="0"/>
                <a:cs typeface="Calibri" panose="020F0502020204030204" pitchFamily="34" charset="0"/>
              </a:rPr>
              <a:t>Classified Statement of Financial Position</a:t>
            </a:r>
          </a:p>
        </p:txBody>
      </p:sp>
    </p:spTree>
    <p:extLst>
      <p:ext uri="{BB962C8B-B14F-4D97-AF65-F5344CB8AC3E}">
        <p14:creationId xmlns:p14="http://schemas.microsoft.com/office/powerpoint/2010/main" val="257797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223624" cy="4495800"/>
          </a:xfrm>
          <a:prstGeom prst="rect">
            <a:avLst/>
          </a:prstGeom>
        </p:spPr>
        <p:txBody>
          <a:bodyPr/>
          <a:lstStyle/>
          <a:p>
            <a:pPr marL="0" lvl="1" indent="0">
              <a:lnSpc>
                <a:spcPct val="100000"/>
              </a:lnSpc>
              <a:spcBef>
                <a:spcPts val="1200"/>
              </a:spcBef>
              <a:buClr>
                <a:schemeClr val="tx1"/>
              </a:buClr>
              <a:buNone/>
            </a:pPr>
            <a:r>
              <a:rPr lang="en-US" altLang="en-US" sz="2800" dirty="0"/>
              <a:t>Which of the following is not a non-current liability?</a:t>
            </a:r>
          </a:p>
          <a:p>
            <a:pPr marL="914400" lvl="1" indent="-457200">
              <a:lnSpc>
                <a:spcPct val="100000"/>
              </a:lnSpc>
              <a:spcBef>
                <a:spcPts val="1200"/>
              </a:spcBef>
              <a:buClr>
                <a:schemeClr val="tx1"/>
              </a:buClr>
              <a:buFont typeface="Wingdings" pitchFamily="2" charset="2"/>
              <a:buAutoNum type="alphaLcPeriod"/>
            </a:pPr>
            <a:r>
              <a:rPr lang="en-US" altLang="en-US" sz="2800" dirty="0"/>
              <a:t>Bonds payable</a:t>
            </a:r>
          </a:p>
          <a:p>
            <a:pPr marL="914400" lvl="1" indent="-457200">
              <a:lnSpc>
                <a:spcPct val="100000"/>
              </a:lnSpc>
              <a:spcBef>
                <a:spcPts val="1200"/>
              </a:spcBef>
              <a:buClr>
                <a:schemeClr val="tx1"/>
              </a:buClr>
              <a:buFont typeface="Wingdings" pitchFamily="2" charset="2"/>
              <a:buAutoNum type="alphaLcPeriod"/>
            </a:pPr>
            <a:r>
              <a:rPr lang="en-US" altLang="en-US" sz="2800" dirty="0"/>
              <a:t>Current maturities of long-term obligations</a:t>
            </a:r>
          </a:p>
          <a:p>
            <a:pPr marL="914400" lvl="1" indent="-457200">
              <a:lnSpc>
                <a:spcPct val="100000"/>
              </a:lnSpc>
              <a:spcBef>
                <a:spcPts val="1200"/>
              </a:spcBef>
              <a:buClr>
                <a:schemeClr val="tx1"/>
              </a:buClr>
              <a:buFont typeface="Wingdings" pitchFamily="2" charset="2"/>
              <a:buAutoNum type="alphaLcPeriod"/>
            </a:pPr>
            <a:r>
              <a:rPr lang="en-US" altLang="en-US" sz="2800" dirty="0"/>
              <a:t>Long-term notes payable</a:t>
            </a:r>
          </a:p>
          <a:p>
            <a:pPr marL="914400" lvl="1" indent="-457200">
              <a:lnSpc>
                <a:spcPct val="100000"/>
              </a:lnSpc>
              <a:spcBef>
                <a:spcPts val="1200"/>
              </a:spcBef>
              <a:buClr>
                <a:schemeClr val="tx1"/>
              </a:buClr>
              <a:buFont typeface="Wingdings" pitchFamily="2" charset="2"/>
              <a:buAutoNum type="alphaLcPeriod"/>
            </a:pPr>
            <a:r>
              <a:rPr lang="en-US" altLang="en-US" sz="2800" dirty="0"/>
              <a:t>Mortgages payable</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9" name="Notched Right Arrow 8"/>
          <p:cNvSpPr/>
          <p:nvPr/>
        </p:nvSpPr>
        <p:spPr bwMode="auto">
          <a:xfrm>
            <a:off x="228600" y="2638646"/>
            <a:ext cx="554182" cy="457200"/>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8" name="Title "/>
          <p:cNvSpPr>
            <a:spLocks noGrp="1"/>
          </p:cNvSpPr>
          <p:nvPr>
            <p:ph type="title" idx="4294967295"/>
          </p:nvPr>
        </p:nvSpPr>
        <p:spPr>
          <a:xfrm>
            <a:off x="309562" y="762000"/>
            <a:ext cx="8682038" cy="577081"/>
          </a:xfrm>
          <a:prstGeom prst="rect">
            <a:avLst/>
          </a:prstGeom>
        </p:spPr>
        <p:txBody>
          <a:bodyPr wrap="square">
            <a:spAutoFit/>
          </a:bodyPr>
          <a:lstStyle/>
          <a:p>
            <a:r>
              <a:rPr lang="en-US" sz="3500" b="1" dirty="0">
                <a:solidFill>
                  <a:schemeClr val="accent1"/>
                </a:solidFill>
                <a:latin typeface="Calibri" panose="020F0502020204030204" pitchFamily="34" charset="0"/>
                <a:ea typeface="Source Sans Pro" charset="0"/>
                <a:cs typeface="Calibri" panose="020F0502020204030204" pitchFamily="34" charset="0"/>
              </a:rPr>
              <a:t>Classified Statement of Financial Position</a:t>
            </a:r>
          </a:p>
        </p:txBody>
      </p:sp>
    </p:spTree>
    <p:extLst>
      <p:ext uri="{BB962C8B-B14F-4D97-AF65-F5344CB8AC3E}">
        <p14:creationId xmlns:p14="http://schemas.microsoft.com/office/powerpoint/2010/main" val="240288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graphicFrame>
        <p:nvGraphicFramePr>
          <p:cNvPr id="2" name="Table 1"/>
          <p:cNvGraphicFramePr>
            <a:graphicFrameLocks noGrp="1"/>
          </p:cNvGraphicFramePr>
          <p:nvPr>
            <p:extLst>
              <p:ext uri="{D42A27DB-BD31-4B8C-83A1-F6EECF244321}">
                <p14:modId xmlns:p14="http://schemas.microsoft.com/office/powerpoint/2010/main" val="564696248"/>
              </p:ext>
            </p:extLst>
          </p:nvPr>
        </p:nvGraphicFramePr>
        <p:xfrm>
          <a:off x="304800" y="1531463"/>
          <a:ext cx="8585832" cy="4532205"/>
        </p:xfrm>
        <a:graphic>
          <a:graphicData uri="http://schemas.openxmlformats.org/drawingml/2006/table">
            <a:tbl>
              <a:tblPr>
                <a:tableStyleId>{5C22544A-7EE6-4342-B048-85BDC9FD1C3A}</a:tableStyleId>
              </a:tblPr>
              <a:tblGrid>
                <a:gridCol w="503766">
                  <a:extLst>
                    <a:ext uri="{9D8B030D-6E8A-4147-A177-3AD203B41FA5}">
                      <a16:colId xmlns:a16="http://schemas.microsoft.com/office/drawing/2014/main" val="20000"/>
                    </a:ext>
                  </a:extLst>
                </a:gridCol>
                <a:gridCol w="3662214">
                  <a:extLst>
                    <a:ext uri="{9D8B030D-6E8A-4147-A177-3AD203B41FA5}">
                      <a16:colId xmlns:a16="http://schemas.microsoft.com/office/drawing/2014/main" val="20001"/>
                    </a:ext>
                  </a:extLst>
                </a:gridCol>
                <a:gridCol w="433916">
                  <a:extLst>
                    <a:ext uri="{9D8B030D-6E8A-4147-A177-3AD203B41FA5}">
                      <a16:colId xmlns:a16="http://schemas.microsoft.com/office/drawing/2014/main" val="20002"/>
                    </a:ext>
                  </a:extLst>
                </a:gridCol>
                <a:gridCol w="503766">
                  <a:extLst>
                    <a:ext uri="{9D8B030D-6E8A-4147-A177-3AD203B41FA5}">
                      <a16:colId xmlns:a16="http://schemas.microsoft.com/office/drawing/2014/main" val="20003"/>
                    </a:ext>
                  </a:extLst>
                </a:gridCol>
                <a:gridCol w="3482170">
                  <a:extLst>
                    <a:ext uri="{9D8B030D-6E8A-4147-A177-3AD203B41FA5}">
                      <a16:colId xmlns:a16="http://schemas.microsoft.com/office/drawing/2014/main" val="20004"/>
                    </a:ext>
                  </a:extLst>
                </a:gridCol>
              </a:tblGrid>
              <a:tr h="182245">
                <a:tc gridSpan="5">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700" u="none" strike="noStrike" kern="1200" dirty="0">
                          <a:solidFill>
                            <a:schemeClr val="dk1"/>
                          </a:solidFill>
                          <a:effectLst/>
                          <a:latin typeface="+mn-lt"/>
                          <a:ea typeface="+mn-ea"/>
                          <a:cs typeface="+mn-cs"/>
                        </a:rPr>
                        <a:t>Match each of the following to its proper statement of financial position classification, shown below. If the item would not appear on a statement of financial position, use “NA.”</a:t>
                      </a:r>
                    </a:p>
                  </a:txBody>
                  <a:tcPr marL="4233" marR="4233" marT="91440"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R="4233"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91440"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R="4233"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ctr" fontAlgn="b"/>
                      <a:r>
                        <a:rPr lang="en-US" sz="2000" b="0" i="0" u="none" strike="noStrike" dirty="0">
                          <a:solidFill>
                            <a:srgbClr val="000000"/>
                          </a:solidFill>
                          <a:effectLst/>
                          <a:latin typeface="Calibri" panose="020F0502020204030204" pitchFamily="34" charset="0"/>
                        </a:rPr>
                        <a:t>CL</a:t>
                      </a:r>
                    </a:p>
                  </a:txBody>
                  <a:tcPr marL="4233" marR="4233" marT="91440" marB="0" anchor="b">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Salaries and wages payable</a:t>
                      </a:r>
                      <a:endParaRPr lang="en-US" sz="2000" b="0" i="0" u="none" strike="noStrike" dirty="0">
                        <a:solidFill>
                          <a:srgbClr val="000000"/>
                        </a:solidFill>
                        <a:effectLst/>
                        <a:latin typeface="Calibri" panose="020F0502020204030204" pitchFamily="34" charset="0"/>
                      </a:endParaRPr>
                    </a:p>
                  </a:txBody>
                  <a:tcPr marR="4233" marT="91440" marB="0" anchor="b">
                    <a:lnT w="12700" cmpd="sng">
                      <a:noFill/>
                    </a:lnT>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lnT w="12700" cmpd="sng">
                      <a:noFill/>
                    </a:lnT>
                    <a:noFill/>
                  </a:tcPr>
                </a:tc>
                <a:tc>
                  <a:txBody>
                    <a:bodyPr/>
                    <a:lstStyle/>
                    <a:p>
                      <a:pPr algn="ctr" fontAlgn="b"/>
                      <a:r>
                        <a:rPr lang="en-US" sz="2000" b="0" i="0" u="none" strike="noStrike" dirty="0">
                          <a:solidFill>
                            <a:srgbClr val="000000"/>
                          </a:solidFill>
                          <a:effectLst/>
                          <a:latin typeface="Calibri" panose="020F0502020204030204" pitchFamily="34" charset="0"/>
                        </a:rPr>
                        <a:t>LTI</a:t>
                      </a:r>
                    </a:p>
                  </a:txBody>
                  <a:tcPr marL="4233" marR="4233" marT="91440" marB="0" anchor="b">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Stock investments (long-term)</a:t>
                      </a:r>
                      <a:endParaRPr lang="en-US" sz="2000" b="0" i="0" u="none" strike="noStrike" dirty="0">
                        <a:solidFill>
                          <a:srgbClr val="000000"/>
                        </a:solidFill>
                        <a:effectLst/>
                        <a:latin typeface="Calibri" panose="020F0502020204030204" pitchFamily="34" charset="0"/>
                      </a:endParaRPr>
                    </a:p>
                  </a:txBody>
                  <a:tcPr marR="4233" marT="91440" marB="0" anchor="b">
                    <a:lnT w="12700" cmpd="sng">
                      <a:noFill/>
                    </a:lnT>
                    <a:noFill/>
                  </a:tcPr>
                </a:tc>
                <a:extLst>
                  <a:ext uri="{0D108BD9-81ED-4DB2-BD59-A6C34878D82A}">
                    <a16:rowId xmlns:a16="http://schemas.microsoft.com/office/drawing/2014/main" val="10001"/>
                  </a:ext>
                </a:extLst>
              </a:tr>
              <a:tr h="182245">
                <a:tc>
                  <a:txBody>
                    <a:bodyPr/>
                    <a:lstStyle/>
                    <a:p>
                      <a:pPr algn="ctr" fontAlgn="b"/>
                      <a:r>
                        <a:rPr lang="en-US" sz="2000" b="0" i="0" u="none" strike="noStrike" dirty="0">
                          <a:solidFill>
                            <a:srgbClr val="000000"/>
                          </a:solidFill>
                          <a:effectLst/>
                          <a:latin typeface="Calibri" panose="020F0502020204030204" pitchFamily="34" charset="0"/>
                        </a:rPr>
                        <a:t>NA</a:t>
                      </a: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Service revenue</a:t>
                      </a:r>
                      <a:endParaRPr lang="en-US" sz="2000" b="0" i="0" u="none" strike="noStrike" dirty="0">
                        <a:solidFill>
                          <a:srgbClr val="000000"/>
                        </a:solidFill>
                        <a:effectLst/>
                        <a:latin typeface="Calibri" panose="020F0502020204030204" pitchFamily="34" charset="0"/>
                      </a:endParaRPr>
                    </a:p>
                  </a:txBody>
                  <a:tcPr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ctr" fontAlgn="b"/>
                      <a:r>
                        <a:rPr lang="en-US" sz="2000" b="0" i="0" u="none" strike="noStrike" dirty="0">
                          <a:solidFill>
                            <a:srgbClr val="000000"/>
                          </a:solidFill>
                          <a:effectLst/>
                          <a:latin typeface="Calibri" panose="020F0502020204030204" pitchFamily="34" charset="0"/>
                        </a:rPr>
                        <a:t>PPE</a:t>
                      </a: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Equipment</a:t>
                      </a:r>
                      <a:endParaRPr lang="en-US" sz="2000" b="0" i="0" u="none" strike="noStrike" dirty="0">
                        <a:solidFill>
                          <a:srgbClr val="000000"/>
                        </a:solidFill>
                        <a:effectLst/>
                        <a:latin typeface="Calibri" panose="020F0502020204030204" pitchFamily="34" charset="0"/>
                      </a:endParaRPr>
                    </a:p>
                  </a:txBody>
                  <a:tcPr marR="4233" marT="91440" marB="0" anchor="b">
                    <a:noFill/>
                  </a:tcPr>
                </a:tc>
                <a:extLst>
                  <a:ext uri="{0D108BD9-81ED-4DB2-BD59-A6C34878D82A}">
                    <a16:rowId xmlns:a16="http://schemas.microsoft.com/office/drawing/2014/main" val="10002"/>
                  </a:ext>
                </a:extLst>
              </a:tr>
              <a:tr h="182245">
                <a:tc>
                  <a:txBody>
                    <a:bodyPr/>
                    <a:lstStyle/>
                    <a:p>
                      <a:pPr algn="ctr" fontAlgn="b"/>
                      <a:r>
                        <a:rPr lang="en-US" sz="2000" b="0" i="0" u="none" strike="noStrike" dirty="0">
                          <a:solidFill>
                            <a:srgbClr val="000000"/>
                          </a:solidFill>
                          <a:effectLst/>
                          <a:latin typeface="Calibri" panose="020F0502020204030204" pitchFamily="34" charset="0"/>
                        </a:rPr>
                        <a:t>CL</a:t>
                      </a: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Interest payable</a:t>
                      </a:r>
                      <a:endParaRPr lang="en-US" sz="2000" b="0" i="0" u="none" strike="noStrike" dirty="0">
                        <a:solidFill>
                          <a:srgbClr val="000000"/>
                        </a:solidFill>
                        <a:effectLst/>
                        <a:latin typeface="Calibri" panose="020F0502020204030204" pitchFamily="34" charset="0"/>
                      </a:endParaRPr>
                    </a:p>
                  </a:txBody>
                  <a:tcPr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ctr" fontAlgn="b"/>
                      <a:r>
                        <a:rPr lang="en-US" sz="2000" b="0" i="0" u="none" strike="noStrike" dirty="0">
                          <a:solidFill>
                            <a:srgbClr val="000000"/>
                          </a:solidFill>
                          <a:effectLst/>
                          <a:latin typeface="Calibri" panose="020F0502020204030204" pitchFamily="34" charset="0"/>
                        </a:rPr>
                        <a:t>PPE</a:t>
                      </a: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Accumulated depreciation</a:t>
                      </a:r>
                      <a:endParaRPr lang="en-US" sz="2000" b="0" i="0" u="none" strike="noStrike" dirty="0">
                        <a:solidFill>
                          <a:srgbClr val="000000"/>
                        </a:solidFill>
                        <a:effectLst/>
                        <a:latin typeface="Calibri" panose="020F0502020204030204" pitchFamily="34" charset="0"/>
                      </a:endParaRPr>
                    </a:p>
                  </a:txBody>
                  <a:tcPr marR="4233" marT="91440" marB="0" anchor="b">
                    <a:noFill/>
                  </a:tcPr>
                </a:tc>
                <a:extLst>
                  <a:ext uri="{0D108BD9-81ED-4DB2-BD59-A6C34878D82A}">
                    <a16:rowId xmlns:a16="http://schemas.microsoft.com/office/drawing/2014/main" val="10003"/>
                  </a:ext>
                </a:extLst>
              </a:tr>
              <a:tr h="182245">
                <a:tc>
                  <a:txBody>
                    <a:bodyPr/>
                    <a:lstStyle/>
                    <a:p>
                      <a:pPr algn="ctr" fontAlgn="b"/>
                      <a:r>
                        <a:rPr lang="en-US" sz="2000" b="0" i="0" u="none" strike="noStrike" dirty="0">
                          <a:solidFill>
                            <a:srgbClr val="000000"/>
                          </a:solidFill>
                          <a:effectLst/>
                          <a:latin typeface="Calibri" panose="020F0502020204030204" pitchFamily="34" charset="0"/>
                        </a:rPr>
                        <a:t>IA</a:t>
                      </a: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Goodwill</a:t>
                      </a:r>
                      <a:endParaRPr lang="en-US" sz="2000" b="0" i="0" u="none" strike="noStrike" dirty="0">
                        <a:solidFill>
                          <a:srgbClr val="000000"/>
                        </a:solidFill>
                        <a:effectLst/>
                        <a:latin typeface="Calibri" panose="020F0502020204030204" pitchFamily="34" charset="0"/>
                      </a:endParaRPr>
                    </a:p>
                  </a:txBody>
                  <a:tcPr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ctr" fontAlgn="b"/>
                      <a:r>
                        <a:rPr lang="en-US" sz="2000" b="0" i="0" u="none" strike="noStrike" dirty="0">
                          <a:solidFill>
                            <a:srgbClr val="000000"/>
                          </a:solidFill>
                          <a:effectLst/>
                          <a:latin typeface="Calibri" panose="020F0502020204030204" pitchFamily="34" charset="0"/>
                        </a:rPr>
                        <a:t>NA</a:t>
                      </a: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Depreciation expense</a:t>
                      </a:r>
                      <a:endParaRPr lang="en-US" sz="2000" b="0" i="0" u="none" strike="noStrike" dirty="0">
                        <a:solidFill>
                          <a:srgbClr val="000000"/>
                        </a:solidFill>
                        <a:effectLst/>
                        <a:latin typeface="Calibri" panose="020F0502020204030204" pitchFamily="34" charset="0"/>
                      </a:endParaRPr>
                    </a:p>
                  </a:txBody>
                  <a:tcPr marR="4233" marT="91440" marB="0" anchor="b">
                    <a:noFill/>
                  </a:tcPr>
                </a:tc>
                <a:extLst>
                  <a:ext uri="{0D108BD9-81ED-4DB2-BD59-A6C34878D82A}">
                    <a16:rowId xmlns:a16="http://schemas.microsoft.com/office/drawing/2014/main" val="10004"/>
                  </a:ext>
                </a:extLst>
              </a:tr>
              <a:tr h="182245">
                <a:tc>
                  <a:txBody>
                    <a:bodyPr/>
                    <a:lstStyle/>
                    <a:p>
                      <a:pPr algn="ctr" fontAlgn="b"/>
                      <a:r>
                        <a:rPr lang="en-US" sz="2000" b="0" i="0" u="none" strike="noStrike" dirty="0">
                          <a:solidFill>
                            <a:srgbClr val="000000"/>
                          </a:solidFill>
                          <a:effectLst/>
                          <a:latin typeface="Calibri" panose="020F0502020204030204" pitchFamily="34" charset="0"/>
                        </a:rPr>
                        <a:t>CA</a:t>
                      </a: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Debt investments (short-term)</a:t>
                      </a:r>
                      <a:endParaRPr lang="en-US" sz="2000" b="0" i="0" u="none" strike="noStrike" dirty="0">
                        <a:solidFill>
                          <a:srgbClr val="000000"/>
                        </a:solidFill>
                        <a:effectLst/>
                        <a:latin typeface="Calibri" panose="020F0502020204030204" pitchFamily="34" charset="0"/>
                      </a:endParaRPr>
                    </a:p>
                  </a:txBody>
                  <a:tcPr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ctr" fontAlgn="b"/>
                      <a:r>
                        <a:rPr lang="en-US" sz="2000" b="0" i="0" u="none" strike="noStrike" dirty="0">
                          <a:solidFill>
                            <a:srgbClr val="000000"/>
                          </a:solidFill>
                          <a:effectLst/>
                          <a:latin typeface="Calibri" panose="020F0502020204030204" pitchFamily="34" charset="0"/>
                        </a:rPr>
                        <a:t>OE</a:t>
                      </a: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Owner’s capital</a:t>
                      </a:r>
                      <a:endParaRPr lang="en-US" sz="2000" b="0" i="0" u="none" strike="noStrike" dirty="0">
                        <a:solidFill>
                          <a:srgbClr val="000000"/>
                        </a:solidFill>
                        <a:effectLst/>
                        <a:latin typeface="Calibri" panose="020F0502020204030204" pitchFamily="34" charset="0"/>
                      </a:endParaRPr>
                    </a:p>
                  </a:txBody>
                  <a:tcPr marR="4233" marT="91440" marB="0" anchor="b">
                    <a:noFill/>
                  </a:tcPr>
                </a:tc>
                <a:extLst>
                  <a:ext uri="{0D108BD9-81ED-4DB2-BD59-A6C34878D82A}">
                    <a16:rowId xmlns:a16="http://schemas.microsoft.com/office/drawing/2014/main" val="10005"/>
                  </a:ext>
                </a:extLst>
              </a:tr>
              <a:tr h="182245">
                <a:tc>
                  <a:txBody>
                    <a:bodyPr/>
                    <a:lstStyle/>
                    <a:p>
                      <a:pPr algn="ctr" fontAlgn="b"/>
                      <a:r>
                        <a:rPr lang="en-US" sz="2000" b="0" i="0" u="none" strike="noStrike" dirty="0">
                          <a:solidFill>
                            <a:srgbClr val="000000"/>
                          </a:solidFill>
                          <a:effectLst/>
                          <a:latin typeface="Calibri" panose="020F0502020204030204" pitchFamily="34" charset="0"/>
                        </a:rPr>
                        <a:t>NCL</a:t>
                      </a: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Mortgage payable (due in 3 years)</a:t>
                      </a:r>
                      <a:endParaRPr lang="en-US" sz="2000" b="0" i="0" u="none" strike="noStrike" dirty="0">
                        <a:solidFill>
                          <a:srgbClr val="000000"/>
                        </a:solidFill>
                        <a:effectLst/>
                        <a:latin typeface="Calibri" panose="020F0502020204030204" pitchFamily="34" charset="0"/>
                      </a:endParaRPr>
                    </a:p>
                  </a:txBody>
                  <a:tcPr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ctr" fontAlgn="b"/>
                      <a:r>
                        <a:rPr lang="en-US" sz="2000" b="0" i="0" u="none" strike="noStrike" dirty="0">
                          <a:solidFill>
                            <a:srgbClr val="000000"/>
                          </a:solidFill>
                          <a:effectLst/>
                          <a:latin typeface="Calibri" panose="020F0502020204030204" pitchFamily="34" charset="0"/>
                        </a:rPr>
                        <a:t>CL</a:t>
                      </a: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Unearned service revenue</a:t>
                      </a:r>
                      <a:endParaRPr lang="en-US" sz="2000" b="0" i="0" u="none" strike="noStrike" dirty="0">
                        <a:solidFill>
                          <a:srgbClr val="000000"/>
                        </a:solidFill>
                        <a:effectLst/>
                        <a:latin typeface="Calibri" panose="020F0502020204030204" pitchFamily="34" charset="0"/>
                      </a:endParaRPr>
                    </a:p>
                  </a:txBody>
                  <a:tcPr marR="4233" marT="91440" marB="0" anchor="b">
                    <a:noFill/>
                  </a:tcPr>
                </a:tc>
                <a:extLst>
                  <a:ext uri="{0D108BD9-81ED-4DB2-BD59-A6C34878D82A}">
                    <a16:rowId xmlns:a16="http://schemas.microsoft.com/office/drawing/2014/main" val="10006"/>
                  </a:ext>
                </a:extLst>
              </a:tr>
              <a:tr h="182245">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gridSpan="2">
                  <a:txBody>
                    <a:bodyPr/>
                    <a:lstStyle/>
                    <a:p>
                      <a:pPr algn="l" fontAlgn="b"/>
                      <a:r>
                        <a:rPr lang="en-US" sz="2000" u="none" strike="noStrike" dirty="0">
                          <a:effectLst/>
                        </a:rPr>
                        <a:t>Current assets (CA)</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gridSpan="2">
                  <a:txBody>
                    <a:bodyPr/>
                    <a:lstStyle/>
                    <a:p>
                      <a:pPr algn="l" fontAlgn="b"/>
                      <a:r>
                        <a:rPr lang="en-US" sz="2000" u="none" strike="noStrike" dirty="0">
                          <a:effectLst/>
                        </a:rPr>
                        <a:t>Current liabilities (CL)</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extLst>
                  <a:ext uri="{0D108BD9-81ED-4DB2-BD59-A6C34878D82A}">
                    <a16:rowId xmlns:a16="http://schemas.microsoft.com/office/drawing/2014/main" val="10008"/>
                  </a:ext>
                </a:extLst>
              </a:tr>
              <a:tr h="182245">
                <a:tc gridSpan="2">
                  <a:txBody>
                    <a:bodyPr/>
                    <a:lstStyle/>
                    <a:p>
                      <a:pPr algn="l" fontAlgn="b"/>
                      <a:r>
                        <a:rPr lang="en-US" sz="2000" u="none" strike="noStrike" dirty="0">
                          <a:effectLst/>
                        </a:rPr>
                        <a:t>Long-term investments (LTI)</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gridSpan="2">
                  <a:txBody>
                    <a:bodyPr/>
                    <a:lstStyle/>
                    <a:p>
                      <a:pPr algn="l" fontAlgn="b"/>
                      <a:r>
                        <a:rPr lang="en-US" sz="2000" u="none" strike="noStrike" dirty="0">
                          <a:effectLst/>
                        </a:rPr>
                        <a:t>Non-current liabilities (NCL)</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extLst>
                  <a:ext uri="{0D108BD9-81ED-4DB2-BD59-A6C34878D82A}">
                    <a16:rowId xmlns:a16="http://schemas.microsoft.com/office/drawing/2014/main" val="10009"/>
                  </a:ext>
                </a:extLst>
              </a:tr>
              <a:tr h="182245">
                <a:tc gridSpan="2">
                  <a:txBody>
                    <a:bodyPr/>
                    <a:lstStyle/>
                    <a:p>
                      <a:pPr algn="l" fontAlgn="b"/>
                      <a:r>
                        <a:rPr lang="en-US" sz="2000" u="none" strike="noStrike" dirty="0">
                          <a:effectLst/>
                        </a:rPr>
                        <a:t>Property, plant, and equipment (PPE)</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gridSpan="2">
                  <a:txBody>
                    <a:bodyPr/>
                    <a:lstStyle/>
                    <a:p>
                      <a:pPr algn="l" fontAlgn="b"/>
                      <a:r>
                        <a:rPr lang="en-US" sz="2000" u="none" strike="noStrike" dirty="0">
                          <a:effectLst/>
                        </a:rPr>
                        <a:t>Owner’s equity (OE)</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extLst>
                  <a:ext uri="{0D108BD9-81ED-4DB2-BD59-A6C34878D82A}">
                    <a16:rowId xmlns:a16="http://schemas.microsoft.com/office/drawing/2014/main" val="10010"/>
                  </a:ext>
                </a:extLst>
              </a:tr>
              <a:tr h="182245">
                <a:tc gridSpan="2">
                  <a:txBody>
                    <a:bodyPr/>
                    <a:lstStyle/>
                    <a:p>
                      <a:pPr algn="l" fontAlgn="b"/>
                      <a:r>
                        <a:rPr lang="en-US" sz="2000" u="none" strike="noStrike" dirty="0">
                          <a:effectLst/>
                        </a:rPr>
                        <a:t>Intangible assets (IA)</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1"/>
                  </a:ext>
                </a:extLst>
              </a:tr>
            </a:tbl>
          </a:graphicData>
        </a:graphic>
      </p:graphicFrame>
      <p:sp>
        <p:nvSpPr>
          <p:cNvPr id="12" name="Title 2"/>
          <p:cNvSpPr>
            <a:spLocks noGrp="1"/>
          </p:cNvSpPr>
          <p:nvPr>
            <p:ph type="title"/>
          </p:nvPr>
        </p:nvSpPr>
        <p:spPr>
          <a:xfrm>
            <a:off x="304800" y="762001"/>
            <a:ext cx="8839200" cy="493981"/>
          </a:xfrm>
        </p:spPr>
        <p:txBody>
          <a:bodyPr wrap="square">
            <a:spAutoFit/>
          </a:bodyPr>
          <a:lstStyle/>
          <a:p>
            <a:r>
              <a:rPr lang="en-US" sz="2900" b="1" dirty="0">
                <a:ea typeface="Source Sans Pro" charset="0"/>
              </a:rPr>
              <a:t>DO IT! 4    </a:t>
            </a:r>
            <a:r>
              <a:rPr lang="en-US" sz="2900" b="1" dirty="0">
                <a:solidFill>
                  <a:srgbClr val="196E78"/>
                </a:solidFill>
                <a:ea typeface="Source Sans Pro" charset="0"/>
              </a:rPr>
              <a:t>Statement of Financial Position Classifications</a:t>
            </a:r>
            <a:endParaRPr lang="en-US" sz="2900" b="1" dirty="0"/>
          </a:p>
        </p:txBody>
      </p:sp>
      <p:cxnSp>
        <p:nvCxnSpPr>
          <p:cNvPr id="13" name="Straight Connector 12"/>
          <p:cNvCxnSpPr/>
          <p:nvPr/>
        </p:nvCxnSpPr>
        <p:spPr>
          <a:xfrm flipV="1">
            <a:off x="175260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 y="2225508"/>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14016" y="2622456"/>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04800" y="3014088"/>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304800" y="3402180"/>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04800" y="3804444"/>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304800" y="4196076"/>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898064" y="2225508"/>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4903560" y="2622456"/>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4894344" y="3014088"/>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4894344" y="3402180"/>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4894344" y="3804444"/>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4894344" y="4196076"/>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24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0" nodeType="clickEffect">
                                  <p:stCondLst>
                                    <p:cond delay="0"/>
                                  </p:stCondLst>
                                  <p:childTnLst>
                                    <p:animEffect transition="out" filter="wipe(left)">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0" nodeType="clickEffect">
                                  <p:stCondLst>
                                    <p:cond delay="0"/>
                                  </p:stCondLst>
                                  <p:childTnLst>
                                    <p:animEffect transition="out" filter="wipe(left)">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574675" indent="-346075">
              <a:lnSpc>
                <a:spcPct val="100000"/>
              </a:lnSpc>
              <a:spcBef>
                <a:spcPts val="1200"/>
              </a:spcBef>
              <a:buClr>
                <a:srgbClr val="990000"/>
              </a:buClr>
            </a:pPr>
            <a:r>
              <a:rPr lang="en-US" altLang="en-US" dirty="0"/>
              <a:t>It is often helpful to reverse some adjusting entries before recording regular transactions of the next period</a:t>
            </a:r>
          </a:p>
          <a:p>
            <a:pPr marL="574675" indent="-346075">
              <a:lnSpc>
                <a:spcPct val="100000"/>
              </a:lnSpc>
              <a:spcBef>
                <a:spcPts val="1200"/>
              </a:spcBef>
              <a:buClr>
                <a:srgbClr val="990000"/>
              </a:buClr>
            </a:pPr>
            <a:r>
              <a:rPr lang="en-US" altLang="en-US" dirty="0"/>
              <a:t>Companies make a reversing entry at </a:t>
            </a:r>
            <a:r>
              <a:rPr lang="en-US" altLang="en-US" b="1" dirty="0"/>
              <a:t>beginning</a:t>
            </a:r>
            <a:r>
              <a:rPr lang="en-US" altLang="en-US" dirty="0"/>
              <a:t> of next accounting period</a:t>
            </a:r>
          </a:p>
          <a:p>
            <a:pPr marL="574675" indent="-346075">
              <a:lnSpc>
                <a:spcPct val="100000"/>
              </a:lnSpc>
              <a:spcBef>
                <a:spcPts val="1200"/>
              </a:spcBef>
              <a:buClr>
                <a:srgbClr val="990000"/>
              </a:buClr>
            </a:pPr>
            <a:r>
              <a:rPr lang="en-US" altLang="en-US" dirty="0"/>
              <a:t>Each reversing entry is </a:t>
            </a:r>
            <a:r>
              <a:rPr lang="en-US" altLang="en-US" b="1" dirty="0"/>
              <a:t>exact opposite </a:t>
            </a:r>
            <a:r>
              <a:rPr lang="en-US" altLang="en-US" dirty="0"/>
              <a:t>of adjusting entry made in previous period</a:t>
            </a:r>
          </a:p>
          <a:p>
            <a:pPr marL="574675" indent="-346075">
              <a:lnSpc>
                <a:spcPct val="100000"/>
              </a:lnSpc>
              <a:spcBef>
                <a:spcPts val="1200"/>
              </a:spcBef>
              <a:buClr>
                <a:srgbClr val="990000"/>
              </a:buClr>
            </a:pPr>
            <a:r>
              <a:rPr lang="en-US" altLang="en-US" dirty="0"/>
              <a:t>Use of reversing entries </a:t>
            </a:r>
            <a:r>
              <a:rPr lang="en-US" altLang="en-US" b="1" dirty="0"/>
              <a:t>does not change </a:t>
            </a:r>
            <a:r>
              <a:rPr lang="en-US" altLang="en-US" dirty="0"/>
              <a:t>amounts reported in the financial statements</a:t>
            </a:r>
          </a:p>
          <a:p>
            <a:pPr marL="0" indent="0">
              <a:lnSpc>
                <a:spcPct val="100000"/>
              </a:lnSpc>
              <a:spcBef>
                <a:spcPts val="1200"/>
              </a:spcBef>
              <a:buNone/>
              <a:defRPr/>
            </a:pPr>
            <a:endParaRPr lang="en-US" sz="32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5</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3000" b="1" dirty="0">
                <a:solidFill>
                  <a:schemeClr val="accent1"/>
                </a:solidFill>
                <a:latin typeface="Calibri" panose="020F0502020204030204" pitchFamily="34" charset="0"/>
                <a:cs typeface="Calibri" panose="020F0502020204030204" pitchFamily="34" charset="0"/>
              </a:rPr>
              <a:t>Appendix 4A</a:t>
            </a:r>
            <a:r>
              <a:rPr lang="en-US" sz="4000" b="1" dirty="0">
                <a:solidFill>
                  <a:schemeClr val="accent1"/>
                </a:solidFill>
                <a:latin typeface="Calibri" panose="020F0502020204030204" pitchFamily="34" charset="0"/>
                <a:cs typeface="Calibri" panose="020F0502020204030204" pitchFamily="34" charset="0"/>
              </a:rPr>
              <a:t>  Reversing Entries</a:t>
            </a:r>
            <a:endParaRPr lang="en-US" b="1" dirty="0">
              <a:solidFill>
                <a:srgbClr val="196E78"/>
              </a:solidFill>
            </a:endParaRPr>
          </a:p>
        </p:txBody>
      </p:sp>
    </p:spTree>
    <p:extLst>
      <p:ext uri="{BB962C8B-B14F-4D97-AF65-F5344CB8AC3E}">
        <p14:creationId xmlns:p14="http://schemas.microsoft.com/office/powerpoint/2010/main" val="14827782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lnSpc>
                <a:spcPct val="100000"/>
              </a:lnSpc>
              <a:spcBef>
                <a:spcPts val="1200"/>
              </a:spcBef>
              <a:buNone/>
            </a:pPr>
            <a:r>
              <a:rPr lang="en-US" sz="2400" dirty="0"/>
              <a:t>We use the salaries expense transactions for </a:t>
            </a:r>
            <a:r>
              <a:rPr lang="en-US" sz="2400" dirty="0" err="1"/>
              <a:t>Yazici</a:t>
            </a:r>
            <a:r>
              <a:rPr lang="en-US" sz="2400" dirty="0"/>
              <a:t> Advertising as illustrated in Chapters 2, 3, and 4. </a:t>
            </a:r>
          </a:p>
          <a:p>
            <a:pPr marL="457200" indent="-457200">
              <a:lnSpc>
                <a:spcPct val="100000"/>
              </a:lnSpc>
              <a:spcBef>
                <a:spcPts val="1200"/>
              </a:spcBef>
              <a:buFont typeface="+mj-lt"/>
              <a:buAutoNum type="arabicPeriod"/>
            </a:pPr>
            <a:r>
              <a:rPr lang="en-US" sz="2400" dirty="0"/>
              <a:t>October 26 (initial salary entry): </a:t>
            </a:r>
            <a:r>
              <a:rPr lang="en-US" sz="2400" dirty="0" err="1"/>
              <a:t>Yazici</a:t>
            </a:r>
            <a:r>
              <a:rPr lang="en-US" sz="2400" dirty="0"/>
              <a:t> pays ₺4,000 of salaries and wages earned between October 15 and October 26.</a:t>
            </a:r>
          </a:p>
          <a:p>
            <a:pPr marL="457200" indent="-457200">
              <a:lnSpc>
                <a:spcPct val="100000"/>
              </a:lnSpc>
              <a:spcBef>
                <a:spcPts val="1200"/>
              </a:spcBef>
              <a:buFont typeface="+mj-lt"/>
              <a:buAutoNum type="arabicPeriod"/>
            </a:pPr>
            <a:r>
              <a:rPr lang="en-US" sz="2400" dirty="0"/>
              <a:t>October 31 (adjusting entry): Salaries and wages earned between October 29 and October 31 are ₺1,200. The company will pay these in the November 9 payroll.</a:t>
            </a:r>
          </a:p>
          <a:p>
            <a:pPr marL="457200" indent="-457200">
              <a:lnSpc>
                <a:spcPct val="100000"/>
              </a:lnSpc>
              <a:spcBef>
                <a:spcPts val="1200"/>
              </a:spcBef>
              <a:buFont typeface="+mj-lt"/>
              <a:buAutoNum type="arabicPeriod"/>
            </a:pPr>
            <a:r>
              <a:rPr lang="en-US" sz="2400" dirty="0"/>
              <a:t>November 9 (subsequent salary entry): Salaries and wages paid are ₺4,000. Of this amount, ₺1,200 applied to accrued salaries and wages payable and ₺2,800 was earned between November 1 and November 9.</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5</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cs typeface="Calibri" panose="020F0502020204030204" pitchFamily="34" charset="0"/>
              </a:rPr>
              <a:t>Reversing Entries Example</a:t>
            </a:r>
            <a:endParaRPr lang="en-US" b="1" dirty="0">
              <a:solidFill>
                <a:srgbClr val="196E78"/>
              </a:solidFill>
            </a:endParaRPr>
          </a:p>
        </p:txBody>
      </p:sp>
    </p:spTree>
    <p:extLst>
      <p:ext uri="{BB962C8B-B14F-4D97-AF65-F5344CB8AC3E}">
        <p14:creationId xmlns:p14="http://schemas.microsoft.com/office/powerpoint/2010/main" val="41454370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65</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5</a:t>
            </a:r>
          </a:p>
        </p:txBody>
      </p:sp>
      <p:sp>
        <p:nvSpPr>
          <p:cNvPr id="8" name="Title "/>
          <p:cNvSpPr>
            <a:spLocks noGrp="1"/>
          </p:cNvSpPr>
          <p:nvPr>
            <p:ph type="title" idx="4294967295"/>
          </p:nvPr>
        </p:nvSpPr>
        <p:spPr>
          <a:xfrm>
            <a:off x="309562" y="649069"/>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cs typeface="Calibri" panose="020F0502020204030204" pitchFamily="34" charset="0"/>
              </a:rPr>
              <a:t>Reversing Entries Example</a:t>
            </a:r>
            <a:endParaRPr lang="en-US" b="1" dirty="0">
              <a:solidFill>
                <a:srgbClr val="196E78"/>
              </a:solidFill>
            </a:endParaRPr>
          </a:p>
        </p:txBody>
      </p:sp>
      <p:sp>
        <p:nvSpPr>
          <p:cNvPr id="9" name="Text Box 37"/>
          <p:cNvSpPr txBox="1">
            <a:spLocks noChangeArrowheads="1"/>
          </p:cNvSpPr>
          <p:nvPr/>
        </p:nvSpPr>
        <p:spPr bwMode="auto">
          <a:xfrm>
            <a:off x="5486400" y="5532438"/>
            <a:ext cx="342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pPr>
            <a:r>
              <a:rPr lang="en-US" altLang="en-US" sz="1400" dirty="0">
                <a:solidFill>
                  <a:srgbClr val="990000"/>
                </a:solidFill>
                <a:latin typeface="+mn-lt"/>
              </a:rPr>
              <a:t>Salaries and Wages Expense 	4,000</a:t>
            </a:r>
          </a:p>
        </p:txBody>
      </p:sp>
      <p:sp>
        <p:nvSpPr>
          <p:cNvPr id="11" name="Text Box 24"/>
          <p:cNvSpPr txBox="1">
            <a:spLocks noChangeArrowheads="1"/>
          </p:cNvSpPr>
          <p:nvPr/>
        </p:nvSpPr>
        <p:spPr bwMode="auto">
          <a:xfrm>
            <a:off x="5486400" y="4618038"/>
            <a:ext cx="342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pPr>
            <a:r>
              <a:rPr lang="en-US" altLang="en-US" sz="1400" dirty="0">
                <a:solidFill>
                  <a:srgbClr val="990000"/>
                </a:solidFill>
                <a:latin typeface="+mn-lt"/>
              </a:rPr>
              <a:t>Salaries and Wages Payable 	1,200</a:t>
            </a:r>
          </a:p>
        </p:txBody>
      </p:sp>
      <p:sp>
        <p:nvSpPr>
          <p:cNvPr id="12" name="Text Box 22"/>
          <p:cNvSpPr txBox="1">
            <a:spLocks noChangeArrowheads="1"/>
          </p:cNvSpPr>
          <p:nvPr/>
        </p:nvSpPr>
        <p:spPr bwMode="auto">
          <a:xfrm>
            <a:off x="5943600" y="4313238"/>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dirty="0">
                <a:solidFill>
                  <a:schemeClr val="tx1"/>
                </a:solidFill>
                <a:latin typeface="Times New Roman" pitchFamily="18" charset="0"/>
              </a:rPr>
              <a:t>Reversing Entry</a:t>
            </a:r>
          </a:p>
        </p:txBody>
      </p:sp>
      <p:sp>
        <p:nvSpPr>
          <p:cNvPr id="13" name="Text Box 9"/>
          <p:cNvSpPr txBox="1">
            <a:spLocks noChangeArrowheads="1"/>
          </p:cNvSpPr>
          <p:nvPr/>
        </p:nvSpPr>
        <p:spPr bwMode="auto">
          <a:xfrm>
            <a:off x="5486400" y="1477963"/>
            <a:ext cx="2667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500" dirty="0">
                <a:solidFill>
                  <a:schemeClr val="tx1"/>
                </a:solidFill>
                <a:latin typeface="Times New Roman" pitchFamily="18" charset="0"/>
              </a:rPr>
              <a:t>With Reversing Entries                (per appendix)</a:t>
            </a:r>
          </a:p>
        </p:txBody>
      </p:sp>
      <p:sp>
        <p:nvSpPr>
          <p:cNvPr id="14" name="Text Box 8"/>
          <p:cNvSpPr txBox="1">
            <a:spLocks noChangeArrowheads="1"/>
          </p:cNvSpPr>
          <p:nvPr/>
        </p:nvSpPr>
        <p:spPr bwMode="auto">
          <a:xfrm>
            <a:off x="5943600" y="2103438"/>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dirty="0">
                <a:solidFill>
                  <a:schemeClr val="tx1"/>
                </a:solidFill>
                <a:latin typeface="Times New Roman" pitchFamily="18" charset="0"/>
              </a:rPr>
              <a:t>Initial Salary Entry</a:t>
            </a:r>
          </a:p>
        </p:txBody>
      </p:sp>
      <p:sp>
        <p:nvSpPr>
          <p:cNvPr id="15" name="Line 10"/>
          <p:cNvSpPr>
            <a:spLocks noChangeShapeType="1"/>
          </p:cNvSpPr>
          <p:nvPr/>
        </p:nvSpPr>
        <p:spPr bwMode="auto">
          <a:xfrm>
            <a:off x="6096000" y="2408238"/>
            <a:ext cx="1524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Text Box 12"/>
          <p:cNvSpPr txBox="1">
            <a:spLocks noChangeArrowheads="1"/>
          </p:cNvSpPr>
          <p:nvPr/>
        </p:nvSpPr>
        <p:spPr bwMode="auto">
          <a:xfrm>
            <a:off x="4800600" y="2360613"/>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rgbClr val="990000"/>
                </a:solidFill>
                <a:latin typeface="+mn-lt"/>
              </a:rPr>
              <a:t>Oct. 26	Same entry</a:t>
            </a:r>
          </a:p>
        </p:txBody>
      </p:sp>
      <p:sp>
        <p:nvSpPr>
          <p:cNvPr id="17" name="Text Box 14"/>
          <p:cNvSpPr txBox="1">
            <a:spLocks noChangeArrowheads="1"/>
          </p:cNvSpPr>
          <p:nvPr/>
        </p:nvSpPr>
        <p:spPr bwMode="auto">
          <a:xfrm>
            <a:off x="5943600" y="2789238"/>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dirty="0">
                <a:solidFill>
                  <a:schemeClr val="tx1"/>
                </a:solidFill>
                <a:latin typeface="Times New Roman" pitchFamily="18" charset="0"/>
              </a:rPr>
              <a:t>Adjusting Entry</a:t>
            </a:r>
          </a:p>
        </p:txBody>
      </p:sp>
      <p:sp>
        <p:nvSpPr>
          <p:cNvPr id="18" name="Line 15"/>
          <p:cNvSpPr>
            <a:spLocks noChangeShapeType="1"/>
          </p:cNvSpPr>
          <p:nvPr/>
        </p:nvSpPr>
        <p:spPr bwMode="auto">
          <a:xfrm>
            <a:off x="6096000" y="3094038"/>
            <a:ext cx="1524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 name="Text Box 18"/>
          <p:cNvSpPr txBox="1">
            <a:spLocks noChangeArrowheads="1"/>
          </p:cNvSpPr>
          <p:nvPr/>
        </p:nvSpPr>
        <p:spPr bwMode="auto">
          <a:xfrm>
            <a:off x="5943600" y="3551238"/>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dirty="0">
                <a:solidFill>
                  <a:schemeClr val="tx1"/>
                </a:solidFill>
                <a:latin typeface="Times New Roman" pitchFamily="18" charset="0"/>
              </a:rPr>
              <a:t>Closing Entry</a:t>
            </a:r>
          </a:p>
        </p:txBody>
      </p:sp>
      <p:sp>
        <p:nvSpPr>
          <p:cNvPr id="20" name="Line 19"/>
          <p:cNvSpPr>
            <a:spLocks noChangeShapeType="1"/>
          </p:cNvSpPr>
          <p:nvPr/>
        </p:nvSpPr>
        <p:spPr bwMode="auto">
          <a:xfrm>
            <a:off x="6096000" y="3856038"/>
            <a:ext cx="1524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 name="Line 23"/>
          <p:cNvSpPr>
            <a:spLocks noChangeShapeType="1"/>
          </p:cNvSpPr>
          <p:nvPr/>
        </p:nvSpPr>
        <p:spPr bwMode="auto">
          <a:xfrm>
            <a:off x="6096000" y="4618038"/>
            <a:ext cx="1524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 name="Text Box 26"/>
          <p:cNvSpPr txBox="1">
            <a:spLocks noChangeArrowheads="1"/>
          </p:cNvSpPr>
          <p:nvPr/>
        </p:nvSpPr>
        <p:spPr bwMode="auto">
          <a:xfrm>
            <a:off x="5334000" y="4846638"/>
            <a:ext cx="3587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3316288" algn="r"/>
                <a:tab pos="38290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3316288" algn="r"/>
                <a:tab pos="38290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9pPr>
          </a:lstStyle>
          <a:p>
            <a:pPr>
              <a:spcBef>
                <a:spcPct val="50000"/>
              </a:spcBef>
              <a:buClrTx/>
              <a:buSzTx/>
              <a:buFontTx/>
              <a:buNone/>
            </a:pPr>
            <a:r>
              <a:rPr lang="en-US" altLang="en-US" sz="1400" dirty="0">
                <a:solidFill>
                  <a:srgbClr val="990000"/>
                </a:solidFill>
                <a:latin typeface="+mn-lt"/>
              </a:rPr>
              <a:t>	Salaries and Wages Expense 	1,200</a:t>
            </a:r>
          </a:p>
        </p:txBody>
      </p:sp>
      <p:sp>
        <p:nvSpPr>
          <p:cNvPr id="23" name="Text Box 27"/>
          <p:cNvSpPr txBox="1">
            <a:spLocks noChangeArrowheads="1"/>
          </p:cNvSpPr>
          <p:nvPr/>
        </p:nvSpPr>
        <p:spPr bwMode="auto">
          <a:xfrm>
            <a:off x="5791200" y="5227638"/>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dirty="0">
                <a:solidFill>
                  <a:schemeClr val="tx1"/>
                </a:solidFill>
                <a:latin typeface="Times New Roman" pitchFamily="18" charset="0"/>
              </a:rPr>
              <a:t>Subsequent Salary Entry</a:t>
            </a:r>
          </a:p>
        </p:txBody>
      </p:sp>
      <p:sp>
        <p:nvSpPr>
          <p:cNvPr id="24" name="Line 28"/>
          <p:cNvSpPr>
            <a:spLocks noChangeShapeType="1"/>
          </p:cNvSpPr>
          <p:nvPr/>
        </p:nvSpPr>
        <p:spPr bwMode="auto">
          <a:xfrm>
            <a:off x="5943600" y="5532438"/>
            <a:ext cx="1905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Text Box 34"/>
          <p:cNvSpPr txBox="1">
            <a:spLocks noChangeArrowheads="1"/>
          </p:cNvSpPr>
          <p:nvPr/>
        </p:nvSpPr>
        <p:spPr bwMode="auto">
          <a:xfrm>
            <a:off x="4800600" y="3062288"/>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rgbClr val="990000"/>
                </a:solidFill>
                <a:latin typeface="+mn-lt"/>
              </a:rPr>
              <a:t>Oct. 31	Same entry</a:t>
            </a:r>
          </a:p>
        </p:txBody>
      </p:sp>
      <p:sp>
        <p:nvSpPr>
          <p:cNvPr id="26" name="Text Box 35"/>
          <p:cNvSpPr txBox="1">
            <a:spLocks noChangeArrowheads="1"/>
          </p:cNvSpPr>
          <p:nvPr/>
        </p:nvSpPr>
        <p:spPr bwMode="auto">
          <a:xfrm>
            <a:off x="4800600" y="3811588"/>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rgbClr val="990000"/>
                </a:solidFill>
                <a:latin typeface="+mn-lt"/>
              </a:rPr>
              <a:t>Oct. 31	Same entry</a:t>
            </a:r>
          </a:p>
        </p:txBody>
      </p:sp>
      <p:sp>
        <p:nvSpPr>
          <p:cNvPr id="27" name="Text Box 36"/>
          <p:cNvSpPr txBox="1">
            <a:spLocks noChangeArrowheads="1"/>
          </p:cNvSpPr>
          <p:nvPr/>
        </p:nvSpPr>
        <p:spPr bwMode="auto">
          <a:xfrm>
            <a:off x="4800600" y="461803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rgbClr val="990000"/>
                </a:solidFill>
                <a:latin typeface="+mn-lt"/>
              </a:rPr>
              <a:t>Nov. 1	</a:t>
            </a:r>
          </a:p>
        </p:txBody>
      </p:sp>
      <p:sp>
        <p:nvSpPr>
          <p:cNvPr id="28" name="Text Box 38"/>
          <p:cNvSpPr txBox="1">
            <a:spLocks noChangeArrowheads="1"/>
          </p:cNvSpPr>
          <p:nvPr/>
        </p:nvSpPr>
        <p:spPr bwMode="auto">
          <a:xfrm>
            <a:off x="5334000" y="5761038"/>
            <a:ext cx="3587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3316288" algn="r"/>
                <a:tab pos="38290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3316288" algn="r"/>
                <a:tab pos="38290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9pPr>
          </a:lstStyle>
          <a:p>
            <a:pPr>
              <a:spcBef>
                <a:spcPct val="50000"/>
              </a:spcBef>
              <a:buClrTx/>
              <a:buSzTx/>
              <a:buFontTx/>
              <a:buNone/>
            </a:pPr>
            <a:r>
              <a:rPr lang="en-US" altLang="en-US" sz="1400" dirty="0">
                <a:solidFill>
                  <a:srgbClr val="990000"/>
                </a:solidFill>
                <a:latin typeface="+mn-lt"/>
              </a:rPr>
              <a:t>	Cash 	4,000</a:t>
            </a:r>
          </a:p>
        </p:txBody>
      </p:sp>
      <p:sp>
        <p:nvSpPr>
          <p:cNvPr id="29" name="Text Box 39"/>
          <p:cNvSpPr txBox="1">
            <a:spLocks noChangeArrowheads="1"/>
          </p:cNvSpPr>
          <p:nvPr/>
        </p:nvSpPr>
        <p:spPr bwMode="auto">
          <a:xfrm>
            <a:off x="4800600" y="553243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rgbClr val="990000"/>
                </a:solidFill>
                <a:latin typeface="+mn-lt"/>
              </a:rPr>
              <a:t>Nov. 9	</a:t>
            </a:r>
          </a:p>
        </p:txBody>
      </p:sp>
      <p:sp>
        <p:nvSpPr>
          <p:cNvPr id="30" name="Text Box 8"/>
          <p:cNvSpPr txBox="1">
            <a:spLocks noChangeArrowheads="1"/>
          </p:cNvSpPr>
          <p:nvPr/>
        </p:nvSpPr>
        <p:spPr bwMode="auto">
          <a:xfrm>
            <a:off x="7162800" y="990600"/>
            <a:ext cx="1752600" cy="276999"/>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Pct val="80000"/>
              <a:buFontTx/>
              <a:buNone/>
            </a:pPr>
            <a:r>
              <a:rPr lang="en-US" altLang="en-US" sz="1200" dirty="0">
                <a:solidFill>
                  <a:srgbClr val="196E78"/>
                </a:solidFill>
              </a:rPr>
              <a:t>ILLUSTRATION 4A.1</a:t>
            </a:r>
          </a:p>
        </p:txBody>
      </p:sp>
      <p:pic>
        <p:nvPicPr>
          <p:cNvPr id="31" name="Picture 4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225" y="1615076"/>
            <a:ext cx="4575175" cy="440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8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6" grpId="0"/>
      <p:bldP spid="22" grpId="0"/>
      <p:bldP spid="25" grpId="0"/>
      <p:bldP spid="26" grpId="0"/>
      <p:bldP spid="27" grpId="0"/>
      <p:bldP spid="28" grpId="0"/>
      <p:bldP spid="2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5</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cs typeface="Calibri" panose="020F0502020204030204" pitchFamily="34" charset="0"/>
              </a:rPr>
              <a:t>Reversing Entries Example</a:t>
            </a:r>
            <a:endParaRPr lang="en-US" b="1" dirty="0">
              <a:solidFill>
                <a:srgbClr val="196E78"/>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180590495"/>
              </p:ext>
            </p:extLst>
          </p:nvPr>
        </p:nvGraphicFramePr>
        <p:xfrm>
          <a:off x="914400" y="1600200"/>
          <a:ext cx="7162799" cy="1905000"/>
        </p:xfrm>
        <a:graphic>
          <a:graphicData uri="http://schemas.openxmlformats.org/drawingml/2006/table">
            <a:tbl>
              <a:tblPr>
                <a:tableStyleId>{5C22544A-7EE6-4342-B048-85BDC9FD1C3A}</a:tableStyleId>
              </a:tblPr>
              <a:tblGrid>
                <a:gridCol w="2438400">
                  <a:extLst>
                    <a:ext uri="{9D8B030D-6E8A-4147-A177-3AD203B41FA5}">
                      <a16:colId xmlns:a16="http://schemas.microsoft.com/office/drawing/2014/main" val="20000"/>
                    </a:ext>
                  </a:extLst>
                </a:gridCol>
                <a:gridCol w="1206956">
                  <a:extLst>
                    <a:ext uri="{9D8B030D-6E8A-4147-A177-3AD203B41FA5}">
                      <a16:colId xmlns:a16="http://schemas.microsoft.com/office/drawing/2014/main" val="20001"/>
                    </a:ext>
                  </a:extLst>
                </a:gridCol>
                <a:gridCol w="2298244">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476250">
                <a:tc gridSpan="4">
                  <a:txBody>
                    <a:bodyPr/>
                    <a:lstStyle/>
                    <a:p>
                      <a:pPr algn="ctr" fontAlgn="b"/>
                      <a:r>
                        <a:rPr lang="en-US" sz="2400" b="1" u="none" strike="noStrike" dirty="0">
                          <a:effectLst/>
                        </a:rPr>
                        <a:t>Salaries and Wages Expense</a:t>
                      </a:r>
                      <a:endParaRPr lang="en-US" sz="2400" b="1" i="0" u="none" strike="noStrike" dirty="0">
                        <a:solidFill>
                          <a:srgbClr val="000000"/>
                        </a:solidFill>
                        <a:effectLst/>
                        <a:latin typeface="Calibri" panose="020F0502020204030204" pitchFamily="34" charset="0"/>
                      </a:endParaRPr>
                    </a:p>
                  </a:txBody>
                  <a:tcPr marL="4031" marR="4031" marT="0" marB="9144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extLst>
                  <a:ext uri="{0D108BD9-81ED-4DB2-BD59-A6C34878D82A}">
                    <a16:rowId xmlns:a16="http://schemas.microsoft.com/office/drawing/2014/main" val="10000"/>
                  </a:ext>
                </a:extLst>
              </a:tr>
              <a:tr h="476250">
                <a:tc>
                  <a:txBody>
                    <a:bodyPr/>
                    <a:lstStyle/>
                    <a:p>
                      <a:pPr algn="l" fontAlgn="b"/>
                      <a:r>
                        <a:rPr lang="en-US" sz="2400" b="0" u="none" strike="noStrike" dirty="0">
                          <a:effectLst/>
                        </a:rPr>
                        <a:t>10/26 Paid</a:t>
                      </a:r>
                      <a:endParaRPr lang="en-US" sz="2400" b="0" i="0" u="none" strike="noStrike" dirty="0">
                        <a:solidFill>
                          <a:srgbClr val="000000"/>
                        </a:solidFill>
                        <a:effectLst/>
                        <a:latin typeface="Calibri" panose="020F0502020204030204" pitchFamily="34" charset="0"/>
                      </a:endParaRPr>
                    </a:p>
                  </a:txBody>
                  <a:tcPr marR="4031"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400" b="0" u="none" strike="noStrike" kern="1200" dirty="0">
                          <a:solidFill>
                            <a:schemeClr val="dk1"/>
                          </a:solidFill>
                          <a:effectLst/>
                          <a:latin typeface="+mn-lt"/>
                          <a:ea typeface="+mn-ea"/>
                          <a:cs typeface="+mn-cs"/>
                        </a:rPr>
                        <a:t>4,000</a:t>
                      </a:r>
                    </a:p>
                  </a:txBody>
                  <a:tcPr marL="4031"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2400" b="0" i="0" u="none" strike="noStrike" kern="1200" dirty="0">
                          <a:solidFill>
                            <a:srgbClr val="000000"/>
                          </a:solidFill>
                          <a:effectLst/>
                          <a:latin typeface="Calibri" panose="020F0502020204030204" pitchFamily="34" charset="0"/>
                          <a:ea typeface="+mn-ea"/>
                          <a:cs typeface="+mn-cs"/>
                        </a:rPr>
                        <a:t>10/31 Closing</a:t>
                      </a:r>
                    </a:p>
                  </a:txBody>
                  <a:tcPr marR="4031"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400" b="0" i="0" u="none" strike="noStrike" dirty="0">
                          <a:solidFill>
                            <a:srgbClr val="000000"/>
                          </a:solidFill>
                          <a:effectLst/>
                          <a:latin typeface="Calibri" panose="020F0502020204030204" pitchFamily="34" charset="0"/>
                        </a:rPr>
                        <a:t>5,200</a:t>
                      </a:r>
                    </a:p>
                  </a:txBody>
                  <a:tcPr marL="4031" marR="4572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l"/>
                      <a:r>
                        <a:rPr lang="en-US" sz="2400" b="0" u="none" strike="noStrike" kern="1200" dirty="0">
                          <a:solidFill>
                            <a:schemeClr val="dk1"/>
                          </a:solidFill>
                          <a:effectLst/>
                          <a:latin typeface="+mn-lt"/>
                          <a:ea typeface="+mn-ea"/>
                          <a:cs typeface="+mn-cs"/>
                        </a:rPr>
                        <a:t>10/31 Adjusting</a:t>
                      </a:r>
                    </a:p>
                  </a:txBody>
                  <a:tcPr marR="4031"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u="none" strike="noStrike" kern="1200" dirty="0">
                          <a:solidFill>
                            <a:schemeClr val="dk1"/>
                          </a:solidFill>
                          <a:effectLst/>
                          <a:latin typeface="+mn-lt"/>
                          <a:ea typeface="+mn-ea"/>
                          <a:cs typeface="+mn-cs"/>
                        </a:rPr>
                        <a:t>1,200</a:t>
                      </a:r>
                    </a:p>
                  </a:txBody>
                  <a:tcPr marL="4031" anchor="b">
                    <a:lnL w="12700" cmpd="sng">
                      <a:noFill/>
                    </a:lnL>
                    <a:lnR w="1905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p>
                  </a:txBody>
                  <a:tcPr marR="100584" anchor="b">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p>
                  </a:txBody>
                  <a:tcPr marL="4031" marR="4572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r>
                        <a:rPr lang="en-US" sz="2400" b="0" dirty="0"/>
                        <a:t>11/9   Paid</a:t>
                      </a:r>
                    </a:p>
                  </a:txBody>
                  <a:tcPr marR="4031"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dirty="0"/>
                        <a:t>5,200</a:t>
                      </a:r>
                    </a:p>
                  </a:txBody>
                  <a:tcPr marL="4031"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i="0" u="none" strike="noStrike" kern="1200" dirty="0">
                          <a:solidFill>
                            <a:srgbClr val="990000"/>
                          </a:solidFill>
                          <a:effectLst/>
                          <a:latin typeface="Calibri" panose="020F0502020204030204" pitchFamily="34" charset="0"/>
                          <a:ea typeface="+mn-ea"/>
                          <a:cs typeface="+mn-cs"/>
                        </a:rPr>
                        <a:t>11/1   Reversing</a:t>
                      </a:r>
                    </a:p>
                  </a:txBody>
                  <a:tcPr marR="100584"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400" b="1" i="0" u="none" strike="noStrike" dirty="0">
                          <a:solidFill>
                            <a:srgbClr val="990000"/>
                          </a:solidFill>
                          <a:effectLst/>
                          <a:latin typeface="Calibri" panose="020F0502020204030204" pitchFamily="34" charset="0"/>
                        </a:rPr>
                        <a:t>1,200</a:t>
                      </a:r>
                    </a:p>
                  </a:txBody>
                  <a:tcPr marL="4031" marR="4572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82414422"/>
              </p:ext>
            </p:extLst>
          </p:nvPr>
        </p:nvGraphicFramePr>
        <p:xfrm>
          <a:off x="914400" y="3886200"/>
          <a:ext cx="7162799" cy="1905000"/>
        </p:xfrm>
        <a:graphic>
          <a:graphicData uri="http://schemas.openxmlformats.org/drawingml/2006/table">
            <a:tbl>
              <a:tblPr>
                <a:tableStyleId>{5C22544A-7EE6-4342-B048-85BDC9FD1C3A}</a:tableStyleId>
              </a:tblPr>
              <a:tblGrid>
                <a:gridCol w="2362200">
                  <a:extLst>
                    <a:ext uri="{9D8B030D-6E8A-4147-A177-3AD203B41FA5}">
                      <a16:colId xmlns:a16="http://schemas.microsoft.com/office/drawing/2014/main" val="20000"/>
                    </a:ext>
                  </a:extLst>
                </a:gridCol>
                <a:gridCol w="1283156">
                  <a:extLst>
                    <a:ext uri="{9D8B030D-6E8A-4147-A177-3AD203B41FA5}">
                      <a16:colId xmlns:a16="http://schemas.microsoft.com/office/drawing/2014/main" val="20001"/>
                    </a:ext>
                  </a:extLst>
                </a:gridCol>
                <a:gridCol w="2298244">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476250">
                <a:tc gridSpan="4">
                  <a:txBody>
                    <a:bodyPr/>
                    <a:lstStyle/>
                    <a:p>
                      <a:pPr algn="ctr" fontAlgn="b"/>
                      <a:r>
                        <a:rPr lang="en-US" sz="2400" b="1" u="none" strike="noStrike" dirty="0">
                          <a:effectLst/>
                        </a:rPr>
                        <a:t>Salaries and Wages Payable</a:t>
                      </a:r>
                      <a:endParaRPr lang="en-US" sz="2400" b="1" i="0" u="none" strike="noStrike" dirty="0">
                        <a:solidFill>
                          <a:srgbClr val="000000"/>
                        </a:solidFill>
                        <a:effectLst/>
                        <a:latin typeface="Calibri" panose="020F0502020204030204" pitchFamily="34" charset="0"/>
                      </a:endParaRPr>
                    </a:p>
                  </a:txBody>
                  <a:tcPr marL="4031" marR="4031" marT="0" marB="9144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extLst>
                  <a:ext uri="{0D108BD9-81ED-4DB2-BD59-A6C34878D82A}">
                    <a16:rowId xmlns:a16="http://schemas.microsoft.com/office/drawing/2014/main" val="10000"/>
                  </a:ext>
                </a:extLst>
              </a:tr>
              <a:tr h="476250">
                <a:tc>
                  <a:txBody>
                    <a:bodyPr/>
                    <a:lstStyle/>
                    <a:p>
                      <a:pPr algn="l" fontAlgn="b"/>
                      <a:r>
                        <a:rPr lang="en-US" sz="2400" b="1" u="none" strike="noStrike" dirty="0">
                          <a:solidFill>
                            <a:srgbClr val="990000"/>
                          </a:solidFill>
                          <a:effectLst/>
                        </a:rPr>
                        <a:t>11/1   Reversing</a:t>
                      </a:r>
                      <a:endParaRPr lang="en-US" sz="2400" b="1" i="0" u="none" strike="noStrike" dirty="0">
                        <a:solidFill>
                          <a:srgbClr val="990000"/>
                        </a:solidFill>
                        <a:effectLst/>
                        <a:latin typeface="Calibri" panose="020F0502020204030204" pitchFamily="34" charset="0"/>
                      </a:endParaRPr>
                    </a:p>
                  </a:txBody>
                  <a:tcPr marR="4031"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400" b="1" u="none" strike="noStrike" kern="1200" dirty="0">
                          <a:solidFill>
                            <a:srgbClr val="990000"/>
                          </a:solidFill>
                          <a:effectLst/>
                          <a:latin typeface="+mn-lt"/>
                          <a:ea typeface="+mn-ea"/>
                          <a:cs typeface="+mn-cs"/>
                        </a:rPr>
                        <a:t>1,200</a:t>
                      </a:r>
                    </a:p>
                  </a:txBody>
                  <a:tcPr marL="4031"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2400" b="0" i="0" u="none" strike="noStrike" kern="1200" dirty="0">
                          <a:solidFill>
                            <a:srgbClr val="000000"/>
                          </a:solidFill>
                          <a:effectLst/>
                          <a:latin typeface="Calibri" panose="020F0502020204030204" pitchFamily="34" charset="0"/>
                          <a:ea typeface="+mn-ea"/>
                          <a:cs typeface="+mn-cs"/>
                        </a:rPr>
                        <a:t>10/31 Adjusting</a:t>
                      </a:r>
                    </a:p>
                  </a:txBody>
                  <a:tcPr marR="4031"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400" b="0" i="0" u="none" strike="noStrike" dirty="0">
                          <a:solidFill>
                            <a:srgbClr val="000000"/>
                          </a:solidFill>
                          <a:effectLst/>
                          <a:latin typeface="Calibri" panose="020F0502020204030204" pitchFamily="34" charset="0"/>
                        </a:rPr>
                        <a:t>1,200</a:t>
                      </a:r>
                    </a:p>
                  </a:txBody>
                  <a:tcPr marL="4031" marR="4572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l"/>
                      <a:endParaRPr lang="en-US" sz="2400" b="0" u="none" strike="noStrike" kern="1200" dirty="0">
                        <a:solidFill>
                          <a:schemeClr val="dk1"/>
                        </a:solidFill>
                        <a:effectLst/>
                        <a:latin typeface="+mn-lt"/>
                        <a:ea typeface="+mn-ea"/>
                        <a:cs typeface="+mn-cs"/>
                      </a:endParaRPr>
                    </a:p>
                  </a:txBody>
                  <a:tcPr marR="4031"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2400" b="0" u="none" strike="noStrike" kern="1200" dirty="0">
                        <a:solidFill>
                          <a:schemeClr val="dk1"/>
                        </a:solidFill>
                        <a:effectLst/>
                        <a:latin typeface="+mn-lt"/>
                        <a:ea typeface="+mn-ea"/>
                        <a:cs typeface="+mn-cs"/>
                      </a:endParaRPr>
                    </a:p>
                  </a:txBody>
                  <a:tcPr marL="4031" anchor="b">
                    <a:lnL w="12700" cmpd="sng">
                      <a:noFill/>
                    </a:lnL>
                    <a:lnR w="1905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p>
                  </a:txBody>
                  <a:tcPr marR="100584" anchor="b">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p>
                  </a:txBody>
                  <a:tcPr marL="4031" marR="4572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endParaRPr lang="en-US" sz="2400" b="0" dirty="0"/>
                    </a:p>
                  </a:txBody>
                  <a:tcPr marR="4031"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2400" b="0" dirty="0"/>
                    </a:p>
                  </a:txBody>
                  <a:tcPr marL="4031"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400" b="1" i="0" u="none" strike="noStrike" kern="1200" dirty="0">
                        <a:solidFill>
                          <a:srgbClr val="990000"/>
                        </a:solidFill>
                        <a:effectLst/>
                        <a:latin typeface="Calibri" panose="020F0502020204030204" pitchFamily="34" charset="0"/>
                        <a:ea typeface="+mn-ea"/>
                        <a:cs typeface="+mn-cs"/>
                      </a:endParaRPr>
                    </a:p>
                  </a:txBody>
                  <a:tcPr marR="100584"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400" b="1" i="0" u="none" strike="noStrike" dirty="0">
                        <a:solidFill>
                          <a:srgbClr val="990000"/>
                        </a:solidFill>
                        <a:effectLst/>
                        <a:latin typeface="Calibri" panose="020F0502020204030204" pitchFamily="34" charset="0"/>
                      </a:endParaRPr>
                    </a:p>
                  </a:txBody>
                  <a:tcPr marL="4031" marR="4572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3" name="Text Box 8"/>
          <p:cNvSpPr txBox="1">
            <a:spLocks noChangeArrowheads="1"/>
          </p:cNvSpPr>
          <p:nvPr/>
        </p:nvSpPr>
        <p:spPr bwMode="auto">
          <a:xfrm>
            <a:off x="7010400" y="762000"/>
            <a:ext cx="1981200" cy="830997"/>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rgbClr val="196E78"/>
                </a:solidFill>
              </a:rPr>
              <a:t>ILLUSTRATION 4A.2 </a:t>
            </a:r>
          </a:p>
          <a:p>
            <a:pPr>
              <a:spcBef>
                <a:spcPct val="0"/>
              </a:spcBef>
              <a:buClrTx/>
              <a:buSzTx/>
              <a:buFontTx/>
              <a:buNone/>
            </a:pPr>
            <a:r>
              <a:rPr lang="en-US" altLang="en-US" sz="1200" b="0" dirty="0">
                <a:solidFill>
                  <a:schemeClr val="tx1"/>
                </a:solidFill>
              </a:rPr>
              <a:t>Postings with reversing entries</a:t>
            </a:r>
          </a:p>
          <a:p>
            <a:pPr>
              <a:spcBef>
                <a:spcPct val="0"/>
              </a:spcBef>
              <a:buClrTx/>
              <a:buSzPct val="80000"/>
              <a:buFontTx/>
              <a:buNone/>
            </a:pPr>
            <a:endParaRPr lang="en-US" altLang="en-US" sz="1200" b="0" dirty="0">
              <a:solidFill>
                <a:schemeClr val="tx1"/>
              </a:solidFill>
            </a:endParaRPr>
          </a:p>
        </p:txBody>
      </p:sp>
    </p:spTree>
    <p:extLst>
      <p:ext uri="{BB962C8B-B14F-4D97-AF65-F5344CB8AC3E}">
        <p14:creationId xmlns:p14="http://schemas.microsoft.com/office/powerpoint/2010/main" val="34162917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buNone/>
            </a:pPr>
            <a:r>
              <a:rPr lang="en-US" sz="3200" b="1" dirty="0">
                <a:solidFill>
                  <a:srgbClr val="196E78"/>
                </a:solidFill>
                <a:latin typeface="Calibri" panose="020F0502020204030204" pitchFamily="34" charset="0"/>
                <a:ea typeface="Source Sans Pro" charset="0"/>
                <a:cs typeface="Calibri" panose="020F0502020204030204" pitchFamily="34" charset="0"/>
              </a:rPr>
              <a:t>Key Points</a:t>
            </a:r>
          </a:p>
          <a:p>
            <a:pPr marL="0" indent="0">
              <a:buNone/>
            </a:pPr>
            <a:r>
              <a:rPr lang="en-US" b="1" dirty="0">
                <a:solidFill>
                  <a:srgbClr val="990000"/>
                </a:solidFill>
                <a:latin typeface="Calibri" panose="020F0502020204030204" pitchFamily="34" charset="0"/>
                <a:cs typeface="Calibri" panose="020F0502020204030204" pitchFamily="34" charset="0"/>
              </a:rPr>
              <a:t>Similarities</a:t>
            </a:r>
            <a:endParaRPr lang="en-US" dirty="0">
              <a:solidFill>
                <a:srgbClr val="990000"/>
              </a:solidFill>
            </a:endParaRPr>
          </a:p>
          <a:p>
            <a:pPr marL="515938" indent="-287338"/>
            <a:r>
              <a:rPr lang="en-US" sz="2200" dirty="0"/>
              <a:t>The procedures of the closing process are applicable to all companies, whether they are using IFRS or GAAP.</a:t>
            </a:r>
          </a:p>
          <a:p>
            <a:pPr marL="515938" indent="-287338"/>
            <a:r>
              <a:rPr lang="en-US" sz="2200" dirty="0"/>
              <a:t>IFRS generally requires a classified statement of financial position similar to the classified balance sheet under GAAP.</a:t>
            </a:r>
          </a:p>
          <a:p>
            <a:pPr marL="515938" indent="-287338"/>
            <a:r>
              <a:rPr lang="en-US" sz="2200" dirty="0"/>
              <a:t>IFRS follows the same guidelines as GAAP for distinguishing between current and non-current assets and liabilities.</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6</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A Look at U.S. GAAP</a:t>
            </a:r>
            <a:endParaRPr lang="en-US" b="1" dirty="0">
              <a:solidFill>
                <a:srgbClr val="196E78"/>
              </a:solidFill>
            </a:endParaRPr>
          </a:p>
        </p:txBody>
      </p:sp>
    </p:spTree>
    <p:extLst>
      <p:ext uri="{BB962C8B-B14F-4D97-AF65-F5344CB8AC3E}">
        <p14:creationId xmlns:p14="http://schemas.microsoft.com/office/powerpoint/2010/main" val="34593759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buNone/>
            </a:pPr>
            <a:r>
              <a:rPr lang="en-US" sz="3200" b="1" dirty="0">
                <a:solidFill>
                  <a:srgbClr val="196E78"/>
                </a:solidFill>
                <a:latin typeface="Calibri" panose="020F0502020204030204" pitchFamily="34" charset="0"/>
                <a:ea typeface="Source Sans Pro" charset="0"/>
                <a:cs typeface="Calibri" panose="020F0502020204030204" pitchFamily="34" charset="0"/>
              </a:rPr>
              <a:t>Key Points</a:t>
            </a:r>
          </a:p>
          <a:p>
            <a:pPr marL="0" indent="0">
              <a:buNone/>
            </a:pPr>
            <a:r>
              <a:rPr lang="en-US" b="1" dirty="0">
                <a:solidFill>
                  <a:srgbClr val="990000"/>
                </a:solidFill>
                <a:latin typeface="Calibri" panose="020F0502020204030204" pitchFamily="34" charset="0"/>
                <a:cs typeface="Calibri" panose="020F0502020204030204" pitchFamily="34" charset="0"/>
              </a:rPr>
              <a:t>Differences</a:t>
            </a:r>
          </a:p>
          <a:p>
            <a:pPr marL="515938" indent="-287338"/>
            <a:r>
              <a:rPr lang="en-GB" sz="2200" dirty="0"/>
              <a:t>IFRS officially uses the term </a:t>
            </a:r>
            <a:r>
              <a:rPr lang="en-GB" sz="2200" i="1" dirty="0"/>
              <a:t>statement of financial position</a:t>
            </a:r>
            <a:r>
              <a:rPr lang="en-GB" sz="2200" dirty="0"/>
              <a:t> in its literature, while in the United States it is often referred to as the </a:t>
            </a:r>
            <a:r>
              <a:rPr lang="en-GB" sz="2200" i="1" dirty="0"/>
              <a:t>balance sheet</a:t>
            </a:r>
            <a:r>
              <a:rPr lang="en-GB" sz="2200" dirty="0"/>
              <a:t>.</a:t>
            </a:r>
          </a:p>
          <a:p>
            <a:pPr marL="515938" indent="-287338"/>
            <a:r>
              <a:rPr lang="en-GB" sz="2200" dirty="0"/>
              <a:t>IFRS requires that specific items be reported on the statement of financial position, whereas no such general standard exists in GAAP. </a:t>
            </a:r>
          </a:p>
          <a:p>
            <a:pPr marL="515938" indent="-287338"/>
            <a:r>
              <a:rPr lang="en-GB" sz="2200" dirty="0"/>
              <a:t>While IFRS companies often report non-current assets before current assets in their statements of financial position, this is never seen under GAAP.</a:t>
            </a:r>
            <a:endParaRPr lang="en-US" altLang="en-US" sz="22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6</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A Look at U.S. GAAP</a:t>
            </a:r>
            <a:endParaRPr lang="en-US" b="1" dirty="0">
              <a:solidFill>
                <a:srgbClr val="196E78"/>
              </a:solidFill>
            </a:endParaRPr>
          </a:p>
        </p:txBody>
      </p:sp>
    </p:spTree>
    <p:extLst>
      <p:ext uri="{BB962C8B-B14F-4D97-AF65-F5344CB8AC3E}">
        <p14:creationId xmlns:p14="http://schemas.microsoft.com/office/powerpoint/2010/main" val="28956290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buNone/>
            </a:pPr>
            <a:r>
              <a:rPr lang="en-US" sz="3200" b="1" dirty="0">
                <a:solidFill>
                  <a:srgbClr val="196E78"/>
                </a:solidFill>
                <a:latin typeface="Calibri" panose="020F0502020204030204" pitchFamily="34" charset="0"/>
                <a:ea typeface="Source Sans Pro" charset="0"/>
                <a:cs typeface="Calibri" panose="020F0502020204030204" pitchFamily="34" charset="0"/>
              </a:rPr>
              <a:t>Key Points</a:t>
            </a:r>
          </a:p>
          <a:p>
            <a:pPr marL="0" indent="0">
              <a:buNone/>
            </a:pPr>
            <a:r>
              <a:rPr lang="en-US" b="1" dirty="0">
                <a:solidFill>
                  <a:srgbClr val="990000"/>
                </a:solidFill>
                <a:latin typeface="Calibri" panose="020F0502020204030204" pitchFamily="34" charset="0"/>
                <a:cs typeface="Calibri" panose="020F0502020204030204" pitchFamily="34" charset="0"/>
              </a:rPr>
              <a:t>Differences</a:t>
            </a:r>
          </a:p>
          <a:p>
            <a:pPr marL="515938" indent="-287338"/>
            <a:r>
              <a:rPr lang="en-US" sz="2200" dirty="0"/>
              <a:t>Under IFRS, current assets are usually listed in the reverse order of liquidity. For example, under GAAP cash is listed first, but under IFRS it is listed last.</a:t>
            </a:r>
          </a:p>
          <a:p>
            <a:pPr marL="515938" indent="-287338"/>
            <a:r>
              <a:rPr lang="en-US" sz="2200" dirty="0"/>
              <a:t>GAAP has many differences in terminology from what are shown in your textbook.</a:t>
            </a:r>
          </a:p>
          <a:p>
            <a:pPr marL="515938" indent="-287338"/>
            <a:r>
              <a:rPr lang="en-US" sz="2200" dirty="0"/>
              <a:t>Both GAAP and IFRS are increasing the use of fair value to report assets. However, at this point IFRS has adopted it more broadly. As examples, under IFRS, companies can apply fair value to property, plant, and equipment, and in some cases intangible assets.</a:t>
            </a:r>
            <a:endParaRPr lang="en-US" altLang="en-US" sz="22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6</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A Look at U.S. GAAP</a:t>
            </a:r>
            <a:endParaRPr lang="en-US" b="1" dirty="0">
              <a:solidFill>
                <a:srgbClr val="196E78"/>
              </a:solidFill>
            </a:endParaRPr>
          </a:p>
        </p:txBody>
      </p:sp>
    </p:spTree>
    <p:extLst>
      <p:ext uri="{BB962C8B-B14F-4D97-AF65-F5344CB8AC3E}">
        <p14:creationId xmlns:p14="http://schemas.microsoft.com/office/powerpoint/2010/main" val="69868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
          <p:cNvSpPr>
            <a:spLocks noGrp="1"/>
          </p:cNvSpPr>
          <p:nvPr>
            <p:ph type="title" idx="4294967295"/>
          </p:nvPr>
        </p:nvSpPr>
        <p:spPr>
          <a:xfrm>
            <a:off x="309562" y="228600"/>
            <a:ext cx="8529638" cy="692497"/>
          </a:xfrm>
          <a:prstGeom prst="rect">
            <a:avLst/>
          </a:prstGeom>
          <a:solidFill>
            <a:schemeClr val="bg2"/>
          </a:solidFill>
        </p:spPr>
        <p:txBody>
          <a:bodyPr wrap="square" tIns="91440">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Step 2 Enter Adjustments</a:t>
            </a:r>
          </a:p>
        </p:txBody>
      </p:sp>
      <p:sp>
        <p:nvSpPr>
          <p:cNvPr id="6" name="Slide Number Placeholder "/>
          <p:cNvSpPr>
            <a:spLocks noGrp="1"/>
          </p:cNvSpPr>
          <p:nvPr>
            <p:ph type="sldNum" sz="quarter" idx="10"/>
          </p:nvPr>
        </p:nvSpPr>
        <p:spPr/>
        <p:txBody>
          <a:bodyPr/>
          <a:lstStyle/>
          <a:p>
            <a:fld id="{67B19427-F580-D146-B60E-4CADEE75497F}" type="slidenum">
              <a:rPr lang="en-US" smtClean="0"/>
              <a:pPr/>
              <a:t>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914400"/>
            <a:ext cx="8534400" cy="4724400"/>
          </a:xfrm>
          <a:prstGeom prst="rect">
            <a:avLst/>
          </a:prstGeom>
        </p:spPr>
        <p:txBody>
          <a:bodyPr/>
          <a:lstStyle/>
          <a:p>
            <a:pPr marL="0" indent="0">
              <a:buNone/>
            </a:pPr>
            <a:r>
              <a:rPr lang="en-US" sz="2000" b="1" dirty="0"/>
              <a:t>The adjustments are the same as in Illustration 3.23.</a:t>
            </a:r>
          </a:p>
          <a:p>
            <a:pPr marL="346075" indent="-346075">
              <a:buFont typeface="+mj-lt"/>
              <a:buAutoNum type="alphaLcPeriod"/>
            </a:pPr>
            <a:r>
              <a:rPr lang="en-US" sz="2000" dirty="0" err="1"/>
              <a:t>Yazici</a:t>
            </a:r>
            <a:r>
              <a:rPr lang="en-US" sz="2000" dirty="0"/>
              <a:t> debits an additional account, Supplies Expense, ₺1,500 for the cost of supplies used, and credits Supplies ₺1,500.</a:t>
            </a:r>
          </a:p>
          <a:p>
            <a:pPr marL="346075" indent="-346075">
              <a:buFont typeface="+mj-lt"/>
              <a:buAutoNum type="alphaLcPeriod"/>
            </a:pPr>
            <a:r>
              <a:rPr lang="en-US" sz="2000" dirty="0" err="1"/>
              <a:t>Yazici</a:t>
            </a:r>
            <a:r>
              <a:rPr lang="en-US" sz="2000" dirty="0"/>
              <a:t> debits an additional account, Insurance Expense, ₺50 for the insurance that has expired, and credits Prepaid Insurance ₺50.</a:t>
            </a:r>
          </a:p>
          <a:p>
            <a:pPr marL="346075" indent="-346075">
              <a:buFont typeface="+mj-lt"/>
              <a:buAutoNum type="alphaLcPeriod"/>
            </a:pPr>
            <a:r>
              <a:rPr lang="en-US" sz="2000" dirty="0"/>
              <a:t>The company needs two additional depreciation accounts. It debits Depreciation Expense ₺40 for the month’s depreciation, and credits Accumulated Depreciation—Equipment ₺40.</a:t>
            </a:r>
          </a:p>
          <a:p>
            <a:pPr marL="346075" indent="-346075">
              <a:buFont typeface="+mj-lt"/>
              <a:buAutoNum type="alphaLcPeriod"/>
            </a:pPr>
            <a:r>
              <a:rPr lang="en-US" sz="2000" dirty="0" err="1"/>
              <a:t>Yazici</a:t>
            </a:r>
            <a:r>
              <a:rPr lang="en-US" sz="2000" dirty="0"/>
              <a:t> debits Unearned Service Revenue ₺400 for services performed, and credits Service Revenue ₺400.</a:t>
            </a:r>
          </a:p>
          <a:p>
            <a:pPr marL="346075" indent="-346075">
              <a:buFont typeface="+mj-lt"/>
              <a:buAutoNum type="alphaLcPeriod"/>
            </a:pPr>
            <a:r>
              <a:rPr lang="en-US" sz="2000" dirty="0" err="1"/>
              <a:t>Yazici</a:t>
            </a:r>
            <a:r>
              <a:rPr lang="en-US" sz="2000" dirty="0"/>
              <a:t> debits an additional account, Accounts Receivable, ₺200 for services performed but not billed, and credits Service Revenue ₺200.</a:t>
            </a:r>
          </a:p>
          <a:p>
            <a:pPr marL="346075" indent="-346075">
              <a:buFont typeface="+mj-lt"/>
              <a:buAutoNum type="alphaLcPeriod"/>
            </a:pPr>
            <a:r>
              <a:rPr lang="en-US" sz="2000" dirty="0"/>
              <a:t>The company needs two additional accounts relating to interest. It debits Interest Expense ₺50 for accrued interest, and credits Interest Payable ₺50.</a:t>
            </a:r>
          </a:p>
          <a:p>
            <a:pPr marL="346075" indent="-346075">
              <a:buFont typeface="+mj-lt"/>
              <a:buAutoNum type="alphaLcPeriod"/>
            </a:pPr>
            <a:r>
              <a:rPr lang="en-US" sz="2000" dirty="0" err="1"/>
              <a:t>Yazici</a:t>
            </a:r>
            <a:r>
              <a:rPr lang="en-US" sz="2000" dirty="0"/>
              <a:t> debits Salaries and Wages Expense ₺1,200 for accrued salaries, and credits an additional account, Salaries and Wages Payable, ₺1,200.</a:t>
            </a:r>
            <a:endParaRPr lang="en-US" altLang="en-US" sz="60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9267474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70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3849469"/>
          </a:xfrm>
          <a:prstGeom prst="rect">
            <a:avLst/>
          </a:prstGeom>
        </p:spPr>
        <p:txBody>
          <a:bodyPr/>
          <a:lstStyle/>
          <a:p>
            <a:pPr marL="0" indent="0">
              <a:buNone/>
            </a:pPr>
            <a:r>
              <a:rPr lang="en-US" sz="3200" b="1" dirty="0">
                <a:solidFill>
                  <a:srgbClr val="196E78"/>
                </a:solidFill>
                <a:latin typeface="Calibri" panose="020F0502020204030204" pitchFamily="34" charset="0"/>
                <a:ea typeface="Source Sans Pro" charset="0"/>
                <a:cs typeface="Calibri" panose="020F0502020204030204" pitchFamily="34" charset="0"/>
              </a:rPr>
              <a:t>Looking to the Future</a:t>
            </a:r>
          </a:p>
          <a:p>
            <a:pPr marL="0" indent="0">
              <a:buNone/>
            </a:pPr>
            <a:r>
              <a:rPr lang="en-US" sz="2200" dirty="0"/>
              <a:t>The IASB and the FASB are working on a project related to financial statement presentation. A key feature of the proposed framework is that each of the statements will be organized in the same format, to separate an entity’s financing activities from its operating and investing activities and, further, to separate financing activities into transactions with owners and creditors. Thus, the same classifications used in the statement of financial position would also be used in the income statement and the statement of cash flows.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6</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A Look at U.S. GAAP</a:t>
            </a:r>
            <a:endParaRPr lang="en-US" b="1" dirty="0">
              <a:solidFill>
                <a:srgbClr val="196E78"/>
              </a:solidFill>
            </a:endParaRPr>
          </a:p>
        </p:txBody>
      </p:sp>
    </p:spTree>
    <p:extLst>
      <p:ext uri="{BB962C8B-B14F-4D97-AF65-F5344CB8AC3E}">
        <p14:creationId xmlns:p14="http://schemas.microsoft.com/office/powerpoint/2010/main" val="13155025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6"/>
          </p:nvPr>
        </p:nvSpPr>
        <p:spPr/>
        <p:txBody>
          <a:bodyPr/>
          <a:lstStyle/>
          <a:p>
            <a:r>
              <a:rPr lang="en-US" sz="2400" b="1" dirty="0"/>
              <a:t>Copyright © 2019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71</a:t>
            </a:fld>
            <a:endParaRPr lang="en-US" dirty="0"/>
          </a:p>
        </p:txBody>
      </p:sp>
      <p:sp>
        <p:nvSpPr>
          <p:cNvPr id="5" name="Footer Placeholder 4"/>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33643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0967010"/>
              </p:ext>
            </p:extLst>
          </p:nvPr>
        </p:nvGraphicFramePr>
        <p:xfrm>
          <a:off x="216662" y="302007"/>
          <a:ext cx="8698742" cy="587019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593792">
                  <a:extLst>
                    <a:ext uri="{9D8B030D-6E8A-4147-A177-3AD203B41FA5}">
                      <a16:colId xmlns:a16="http://schemas.microsoft.com/office/drawing/2014/main" val="20008"/>
                    </a:ext>
                  </a:extLst>
                </a:gridCol>
                <a:gridCol w="76727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a:solidFill>
                            <a:schemeClr val="dk1"/>
                          </a:solidFill>
                          <a:latin typeface="+mn-lt"/>
                          <a:ea typeface="+mn-ea"/>
                          <a:cs typeface="+mn-cs"/>
                        </a:rPr>
                        <a:t>Yazici</a:t>
                      </a:r>
                      <a:r>
                        <a:rPr lang="en-US" sz="1200" b="1" i="0" u="none" strike="noStrike" kern="1200" baseline="0" dirty="0">
                          <a:solidFill>
                            <a:schemeClr val="dk1"/>
                          </a:solidFill>
                          <a:latin typeface="+mn-lt"/>
                          <a:ea typeface="+mn-ea"/>
                          <a:cs typeface="+mn-cs"/>
                        </a:rPr>
                        <a:t> Advertising</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Statement of</a:t>
                      </a:r>
                    </a:p>
                    <a:p>
                      <a:pPr algn="ctr" fontAlgn="b"/>
                      <a:r>
                        <a:rPr lang="en-US" sz="1200" b="1" u="none" strike="noStrike" dirty="0">
                          <a:effectLst/>
                          <a:latin typeface="+mn-lt"/>
                        </a:rPr>
                        <a:t>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a:t>
                      </a:r>
                      <a:r>
                        <a:rPr lang="en-US" sz="1200" b="1" i="0" u="none" strike="noStrike" baseline="0" dirty="0">
                          <a:solidFill>
                            <a:schemeClr val="tx1"/>
                          </a:solidFill>
                          <a:effectLst/>
                          <a:latin typeface="+mn-lt"/>
                        </a:rPr>
                        <a:t> </a:t>
                      </a:r>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effectLst/>
                          <a:latin typeface="+mn-lt"/>
                        </a:rPr>
                        <a:t>Owner's Capital</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Owner's Drawings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a:solidFill>
                            <a:schemeClr val="tx1"/>
                          </a:solidFill>
                          <a:effectLst/>
                          <a:latin typeface="+mn-lt"/>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tx1"/>
                          </a:solidFill>
                          <a:effectLst/>
                          <a:latin typeface="+mn-lt"/>
                        </a:rPr>
                        <a:t>Totals</a:t>
                      </a:r>
                      <a:endParaRPr lang="en-US" sz="1200" b="1" i="0" u="none" strike="noStrike" dirty="0">
                        <a:solidFill>
                          <a:schemeClr val="tx1"/>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7" name="Text Box 23"/>
          <p:cNvSpPr txBox="1">
            <a:spLocks noChangeArrowheads="1"/>
          </p:cNvSpPr>
          <p:nvPr/>
        </p:nvSpPr>
        <p:spPr bwMode="auto">
          <a:xfrm>
            <a:off x="7114309" y="381000"/>
            <a:ext cx="1801091"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rgbClr val="196E78"/>
                </a:solidFill>
                <a:latin typeface="+mn-lt"/>
              </a:rPr>
              <a:t>ILLUSTRATION 4.3</a:t>
            </a:r>
          </a:p>
          <a:p>
            <a:pPr>
              <a:spcBef>
                <a:spcPct val="0"/>
              </a:spcBef>
              <a:buClrTx/>
              <a:buSzTx/>
              <a:buFontTx/>
              <a:buNone/>
            </a:pPr>
            <a:r>
              <a:rPr lang="en-US" altLang="en-US" sz="1200" b="0" dirty="0">
                <a:solidFill>
                  <a:schemeClr val="tx1"/>
                </a:solidFill>
                <a:latin typeface="+mn-lt"/>
              </a:rPr>
              <a:t>Entering the adjustments</a:t>
            </a:r>
          </a:p>
        </p:txBody>
      </p:sp>
      <p:sp>
        <p:nvSpPr>
          <p:cNvPr id="8" name="Text Box 23"/>
          <p:cNvSpPr txBox="1">
            <a:spLocks noChangeArrowheads="1"/>
          </p:cNvSpPr>
          <p:nvPr/>
        </p:nvSpPr>
        <p:spPr bwMode="auto">
          <a:xfrm>
            <a:off x="304800" y="304800"/>
            <a:ext cx="1801091" cy="58477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accent1"/>
                </a:solidFill>
                <a:latin typeface="Calibri" panose="020F0502020204030204" pitchFamily="34" charset="0"/>
                <a:ea typeface="Source Sans Pro" charset="0"/>
                <a:cs typeface="Calibri" panose="020F0502020204030204" pitchFamily="34" charset="0"/>
              </a:rPr>
              <a:t>Step 2</a:t>
            </a:r>
          </a:p>
        </p:txBody>
      </p:sp>
      <p:sp>
        <p:nvSpPr>
          <p:cNvPr id="9" name="Rectangle 5"/>
          <p:cNvSpPr>
            <a:spLocks noChangeArrowheads="1"/>
          </p:cNvSpPr>
          <p:nvPr/>
        </p:nvSpPr>
        <p:spPr bwMode="auto">
          <a:xfrm>
            <a:off x="5558243" y="4495800"/>
            <a:ext cx="3238500" cy="923330"/>
          </a:xfrm>
          <a:prstGeom prst="rect">
            <a:avLst/>
          </a:prstGeom>
          <a:solidFill>
            <a:srgbClr val="FAF5C9"/>
          </a:solidFill>
          <a:ln w="28575" cap="sq" algn="ctr">
            <a:solidFill>
              <a:srgbClr val="990000"/>
            </a:solidFill>
            <a:miter lim="800000"/>
            <a:headEnd type="none" w="sm" len="sm"/>
            <a:tailEnd type="none" w="sm" len="sm"/>
          </a:ln>
          <a:effectLst/>
        </p:spPr>
        <p:txBody>
          <a:bodyPr wrap="square">
            <a:spAutoFit/>
          </a:bodyPr>
          <a:lstStyle/>
          <a:p>
            <a:pPr algn="ctr">
              <a:spcBef>
                <a:spcPct val="0"/>
              </a:spcBef>
            </a:pPr>
            <a:r>
              <a:rPr lang="en-US" altLang="en-US" dirty="0"/>
              <a:t>Enter adjustment amounts, total adjustments columns, and check for equality.</a:t>
            </a:r>
          </a:p>
        </p:txBody>
      </p:sp>
      <p:sp>
        <p:nvSpPr>
          <p:cNvPr id="11" name="Rectangle 19"/>
          <p:cNvSpPr>
            <a:spLocks noChangeArrowheads="1"/>
          </p:cNvSpPr>
          <p:nvPr/>
        </p:nvSpPr>
        <p:spPr bwMode="auto">
          <a:xfrm>
            <a:off x="533400" y="5901072"/>
            <a:ext cx="4267200" cy="369332"/>
          </a:xfrm>
          <a:prstGeom prst="rect">
            <a:avLst/>
          </a:prstGeom>
          <a:solidFill>
            <a:srgbClr val="FAF5C9"/>
          </a:solidFill>
          <a:ln w="28575" cap="sq" algn="ctr">
            <a:solidFill>
              <a:srgbClr val="990000"/>
            </a:solidFill>
            <a:miter lim="800000"/>
            <a:headEnd type="none" w="sm" len="sm"/>
            <a:tailEnd type="none" w="sm" len="sm"/>
          </a:ln>
          <a:effectLst/>
        </p:spPr>
        <p:txBody>
          <a:bodyPr wrap="square">
            <a:spAutoFit/>
          </a:bodyPr>
          <a:lstStyle/>
          <a:p>
            <a:pPr algn="ctr">
              <a:spcBef>
                <a:spcPct val="0"/>
              </a:spcBef>
            </a:pPr>
            <a:r>
              <a:rPr lang="en-US" altLang="en-US" dirty="0"/>
              <a:t>Add additional accounts as needed.</a:t>
            </a:r>
          </a:p>
        </p:txBody>
      </p:sp>
      <p:sp>
        <p:nvSpPr>
          <p:cNvPr id="12" name="Text Box 22"/>
          <p:cNvSpPr txBox="1">
            <a:spLocks noChangeArrowheads="1"/>
          </p:cNvSpPr>
          <p:nvPr/>
        </p:nvSpPr>
        <p:spPr bwMode="auto">
          <a:xfrm>
            <a:off x="5486400" y="1828800"/>
            <a:ext cx="3352800" cy="2557623"/>
          </a:xfrm>
          <a:prstGeom prst="rect">
            <a:avLst/>
          </a:prstGeom>
          <a:solidFill>
            <a:schemeClr val="bg2"/>
          </a:solidFill>
          <a:ln w="28575" cap="sq">
            <a:solidFill>
              <a:schemeClr val="tx1"/>
            </a:solidFill>
            <a:miter lim="800000"/>
            <a:headEnd type="none" w="sm" len="sm"/>
            <a:tailEnd type="none" w="sm" len="sm"/>
          </a:ln>
        </p:spPr>
        <p:txBody>
          <a:bodyPr>
            <a:spAutoFit/>
          </a:bodyPr>
          <a:lstStyle>
            <a:lvl1pPr marL="401638" indent="-401638" algn="l">
              <a:spcBef>
                <a:spcPct val="20000"/>
              </a:spcBef>
              <a:buClr>
                <a:schemeClr val="accent2"/>
              </a:buClr>
              <a:buSzPct val="75000"/>
              <a:buFont typeface="Wingdings" pitchFamily="2" charset="2"/>
              <a:buChar char="l"/>
              <a:tabLst>
                <a:tab pos="40005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0005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0005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0005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0005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9pPr>
          </a:lstStyle>
          <a:p>
            <a:pPr>
              <a:lnSpc>
                <a:spcPct val="110000"/>
              </a:lnSpc>
              <a:spcBef>
                <a:spcPct val="10000"/>
              </a:spcBef>
              <a:buClrTx/>
              <a:buSzPct val="80000"/>
              <a:buFontTx/>
              <a:buNone/>
            </a:pPr>
            <a:r>
              <a:rPr lang="en-US" altLang="en-US" sz="1800" dirty="0">
                <a:solidFill>
                  <a:srgbClr val="990000"/>
                </a:solidFill>
                <a:latin typeface="+mn-lt"/>
              </a:rPr>
              <a:t>Adjustments Key:</a:t>
            </a:r>
          </a:p>
          <a:p>
            <a:pPr>
              <a:lnSpc>
                <a:spcPct val="110000"/>
              </a:lnSpc>
              <a:spcBef>
                <a:spcPct val="10000"/>
              </a:spcBef>
              <a:buClrTx/>
              <a:buSzPct val="80000"/>
              <a:buFontTx/>
              <a:buNone/>
            </a:pPr>
            <a:r>
              <a:rPr lang="en-US" altLang="en-US" sz="1800" b="0" dirty="0">
                <a:solidFill>
                  <a:srgbClr val="000000"/>
                </a:solidFill>
                <a:latin typeface="+mn-lt"/>
              </a:rPr>
              <a:t>(a) 	Supplies Used</a:t>
            </a:r>
          </a:p>
          <a:p>
            <a:pPr>
              <a:lnSpc>
                <a:spcPct val="110000"/>
              </a:lnSpc>
              <a:spcBef>
                <a:spcPct val="0"/>
              </a:spcBef>
              <a:buClrTx/>
              <a:buSzTx/>
              <a:buFontTx/>
              <a:buNone/>
            </a:pPr>
            <a:r>
              <a:rPr lang="en-US" altLang="en-US" sz="1800" b="0" dirty="0">
                <a:solidFill>
                  <a:srgbClr val="000000"/>
                </a:solidFill>
                <a:latin typeface="+mn-lt"/>
              </a:rPr>
              <a:t>(b) 	Insurance Expired</a:t>
            </a:r>
          </a:p>
          <a:p>
            <a:pPr>
              <a:lnSpc>
                <a:spcPct val="110000"/>
              </a:lnSpc>
              <a:spcBef>
                <a:spcPct val="0"/>
              </a:spcBef>
              <a:buClrTx/>
              <a:buSzTx/>
              <a:buFontTx/>
              <a:buNone/>
            </a:pPr>
            <a:r>
              <a:rPr lang="en-US" altLang="en-US" sz="1800" b="0" dirty="0">
                <a:solidFill>
                  <a:srgbClr val="000000"/>
                </a:solidFill>
                <a:latin typeface="+mn-lt"/>
              </a:rPr>
              <a:t>(c) 	Depreciation Expensed</a:t>
            </a:r>
          </a:p>
          <a:p>
            <a:pPr>
              <a:lnSpc>
                <a:spcPct val="110000"/>
              </a:lnSpc>
              <a:spcBef>
                <a:spcPct val="0"/>
              </a:spcBef>
              <a:buClrTx/>
              <a:buSzTx/>
              <a:buFontTx/>
              <a:buNone/>
            </a:pPr>
            <a:r>
              <a:rPr lang="en-US" altLang="en-US" sz="1800" b="0" dirty="0">
                <a:solidFill>
                  <a:srgbClr val="000000"/>
                </a:solidFill>
                <a:latin typeface="+mn-lt"/>
              </a:rPr>
              <a:t>(d) 	Service Revenue Recognized</a:t>
            </a:r>
          </a:p>
          <a:p>
            <a:pPr>
              <a:lnSpc>
                <a:spcPct val="110000"/>
              </a:lnSpc>
              <a:spcBef>
                <a:spcPct val="0"/>
              </a:spcBef>
              <a:buClrTx/>
              <a:buSzTx/>
              <a:buFontTx/>
              <a:buNone/>
            </a:pPr>
            <a:r>
              <a:rPr lang="en-US" altLang="en-US" sz="1800" b="0" dirty="0">
                <a:solidFill>
                  <a:srgbClr val="000000"/>
                </a:solidFill>
                <a:latin typeface="+mn-lt"/>
              </a:rPr>
              <a:t>(e) 	Service Revenue Accrued</a:t>
            </a:r>
          </a:p>
          <a:p>
            <a:pPr>
              <a:lnSpc>
                <a:spcPct val="110000"/>
              </a:lnSpc>
              <a:spcBef>
                <a:spcPct val="0"/>
              </a:spcBef>
              <a:buClrTx/>
              <a:buSzTx/>
              <a:buFontTx/>
              <a:buNone/>
            </a:pPr>
            <a:r>
              <a:rPr lang="en-US" altLang="en-US" sz="1800" b="0" dirty="0">
                <a:solidFill>
                  <a:srgbClr val="000000"/>
                </a:solidFill>
                <a:latin typeface="+mn-lt"/>
              </a:rPr>
              <a:t>(f) 	Interest Accrued</a:t>
            </a:r>
          </a:p>
          <a:p>
            <a:pPr>
              <a:lnSpc>
                <a:spcPct val="110000"/>
              </a:lnSpc>
              <a:spcBef>
                <a:spcPct val="0"/>
              </a:spcBef>
              <a:buClrTx/>
              <a:buSzTx/>
              <a:buFontTx/>
              <a:buNone/>
            </a:pPr>
            <a:r>
              <a:rPr lang="en-US" altLang="en-US" sz="1800" b="0" dirty="0">
                <a:solidFill>
                  <a:srgbClr val="000000"/>
                </a:solidFill>
                <a:latin typeface="+mn-lt"/>
              </a:rPr>
              <a:t>(g) 	Salaries Accrued</a:t>
            </a:r>
          </a:p>
        </p:txBody>
      </p:sp>
      <p:sp>
        <p:nvSpPr>
          <p:cNvPr id="13" name="AutoShape 23"/>
          <p:cNvSpPr>
            <a:spLocks/>
          </p:cNvSpPr>
          <p:nvPr/>
        </p:nvSpPr>
        <p:spPr bwMode="auto">
          <a:xfrm>
            <a:off x="2133600" y="4159104"/>
            <a:ext cx="152400" cy="1424940"/>
          </a:xfrm>
          <a:prstGeom prst="rightBrace">
            <a:avLst>
              <a:gd name="adj1" fmla="val 70833"/>
              <a:gd name="adj2" fmla="val 50000"/>
            </a:avLst>
          </a:prstGeom>
          <a:noFill/>
          <a:ln w="28575" cap="sq">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4" name="AutoShape 23"/>
          <p:cNvSpPr>
            <a:spLocks/>
          </p:cNvSpPr>
          <p:nvPr/>
        </p:nvSpPr>
        <p:spPr bwMode="auto">
          <a:xfrm>
            <a:off x="4847405" y="4134502"/>
            <a:ext cx="155633" cy="1449542"/>
          </a:xfrm>
          <a:prstGeom prst="rightBrace">
            <a:avLst>
              <a:gd name="adj1" fmla="val 70833"/>
              <a:gd name="adj2" fmla="val 50000"/>
            </a:avLst>
          </a:prstGeom>
          <a:noFill/>
          <a:ln w="28575" cap="sq">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cxnSp>
        <p:nvCxnSpPr>
          <p:cNvPr id="15" name="AutoShape 28"/>
          <p:cNvCxnSpPr>
            <a:cxnSpLocks noChangeShapeType="1"/>
            <a:stCxn id="9" idx="1"/>
            <a:endCxn id="14" idx="1"/>
          </p:cNvCxnSpPr>
          <p:nvPr/>
        </p:nvCxnSpPr>
        <p:spPr bwMode="auto">
          <a:xfrm flipH="1" flipV="1">
            <a:off x="5003038" y="4859273"/>
            <a:ext cx="555205" cy="98192"/>
          </a:xfrm>
          <a:prstGeom prst="straightConnector1">
            <a:avLst/>
          </a:prstGeom>
          <a:noFill/>
          <a:ln w="28575"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Elbow Connector 15"/>
          <p:cNvCxnSpPr>
            <a:stCxn id="11" idx="0"/>
            <a:endCxn id="13" idx="1"/>
          </p:cNvCxnSpPr>
          <p:nvPr/>
        </p:nvCxnSpPr>
        <p:spPr bwMode="auto">
          <a:xfrm rot="16200000" flipV="1">
            <a:off x="1961751" y="5195823"/>
            <a:ext cx="1029498" cy="381000"/>
          </a:xfrm>
          <a:prstGeom prst="bentConnector4">
            <a:avLst>
              <a:gd name="adj1" fmla="val 15397"/>
              <a:gd name="adj2" fmla="val 465"/>
            </a:avLst>
          </a:prstGeom>
          <a:noFill/>
          <a:ln w="28575"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3538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49578348"/>
              </p:ext>
            </p:extLst>
          </p:nvPr>
        </p:nvGraphicFramePr>
        <p:xfrm>
          <a:off x="216662" y="302007"/>
          <a:ext cx="8698742" cy="587019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a:solidFill>
                            <a:schemeClr val="dk1"/>
                          </a:solidFill>
                          <a:latin typeface="+mn-lt"/>
                          <a:ea typeface="+mn-ea"/>
                          <a:cs typeface="+mn-cs"/>
                        </a:rPr>
                        <a:t>Yazici</a:t>
                      </a:r>
                      <a:r>
                        <a:rPr lang="en-US" sz="1200" b="1" i="0" u="none" strike="noStrike" kern="1200" baseline="0" dirty="0">
                          <a:solidFill>
                            <a:schemeClr val="dk1"/>
                          </a:solidFill>
                          <a:latin typeface="+mn-lt"/>
                          <a:ea typeface="+mn-ea"/>
                          <a:cs typeface="+mn-cs"/>
                        </a:rPr>
                        <a:t> Advertising</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Statement of</a:t>
                      </a:r>
                    </a:p>
                    <a:p>
                      <a:pPr algn="ctr" fontAlgn="b"/>
                      <a:r>
                        <a:rPr lang="en-US" sz="1200" b="1" u="none" strike="noStrike" dirty="0">
                          <a:effectLst/>
                          <a:latin typeface="+mn-lt"/>
                        </a:rPr>
                        <a:t>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a:t>
                      </a:r>
                      <a:r>
                        <a:rPr lang="en-US" sz="1200" b="1" i="0" u="none" strike="noStrike" baseline="0" dirty="0">
                          <a:solidFill>
                            <a:schemeClr val="tx1"/>
                          </a:solidFill>
                          <a:effectLst/>
                          <a:latin typeface="+mn-lt"/>
                        </a:rPr>
                        <a:t> </a:t>
                      </a:r>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effectLst/>
                          <a:latin typeface="+mn-lt"/>
                        </a:rPr>
                        <a:t>Owner's Capital</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Owner's Drawings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a:solidFill>
                            <a:schemeClr val="tx1"/>
                          </a:solidFill>
                          <a:effectLst/>
                          <a:latin typeface="+mn-lt"/>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tx1"/>
                          </a:solidFill>
                          <a:effectLst/>
                          <a:latin typeface="+mn-lt"/>
                        </a:rPr>
                        <a:t>Totals</a:t>
                      </a:r>
                      <a:endParaRPr lang="en-US" sz="1200" b="1" i="0" u="none" strike="noStrike" dirty="0">
                        <a:solidFill>
                          <a:schemeClr val="tx1"/>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7" name="Text Box 23"/>
          <p:cNvSpPr txBox="1">
            <a:spLocks noChangeArrowheads="1"/>
          </p:cNvSpPr>
          <p:nvPr/>
        </p:nvSpPr>
        <p:spPr bwMode="auto">
          <a:xfrm>
            <a:off x="7114309" y="381000"/>
            <a:ext cx="1953491"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rgbClr val="196E78"/>
                </a:solidFill>
                <a:latin typeface="+mn-lt"/>
              </a:rPr>
              <a:t>ILLUSTRATION 4.4</a:t>
            </a:r>
          </a:p>
          <a:p>
            <a:pPr>
              <a:spcBef>
                <a:spcPct val="0"/>
              </a:spcBef>
              <a:buClrTx/>
              <a:buSzTx/>
              <a:buFontTx/>
              <a:buNone/>
            </a:pPr>
            <a:r>
              <a:rPr lang="en-US" altLang="en-US" sz="1200" b="0" dirty="0">
                <a:solidFill>
                  <a:schemeClr val="tx1"/>
                </a:solidFill>
                <a:latin typeface="+mn-lt"/>
              </a:rPr>
              <a:t>Entering adjusted balances</a:t>
            </a:r>
          </a:p>
        </p:txBody>
      </p:sp>
      <p:sp>
        <p:nvSpPr>
          <p:cNvPr id="8" name="Text Box 23"/>
          <p:cNvSpPr txBox="1">
            <a:spLocks noChangeArrowheads="1"/>
          </p:cNvSpPr>
          <p:nvPr/>
        </p:nvSpPr>
        <p:spPr bwMode="auto">
          <a:xfrm>
            <a:off x="304800" y="304800"/>
            <a:ext cx="1801091" cy="58477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accent1"/>
                </a:solidFill>
                <a:latin typeface="Calibri" panose="020F0502020204030204" pitchFamily="34" charset="0"/>
                <a:ea typeface="Source Sans Pro" charset="0"/>
                <a:cs typeface="Calibri" panose="020F0502020204030204" pitchFamily="34" charset="0"/>
              </a:rPr>
              <a:t>Step 3</a:t>
            </a:r>
          </a:p>
        </p:txBody>
      </p:sp>
      <p:cxnSp>
        <p:nvCxnSpPr>
          <p:cNvPr id="17" name="AutoShape 21"/>
          <p:cNvCxnSpPr>
            <a:cxnSpLocks noChangeShapeType="1"/>
          </p:cNvCxnSpPr>
          <p:nvPr/>
        </p:nvCxnSpPr>
        <p:spPr bwMode="auto">
          <a:xfrm flipV="1">
            <a:off x="5018568" y="5893980"/>
            <a:ext cx="494434" cy="213286"/>
          </a:xfrm>
          <a:prstGeom prst="bentConnector2">
            <a:avLst/>
          </a:prstGeom>
          <a:noFill/>
          <a:ln w="28575" cap="sq">
            <a:solidFill>
              <a:srgbClr val="8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6"/>
          <p:cNvSpPr>
            <a:spLocks noChangeArrowheads="1"/>
          </p:cNvSpPr>
          <p:nvPr/>
        </p:nvSpPr>
        <p:spPr bwMode="auto">
          <a:xfrm>
            <a:off x="304800" y="5943600"/>
            <a:ext cx="4876800" cy="369332"/>
          </a:xfrm>
          <a:prstGeom prst="rect">
            <a:avLst/>
          </a:prstGeom>
          <a:solidFill>
            <a:srgbClr val="FAF5C9"/>
          </a:solidFill>
          <a:ln w="28575" cap="sq" algn="ctr">
            <a:solidFill>
              <a:srgbClr val="990000"/>
            </a:solidFill>
            <a:miter lim="800000"/>
            <a:headEnd type="none" w="sm" len="sm"/>
            <a:tailEnd type="none" w="sm" len="sm"/>
          </a:ln>
          <a:effectLst/>
        </p:spPr>
        <p:txBody>
          <a:bodyPr wrap="square">
            <a:spAutoFit/>
          </a:bodyPr>
          <a:lstStyle/>
          <a:p>
            <a:pPr algn="ctr">
              <a:spcBef>
                <a:spcPct val="0"/>
              </a:spcBef>
            </a:pPr>
            <a:r>
              <a:rPr lang="en-US" altLang="en-US" dirty="0"/>
              <a:t>Check equality of adjusted trial balance columns.</a:t>
            </a:r>
          </a:p>
        </p:txBody>
      </p:sp>
    </p:spTree>
    <p:extLst>
      <p:ext uri="{BB962C8B-B14F-4D97-AF65-F5344CB8AC3E}">
        <p14:creationId xmlns:p14="http://schemas.microsoft.com/office/powerpoint/2010/main" val="3616645503"/>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C0B385FBF6B348BC616348A951BF42" ma:contentTypeVersion="2" ma:contentTypeDescription="Create a new document." ma:contentTypeScope="" ma:versionID="24f7e4b4f623dfdf616301a464e4436c">
  <xsd:schema xmlns:xsd="http://www.w3.org/2001/XMLSchema" xmlns:xs="http://www.w3.org/2001/XMLSchema" xmlns:p="http://schemas.microsoft.com/office/2006/metadata/properties" xmlns:ns2="74900d00-33eb-4c27-a3ba-be19d3a807d8" targetNamespace="http://schemas.microsoft.com/office/2006/metadata/properties" ma:root="true" ma:fieldsID="317db1d1874e0c3ba875d2255b840e44" ns2:_="">
    <xsd:import namespace="74900d00-33eb-4c27-a3ba-be19d3a807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900d00-33eb-4c27-a3ba-be19d3a807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FD31D1-E294-45C1-B2B8-BC22AB8F4AEA}"/>
</file>

<file path=customXml/itemProps2.xml><?xml version="1.0" encoding="utf-8"?>
<ds:datastoreItem xmlns:ds="http://schemas.openxmlformats.org/officeDocument/2006/customXml" ds:itemID="{75BE5603-74A7-47EB-B0DF-2DCD0383D791}">
  <ds:schemaRefs>
    <ds:schemaRef ds:uri="http://schemas.microsoft.com/sharepoint/v3/contenttype/forms"/>
  </ds:schemaRefs>
</ds:datastoreItem>
</file>

<file path=customXml/itemProps3.xml><?xml version="1.0" encoding="utf-8"?>
<ds:datastoreItem xmlns:ds="http://schemas.openxmlformats.org/officeDocument/2006/customXml" ds:itemID="{CD8BFC24-F8CE-42A8-AA76-CB1449FFCC80}">
  <ds:schemaRefs>
    <ds:schemaRef ds:uri="05078771-9fe8-4f55-b8a1-0936d4299a85"/>
    <ds:schemaRef ds:uri="http://schemas.microsoft.com/office/2006/metadata/properties"/>
    <ds:schemaRef ds:uri="a7316f21-a73b-428a-a939-a6071c9089be"/>
    <ds:schemaRef ds:uri="http://purl.org/dc/terms/"/>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25582</TotalTime>
  <Words>6162</Words>
  <Application>Microsoft Office PowerPoint</Application>
  <PresentationFormat>On-screen Show (4:3)</PresentationFormat>
  <Paragraphs>3148</Paragraphs>
  <Slides>71</Slides>
  <Notes>68</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71</vt:i4>
      </vt:variant>
    </vt:vector>
  </HeadingPairs>
  <TitlesOfParts>
    <vt:vector size="88" baseType="lpstr">
      <vt:lpstr>Arial</vt:lpstr>
      <vt:lpstr>Calibri</vt:lpstr>
      <vt:lpstr>Calibri Light</vt:lpstr>
      <vt:lpstr>Courier New</vt:lpstr>
      <vt:lpstr>Liberation Sans</vt:lpstr>
      <vt:lpstr>Source Sans Pro</vt:lpstr>
      <vt:lpstr>Source Sans Pro Light</vt:lpstr>
      <vt:lpstr>Times New Roman</vt:lpstr>
      <vt:lpstr>Wingdings</vt:lpstr>
      <vt:lpstr>Opener</vt:lpstr>
      <vt:lpstr>Chapter Outline</vt:lpstr>
      <vt:lpstr>Learning Objectives</vt:lpstr>
      <vt:lpstr>Concept Check Question</vt:lpstr>
      <vt:lpstr>Key Term</vt:lpstr>
      <vt:lpstr>Section</vt:lpstr>
      <vt:lpstr>Image Slide Master</vt:lpstr>
      <vt:lpstr>1_Opener</vt:lpstr>
      <vt:lpstr>PowerPoint Presentation</vt:lpstr>
      <vt:lpstr>PowerPoint Presentation</vt:lpstr>
      <vt:lpstr>Chapter Outline</vt:lpstr>
      <vt:lpstr>The Worksheet</vt:lpstr>
      <vt:lpstr>PowerPoint Presentation</vt:lpstr>
      <vt:lpstr>PowerPoint Presentation</vt:lpstr>
      <vt:lpstr>Step 2 Enter Adjustments</vt:lpstr>
      <vt:lpstr>PowerPoint Presentation</vt:lpstr>
      <vt:lpstr>PowerPoint Presentation</vt:lpstr>
      <vt:lpstr>PowerPoint Presentation</vt:lpstr>
      <vt:lpstr>PowerPoint Presentation</vt:lpstr>
      <vt:lpstr>Steps in Preparing a Worksheet</vt:lpstr>
      <vt:lpstr>Preparing Financial Statements from a Worksheet</vt:lpstr>
      <vt:lpstr>Preparing Statements from a Worksheet</vt:lpstr>
      <vt:lpstr>Preparing Statements from a Worksheet</vt:lpstr>
      <vt:lpstr>PowerPoint Presentation</vt:lpstr>
      <vt:lpstr>Preparing Adjusting Entries from a Worksheet</vt:lpstr>
      <vt:lpstr>DO IT! 1    Worksheet</vt:lpstr>
      <vt:lpstr>Closing the Books</vt:lpstr>
      <vt:lpstr>Closing the Books</vt:lpstr>
      <vt:lpstr>Preparing Closing Entries</vt:lpstr>
      <vt:lpstr>Preparing Closing Entries</vt:lpstr>
      <vt:lpstr>Closing Entries Illustrated</vt:lpstr>
      <vt:lpstr>Closing Entries Illustrated</vt:lpstr>
      <vt:lpstr>PowerPoint Presentation</vt:lpstr>
      <vt:lpstr>PowerPoint Presentation</vt:lpstr>
      <vt:lpstr>DO IT! 2    Closing Entries</vt:lpstr>
      <vt:lpstr>DO IT! 2    Closing Entries</vt:lpstr>
      <vt:lpstr>DO IT! 2    Closing Entries</vt:lpstr>
      <vt:lpstr>PowerPoint Presentation</vt:lpstr>
      <vt:lpstr>1. Analyze Business Transactions</vt:lpstr>
      <vt:lpstr>2. Journalize the Transactions</vt:lpstr>
      <vt:lpstr>3. Post to the Ledger Accounts</vt:lpstr>
      <vt:lpstr>4. Prepare a Trial Balance</vt:lpstr>
      <vt:lpstr>5. Journalize and Post Adjusting Entries</vt:lpstr>
      <vt:lpstr>6. Prepare an Adjusted Trail Balance</vt:lpstr>
      <vt:lpstr>7. Prepare Financial Statements</vt:lpstr>
      <vt:lpstr>8. Journalize and Post Closing Entries</vt:lpstr>
      <vt:lpstr>9. Prepare a Post-Closing Trial Balance</vt:lpstr>
      <vt:lpstr>Correcting Entries—An Avoidable Step</vt:lpstr>
      <vt:lpstr>Correcting Entries—An Avoidable Step</vt:lpstr>
      <vt:lpstr>Correcting Entries—An Avoidable Step</vt:lpstr>
      <vt:lpstr>DO IT! 3    Correcting Entries</vt:lpstr>
      <vt:lpstr>DO IT! 3    Correcting Entries</vt:lpstr>
      <vt:lpstr>DO IT! 3    Correcting Entries</vt:lpstr>
      <vt:lpstr>Classified Statement of Financial Position</vt:lpstr>
      <vt:lpstr>PowerPoint Presentation</vt:lpstr>
      <vt:lpstr>PowerPoint Presentation</vt:lpstr>
      <vt:lpstr>Intangible Assets</vt:lpstr>
      <vt:lpstr>Property, Plant, and Equipment</vt:lpstr>
      <vt:lpstr>Property, Plant, and Equipment</vt:lpstr>
      <vt:lpstr>Long-Term Investments</vt:lpstr>
      <vt:lpstr>Current Assets</vt:lpstr>
      <vt:lpstr>Current Assets</vt:lpstr>
      <vt:lpstr>Current Assets</vt:lpstr>
      <vt:lpstr>Owner’s Equity</vt:lpstr>
      <vt:lpstr>Non-Current Liabilities</vt:lpstr>
      <vt:lpstr>Current Liabilities</vt:lpstr>
      <vt:lpstr>Current Liabilities</vt:lpstr>
      <vt:lpstr>Classified Statement of Financial Position</vt:lpstr>
      <vt:lpstr>Classified Statement of Financial Position</vt:lpstr>
      <vt:lpstr>DO IT! 4    Statement of Financial Position Classifications</vt:lpstr>
      <vt:lpstr>Appendix 4A  Reversing Entries</vt:lpstr>
      <vt:lpstr>Reversing Entries Example</vt:lpstr>
      <vt:lpstr>Reversing Entries Example</vt:lpstr>
      <vt:lpstr>Reversing Entries Example</vt:lpstr>
      <vt:lpstr>A Look at U.S. GAAP</vt:lpstr>
      <vt:lpstr>A Look at U.S. GAAP</vt:lpstr>
      <vt:lpstr>A Look at U.S. GAAP</vt:lpstr>
      <vt:lpstr>A Look at U.S. GAAP</vt:lpstr>
      <vt:lpstr>Copyright</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Number Chapter Title</dc:title>
  <dc:creator>Garvin, Megan - Hoboken</dc:creator>
  <cp:lastModifiedBy>fanny Soewignyo</cp:lastModifiedBy>
  <cp:revision>2690</cp:revision>
  <cp:lastPrinted>2017-04-26T13:25:47Z</cp:lastPrinted>
  <dcterms:created xsi:type="dcterms:W3CDTF">2017-04-21T14:49:46Z</dcterms:created>
  <dcterms:modified xsi:type="dcterms:W3CDTF">2020-07-26T16:11:55Z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0x0101009DC0B385FBF6B348BC616348A951BF42</vt:lpwstr>
  </property>
</Properties>
</file>