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8" r:id="rId7"/>
    <p:sldId id="269" r:id="rId8"/>
    <p:sldId id="261" r:id="rId9"/>
    <p:sldId id="270" r:id="rId10"/>
    <p:sldId id="271" r:id="rId11"/>
    <p:sldId id="273" r:id="rId12"/>
    <p:sldId id="275" r:id="rId13"/>
  </p:sldIdLst>
  <p:sldSz cx="9144000" cy="5143500"/>
  <p:notesSz cx="6858000" cy="9144000"/>
  <p:embeddedFontLst>
    <p:embeddedFont>
      <p:font typeface="Montserrat Medium" charset="0"/>
      <p:bold r:id="rId17"/>
      <p:boldItalic r:id="rId18"/>
    </p:embeddedFont>
    <p:embeddedFont>
      <p:font typeface="Lato" panose="020F0502020204030203"/>
      <p:regular r:id="rId19"/>
      <p:bold r:id="rId20"/>
      <p:italic r:id="rId21"/>
      <p:boldItalic r:id="rId22"/>
    </p:embeddedFont>
    <p:embeddedFont>
      <p:font typeface="Montserrat Medium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CBF"/>
    <a:srgbClr val="EC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7936ce072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7936ce072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8b667f5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8b667f50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8b667f5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8b667f50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8b667f5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8b667f50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8b667f50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78b667f50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8b667f5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8b667f50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8b667f5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78b667f5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8b667f5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8b667f5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EC77A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/>
          <p:nvPr/>
        </p:nvSpPr>
        <p:spPr>
          <a:xfrm>
            <a:off x="889565" y="156705"/>
            <a:ext cx="661500" cy="6615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3"/>
          <p:cNvSpPr/>
          <p:nvPr/>
        </p:nvSpPr>
        <p:spPr>
          <a:xfrm>
            <a:off x="6983730" y="2211070"/>
            <a:ext cx="360680" cy="361315"/>
          </a:xfrm>
          <a:prstGeom prst="ellipse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188720" y="156845"/>
            <a:ext cx="7474585" cy="2265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Использование ИИ</a:t>
            </a:r>
            <a:br>
              <a:rPr lang="en-US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</a:br>
            <a:r>
              <a:rPr lang="en-US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в продукте</a:t>
            </a:r>
            <a:endParaRPr lang="en-US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7820" y="3316605"/>
            <a:ext cx="2668905" cy="148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Валеев Рустам</a:t>
            </a:r>
            <a:br>
              <a:rPr lang="ru-RU" sz="200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20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Антонов Кирилл</a:t>
            </a:r>
            <a:endParaRPr lang="ru-RU" sz="200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Агринский Артём</a:t>
            </a:r>
            <a:endParaRPr lang="ru-RU" sz="200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Итрухин Никита </a:t>
            </a:r>
            <a:endParaRPr lang="ru-RU" sz="200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1"/>
          <a:srcRect l="11693" t="17386" r="16785" b="17640"/>
          <a:stretch>
            <a:fillRect/>
          </a:stretch>
        </p:blipFill>
        <p:spPr>
          <a:xfrm>
            <a:off x="6629400" y="3241675"/>
            <a:ext cx="2214880" cy="156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овое поле 1"/>
          <p:cNvSpPr txBox="1"/>
          <p:nvPr/>
        </p:nvSpPr>
        <p:spPr>
          <a:xfrm>
            <a:off x="465455" y="2781300"/>
            <a:ext cx="2680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</a:rPr>
              <a:t>Rhymes&amp;Codes</a:t>
            </a:r>
            <a:endParaRPr lang="en-US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E26CB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/>
          <p:nvPr/>
        </p:nvSpPr>
        <p:spPr>
          <a:xfrm>
            <a:off x="1684099" y="712973"/>
            <a:ext cx="661500" cy="6615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3"/>
          <p:cNvSpPr/>
          <p:nvPr/>
        </p:nvSpPr>
        <p:spPr>
          <a:xfrm>
            <a:off x="6506160" y="2391450"/>
            <a:ext cx="360600" cy="360600"/>
          </a:xfrm>
          <a:prstGeom prst="ellipse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55580" y="1374473"/>
            <a:ext cx="7730100" cy="984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Спасибо за внимание!</a:t>
            </a:r>
            <a:endParaRPr b="1" dirty="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" name="Google Shape;66;p14"/>
          <p:cNvGrpSpPr/>
          <p:nvPr/>
        </p:nvGrpSpPr>
        <p:grpSpPr>
          <a:xfrm>
            <a:off x="8538225" y="0"/>
            <a:ext cx="605775" cy="605775"/>
            <a:chOff x="8538225" y="0"/>
            <a:chExt cx="605775" cy="605775"/>
          </a:xfrm>
        </p:grpSpPr>
        <p:pic>
          <p:nvPicPr>
            <p:cNvPr id="3" name="Google Shape;67;p14"/>
            <p:cNvPicPr preferRelativeResize="0"/>
            <p:nvPr/>
          </p:nvPicPr>
          <p:blipFill rotWithShape="1">
            <a:blip r:embed="rId1"/>
            <a:srcRect l="49720"/>
            <a:stretch>
              <a:fillRect/>
            </a:stretch>
          </p:blipFill>
          <p:spPr>
            <a:xfrm>
              <a:off x="8839417" y="0"/>
              <a:ext cx="304583" cy="60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8;p14"/>
            <p:cNvPicPr preferRelativeResize="0"/>
            <p:nvPr/>
          </p:nvPicPr>
          <p:blipFill rotWithShape="1">
            <a:blip r:embed="rId1"/>
            <a:srcRect b="50017"/>
            <a:stretch>
              <a:fillRect/>
            </a:stretch>
          </p:blipFill>
          <p:spPr>
            <a:xfrm>
              <a:off x="8538225" y="0"/>
              <a:ext cx="605775" cy="302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Google Shape;81;p15"/>
          <p:cNvPicPr preferRelativeResize="0"/>
          <p:nvPr/>
        </p:nvPicPr>
        <p:blipFill rotWithShape="1">
          <a:blip r:embed="rId2"/>
          <a:srcRect l="11693" t="17386" r="16785" b="17640"/>
          <a:stretch>
            <a:fillRect/>
          </a:stretch>
        </p:blipFill>
        <p:spPr>
          <a:xfrm>
            <a:off x="0" y="0"/>
            <a:ext cx="1244400" cy="7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5;p13"/>
          <p:cNvSpPr/>
          <p:nvPr/>
        </p:nvSpPr>
        <p:spPr>
          <a:xfrm>
            <a:off x="913650" y="2582401"/>
            <a:ext cx="661500" cy="6615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56;p13"/>
          <p:cNvSpPr/>
          <p:nvPr/>
        </p:nvSpPr>
        <p:spPr>
          <a:xfrm>
            <a:off x="7825080" y="2732851"/>
            <a:ext cx="360600" cy="360600"/>
          </a:xfrm>
          <a:prstGeom prst="ellipse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55;p13"/>
          <p:cNvSpPr/>
          <p:nvPr/>
        </p:nvSpPr>
        <p:spPr>
          <a:xfrm>
            <a:off x="6678406" y="743975"/>
            <a:ext cx="661500" cy="6615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56;p13"/>
          <p:cNvSpPr/>
          <p:nvPr/>
        </p:nvSpPr>
        <p:spPr>
          <a:xfrm>
            <a:off x="5113295" y="3093451"/>
            <a:ext cx="360600" cy="360600"/>
          </a:xfrm>
          <a:prstGeom prst="ellipse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949960" y="2039620"/>
            <a:ext cx="3215640" cy="1343660"/>
            <a:chOff x="-1231120" y="1389524"/>
            <a:chExt cx="3632200" cy="1143590"/>
          </a:xfrm>
        </p:grpSpPr>
        <p:sp>
          <p:nvSpPr>
            <p:cNvPr id="64" name="Google Shape;64;p14"/>
            <p:cNvSpPr/>
            <p:nvPr/>
          </p:nvSpPr>
          <p:spPr>
            <a:xfrm>
              <a:off x="-1231120" y="1389524"/>
              <a:ext cx="3632200" cy="1143590"/>
            </a:xfrm>
            <a:prstGeom prst="roundRect">
              <a:avLst>
                <a:gd name="adj" fmla="val 16667"/>
              </a:avLst>
            </a:prstGeom>
            <a:solidFill>
              <a:srgbClr val="FF00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-1137985" y="1389524"/>
              <a:ext cx="3446700" cy="940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Разработать систему на основе ИИ, которая анализирует список пользовательских ответов возвращает понятное и интерпретируемое облако слов</a:t>
              </a:r>
              <a:endParaRPr lang="en-US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8538225" y="0"/>
            <a:ext cx="605775" cy="605775"/>
            <a:chOff x="8538225" y="0"/>
            <a:chExt cx="605775" cy="605775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1"/>
            <a:srcRect l="49720"/>
            <a:stretch>
              <a:fillRect/>
            </a:stretch>
          </p:blipFill>
          <p:spPr>
            <a:xfrm>
              <a:off x="8839417" y="0"/>
              <a:ext cx="304583" cy="60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1"/>
            <a:srcRect b="50017"/>
            <a:stretch>
              <a:fillRect/>
            </a:stretch>
          </p:blipFill>
          <p:spPr>
            <a:xfrm>
              <a:off x="8538225" y="0"/>
              <a:ext cx="605775" cy="3027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/>
          <p:nvPr/>
        </p:nvSpPr>
        <p:spPr>
          <a:xfrm>
            <a:off x="8538225" y="4537725"/>
            <a:ext cx="605700" cy="6057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4"/>
          <p:cNvSpPr/>
          <p:nvPr/>
        </p:nvSpPr>
        <p:spPr>
          <a:xfrm>
            <a:off x="8538263" y="3932025"/>
            <a:ext cx="605700" cy="6057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4"/>
          <p:cNvSpPr/>
          <p:nvPr/>
        </p:nvSpPr>
        <p:spPr>
          <a:xfrm>
            <a:off x="8839424" y="3627450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/>
          <p:nvPr/>
        </p:nvSpPr>
        <p:spPr>
          <a:xfrm>
            <a:off x="8233699" y="48389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/>
          <p:nvPr/>
        </p:nvSpPr>
        <p:spPr>
          <a:xfrm>
            <a:off x="8233699" y="45377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4"/>
          <p:cNvSpPr/>
          <p:nvPr/>
        </p:nvSpPr>
        <p:spPr>
          <a:xfrm>
            <a:off x="7929174" y="48389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4"/>
          <p:cNvSpPr/>
          <p:nvPr/>
        </p:nvSpPr>
        <p:spPr>
          <a:xfrm rot="-2679584">
            <a:off x="-561975" y="-69850"/>
            <a:ext cx="2051050" cy="1587500"/>
          </a:xfrm>
          <a:custGeom>
            <a:avLst/>
            <a:gdLst/>
            <a:ahLst/>
            <a:cxnLst/>
            <a:rect l="l" t="t" r="r" b="b"/>
            <a:pathLst>
              <a:path w="254330" h="71829" extrusionOk="0">
                <a:moveTo>
                  <a:pt x="0" y="42553"/>
                </a:moveTo>
                <a:cubicBezTo>
                  <a:pt x="9814" y="47419"/>
                  <a:pt x="44285" y="72407"/>
                  <a:pt x="58882" y="71747"/>
                </a:cubicBezTo>
                <a:cubicBezTo>
                  <a:pt x="73479" y="71087"/>
                  <a:pt x="73727" y="39997"/>
                  <a:pt x="87581" y="38595"/>
                </a:cubicBezTo>
                <a:cubicBezTo>
                  <a:pt x="101436" y="37193"/>
                  <a:pt x="128155" y="65397"/>
                  <a:pt x="142009" y="63335"/>
                </a:cubicBezTo>
                <a:cubicBezTo>
                  <a:pt x="155864" y="61273"/>
                  <a:pt x="156029" y="31008"/>
                  <a:pt x="170708" y="26225"/>
                </a:cubicBezTo>
                <a:cubicBezTo>
                  <a:pt x="185387" y="21442"/>
                  <a:pt x="216148" y="39008"/>
                  <a:pt x="230085" y="34637"/>
                </a:cubicBezTo>
                <a:cubicBezTo>
                  <a:pt x="244022" y="30266"/>
                  <a:pt x="250289" y="5773"/>
                  <a:pt x="254330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Google Shape;76;p14"/>
          <p:cNvSpPr/>
          <p:nvPr/>
        </p:nvSpPr>
        <p:spPr>
          <a:xfrm rot="-2679584">
            <a:off x="-592455" y="-180975"/>
            <a:ext cx="1296035" cy="1468120"/>
          </a:xfrm>
          <a:custGeom>
            <a:avLst/>
            <a:gdLst/>
            <a:ahLst/>
            <a:cxnLst/>
            <a:rect l="l" t="t" r="r" b="b"/>
            <a:pathLst>
              <a:path w="254330" h="71829" extrusionOk="0">
                <a:moveTo>
                  <a:pt x="0" y="42553"/>
                </a:moveTo>
                <a:cubicBezTo>
                  <a:pt x="9814" y="47419"/>
                  <a:pt x="44285" y="72407"/>
                  <a:pt x="58882" y="71747"/>
                </a:cubicBezTo>
                <a:cubicBezTo>
                  <a:pt x="73479" y="71087"/>
                  <a:pt x="73727" y="39997"/>
                  <a:pt x="87581" y="38595"/>
                </a:cubicBezTo>
                <a:cubicBezTo>
                  <a:pt x="101436" y="37193"/>
                  <a:pt x="128155" y="65397"/>
                  <a:pt x="142009" y="63335"/>
                </a:cubicBezTo>
                <a:cubicBezTo>
                  <a:pt x="155864" y="61273"/>
                  <a:pt x="156029" y="31008"/>
                  <a:pt x="170708" y="26225"/>
                </a:cubicBezTo>
                <a:cubicBezTo>
                  <a:pt x="185387" y="21442"/>
                  <a:pt x="216148" y="39008"/>
                  <a:pt x="230085" y="34637"/>
                </a:cubicBezTo>
                <a:cubicBezTo>
                  <a:pt x="244022" y="30266"/>
                  <a:pt x="250289" y="5773"/>
                  <a:pt x="254330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" name="Текстовое поле 5"/>
          <p:cNvSpPr txBox="1"/>
          <p:nvPr/>
        </p:nvSpPr>
        <p:spPr>
          <a:xfrm>
            <a:off x="1804670" y="1353820"/>
            <a:ext cx="1506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>
                <a:solidFill>
                  <a:srgbClr val="FF0000"/>
                </a:solidFill>
              </a:rPr>
              <a:t>Задача</a:t>
            </a:r>
            <a:endParaRPr lang="ru-RU" altLang="ru-RU" sz="2800">
              <a:solidFill>
                <a:srgbClr val="FF0000"/>
              </a:solidFill>
            </a:endParaRPr>
          </a:p>
        </p:txBody>
      </p:sp>
      <p:grpSp>
        <p:nvGrpSpPr>
          <p:cNvPr id="2" name="Google Shape;63;p14"/>
          <p:cNvGrpSpPr/>
          <p:nvPr/>
        </p:nvGrpSpPr>
        <p:grpSpPr>
          <a:xfrm>
            <a:off x="4713605" y="1291590"/>
            <a:ext cx="3215640" cy="3136265"/>
            <a:chOff x="-1231120" y="1389524"/>
            <a:chExt cx="3632200" cy="3136265"/>
          </a:xfrm>
        </p:grpSpPr>
        <p:sp>
          <p:nvSpPr>
            <p:cNvPr id="3" name="Google Shape;64;p14"/>
            <p:cNvSpPr/>
            <p:nvPr/>
          </p:nvSpPr>
          <p:spPr>
            <a:xfrm>
              <a:off x="-1231120" y="1389524"/>
              <a:ext cx="3632200" cy="2942590"/>
            </a:xfrm>
            <a:prstGeom prst="roundRect">
              <a:avLst>
                <a:gd name="adj" fmla="val 16667"/>
              </a:avLst>
            </a:prstGeom>
            <a:solidFill>
              <a:srgbClr val="FF00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65;p14"/>
            <p:cNvSpPr txBox="1"/>
            <p:nvPr/>
          </p:nvSpPr>
          <p:spPr>
            <a:xfrm>
              <a:off x="-1137876" y="1389524"/>
              <a:ext cx="3456472" cy="313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ru-RU" alt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Создать модель на основе нейросети-трансформера для векторизации текстов</a:t>
              </a: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ru-RU" alt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Кластеризовать ответы пользователей с помощью метрических методов машинного обучения</a:t>
              </a: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ru-RU" alt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Разработать базу данных для хранения информации о пользователях и опросах</a:t>
              </a: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ru-RU" alt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Разработать телеграмм бота для проведения опросов и для генерации хорошо интерпретируемых результатов в виде облаков слов</a:t>
              </a: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5" name="Текстовое поле 4"/>
          <p:cNvSpPr txBox="1"/>
          <p:nvPr/>
        </p:nvSpPr>
        <p:spPr>
          <a:xfrm>
            <a:off x="5121275" y="605790"/>
            <a:ext cx="240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solidFill>
                  <a:srgbClr val="FF0000"/>
                </a:solidFill>
              </a:rPr>
              <a:t>Цели</a:t>
            </a:r>
            <a:endParaRPr lang="ru-RU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90500" y="-107450"/>
            <a:ext cx="3487500" cy="54804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/>
          <p:nvPr/>
        </p:nvSpPr>
        <p:spPr>
          <a:xfrm rot="5400000">
            <a:off x="3172800" y="2482625"/>
            <a:ext cx="468300" cy="220200"/>
          </a:xfrm>
          <a:prstGeom prst="triangle">
            <a:avLst>
              <a:gd name="adj" fmla="val 51553"/>
            </a:avLst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/>
        </p:nvSpPr>
        <p:spPr>
          <a:xfrm>
            <a:off x="109855" y="1539240"/>
            <a:ext cx="2887345" cy="212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Использование предобученной модели нейросети трансформера для сопоставления каждому ответу его вектор-эмбеддинг</a:t>
            </a:r>
            <a:endParaRPr lang="ru-RU" sz="1800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7980725" y="115225"/>
            <a:ext cx="244200" cy="230225"/>
            <a:chOff x="6620300" y="293500"/>
            <a:chExt cx="244200" cy="23022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620300" y="293500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7678600" y="4739908"/>
            <a:ext cx="244200" cy="253460"/>
            <a:chOff x="6620300" y="351056"/>
            <a:chExt cx="244200" cy="172669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oogle Shape;105;p16"/>
          <p:cNvGrpSpPr/>
          <p:nvPr/>
        </p:nvGrpSpPr>
        <p:grpSpPr>
          <a:xfrm>
            <a:off x="8640281" y="2460694"/>
            <a:ext cx="220195" cy="222098"/>
            <a:chOff x="6620300" y="351056"/>
            <a:chExt cx="244200" cy="115113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265" y="1443990"/>
            <a:ext cx="5469255" cy="3313430"/>
          </a:xfrm>
          <a:prstGeom prst="rect">
            <a:avLst/>
          </a:prstGeom>
        </p:spPr>
      </p:pic>
      <p:sp>
        <p:nvSpPr>
          <p:cNvPr id="104" name="Google Shape;104;p16"/>
          <p:cNvSpPr/>
          <p:nvPr/>
        </p:nvSpPr>
        <p:spPr>
          <a:xfrm>
            <a:off x="7735901" y="-370425"/>
            <a:ext cx="1211372" cy="5715000"/>
          </a:xfrm>
          <a:custGeom>
            <a:avLst/>
            <a:gdLst/>
            <a:ahLst/>
            <a:cxnLst/>
            <a:rect l="l" t="t" r="r" b="b"/>
            <a:pathLst>
              <a:path w="52265" h="228600" extrusionOk="0">
                <a:moveTo>
                  <a:pt x="656" y="228600"/>
                </a:moveTo>
                <a:cubicBezTo>
                  <a:pt x="1038" y="222368"/>
                  <a:pt x="-2196" y="199114"/>
                  <a:pt x="2949" y="191206"/>
                </a:cubicBezTo>
                <a:cubicBezTo>
                  <a:pt x="8094" y="183298"/>
                  <a:pt x="26615" y="194816"/>
                  <a:pt x="31524" y="181152"/>
                </a:cubicBezTo>
                <a:cubicBezTo>
                  <a:pt x="36434" y="167488"/>
                  <a:pt x="29474" y="122817"/>
                  <a:pt x="32406" y="109220"/>
                </a:cubicBezTo>
                <a:cubicBezTo>
                  <a:pt x="35338" y="95624"/>
                  <a:pt x="46263" y="109457"/>
                  <a:pt x="49114" y="99573"/>
                </a:cubicBezTo>
                <a:cubicBezTo>
                  <a:pt x="51966" y="89689"/>
                  <a:pt x="54299" y="59164"/>
                  <a:pt x="49515" y="49918"/>
                </a:cubicBezTo>
                <a:cubicBezTo>
                  <a:pt x="44731" y="40672"/>
                  <a:pt x="25532" y="52418"/>
                  <a:pt x="20411" y="44098"/>
                </a:cubicBezTo>
                <a:cubicBezTo>
                  <a:pt x="15290" y="35778"/>
                  <a:pt x="19058" y="7350"/>
                  <a:pt x="18787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17"/>
          <p:cNvSpPr txBox="1"/>
          <p:nvPr/>
        </p:nvSpPr>
        <p:spPr>
          <a:xfrm>
            <a:off x="3707895" y="287760"/>
            <a:ext cx="3763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помощи модели </a:t>
            </a:r>
            <a:r>
              <a:rPr lang="ru-RU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distiluse-base-multilingual-cased </a:t>
            </a:r>
            <a:r>
              <a:rPr lang="ru-RU" sz="16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считаем эмбеддинги</a:t>
            </a:r>
            <a:endParaRPr lang="ru-RU" sz="1600">
              <a:solidFill>
                <a:srgbClr val="8F909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90500" y="-107450"/>
            <a:ext cx="3487500" cy="54804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/>
          <p:nvPr/>
        </p:nvSpPr>
        <p:spPr>
          <a:xfrm rot="5400000">
            <a:off x="3172800" y="2482625"/>
            <a:ext cx="468300" cy="220200"/>
          </a:xfrm>
          <a:prstGeom prst="triangle">
            <a:avLst>
              <a:gd name="adj" fmla="val 51553"/>
            </a:avLst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/>
        </p:nvSpPr>
        <p:spPr>
          <a:xfrm>
            <a:off x="60325" y="1539240"/>
            <a:ext cx="3413760" cy="184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Кластеризация, основанная на метрическом методе </a:t>
            </a:r>
            <a:r>
              <a:rPr lang="en-US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DBscan. </a:t>
            </a: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Расчет ведется по косинусному расстоянию </a:t>
            </a:r>
            <a:endParaRPr lang="ru-RU" sz="1800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7980725" y="115225"/>
            <a:ext cx="244200" cy="230225"/>
            <a:chOff x="6620300" y="293500"/>
            <a:chExt cx="244200" cy="23022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620300" y="293500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7678600" y="4739908"/>
            <a:ext cx="244200" cy="253460"/>
            <a:chOff x="6620300" y="351056"/>
            <a:chExt cx="244200" cy="172669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oogle Shape;105;p16"/>
          <p:cNvGrpSpPr/>
          <p:nvPr/>
        </p:nvGrpSpPr>
        <p:grpSpPr>
          <a:xfrm>
            <a:off x="8640281" y="2460694"/>
            <a:ext cx="220195" cy="222098"/>
            <a:chOff x="6620300" y="351056"/>
            <a:chExt cx="244200" cy="115113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3707895" y="287760"/>
            <a:ext cx="3763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помощи алгоритма кластеризации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community detection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7735901" y="-370425"/>
            <a:ext cx="1211372" cy="5715000"/>
          </a:xfrm>
          <a:custGeom>
            <a:avLst/>
            <a:gdLst/>
            <a:ahLst/>
            <a:cxnLst/>
            <a:rect l="l" t="t" r="r" b="b"/>
            <a:pathLst>
              <a:path w="52265" h="228600" extrusionOk="0">
                <a:moveTo>
                  <a:pt x="656" y="228600"/>
                </a:moveTo>
                <a:cubicBezTo>
                  <a:pt x="1038" y="222368"/>
                  <a:pt x="-2196" y="199114"/>
                  <a:pt x="2949" y="191206"/>
                </a:cubicBezTo>
                <a:cubicBezTo>
                  <a:pt x="8094" y="183298"/>
                  <a:pt x="26615" y="194816"/>
                  <a:pt x="31524" y="181152"/>
                </a:cubicBezTo>
                <a:cubicBezTo>
                  <a:pt x="36434" y="167488"/>
                  <a:pt x="29474" y="122817"/>
                  <a:pt x="32406" y="109220"/>
                </a:cubicBezTo>
                <a:cubicBezTo>
                  <a:pt x="35338" y="95624"/>
                  <a:pt x="46263" y="109457"/>
                  <a:pt x="49114" y="99573"/>
                </a:cubicBezTo>
                <a:cubicBezTo>
                  <a:pt x="51966" y="89689"/>
                  <a:pt x="54299" y="59164"/>
                  <a:pt x="49515" y="49918"/>
                </a:cubicBezTo>
                <a:cubicBezTo>
                  <a:pt x="44731" y="40672"/>
                  <a:pt x="25532" y="52418"/>
                  <a:pt x="20411" y="44098"/>
                </a:cubicBezTo>
                <a:cubicBezTo>
                  <a:pt x="15290" y="35778"/>
                  <a:pt x="19058" y="7350"/>
                  <a:pt x="18787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Google Shape;116;p17"/>
          <p:cNvSpPr txBox="1"/>
          <p:nvPr/>
        </p:nvSpPr>
        <p:spPr>
          <a:xfrm>
            <a:off x="3707895" y="3904085"/>
            <a:ext cx="3763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делим пространство векторов ответов пользователей на </a:t>
            </a:r>
            <a:r>
              <a:rPr lang="ru-RU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кластеры</a:t>
            </a:r>
            <a:endParaRPr lang="ru-RU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1525270"/>
            <a:ext cx="4686300" cy="2033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90500" y="-107450"/>
            <a:ext cx="3487500" cy="54804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/>
          <p:nvPr/>
        </p:nvSpPr>
        <p:spPr>
          <a:xfrm rot="5400000">
            <a:off x="3172800" y="2482625"/>
            <a:ext cx="468300" cy="220200"/>
          </a:xfrm>
          <a:prstGeom prst="triangle">
            <a:avLst>
              <a:gd name="adj" fmla="val 51553"/>
            </a:avLst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/>
        </p:nvSpPr>
        <p:spPr>
          <a:xfrm>
            <a:off x="-59690" y="1539240"/>
            <a:ext cx="3357245" cy="184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Метод суммаризации, сопоставляющий каждому кластеру лейбл категории, кратко отражающий смысл элементов кластера</a:t>
            </a:r>
            <a:endParaRPr lang="ru-RU" sz="1800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7980725" y="115225"/>
            <a:ext cx="244200" cy="230225"/>
            <a:chOff x="6620300" y="293500"/>
            <a:chExt cx="244200" cy="23022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620300" y="293500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7678600" y="4739908"/>
            <a:ext cx="244200" cy="253460"/>
            <a:chOff x="6620300" y="351056"/>
            <a:chExt cx="244200" cy="172669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oogle Shape;105;p16"/>
          <p:cNvGrpSpPr/>
          <p:nvPr/>
        </p:nvGrpSpPr>
        <p:grpSpPr>
          <a:xfrm>
            <a:off x="8640281" y="2460694"/>
            <a:ext cx="220195" cy="222098"/>
            <a:chOff x="6620300" y="351056"/>
            <a:chExt cx="244200" cy="115113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3707895" y="287760"/>
            <a:ext cx="3763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помощи библиотеки 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yake</a:t>
            </a:r>
            <a:r>
              <a:rPr lang="ru-RU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altLang="en-US" sz="12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выделяем в каждом предложении кластера </a:t>
            </a:r>
            <a:r>
              <a:rPr lang="ru-RU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ключевые слова </a:t>
            </a:r>
            <a:r>
              <a:rPr lang="ru-RU" altLang="en-US" sz="12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выбираем те, у который вероятность максимальная</a:t>
            </a:r>
            <a:endParaRPr lang="ru-RU" altLang="en-US" sz="1200">
              <a:solidFill>
                <a:srgbClr val="8F90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8880" y="1176655"/>
            <a:ext cx="4434205" cy="3562350"/>
          </a:xfrm>
          <a:prstGeom prst="rect">
            <a:avLst/>
          </a:prstGeom>
        </p:spPr>
      </p:pic>
      <p:sp>
        <p:nvSpPr>
          <p:cNvPr id="104" name="Google Shape;104;p16"/>
          <p:cNvSpPr/>
          <p:nvPr/>
        </p:nvSpPr>
        <p:spPr>
          <a:xfrm>
            <a:off x="7735901" y="-370425"/>
            <a:ext cx="1211372" cy="5715000"/>
          </a:xfrm>
          <a:custGeom>
            <a:avLst/>
            <a:gdLst/>
            <a:ahLst/>
            <a:cxnLst/>
            <a:rect l="l" t="t" r="r" b="b"/>
            <a:pathLst>
              <a:path w="52265" h="228600" extrusionOk="0">
                <a:moveTo>
                  <a:pt x="656" y="228600"/>
                </a:moveTo>
                <a:cubicBezTo>
                  <a:pt x="1038" y="222368"/>
                  <a:pt x="-2196" y="199114"/>
                  <a:pt x="2949" y="191206"/>
                </a:cubicBezTo>
                <a:cubicBezTo>
                  <a:pt x="8094" y="183298"/>
                  <a:pt x="26615" y="194816"/>
                  <a:pt x="31524" y="181152"/>
                </a:cubicBezTo>
                <a:cubicBezTo>
                  <a:pt x="36434" y="167488"/>
                  <a:pt x="29474" y="122817"/>
                  <a:pt x="32406" y="109220"/>
                </a:cubicBezTo>
                <a:cubicBezTo>
                  <a:pt x="35338" y="95624"/>
                  <a:pt x="46263" y="109457"/>
                  <a:pt x="49114" y="99573"/>
                </a:cubicBezTo>
                <a:cubicBezTo>
                  <a:pt x="51966" y="89689"/>
                  <a:pt x="54299" y="59164"/>
                  <a:pt x="49515" y="49918"/>
                </a:cubicBezTo>
                <a:cubicBezTo>
                  <a:pt x="44731" y="40672"/>
                  <a:pt x="25532" y="52418"/>
                  <a:pt x="20411" y="44098"/>
                </a:cubicBezTo>
                <a:cubicBezTo>
                  <a:pt x="15290" y="35778"/>
                  <a:pt x="19058" y="7350"/>
                  <a:pt x="18787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1500075" y="1915950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8"/>
          <p:cNvSpPr/>
          <p:nvPr/>
        </p:nvSpPr>
        <p:spPr>
          <a:xfrm flipH="1">
            <a:off x="6332325" y="1915950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8"/>
          <p:cNvSpPr/>
          <p:nvPr/>
        </p:nvSpPr>
        <p:spPr>
          <a:xfrm flipH="1">
            <a:off x="3916200" y="1915950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5" name="Google Shape;125;p18"/>
          <p:cNvCxnSpPr/>
          <p:nvPr/>
        </p:nvCxnSpPr>
        <p:spPr>
          <a:xfrm>
            <a:off x="3085238" y="2560350"/>
            <a:ext cx="557400" cy="0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5501350" y="2571750"/>
            <a:ext cx="557400" cy="0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8"/>
          <p:cNvSpPr txBox="1"/>
          <p:nvPr/>
        </p:nvSpPr>
        <p:spPr>
          <a:xfrm>
            <a:off x="840105" y="351155"/>
            <a:ext cx="7999095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Полный алгоритм модели</a:t>
            </a:r>
            <a:endParaRPr lang="ru-RU" sz="4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8538225" y="0"/>
            <a:ext cx="605775" cy="605775"/>
            <a:chOff x="8538225" y="0"/>
            <a:chExt cx="605775" cy="605775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1"/>
            <a:srcRect l="49720"/>
            <a:stretch>
              <a:fillRect/>
            </a:stretch>
          </p:blipFill>
          <p:spPr>
            <a:xfrm>
              <a:off x="8839417" y="0"/>
              <a:ext cx="304583" cy="60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1"/>
            <a:srcRect b="50017"/>
            <a:stretch>
              <a:fillRect/>
            </a:stretch>
          </p:blipFill>
          <p:spPr>
            <a:xfrm>
              <a:off x="8538225" y="0"/>
              <a:ext cx="605775" cy="3027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/>
          <p:nvPr/>
        </p:nvSpPr>
        <p:spPr>
          <a:xfrm>
            <a:off x="8538225" y="4537725"/>
            <a:ext cx="605700" cy="6057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4"/>
          <p:cNvSpPr/>
          <p:nvPr/>
        </p:nvSpPr>
        <p:spPr>
          <a:xfrm>
            <a:off x="8538263" y="3932025"/>
            <a:ext cx="605700" cy="6057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4"/>
          <p:cNvSpPr/>
          <p:nvPr/>
        </p:nvSpPr>
        <p:spPr>
          <a:xfrm>
            <a:off x="8839424" y="3627450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/>
          <p:nvPr/>
        </p:nvSpPr>
        <p:spPr>
          <a:xfrm>
            <a:off x="8233699" y="48389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/>
          <p:nvPr/>
        </p:nvSpPr>
        <p:spPr>
          <a:xfrm>
            <a:off x="8233699" y="45377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4"/>
          <p:cNvSpPr/>
          <p:nvPr/>
        </p:nvSpPr>
        <p:spPr>
          <a:xfrm>
            <a:off x="7929174" y="48389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4"/>
          <p:cNvSpPr/>
          <p:nvPr/>
        </p:nvSpPr>
        <p:spPr>
          <a:xfrm rot="-2679584">
            <a:off x="-561975" y="-69850"/>
            <a:ext cx="2051050" cy="1587500"/>
          </a:xfrm>
          <a:custGeom>
            <a:avLst/>
            <a:gdLst/>
            <a:ahLst/>
            <a:cxnLst/>
            <a:rect l="l" t="t" r="r" b="b"/>
            <a:pathLst>
              <a:path w="254330" h="71829" extrusionOk="0">
                <a:moveTo>
                  <a:pt x="0" y="42553"/>
                </a:moveTo>
                <a:cubicBezTo>
                  <a:pt x="9814" y="47419"/>
                  <a:pt x="44285" y="72407"/>
                  <a:pt x="58882" y="71747"/>
                </a:cubicBezTo>
                <a:cubicBezTo>
                  <a:pt x="73479" y="71087"/>
                  <a:pt x="73727" y="39997"/>
                  <a:pt x="87581" y="38595"/>
                </a:cubicBezTo>
                <a:cubicBezTo>
                  <a:pt x="101436" y="37193"/>
                  <a:pt x="128155" y="65397"/>
                  <a:pt x="142009" y="63335"/>
                </a:cubicBezTo>
                <a:cubicBezTo>
                  <a:pt x="155864" y="61273"/>
                  <a:pt x="156029" y="31008"/>
                  <a:pt x="170708" y="26225"/>
                </a:cubicBezTo>
                <a:cubicBezTo>
                  <a:pt x="185387" y="21442"/>
                  <a:pt x="216148" y="39008"/>
                  <a:pt x="230085" y="34637"/>
                </a:cubicBezTo>
                <a:cubicBezTo>
                  <a:pt x="244022" y="30266"/>
                  <a:pt x="250289" y="5773"/>
                  <a:pt x="254330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Google Shape;127;p18"/>
          <p:cNvSpPr txBox="1"/>
          <p:nvPr/>
        </p:nvSpPr>
        <p:spPr>
          <a:xfrm>
            <a:off x="1413510" y="2296795"/>
            <a:ext cx="148463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threePt" dir="t"/>
            </a:scene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Составление </a:t>
            </a:r>
            <a:endParaRPr lang="ru-RU" sz="1200" b="1">
              <a:ln w="15875"/>
              <a:gradFill>
                <a:gsLst>
                  <a:gs pos="0">
                    <a:schemeClr val="accent1">
                      <a:lumOff val="-19998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8"/>
                    </a:schemeClr>
                  </a:gs>
                </a:gsLst>
                <a:lin ang="0" scaled="0"/>
              </a:grad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эмбеддингов</a:t>
            </a:r>
            <a:endParaRPr lang="ru-RU" sz="1200" b="1">
              <a:ln w="15875"/>
              <a:gradFill>
                <a:gsLst>
                  <a:gs pos="0">
                    <a:schemeClr val="accent1">
                      <a:lumOff val="-19998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8"/>
                    </a:schemeClr>
                  </a:gs>
                </a:gsLst>
                <a:lin ang="0" scaled="0"/>
              </a:grad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" name="Google Shape;127;p18"/>
          <p:cNvSpPr txBox="1"/>
          <p:nvPr/>
        </p:nvSpPr>
        <p:spPr>
          <a:xfrm>
            <a:off x="3829685" y="2388870"/>
            <a:ext cx="148463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threePt" dir="t"/>
            </a:scene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Кластеризация</a:t>
            </a:r>
            <a:endParaRPr lang="ru-RU" sz="1200" b="1">
              <a:ln w="15875"/>
              <a:gradFill>
                <a:gsLst>
                  <a:gs pos="0">
                    <a:schemeClr val="accent1">
                      <a:lumOff val="-19998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8"/>
                    </a:schemeClr>
                  </a:gs>
                </a:gsLst>
                <a:lin ang="0" scaled="0"/>
              </a:grad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" name="Google Shape;127;p18"/>
          <p:cNvSpPr txBox="1"/>
          <p:nvPr/>
        </p:nvSpPr>
        <p:spPr>
          <a:xfrm>
            <a:off x="6245860" y="2296795"/>
            <a:ext cx="148463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Выделение лейблов</a:t>
            </a:r>
            <a:endParaRPr lang="ru-RU" sz="1200" b="1">
              <a:ln w="15875"/>
              <a:gradFill>
                <a:gsLst>
                  <a:gs pos="0">
                    <a:schemeClr val="accent1">
                      <a:lumOff val="-19998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8"/>
                    </a:schemeClr>
                  </a:gs>
                </a:gsLst>
                <a:lin ang="0" scaled="0"/>
              </a:grad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6035" y="1051560"/>
            <a:ext cx="4422140" cy="4422140"/>
          </a:xfrm>
          <a:prstGeom prst="rect">
            <a:avLst/>
          </a:prstGeom>
        </p:spPr>
      </p:pic>
      <p:sp>
        <p:nvSpPr>
          <p:cNvPr id="89" name="Google Shape;89;p16"/>
          <p:cNvSpPr/>
          <p:nvPr/>
        </p:nvSpPr>
        <p:spPr>
          <a:xfrm>
            <a:off x="-190500" y="-107450"/>
            <a:ext cx="3487500" cy="54804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/>
          <p:nvPr/>
        </p:nvSpPr>
        <p:spPr>
          <a:xfrm rot="5400000">
            <a:off x="3172800" y="2482625"/>
            <a:ext cx="468300" cy="220200"/>
          </a:xfrm>
          <a:prstGeom prst="triangle">
            <a:avLst>
              <a:gd name="adj" fmla="val 51553"/>
            </a:avLst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/>
        </p:nvSpPr>
        <p:spPr>
          <a:xfrm>
            <a:off x="-59690" y="1927225"/>
            <a:ext cx="348869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Алгоритм составления понятного изображения кластеров и их лейблов на 2-мерной плоскости</a:t>
            </a:r>
            <a:endParaRPr lang="ru-RU" sz="1800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7980725" y="115225"/>
            <a:ext cx="244200" cy="230225"/>
            <a:chOff x="6620300" y="293500"/>
            <a:chExt cx="244200" cy="23022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620300" y="293500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7678600" y="4739908"/>
            <a:ext cx="244200" cy="253460"/>
            <a:chOff x="6620300" y="351056"/>
            <a:chExt cx="244200" cy="172669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oogle Shape;105;p16"/>
          <p:cNvGrpSpPr/>
          <p:nvPr/>
        </p:nvGrpSpPr>
        <p:grpSpPr>
          <a:xfrm>
            <a:off x="8640281" y="2460694"/>
            <a:ext cx="220195" cy="222098"/>
            <a:chOff x="6620300" y="351056"/>
            <a:chExt cx="244200" cy="115113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3517265" y="230505"/>
            <a:ext cx="4932045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200">
                <a:solidFill>
                  <a:srgbClr val="8F90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С помощью библиотеки 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numpy</a:t>
            </a:r>
            <a:r>
              <a:rPr lang="ru-RU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altLang="en-US" sz="1200">
                <a:solidFill>
                  <a:srgbClr val="8F90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создаем для каждого кластера центр и нормально распределенные точки близ него - это и будут наши предложения. При помощи библиотеки 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matplotlib </a:t>
            </a:r>
            <a:r>
              <a:rPr lang="ru-RU" altLang="en-US" sz="1200">
                <a:solidFill>
                  <a:srgbClr val="8F90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р</a:t>
            </a:r>
            <a:r>
              <a:rPr lang="ru-RU" altLang="en-US" sz="1200">
                <a:solidFill>
                  <a:srgbClr val="8F90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исуем на плоскости составленные кластеры, помещая в центр масс кластера лейбл</a:t>
            </a:r>
            <a:endParaRPr lang="ru-RU" altLang="en-US" sz="1200">
              <a:solidFill>
                <a:srgbClr val="8F90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7735901" y="-370425"/>
            <a:ext cx="1211372" cy="5715000"/>
          </a:xfrm>
          <a:custGeom>
            <a:avLst/>
            <a:gdLst/>
            <a:ahLst/>
            <a:cxnLst/>
            <a:rect l="l" t="t" r="r" b="b"/>
            <a:pathLst>
              <a:path w="52265" h="228600" extrusionOk="0">
                <a:moveTo>
                  <a:pt x="656" y="228600"/>
                </a:moveTo>
                <a:cubicBezTo>
                  <a:pt x="1038" y="222368"/>
                  <a:pt x="-2196" y="199114"/>
                  <a:pt x="2949" y="191206"/>
                </a:cubicBezTo>
                <a:cubicBezTo>
                  <a:pt x="8094" y="183298"/>
                  <a:pt x="26615" y="194816"/>
                  <a:pt x="31524" y="181152"/>
                </a:cubicBezTo>
                <a:cubicBezTo>
                  <a:pt x="36434" y="167488"/>
                  <a:pt x="29474" y="122817"/>
                  <a:pt x="32406" y="109220"/>
                </a:cubicBezTo>
                <a:cubicBezTo>
                  <a:pt x="35338" y="95624"/>
                  <a:pt x="46263" y="109457"/>
                  <a:pt x="49114" y="99573"/>
                </a:cubicBezTo>
                <a:cubicBezTo>
                  <a:pt x="51966" y="89689"/>
                  <a:pt x="54299" y="59164"/>
                  <a:pt x="49515" y="49918"/>
                </a:cubicBezTo>
                <a:cubicBezTo>
                  <a:pt x="44731" y="40672"/>
                  <a:pt x="25532" y="52418"/>
                  <a:pt x="20411" y="44098"/>
                </a:cubicBezTo>
                <a:cubicBezTo>
                  <a:pt x="15290" y="35778"/>
                  <a:pt x="19058" y="7350"/>
                  <a:pt x="18787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624400" y="159297"/>
            <a:ext cx="8598532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cs typeface="Montserrat Medium" charset="0"/>
              </a:rPr>
              <a:t>Te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cs typeface="Montserrat Medium" charset="0"/>
              </a:rPr>
              <a:t>le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cs typeface="Montserrat Medium" charset="0"/>
              </a:rPr>
              <a:t>gram Bot: 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cs typeface="Montserrat Medium" charset="0"/>
              </a:rPr>
              <a:t>Общая структура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890" y="1695450"/>
            <a:ext cx="23012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1. Основная задача:</a:t>
            </a:r>
            <a:endParaRPr lang="ru-RU" sz="1200" b="1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  <a:p>
            <a:r>
              <a:rPr lang="ru-RU" sz="1200" dirty="0" err="1">
                <a:latin typeface="Montserrat Medium" charset="0"/>
                <a:cs typeface="Montserrat Medium" charset="0"/>
              </a:rPr>
              <a:t>Telegram</a:t>
            </a:r>
            <a:r>
              <a:rPr lang="ru-RU" sz="1200" dirty="0">
                <a:latin typeface="Montserrat Medium" charset="0"/>
                <a:cs typeface="Montserrat Medium" charset="0"/>
              </a:rPr>
              <a:t>-бот выполняет роль интерфейса взаимодействия между администратором системы и сотрудниками компании.</a:t>
            </a:r>
            <a:endParaRPr lang="ru-RU" sz="1200" dirty="0">
              <a:latin typeface="Montserrat Medium" charset="0"/>
              <a:cs typeface="Montserrat Medium" charset="0"/>
            </a:endParaRPr>
          </a:p>
        </p:txBody>
      </p:sp>
      <p:sp>
        <p:nvSpPr>
          <p:cNvPr id="3" name="Google Shape;122;p18"/>
          <p:cNvSpPr/>
          <p:nvPr/>
        </p:nvSpPr>
        <p:spPr>
          <a:xfrm>
            <a:off x="642076" y="3340712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23;p18"/>
          <p:cNvSpPr/>
          <p:nvPr/>
        </p:nvSpPr>
        <p:spPr>
          <a:xfrm flipH="1">
            <a:off x="6571318" y="3284005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24;p18"/>
          <p:cNvSpPr/>
          <p:nvPr/>
        </p:nvSpPr>
        <p:spPr>
          <a:xfrm flipH="1">
            <a:off x="3668305" y="1625544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" name="Google Shape;125;p18"/>
          <p:cNvCxnSpPr/>
          <p:nvPr/>
        </p:nvCxnSpPr>
        <p:spPr>
          <a:xfrm flipV="1">
            <a:off x="2076893" y="2281344"/>
            <a:ext cx="1311349" cy="890676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126;p18"/>
          <p:cNvCxnSpPr/>
          <p:nvPr/>
        </p:nvCxnSpPr>
        <p:spPr>
          <a:xfrm>
            <a:off x="5146624" y="2281344"/>
            <a:ext cx="1296706" cy="890676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2732766" y="3031685"/>
            <a:ext cx="3182679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2. Функциональные возможности:</a:t>
            </a:r>
            <a:endParaRPr lang="ru-RU" sz="1200" b="1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  <a:p>
            <a:r>
              <a:rPr lang="ru-RU" sz="1200" b="1" dirty="0">
                <a:solidFill>
                  <a:schemeClr val="accent1"/>
                </a:solidFill>
                <a:latin typeface="Montserrat Medium" charset="0"/>
                <a:cs typeface="Montserrat Medium" charset="0"/>
              </a:rPr>
              <a:t>Администратор:</a:t>
            </a:r>
            <a:endParaRPr lang="ru-RU" sz="1200" dirty="0">
              <a:solidFill>
                <a:schemeClr val="accent1"/>
              </a:solidFill>
              <a:latin typeface="Montserrat Medium" charset="0"/>
              <a:cs typeface="Montserrat Medium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Создаёт и отправляет опросы сотрудникам.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Просматривает результаты опросов через интерфейс бота.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r>
              <a:rPr lang="ru-RU" sz="1200" b="1" dirty="0">
                <a:solidFill>
                  <a:schemeClr val="accent1"/>
                </a:solidFill>
                <a:latin typeface="Montserrat Medium" charset="0"/>
                <a:cs typeface="Montserrat Medium" charset="0"/>
              </a:rPr>
              <a:t>Сотрудники:</a:t>
            </a:r>
            <a:endParaRPr lang="ru-RU" sz="1200" dirty="0">
              <a:solidFill>
                <a:schemeClr val="accent1"/>
              </a:solidFill>
              <a:latin typeface="Montserrat Medium" charset="0"/>
              <a:cs typeface="Montserrat Medium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Получают опросы и отвечают на вопросы через бот в </a:t>
            </a:r>
            <a:r>
              <a:rPr lang="ru-RU" sz="1200" dirty="0" err="1">
                <a:latin typeface="Montserrat Medium" charset="0"/>
                <a:cs typeface="Montserrat Medium" charset="0"/>
              </a:rPr>
              <a:t>Telegram</a:t>
            </a:r>
            <a:r>
              <a:rPr lang="ru-RU" sz="1200" dirty="0">
                <a:latin typeface="Montserrat Medium" charset="0"/>
                <a:cs typeface="Montserrat Medium" charset="0"/>
              </a:rPr>
              <a:t>.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endParaRPr lang="ru-RU" dirty="0">
              <a:latin typeface="Montserrat Medium" charset="0"/>
              <a:cs typeface="Montserrat Mediu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525" y="1664335"/>
            <a:ext cx="319595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3. Работа с базой данных:</a:t>
            </a:r>
            <a:endParaRPr lang="ru-RU" sz="1200" b="1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accent1"/>
                </a:solidFill>
                <a:latin typeface="Montserrat Medium" charset="0"/>
                <a:cs typeface="Montserrat Medium" charset="0"/>
              </a:rPr>
              <a:t>SQLite</a:t>
            </a:r>
            <a:r>
              <a:rPr lang="ru-RU" sz="1200" b="1" dirty="0">
                <a:solidFill>
                  <a:schemeClr val="accent1"/>
                </a:solidFill>
                <a:latin typeface="Montserrat Medium" charset="0"/>
                <a:cs typeface="Montserrat Medium" charset="0"/>
              </a:rPr>
              <a:t> база данных:</a:t>
            </a:r>
            <a:endParaRPr lang="ru-RU" sz="1200" dirty="0">
              <a:solidFill>
                <a:schemeClr val="accent1"/>
              </a:solidFill>
              <a:latin typeface="Montserrat Medium" charset="0"/>
              <a:cs typeface="Montserrat Medium" charset="0"/>
            </a:endParaRPr>
          </a:p>
          <a:p>
            <a:pPr marL="6286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Хранит все ответы сотрудников на опрос.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pPr marL="6286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Позволяет определять роль сотрудника </a:t>
            </a:r>
            <a:r>
              <a:rPr lang="en-US" sz="1200" dirty="0">
                <a:latin typeface="Montserrat Medium" charset="0"/>
                <a:cs typeface="Montserrat Medium" charset="0"/>
              </a:rPr>
              <a:t>admin/employee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endParaRPr lang="ru-RU" dirty="0">
              <a:latin typeface="Montserrat Medium" charset="0"/>
              <a:cs typeface="Montserrat Medium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311" y="3361591"/>
            <a:ext cx="1269841" cy="126984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64" y="1625544"/>
            <a:ext cx="1269841" cy="126984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41" y="3354116"/>
            <a:ext cx="1198309" cy="1198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-102870" y="-108085"/>
            <a:ext cx="5499691" cy="54804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7"/>
          <p:cNvSpPr/>
          <p:nvPr/>
        </p:nvSpPr>
        <p:spPr>
          <a:xfrm rot="5400000">
            <a:off x="5185141" y="2461649"/>
            <a:ext cx="468300" cy="220200"/>
          </a:xfrm>
          <a:prstGeom prst="triangle">
            <a:avLst>
              <a:gd name="adj" fmla="val 51553"/>
            </a:avLst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7"/>
          <p:cNvSpPr/>
          <p:nvPr/>
        </p:nvSpPr>
        <p:spPr>
          <a:xfrm>
            <a:off x="7831675" y="-107450"/>
            <a:ext cx="959804" cy="5928500"/>
          </a:xfrm>
          <a:custGeom>
            <a:avLst/>
            <a:gdLst/>
            <a:ahLst/>
            <a:cxnLst/>
            <a:rect l="l" t="t" r="r" b="b"/>
            <a:pathLst>
              <a:path w="63062" h="237140" extrusionOk="0">
                <a:moveTo>
                  <a:pt x="0" y="237140"/>
                </a:moveTo>
                <a:lnTo>
                  <a:pt x="0" y="186559"/>
                </a:lnTo>
                <a:lnTo>
                  <a:pt x="32844" y="186559"/>
                </a:lnTo>
                <a:lnTo>
                  <a:pt x="32844" y="145831"/>
                </a:lnTo>
                <a:lnTo>
                  <a:pt x="63062" y="145831"/>
                </a:lnTo>
                <a:lnTo>
                  <a:pt x="63062" y="44669"/>
                </a:lnTo>
                <a:lnTo>
                  <a:pt x="45325" y="44669"/>
                </a:lnTo>
                <a:lnTo>
                  <a:pt x="45325" y="0"/>
                </a:lnTo>
              </a:path>
            </a:pathLst>
          </a:custGeom>
          <a:noFill/>
          <a:ln w="28575" cap="flat" cmpd="sng">
            <a:solidFill>
              <a:srgbClr val="0055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extBox 1"/>
          <p:cNvSpPr txBox="1"/>
          <p:nvPr/>
        </p:nvSpPr>
        <p:spPr>
          <a:xfrm>
            <a:off x="-13970" y="194310"/>
            <a:ext cx="9247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Взаимодействие Телеграм-бота </a:t>
            </a:r>
            <a:r>
              <a:rPr lang="ru-RU" sz="2400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с</a:t>
            </a:r>
            <a:r>
              <a:rPr lang="ru-RU" sz="2400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 </a:t>
            </a:r>
            <a:r>
              <a:rPr lang="ru-RU" sz="2400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нейросетью</a:t>
            </a:r>
            <a:endParaRPr lang="ru-RU" sz="2400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" y="1125854"/>
            <a:ext cx="5557501" cy="289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Сбор данных</a:t>
            </a: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: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Телеграм-бот отправляет опросы сотрудникам.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Ответы сохраняются в базе данных.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Обработка нейросетью</a:t>
            </a: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: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Ответы передаются нейросети для анализа.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Нейросеть использует </a:t>
            </a:r>
            <a:r>
              <a:rPr lang="ru-RU" altLang="ru-RU" dirty="0" err="1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эмбеддинги</a:t>
            </a: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 для анализа смыслов.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Результаты</a:t>
            </a: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: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Кластеризация по темам.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Визуализация ключевых слов (например, облако слов).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1969" y="707888"/>
            <a:ext cx="849289" cy="849289"/>
          </a:xfrm>
          <a:prstGeom prst="rect">
            <a:avLst/>
          </a:prstGeom>
        </p:spPr>
      </p:pic>
      <p:cxnSp>
        <p:nvCxnSpPr>
          <p:cNvPr id="8" name="Google Shape;125;p18"/>
          <p:cNvCxnSpPr/>
          <p:nvPr/>
        </p:nvCxnSpPr>
        <p:spPr>
          <a:xfrm>
            <a:off x="6066613" y="1610317"/>
            <a:ext cx="0" cy="579990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69" y="2255359"/>
            <a:ext cx="849290" cy="849290"/>
          </a:xfrm>
          <a:prstGeom prst="rect">
            <a:avLst/>
          </a:prstGeom>
        </p:spPr>
      </p:pic>
      <p:cxnSp>
        <p:nvCxnSpPr>
          <p:cNvPr id="13" name="Google Shape;125;p18"/>
          <p:cNvCxnSpPr/>
          <p:nvPr/>
        </p:nvCxnSpPr>
        <p:spPr>
          <a:xfrm>
            <a:off x="6069124" y="3168441"/>
            <a:ext cx="0" cy="579990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68" y="3839478"/>
            <a:ext cx="849290" cy="84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88089" y="882850"/>
            <a:ext cx="12475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Сбор</a:t>
            </a:r>
            <a:endParaRPr lang="ru-RU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  <a:p>
            <a:r>
              <a:rPr lang="ru-RU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данных</a:t>
            </a:r>
            <a:endParaRPr lang="ru-RU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5772" y="2436718"/>
            <a:ext cx="178803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Анализ нейросетью</a:t>
            </a:r>
            <a:endParaRPr lang="ru-RU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5771" y="4024654"/>
            <a:ext cx="178803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Визуализация результатов</a:t>
            </a:r>
            <a:endParaRPr lang="ru-RU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2533</Words>
  <Application>WPS Presentation</Application>
  <PresentationFormat/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Montserrat Medium</vt:lpstr>
      <vt:lpstr>Lato</vt:lpstr>
      <vt:lpstr>Montserrat Medium</vt:lpstr>
      <vt:lpstr>Microsoft YaHei</vt:lpstr>
      <vt:lpstr>Arial Unicode MS</vt:lpstr>
      <vt:lpstr>Simple Light</vt:lpstr>
      <vt:lpstr>Использование ИИ в продукте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ИИ в продукте</dc:title>
  <dc:creator/>
  <cp:lastModifiedBy>akvat</cp:lastModifiedBy>
  <cp:revision>5</cp:revision>
  <dcterms:created xsi:type="dcterms:W3CDTF">2024-10-02T20:26:00Z</dcterms:created>
  <dcterms:modified xsi:type="dcterms:W3CDTF">2024-10-04T11:00:42Z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08C408DACB4E49FCA0400CE84FFA48A2_13</vt:lpwstr>
  </property>
  <property fmtid="{D5CDD505-2E9C-101B-9397-08002B2CF9AE}" pid="3" name="KSOProductBuildVer">
    <vt:lpwstr>1049-12.2.0.18283</vt:lpwstr>
  </property>
</Properties>
</file>