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Valli\Desktop\Data%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7"/>
    </mc:Choice>
    <mc:Fallback>
      <c:style val="7"/>
    </mc:Fallback>
  </mc:AlternateContent>
  <c:pivotSource>
    <c:name>[Data analysis.xlsx]PIVOT TABLE&amp;CHART!PivotTable2</c:name>
    <c:fmtId val="5"/>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0.22160651160210437"/>
          <c:y val="0.10160212766808528"/>
          <c:w val="0.66155893100582386"/>
          <c:h val="0.82403937400100857"/>
        </c:manualLayout>
      </c:layout>
      <c:barChart>
        <c:barDir val="bar"/>
        <c:grouping val="clustered"/>
        <c:varyColors val="0"/>
        <c:ser>
          <c:idx val="0"/>
          <c:order val="0"/>
          <c:tx>
            <c:strRef>
              <c:f>'PIVOT TABLE&amp;CHART'!$B$3:$B$4</c:f>
              <c:strCache>
                <c:ptCount val="1"/>
                <c:pt idx="0">
                  <c:v>No</c:v>
                </c:pt>
              </c:strCache>
            </c:strRef>
          </c:tx>
          <c:invertIfNegative val="0"/>
          <c:cat>
            <c:strRef>
              <c:f>'PIVOT TABLE&amp;CHART'!$A$5:$A$8</c:f>
              <c:strCache>
                <c:ptCount val="3"/>
                <c:pt idx="0">
                  <c:v>Human Resources</c:v>
                </c:pt>
                <c:pt idx="1">
                  <c:v>Research &amp; Development</c:v>
                </c:pt>
                <c:pt idx="2">
                  <c:v>Sales</c:v>
                </c:pt>
              </c:strCache>
            </c:strRef>
          </c:cat>
          <c:val>
            <c:numRef>
              <c:f>'PIVOT TABLE&amp;CHART'!$B$5:$B$8</c:f>
              <c:numCache>
                <c:formatCode>General</c:formatCode>
                <c:ptCount val="3"/>
                <c:pt idx="0">
                  <c:v>20566</c:v>
                </c:pt>
                <c:pt idx="1">
                  <c:v>187344</c:v>
                </c:pt>
                <c:pt idx="2">
                  <c:v>90686</c:v>
                </c:pt>
              </c:numCache>
            </c:numRef>
          </c:val>
        </c:ser>
        <c:ser>
          <c:idx val="1"/>
          <c:order val="1"/>
          <c:tx>
            <c:strRef>
              <c:f>'PIVOT TABLE&amp;CHART'!$C$3:$C$4</c:f>
              <c:strCache>
                <c:ptCount val="1"/>
                <c:pt idx="0">
                  <c:v>Yes</c:v>
                </c:pt>
              </c:strCache>
            </c:strRef>
          </c:tx>
          <c:invertIfNegative val="0"/>
          <c:cat>
            <c:strRef>
              <c:f>'PIVOT TABLE&amp;CHART'!$A$5:$A$8</c:f>
              <c:strCache>
                <c:ptCount val="3"/>
                <c:pt idx="0">
                  <c:v>Human Resources</c:v>
                </c:pt>
                <c:pt idx="1">
                  <c:v>Research &amp; Development</c:v>
                </c:pt>
                <c:pt idx="2">
                  <c:v>Sales</c:v>
                </c:pt>
              </c:strCache>
            </c:strRef>
          </c:cat>
          <c:val>
            <c:numRef>
              <c:f>'PIVOT TABLE&amp;CHART'!$C$5:$C$8</c:f>
              <c:numCache>
                <c:formatCode>General</c:formatCode>
                <c:ptCount val="3"/>
                <c:pt idx="0">
                  <c:v>24079</c:v>
                </c:pt>
                <c:pt idx="1">
                  <c:v>272635</c:v>
                </c:pt>
                <c:pt idx="2">
                  <c:v>137047</c:v>
                </c:pt>
              </c:numCache>
            </c:numRef>
          </c:val>
        </c:ser>
        <c:dLbls>
          <c:showLegendKey val="0"/>
          <c:showVal val="0"/>
          <c:showCatName val="0"/>
          <c:showSerName val="0"/>
          <c:showPercent val="0"/>
          <c:showBubbleSize val="0"/>
        </c:dLbls>
        <c:gapWidth val="150"/>
        <c:axId val="215660416"/>
        <c:axId val="219611520"/>
      </c:barChart>
      <c:catAx>
        <c:axId val="215660416"/>
        <c:scaling>
          <c:orientation val="minMax"/>
        </c:scaling>
        <c:delete val="0"/>
        <c:axPos val="l"/>
        <c:majorTickMark val="out"/>
        <c:minorTickMark val="none"/>
        <c:tickLblPos val="nextTo"/>
        <c:crossAx val="219611520"/>
        <c:crosses val="autoZero"/>
        <c:auto val="1"/>
        <c:lblAlgn val="ctr"/>
        <c:lblOffset val="100"/>
        <c:noMultiLvlLbl val="0"/>
      </c:catAx>
      <c:valAx>
        <c:axId val="219611520"/>
        <c:scaling>
          <c:orientation val="minMax"/>
        </c:scaling>
        <c:delete val="0"/>
        <c:axPos val="b"/>
        <c:majorGridlines/>
        <c:numFmt formatCode="General" sourceLinked="1"/>
        <c:majorTickMark val="out"/>
        <c:minorTickMark val="none"/>
        <c:tickLblPos val="nextTo"/>
        <c:crossAx val="215660416"/>
        <c:crosses val="autoZero"/>
        <c:crossBetween val="between"/>
      </c:valAx>
    </c:plotArea>
    <c:legend>
      <c:legendPos val="r"/>
      <c:layout>
        <c:manualLayout>
          <c:xMode val="edge"/>
          <c:yMode val="edge"/>
          <c:x val="0.87975172749086761"/>
          <c:y val="0.44085887916241073"/>
          <c:w val="0.10067767873844978"/>
          <c:h val="0.252755410642717"/>
        </c:manualLayout>
      </c:layout>
      <c:overlay val="0"/>
    </c:legend>
    <c:plotVisOnly val="1"/>
    <c:dispBlanksAs val="gap"/>
    <c:showDLblsOverMax val="0"/>
  </c:chart>
  <c:txPr>
    <a:bodyPr/>
    <a:lstStyle/>
    <a:p>
      <a:pPr>
        <a:defRPr sz="1800"/>
      </a:pPr>
      <a:endParaRPr lang="en-US"/>
    </a:p>
  </c:txPr>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drawing1.xml><?xml version="1.0" encoding="utf-8"?>
<c:userShapes xmlns:c="http://schemas.openxmlformats.org/drawingml/2006/chart">
  <cdr:relSizeAnchor xmlns:cdr="http://schemas.openxmlformats.org/drawingml/2006/chartDrawing">
    <cdr:from>
      <cdr:x>0.1572</cdr:x>
      <cdr:y>0</cdr:y>
    </cdr:from>
    <cdr:to>
      <cdr:x>0.87846</cdr:x>
      <cdr:y>0.10564</cdr:y>
    </cdr:to>
    <cdr:sp macro="" textlink="">
      <cdr:nvSpPr>
        <cdr:cNvPr id="2" name="TextBox 1"/>
        <cdr:cNvSpPr txBox="1"/>
      </cdr:nvSpPr>
      <cdr:spPr>
        <a:xfrm xmlns:a="http://schemas.openxmlformats.org/drawingml/2006/main">
          <a:off x="1224136" y="0"/>
          <a:ext cx="5616624" cy="44896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IN" sz="1600" dirty="0" smtClean="0"/>
            <a:t>    </a:t>
          </a:r>
          <a:r>
            <a:rPr lang="en-IN" sz="1600" b="1" dirty="0" smtClean="0">
              <a:solidFill>
                <a:schemeClr val="tx1"/>
              </a:solidFill>
            </a:rPr>
            <a:t>EMPLOYEE</a:t>
          </a:r>
          <a:r>
            <a:rPr lang="en-IN" sz="1600" b="1" baseline="0" dirty="0" smtClean="0">
              <a:solidFill>
                <a:schemeClr val="tx1"/>
              </a:solidFill>
            </a:rPr>
            <a:t> </a:t>
          </a:r>
          <a:r>
            <a:rPr lang="en-IN" sz="1600" b="1" baseline="0" dirty="0">
              <a:solidFill>
                <a:schemeClr val="tx1"/>
              </a:solidFill>
            </a:rPr>
            <a:t>JOB SATISFACTION ANALYSIS</a:t>
          </a:r>
        </a:p>
        <a:p xmlns:a="http://schemas.openxmlformats.org/drawingml/2006/main">
          <a:endParaRPr lang="en-IN"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77978DAE-1B63-481A-902B-EC1F95A83B23}" type="datetimeFigureOut">
              <a:rPr lang="en-IN" smtClean="0"/>
              <a:t>28-08-2024</a:t>
            </a:fld>
            <a:endParaRPr lang="en-IN"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335EEFC-DD81-4946-9850-08FCB66C05CB}"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978DAE-1B63-481A-902B-EC1F95A83B23}" type="datetimeFigureOut">
              <a:rPr lang="en-IN" smtClean="0"/>
              <a:t>28-08-2024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35EEFC-DD81-4946-9850-08FCB66C05CB}"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978DAE-1B63-481A-902B-EC1F95A83B23}" type="datetimeFigureOut">
              <a:rPr lang="en-IN" smtClean="0"/>
              <a:t>28-08-2024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35EEFC-DD81-4946-9850-08FCB66C05CB}"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77978DAE-1B63-481A-902B-EC1F95A83B23}" type="datetimeFigureOut">
              <a:rPr lang="en-IN" smtClean="0"/>
              <a:t>28-08-2024</a:t>
            </a:fld>
            <a:endParaRPr lang="en-IN" dirty="0"/>
          </a:p>
        </p:txBody>
      </p:sp>
      <p:sp>
        <p:nvSpPr>
          <p:cNvPr id="5" name="Footer Placeholder 4"/>
          <p:cNvSpPr>
            <a:spLocks noGrp="1"/>
          </p:cNvSpPr>
          <p:nvPr>
            <p:ph type="ftr" sz="quarter" idx="11"/>
          </p:nvPr>
        </p:nvSpPr>
        <p:spPr>
          <a:xfrm>
            <a:off x="457200" y="6480969"/>
            <a:ext cx="4260056" cy="300831"/>
          </a:xfrm>
        </p:spPr>
        <p:txBody>
          <a:bodyPr/>
          <a:lstStyle/>
          <a:p>
            <a:endParaRPr lang="en-IN" dirty="0"/>
          </a:p>
        </p:txBody>
      </p:sp>
      <p:sp>
        <p:nvSpPr>
          <p:cNvPr id="6" name="Slide Number Placeholder 5"/>
          <p:cNvSpPr>
            <a:spLocks noGrp="1"/>
          </p:cNvSpPr>
          <p:nvPr>
            <p:ph type="sldNum" sz="quarter" idx="12"/>
          </p:nvPr>
        </p:nvSpPr>
        <p:spPr/>
        <p:txBody>
          <a:bodyPr/>
          <a:lstStyle/>
          <a:p>
            <a:fld id="{4335EEFC-DD81-4946-9850-08FCB66C05CB}"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fld id="{77978DAE-1B63-481A-902B-EC1F95A83B23}" type="datetimeFigureOut">
              <a:rPr lang="en-IN" smtClean="0"/>
              <a:t>28-08-2024</a:t>
            </a:fld>
            <a:endParaRPr lang="en-IN" dirty="0"/>
          </a:p>
        </p:txBody>
      </p:sp>
      <p:sp>
        <p:nvSpPr>
          <p:cNvPr id="5" name="Footer Placeholder 4"/>
          <p:cNvSpPr>
            <a:spLocks noGrp="1"/>
          </p:cNvSpPr>
          <p:nvPr>
            <p:ph type="ftr" sz="quarter" idx="11"/>
          </p:nvPr>
        </p:nvSpPr>
        <p:spPr>
          <a:xfrm>
            <a:off x="2619376" y="6480969"/>
            <a:ext cx="4260056" cy="300831"/>
          </a:xfrm>
        </p:spPr>
        <p:txBody>
          <a:bodyPr/>
          <a:lstStyle/>
          <a:p>
            <a:endParaRPr lang="en-IN" dirty="0"/>
          </a:p>
        </p:txBody>
      </p:sp>
      <p:sp>
        <p:nvSpPr>
          <p:cNvPr id="6" name="Slide Number Placeholder 5"/>
          <p:cNvSpPr>
            <a:spLocks noGrp="1"/>
          </p:cNvSpPr>
          <p:nvPr>
            <p:ph type="sldNum" sz="quarter" idx="12"/>
          </p:nvPr>
        </p:nvSpPr>
        <p:spPr>
          <a:xfrm>
            <a:off x="8451056" y="809624"/>
            <a:ext cx="502920" cy="300831"/>
          </a:xfrm>
        </p:spPr>
        <p:txBody>
          <a:bodyPr/>
          <a:lstStyle/>
          <a:p>
            <a:fld id="{4335EEFC-DD81-4946-9850-08FCB66C05CB}" type="slidenum">
              <a:rPr lang="en-IN" smtClean="0"/>
              <a:t>‹#›</a:t>
            </a:fld>
            <a:endParaRPr lang="en-IN"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77978DAE-1B63-481A-902B-EC1F95A83B23}" type="datetimeFigureOut">
              <a:rPr lang="en-IN" smtClean="0"/>
              <a:t>28-08-2024</a:t>
            </a:fld>
            <a:endParaRPr lang="en-IN" dirty="0"/>
          </a:p>
        </p:txBody>
      </p:sp>
      <p:sp>
        <p:nvSpPr>
          <p:cNvPr id="6" name="Footer Placeholder 5"/>
          <p:cNvSpPr>
            <a:spLocks noGrp="1"/>
          </p:cNvSpPr>
          <p:nvPr>
            <p:ph type="ftr" sz="quarter" idx="11"/>
          </p:nvPr>
        </p:nvSpPr>
        <p:spPr>
          <a:xfrm>
            <a:off x="457200" y="6480969"/>
            <a:ext cx="4260056" cy="301752"/>
          </a:xfrm>
        </p:spPr>
        <p:txBody>
          <a:bodyPr/>
          <a:lstStyle/>
          <a:p>
            <a:endParaRPr lang="en-IN" dirty="0"/>
          </a:p>
        </p:txBody>
      </p:sp>
      <p:sp>
        <p:nvSpPr>
          <p:cNvPr id="7" name="Slide Number Placeholder 6"/>
          <p:cNvSpPr>
            <a:spLocks noGrp="1"/>
          </p:cNvSpPr>
          <p:nvPr>
            <p:ph type="sldNum" sz="quarter" idx="12"/>
          </p:nvPr>
        </p:nvSpPr>
        <p:spPr>
          <a:xfrm>
            <a:off x="7589520" y="6480969"/>
            <a:ext cx="502920" cy="301752"/>
          </a:xfrm>
        </p:spPr>
        <p:txBody>
          <a:bodyPr/>
          <a:lstStyle/>
          <a:p>
            <a:fld id="{4335EEFC-DD81-4946-9850-08FCB66C05CB}"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7978DAE-1B63-481A-902B-EC1F95A83B23}" type="datetimeFigureOut">
              <a:rPr lang="en-IN" smtClean="0"/>
              <a:t>28-08-2024</a:t>
            </a:fld>
            <a:endParaRPr lang="en-IN" dirty="0"/>
          </a:p>
        </p:txBody>
      </p:sp>
      <p:sp>
        <p:nvSpPr>
          <p:cNvPr id="8" name="Footer Placeholder 7"/>
          <p:cNvSpPr>
            <a:spLocks noGrp="1"/>
          </p:cNvSpPr>
          <p:nvPr>
            <p:ph type="ftr" sz="quarter" idx="11"/>
          </p:nvPr>
        </p:nvSpPr>
        <p:spPr>
          <a:xfrm>
            <a:off x="457200" y="6480969"/>
            <a:ext cx="4261104" cy="301752"/>
          </a:xfrm>
        </p:spPr>
        <p:txBody>
          <a:bodyPr/>
          <a:lstStyle/>
          <a:p>
            <a:endParaRPr lang="en-IN"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335EEFC-DD81-4946-9850-08FCB66C05CB}"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978DAE-1B63-481A-902B-EC1F95A83B23}" type="datetimeFigureOut">
              <a:rPr lang="en-IN" smtClean="0"/>
              <a:t>28-08-2024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35EEFC-DD81-4946-9850-08FCB66C05CB}"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77978DAE-1B63-481A-902B-EC1F95A83B23}" type="datetimeFigureOut">
              <a:rPr lang="en-IN" smtClean="0"/>
              <a:t>28-08-2024</a:t>
            </a:fld>
            <a:endParaRPr lang="en-IN" dirty="0"/>
          </a:p>
        </p:txBody>
      </p:sp>
      <p:sp>
        <p:nvSpPr>
          <p:cNvPr id="3" name="Footer Placeholder 2"/>
          <p:cNvSpPr>
            <a:spLocks noGrp="1"/>
          </p:cNvSpPr>
          <p:nvPr>
            <p:ph type="ftr" sz="quarter" idx="11"/>
          </p:nvPr>
        </p:nvSpPr>
        <p:spPr>
          <a:xfrm>
            <a:off x="457200" y="6481890"/>
            <a:ext cx="4260056" cy="300831"/>
          </a:xfrm>
        </p:spPr>
        <p:txBody>
          <a:bodyPr/>
          <a:lstStyle/>
          <a:p>
            <a:endParaRPr lang="en-IN" dirty="0"/>
          </a:p>
        </p:txBody>
      </p:sp>
      <p:sp>
        <p:nvSpPr>
          <p:cNvPr id="4" name="Slide Number Placeholder 3"/>
          <p:cNvSpPr>
            <a:spLocks noGrp="1"/>
          </p:cNvSpPr>
          <p:nvPr>
            <p:ph type="sldNum" sz="quarter" idx="12"/>
          </p:nvPr>
        </p:nvSpPr>
        <p:spPr>
          <a:xfrm>
            <a:off x="7589520" y="6480969"/>
            <a:ext cx="502920" cy="301752"/>
          </a:xfrm>
        </p:spPr>
        <p:txBody>
          <a:bodyPr/>
          <a:lstStyle/>
          <a:p>
            <a:fld id="{4335EEFC-DD81-4946-9850-08FCB66C05CB}"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7978DAE-1B63-481A-902B-EC1F95A83B23}" type="datetimeFigureOut">
              <a:rPr lang="en-IN" smtClean="0"/>
              <a:t>28-08-2024</a:t>
            </a:fld>
            <a:endParaRPr lang="en-IN"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335EEFC-DD81-4946-9850-08FCB66C05CB}"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77978DAE-1B63-481A-902B-EC1F95A83B23}" type="datetimeFigureOut">
              <a:rPr lang="en-IN" smtClean="0"/>
              <a:t>28-08-2024</a:t>
            </a:fld>
            <a:endParaRPr lang="en-IN"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335EEFC-DD81-4946-9850-08FCB66C05CB}"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7978DAE-1B63-481A-902B-EC1F95A83B23}" type="datetimeFigureOut">
              <a:rPr lang="en-IN" smtClean="0"/>
              <a:t>28-08-2024</a:t>
            </a:fld>
            <a:endParaRPr lang="en-IN"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335EEFC-DD81-4946-9850-08FCB66C05CB}" type="slidenum">
              <a:rPr lang="en-IN" smtClean="0"/>
              <a:t>‹#›</a:t>
            </a:fld>
            <a:endParaRPr lang="en-IN"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DATA ANALYSIS</a:t>
            </a:r>
            <a:br>
              <a:rPr lang="en-US" dirty="0" smtClean="0"/>
            </a:br>
            <a:endParaRPr lang="en-IN" dirty="0"/>
          </a:p>
        </p:txBody>
      </p:sp>
      <p:sp>
        <p:nvSpPr>
          <p:cNvPr id="3" name="Subtitle 2"/>
          <p:cNvSpPr>
            <a:spLocks noGrp="1"/>
          </p:cNvSpPr>
          <p:nvPr>
            <p:ph type="subTitle" idx="1"/>
          </p:nvPr>
        </p:nvSpPr>
        <p:spPr>
          <a:xfrm>
            <a:off x="323528" y="2250280"/>
            <a:ext cx="8279928" cy="3987032"/>
          </a:xfrm>
        </p:spPr>
        <p:txBody>
          <a:bodyPr>
            <a:normAutofit/>
          </a:bodyPr>
          <a:lstStyle/>
          <a:p>
            <a:pPr algn="l"/>
            <a:r>
              <a:rPr lang="en-US" sz="2800" b="1" dirty="0" smtClean="0"/>
              <a:t>STUDENT NAME: VALLI.S</a:t>
            </a:r>
          </a:p>
          <a:p>
            <a:pPr algn="l"/>
            <a:r>
              <a:rPr lang="en-US" sz="2800" b="1" dirty="0" smtClean="0"/>
              <a:t>REG NO: 312216817</a:t>
            </a:r>
          </a:p>
          <a:p>
            <a:pPr algn="l"/>
            <a:r>
              <a:rPr lang="en-US" sz="2800" b="1" dirty="0"/>
              <a:t>NM </a:t>
            </a:r>
            <a:r>
              <a:rPr lang="en-US" sz="2800" b="1" dirty="0" smtClean="0"/>
              <a:t>ID: 11036A0584135469F5144093019D1526</a:t>
            </a:r>
          </a:p>
          <a:p>
            <a:pPr algn="l"/>
            <a:r>
              <a:rPr lang="en-US" sz="2800" b="1" dirty="0" smtClean="0"/>
              <a:t>DEPARTMENT:BCOM(ACCOUNTING AND    </a:t>
            </a:r>
          </a:p>
          <a:p>
            <a:pPr algn="l"/>
            <a:r>
              <a:rPr lang="en-US" sz="2800" b="1" dirty="0"/>
              <a:t> </a:t>
            </a:r>
            <a:r>
              <a:rPr lang="en-US" sz="2800" b="1" dirty="0" smtClean="0"/>
              <a:t>                                    FINANCE)</a:t>
            </a:r>
          </a:p>
          <a:p>
            <a:pPr algn="l"/>
            <a:r>
              <a:rPr lang="en-US" sz="2800" b="1" dirty="0" smtClean="0"/>
              <a:t>COLLEGE: SHRI KRISHNASWAMY COLLEGE FOR   </a:t>
            </a:r>
          </a:p>
          <a:p>
            <a:pPr algn="l"/>
            <a:r>
              <a:rPr lang="en-US" sz="2800" b="1" dirty="0"/>
              <a:t> </a:t>
            </a:r>
            <a:r>
              <a:rPr lang="en-US" sz="2800" b="1" dirty="0" smtClean="0"/>
              <a:t>                 WOMEN</a:t>
            </a:r>
            <a:endParaRPr lang="en-IN" sz="2800" b="1" dirty="0"/>
          </a:p>
        </p:txBody>
      </p:sp>
    </p:spTree>
    <p:extLst>
      <p:ext uri="{BB962C8B-B14F-4D97-AF65-F5344CB8AC3E}">
        <p14:creationId xmlns:p14="http://schemas.microsoft.com/office/powerpoint/2010/main" val="3463280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lnSpcReduction="10000"/>
          </a:bodyPr>
          <a:lstStyle/>
          <a:p>
            <a:pPr marL="64008" indent="0">
              <a:buNone/>
            </a:pPr>
            <a:r>
              <a:rPr lang="en-US" dirty="0" smtClean="0"/>
              <a:t>		Based on this analysis, we can conclude that the satisfaction of employee is an inevitable metric of measurement. This will help management to be more considerate and empathetic towards their employees. It is also visible that almost more than half the employees are satisfied with their current job and company. Dissatisfaction directly leads to employee turnover in most of the cases.</a:t>
            </a:r>
            <a:endParaRPr lang="en-IN" dirty="0"/>
          </a:p>
        </p:txBody>
      </p:sp>
    </p:spTree>
    <p:extLst>
      <p:ext uri="{BB962C8B-B14F-4D97-AF65-F5344CB8AC3E}">
        <p14:creationId xmlns:p14="http://schemas.microsoft.com/office/powerpoint/2010/main" val="810879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564904"/>
            <a:ext cx="8062912" cy="1470025"/>
          </a:xfrm>
        </p:spPr>
        <p:txBody>
          <a:bodyPr>
            <a:normAutofit fontScale="90000"/>
          </a:bodyPr>
          <a:lstStyle/>
          <a:p>
            <a:pPr algn="ctr"/>
            <a:r>
              <a:rPr lang="en-US" b="1" dirty="0" smtClean="0"/>
              <a:t>EMPLOYEE JOB SATISFACTION ANLAYSIS USING EXCEL</a:t>
            </a:r>
            <a:endParaRPr lang="en-IN" b="1" dirty="0"/>
          </a:p>
        </p:txBody>
      </p:sp>
    </p:spTree>
    <p:extLst>
      <p:ext uri="{BB962C8B-B14F-4D97-AF65-F5344CB8AC3E}">
        <p14:creationId xmlns:p14="http://schemas.microsoft.com/office/powerpoint/2010/main" val="601878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r>
              <a:rPr lang="en-US" dirty="0" smtClean="0"/>
              <a:t>PROBLEM STATEMENT</a:t>
            </a:r>
          </a:p>
          <a:p>
            <a:r>
              <a:rPr lang="en-US" dirty="0" smtClean="0"/>
              <a:t>PROJECT OVERVIEW</a:t>
            </a:r>
          </a:p>
          <a:p>
            <a:r>
              <a:rPr lang="en-US" dirty="0" smtClean="0"/>
              <a:t>END USERS</a:t>
            </a:r>
          </a:p>
          <a:p>
            <a:r>
              <a:rPr lang="en-US" dirty="0" smtClean="0"/>
              <a:t>OUR SOLUTION AND PROPOSITION</a:t>
            </a:r>
          </a:p>
          <a:p>
            <a:r>
              <a:rPr lang="en-US" dirty="0" smtClean="0"/>
              <a:t>DATA SET DESCRIPTION</a:t>
            </a:r>
          </a:p>
          <a:p>
            <a:r>
              <a:rPr lang="en-US" dirty="0" smtClean="0"/>
              <a:t>MODELLING APPROACH</a:t>
            </a:r>
          </a:p>
          <a:p>
            <a:r>
              <a:rPr lang="en-US" dirty="0" smtClean="0"/>
              <a:t>RESULTS</a:t>
            </a:r>
          </a:p>
          <a:p>
            <a:r>
              <a:rPr lang="en-US" dirty="0" smtClean="0"/>
              <a:t>CONCLUSION</a:t>
            </a:r>
            <a:endParaRPr lang="en-IN" dirty="0"/>
          </a:p>
        </p:txBody>
      </p:sp>
    </p:spTree>
    <p:extLst>
      <p:ext uri="{BB962C8B-B14F-4D97-AF65-F5344CB8AC3E}">
        <p14:creationId xmlns:p14="http://schemas.microsoft.com/office/powerpoint/2010/main" val="773315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pPr marL="64008" indent="0">
              <a:buNone/>
            </a:pPr>
            <a:r>
              <a:rPr lang="en-US" dirty="0" smtClean="0"/>
              <a:t> 	Employee job satisfaction correlates with productivity. This analysis provides insight on the satisfaction  level of employee with their current organization. An employee’s dissatisfaction may lead to employee turnover, low productivity etc.</a:t>
            </a:r>
            <a:endParaRPr lang="en-IN" dirty="0"/>
          </a:p>
        </p:txBody>
      </p:sp>
    </p:spTree>
    <p:extLst>
      <p:ext uri="{BB962C8B-B14F-4D97-AF65-F5344CB8AC3E}">
        <p14:creationId xmlns:p14="http://schemas.microsoft.com/office/powerpoint/2010/main" val="2862124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END USERS</a:t>
            </a:r>
            <a:endParaRPr lang="en-IN" dirty="0"/>
          </a:p>
        </p:txBody>
      </p:sp>
      <p:sp>
        <p:nvSpPr>
          <p:cNvPr id="3" name="Content Placeholder 2"/>
          <p:cNvSpPr>
            <a:spLocks noGrp="1"/>
          </p:cNvSpPr>
          <p:nvPr>
            <p:ph idx="1"/>
          </p:nvPr>
        </p:nvSpPr>
        <p:spPr/>
        <p:txBody>
          <a:bodyPr/>
          <a:lstStyle/>
          <a:p>
            <a:r>
              <a:rPr lang="en-US" dirty="0" smtClean="0"/>
              <a:t>MANAGEMENT </a:t>
            </a:r>
          </a:p>
          <a:p>
            <a:endParaRPr lang="en-US" dirty="0" smtClean="0"/>
          </a:p>
          <a:p>
            <a:pPr marL="877824" lvl="2" indent="0">
              <a:buNone/>
            </a:pPr>
            <a:r>
              <a:rPr lang="en-US" dirty="0" smtClean="0"/>
              <a:t>			A great emphasis has to be made by the organization to determine the satisfaction level of employee. Also the work life balance has to be maintained by the employee to be more productive.</a:t>
            </a:r>
          </a:p>
          <a:p>
            <a:pPr marL="877824" lvl="2" indent="0">
              <a:buNone/>
            </a:pPr>
            <a:endParaRPr lang="en-US" dirty="0" smtClean="0"/>
          </a:p>
          <a:p>
            <a:pPr marL="877824" lvl="2" indent="0">
              <a:buNone/>
            </a:pPr>
            <a:endParaRPr lang="en-US" dirty="0"/>
          </a:p>
          <a:p>
            <a:pPr marL="877824" lvl="2" indent="0">
              <a:buNone/>
            </a:pPr>
            <a:endParaRPr lang="en-US" dirty="0" smtClean="0"/>
          </a:p>
        </p:txBody>
      </p:sp>
    </p:spTree>
    <p:extLst>
      <p:ext uri="{BB962C8B-B14F-4D97-AF65-F5344CB8AC3E}">
        <p14:creationId xmlns:p14="http://schemas.microsoft.com/office/powerpoint/2010/main" val="3100007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 AND ITS VALUE PREPOSITION</a:t>
            </a:r>
            <a:endParaRPr lang="en-IN" dirty="0"/>
          </a:p>
        </p:txBody>
      </p:sp>
      <p:sp>
        <p:nvSpPr>
          <p:cNvPr id="3" name="Content Placeholder 2"/>
          <p:cNvSpPr>
            <a:spLocks noGrp="1"/>
          </p:cNvSpPr>
          <p:nvPr>
            <p:ph idx="1"/>
          </p:nvPr>
        </p:nvSpPr>
        <p:spPr/>
        <p:txBody>
          <a:bodyPr/>
          <a:lstStyle/>
          <a:p>
            <a:r>
              <a:rPr lang="en-US" dirty="0" smtClean="0"/>
              <a:t>Fill Color – To highlight the dataset features majorly used in the analysis</a:t>
            </a:r>
          </a:p>
          <a:p>
            <a:r>
              <a:rPr lang="en-US" dirty="0" smtClean="0"/>
              <a:t>Delete rows: Selection and removal of features from the data set.</a:t>
            </a:r>
          </a:p>
          <a:p>
            <a:r>
              <a:rPr lang="en-US" dirty="0" smtClean="0"/>
              <a:t>Formula: using IF condition to convert quantitative data to qualitative response.</a:t>
            </a:r>
            <a:endParaRPr lang="en-IN" dirty="0"/>
          </a:p>
        </p:txBody>
      </p:sp>
    </p:spTree>
    <p:extLst>
      <p:ext uri="{BB962C8B-B14F-4D97-AF65-F5344CB8AC3E}">
        <p14:creationId xmlns:p14="http://schemas.microsoft.com/office/powerpoint/2010/main" val="292268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DESCRIPTION</a:t>
            </a:r>
            <a:endParaRPr lang="en-IN" dirty="0"/>
          </a:p>
        </p:txBody>
      </p:sp>
      <p:sp>
        <p:nvSpPr>
          <p:cNvPr id="3" name="Content Placeholder 2"/>
          <p:cNvSpPr>
            <a:spLocks noGrp="1"/>
          </p:cNvSpPr>
          <p:nvPr>
            <p:ph idx="1"/>
          </p:nvPr>
        </p:nvSpPr>
        <p:spPr>
          <a:xfrm>
            <a:off x="457200" y="1556792"/>
            <a:ext cx="8229600" cy="4898016"/>
          </a:xfrm>
        </p:spPr>
        <p:txBody>
          <a:bodyPr>
            <a:normAutofit fontScale="92500" lnSpcReduction="20000"/>
          </a:bodyPr>
          <a:lstStyle/>
          <a:p>
            <a:pPr marL="64008" indent="0">
              <a:buNone/>
            </a:pPr>
            <a:r>
              <a:rPr lang="en-US" dirty="0" smtClean="0"/>
              <a:t>SOURCE: KAGGLE</a:t>
            </a:r>
          </a:p>
          <a:p>
            <a:pPr marL="64008" indent="0">
              <a:buNone/>
            </a:pPr>
            <a:r>
              <a:rPr lang="en-US" dirty="0" smtClean="0"/>
              <a:t>TYPE: EMPLOYEE DATA SET</a:t>
            </a:r>
          </a:p>
          <a:p>
            <a:pPr marL="64008" indent="0">
              <a:buNone/>
            </a:pPr>
            <a:r>
              <a:rPr lang="en-US" dirty="0" smtClean="0"/>
              <a:t>TOTAL FEATURES: 34</a:t>
            </a:r>
          </a:p>
          <a:p>
            <a:pPr marL="64008" indent="0">
              <a:buNone/>
            </a:pPr>
            <a:r>
              <a:rPr lang="en-US" dirty="0" smtClean="0"/>
              <a:t>FEATURES CONSIDERED:23</a:t>
            </a:r>
          </a:p>
          <a:p>
            <a:pPr marL="64008" indent="0">
              <a:buNone/>
            </a:pPr>
            <a:r>
              <a:rPr lang="en-US" dirty="0" smtClean="0"/>
              <a:t>FEATURES USED:6</a:t>
            </a:r>
          </a:p>
          <a:p>
            <a:pPr marL="64008" indent="0">
              <a:buNone/>
            </a:pPr>
            <a:r>
              <a:rPr lang="en-US" dirty="0"/>
              <a:t>	</a:t>
            </a:r>
            <a:r>
              <a:rPr lang="en-US" dirty="0" smtClean="0"/>
              <a:t>AGE</a:t>
            </a:r>
          </a:p>
          <a:p>
            <a:pPr marL="64008" indent="0">
              <a:buNone/>
            </a:pPr>
            <a:r>
              <a:rPr lang="en-US" dirty="0"/>
              <a:t>	</a:t>
            </a:r>
            <a:r>
              <a:rPr lang="en-US" dirty="0" smtClean="0"/>
              <a:t>DEPARTMENT</a:t>
            </a:r>
          </a:p>
          <a:p>
            <a:pPr marL="64008" indent="0">
              <a:buNone/>
            </a:pPr>
            <a:r>
              <a:rPr lang="en-US" dirty="0"/>
              <a:t>	</a:t>
            </a:r>
            <a:r>
              <a:rPr lang="en-US" dirty="0" smtClean="0"/>
              <a:t>EMPLOYEE NUMBER</a:t>
            </a:r>
          </a:p>
          <a:p>
            <a:pPr marL="64008" indent="0">
              <a:buNone/>
            </a:pPr>
            <a:r>
              <a:rPr lang="en-US" dirty="0"/>
              <a:t>	</a:t>
            </a:r>
            <a:r>
              <a:rPr lang="en-US" dirty="0" smtClean="0"/>
              <a:t>GENDER</a:t>
            </a:r>
          </a:p>
          <a:p>
            <a:pPr marL="64008" indent="0">
              <a:buNone/>
            </a:pPr>
            <a:r>
              <a:rPr lang="en-US" dirty="0"/>
              <a:t>	</a:t>
            </a:r>
            <a:r>
              <a:rPr lang="en-US" dirty="0" smtClean="0"/>
              <a:t>JOB SATISFACTION</a:t>
            </a:r>
          </a:p>
          <a:p>
            <a:pPr marL="64008" indent="0">
              <a:buNone/>
            </a:pPr>
            <a:r>
              <a:rPr lang="en-US" dirty="0"/>
              <a:t>	</a:t>
            </a:r>
            <a:r>
              <a:rPr lang="en-US" dirty="0" smtClean="0"/>
              <a:t>WORK-LIFE BALANCE</a:t>
            </a:r>
            <a:r>
              <a:rPr lang="en-US" dirty="0"/>
              <a:t>	</a:t>
            </a:r>
            <a:r>
              <a:rPr lang="en-US" dirty="0" smtClean="0"/>
              <a:t>	</a:t>
            </a:r>
          </a:p>
          <a:p>
            <a:pPr marL="64008" indent="0">
              <a:buNone/>
            </a:pPr>
            <a:endParaRPr lang="en-US" dirty="0"/>
          </a:p>
        </p:txBody>
      </p:sp>
    </p:spTree>
    <p:extLst>
      <p:ext uri="{BB962C8B-B14F-4D97-AF65-F5344CB8AC3E}">
        <p14:creationId xmlns:p14="http://schemas.microsoft.com/office/powerpoint/2010/main" val="2801181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85242"/>
          </a:xfrm>
        </p:spPr>
        <p:txBody>
          <a:bodyPr/>
          <a:lstStyle/>
          <a:p>
            <a:r>
              <a:rPr lang="en-US" dirty="0" smtClean="0"/>
              <a:t>MODELLING</a:t>
            </a:r>
            <a:endParaRPr lang="en-IN" dirty="0"/>
          </a:p>
        </p:txBody>
      </p:sp>
      <p:sp>
        <p:nvSpPr>
          <p:cNvPr id="3" name="Content Placeholder 2"/>
          <p:cNvSpPr>
            <a:spLocks noGrp="1"/>
          </p:cNvSpPr>
          <p:nvPr>
            <p:ph idx="1"/>
          </p:nvPr>
        </p:nvSpPr>
        <p:spPr>
          <a:xfrm>
            <a:off x="457200" y="1412776"/>
            <a:ext cx="8229600" cy="5256584"/>
          </a:xfrm>
        </p:spPr>
        <p:txBody>
          <a:bodyPr>
            <a:normAutofit fontScale="77500" lnSpcReduction="20000"/>
          </a:bodyPr>
          <a:lstStyle/>
          <a:p>
            <a:pPr>
              <a:buFont typeface="Wingdings" pitchFamily="2" charset="2"/>
              <a:buChar char="v"/>
            </a:pPr>
            <a:r>
              <a:rPr lang="en-US" dirty="0" smtClean="0"/>
              <a:t>DATA COLLECTION</a:t>
            </a:r>
          </a:p>
          <a:p>
            <a:pPr marL="877824" lvl="2" indent="0">
              <a:buNone/>
            </a:pPr>
            <a:r>
              <a:rPr lang="en-US" dirty="0"/>
              <a:t>To primarily download any employee dataset as per analysis requirement from </a:t>
            </a:r>
            <a:r>
              <a:rPr lang="en-US" dirty="0" err="1"/>
              <a:t>Kaggle</a:t>
            </a:r>
            <a:r>
              <a:rPr lang="en-US" dirty="0" smtClean="0"/>
              <a:t>.</a:t>
            </a:r>
          </a:p>
          <a:p>
            <a:pPr>
              <a:buFont typeface="Wingdings" pitchFamily="2" charset="2"/>
              <a:buChar char="v"/>
            </a:pPr>
            <a:r>
              <a:rPr lang="en-US" dirty="0" smtClean="0"/>
              <a:t>DATA CLEANSING</a:t>
            </a:r>
          </a:p>
          <a:p>
            <a:pPr marL="877824" lvl="2" indent="0">
              <a:buNone/>
            </a:pPr>
            <a:r>
              <a:rPr lang="en-US" dirty="0" smtClean="0"/>
              <a:t>Removing the least relevant data for job satisfaction analysis from the dataset.</a:t>
            </a:r>
          </a:p>
          <a:p>
            <a:pPr>
              <a:buFont typeface="Wingdings" pitchFamily="2" charset="2"/>
              <a:buChar char="v"/>
            </a:pPr>
            <a:r>
              <a:rPr lang="en-US" dirty="0" smtClean="0"/>
              <a:t>DATA PROCESSING</a:t>
            </a:r>
          </a:p>
          <a:p>
            <a:pPr marL="64008" indent="0">
              <a:buNone/>
            </a:pPr>
            <a:r>
              <a:rPr lang="en-US" dirty="0" smtClean="0"/>
              <a:t>	</a:t>
            </a:r>
            <a:r>
              <a:rPr lang="en-US" sz="2500" dirty="0" smtClean="0"/>
              <a:t>Further converting the mathematical metrics of job 	satisfaction into qualitative measures for interpretation of 	result.</a:t>
            </a:r>
          </a:p>
          <a:p>
            <a:pPr>
              <a:buFont typeface="Wingdings" pitchFamily="2" charset="2"/>
              <a:buChar char="v"/>
            </a:pPr>
            <a:r>
              <a:rPr lang="en-US" dirty="0" smtClean="0"/>
              <a:t>DATA ANALYSIS</a:t>
            </a:r>
          </a:p>
          <a:p>
            <a:pPr marL="877824" lvl="2" indent="0">
              <a:buNone/>
            </a:pPr>
            <a:r>
              <a:rPr lang="en-US" dirty="0"/>
              <a:t> </a:t>
            </a:r>
            <a:r>
              <a:rPr lang="en-US" dirty="0" smtClean="0"/>
              <a:t>Then simplifying the large set of data to a simple pivot table for    easy and quick understanding.</a:t>
            </a:r>
          </a:p>
          <a:p>
            <a:pPr>
              <a:buFont typeface="Wingdings" pitchFamily="2" charset="2"/>
              <a:buChar char="v"/>
            </a:pPr>
            <a:r>
              <a:rPr lang="en-US" dirty="0" smtClean="0"/>
              <a:t>DATA VISUALISATION</a:t>
            </a:r>
          </a:p>
          <a:p>
            <a:pPr marL="64008" indent="0">
              <a:buNone/>
            </a:pPr>
            <a:r>
              <a:rPr lang="en-US" dirty="0" smtClean="0"/>
              <a:t>	</a:t>
            </a:r>
            <a:r>
              <a:rPr lang="en-US" sz="2400" dirty="0" smtClean="0"/>
              <a:t>Conversion of pivot table to pivot chart. Depicting results as 	pictures or charts enhances understanding and more 	attractive.</a:t>
            </a:r>
          </a:p>
          <a:p>
            <a:pPr marL="877824" lvl="2" indent="0">
              <a:buNone/>
            </a:pPr>
            <a:r>
              <a:rPr lang="en-US" dirty="0"/>
              <a:t>	</a:t>
            </a:r>
            <a:endParaRPr lang="en-US" dirty="0" smtClean="0"/>
          </a:p>
          <a:p>
            <a:pPr marL="877824" lvl="2" indent="0">
              <a:buNone/>
            </a:pPr>
            <a:endParaRPr lang="en-US" dirty="0"/>
          </a:p>
        </p:txBody>
      </p:sp>
    </p:spTree>
    <p:extLst>
      <p:ext uri="{BB962C8B-B14F-4D97-AF65-F5344CB8AC3E}">
        <p14:creationId xmlns:p14="http://schemas.microsoft.com/office/powerpoint/2010/main" val="1886447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IN" b="1" dirty="0"/>
          </a:p>
        </p:txBody>
      </p:sp>
      <p:graphicFrame>
        <p:nvGraphicFramePr>
          <p:cNvPr id="4" name="Content Placeholder 3" title="Employee Job Satisfaction Analysis"/>
          <p:cNvGraphicFramePr>
            <a:graphicFrameLocks noGrp="1"/>
          </p:cNvGraphicFramePr>
          <p:nvPr>
            <p:ph idx="1"/>
            <p:extLst>
              <p:ext uri="{D42A27DB-BD31-4B8C-83A1-F6EECF244321}">
                <p14:modId xmlns:p14="http://schemas.microsoft.com/office/powerpoint/2010/main" val="763554426"/>
              </p:ext>
            </p:extLst>
          </p:nvPr>
        </p:nvGraphicFramePr>
        <p:xfrm>
          <a:off x="395536" y="1628800"/>
          <a:ext cx="8424936" cy="4825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23451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99</TotalTime>
  <Words>165</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Verve</vt:lpstr>
      <vt:lpstr>EMPLOYEE DATA ANALYSIS </vt:lpstr>
      <vt:lpstr>EMPLOYEE JOB SATISFACTION ANLAYSIS USING EXCEL</vt:lpstr>
      <vt:lpstr>AGENDA</vt:lpstr>
      <vt:lpstr>PROBLEM STATEMENT</vt:lpstr>
      <vt:lpstr>WHO ARE THE END USERS</vt:lpstr>
      <vt:lpstr>OUR SOLUTION AND ITS VALUE PREPOSITION</vt:lpstr>
      <vt:lpstr>DATA SET DESCRIPTION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dc:title>
  <dc:creator>Valli</dc:creator>
  <cp:lastModifiedBy>Valli</cp:lastModifiedBy>
  <cp:revision>31</cp:revision>
  <dcterms:created xsi:type="dcterms:W3CDTF">2024-08-28T13:30:27Z</dcterms:created>
  <dcterms:modified xsi:type="dcterms:W3CDTF">2024-08-28T15:10:17Z</dcterms:modified>
</cp:coreProperties>
</file>