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0" r:id="rId7"/>
    <p:sldId id="268" r:id="rId8"/>
    <p:sldId id="265" r:id="rId9"/>
    <p:sldId id="261" r:id="rId10"/>
    <p:sldId id="266" r:id="rId11"/>
    <p:sldId id="267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416FB-A46B-4574-BFA2-FB8C0BA21EAB}" v="884" dt="2023-03-07T14:33:41.675"/>
    <p1510:client id="{2FBEF177-BA90-4867-915D-19F1F28A46F8}" v="266" dt="2023-03-08T12:39:10.214"/>
    <p1510:client id="{55181505-F1EC-45EC-97D1-4F687E8D803B}" v="791" dt="2023-03-06T15:52:23.816"/>
    <p1510:client id="{E1F5D187-6129-4F82-A021-9968866074F4}" v="21" dt="2023-03-06T10:16:25.468"/>
    <p1510:client id="{FCEF7AAA-AF45-4C91-B78B-214DA3CEEA53}" v="506" dt="2023-03-08T12:04:26.35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91289" y="681358"/>
            <a:ext cx="8746073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endParaRPr lang="en-US" sz="1500" b="0"/>
          </a:p>
          <a:p>
            <a:pPr>
              <a:lnSpc>
                <a:spcPct val="114999"/>
              </a:lnSpc>
            </a:pPr>
            <a:r>
              <a:rPr lang="en-US" sz="1500" b="0"/>
              <a:t>Ownership of car affects our profit?  Which job category buys more?</a:t>
            </a:r>
            <a:endParaRPr lang="en-US" sz="1500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F473F53-A0F8-EE7A-05E7-FF66EA76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98" y="1514942"/>
            <a:ext cx="5150000" cy="37354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041578-188E-4280-22DD-3470021545F2}"/>
              </a:ext>
            </a:extLst>
          </p:cNvPr>
          <p:cNvSpPr/>
          <p:nvPr/>
        </p:nvSpPr>
        <p:spPr>
          <a:xfrm>
            <a:off x="6411583" y="1609245"/>
            <a:ext cx="1410418" cy="52321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/>
              <a:t>0 – No car</a:t>
            </a:r>
          </a:p>
          <a:p>
            <a:r>
              <a:rPr lang="en-US"/>
              <a:t>1- With car</a:t>
            </a:r>
          </a:p>
        </p:txBody>
      </p:sp>
    </p:spTree>
    <p:extLst>
      <p:ext uri="{BB962C8B-B14F-4D97-AF65-F5344CB8AC3E}">
        <p14:creationId xmlns:p14="http://schemas.microsoft.com/office/powerpoint/2010/main" val="24304102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94242" y="1328339"/>
            <a:ext cx="8756857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14999"/>
              </a:lnSpc>
            </a:pPr>
            <a:r>
              <a:rPr lang="en-US" sz="1500" u="sng"/>
              <a:t>Target  new customers  criteria </a:t>
            </a:r>
            <a:endParaRPr lang="en-US" u="sng"/>
          </a:p>
          <a:p>
            <a:pPr>
              <a:lnSpc>
                <a:spcPct val="114999"/>
              </a:lnSpc>
            </a:pPr>
            <a:endParaRPr lang="en-US" sz="1500"/>
          </a:p>
          <a:p>
            <a:pPr>
              <a:lnSpc>
                <a:spcPct val="114999"/>
              </a:lnSpc>
            </a:pPr>
            <a:r>
              <a:rPr lang="en-US" sz="1500"/>
              <a:t>State :  NSW 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sz="1500"/>
              <a:t>Wealth segment: Mass customers</a:t>
            </a:r>
          </a:p>
          <a:p>
            <a:pPr>
              <a:lnSpc>
                <a:spcPct val="114999"/>
              </a:lnSpc>
            </a:pPr>
            <a:r>
              <a:rPr lang="en-US" sz="1500"/>
              <a:t>Age group: 40-75</a:t>
            </a:r>
          </a:p>
          <a:p>
            <a:pPr>
              <a:lnSpc>
                <a:spcPct val="114999"/>
              </a:lnSpc>
            </a:pPr>
            <a:r>
              <a:rPr lang="en-US" sz="1500"/>
              <a:t>Gender : Female </a:t>
            </a:r>
            <a:endParaRPr lang="en-US" sz="1500" b="0"/>
          </a:p>
          <a:p>
            <a:pPr>
              <a:lnSpc>
                <a:spcPct val="114999"/>
              </a:lnSpc>
            </a:pPr>
            <a:r>
              <a:rPr lang="en-US" sz="1500"/>
              <a:t>Job sector: Financial sector  </a:t>
            </a:r>
          </a:p>
          <a:p>
            <a:pPr>
              <a:lnSpc>
                <a:spcPct val="114999"/>
              </a:lnSpc>
            </a:pPr>
            <a:r>
              <a:rPr lang="en-US" sz="1500"/>
              <a:t>Brand :</a:t>
            </a:r>
            <a:r>
              <a:rPr lang="en-US" sz="1500" b="0"/>
              <a:t> </a:t>
            </a:r>
            <a:r>
              <a:rPr lang="en-US" sz="1500"/>
              <a:t>Solex </a:t>
            </a:r>
            <a:r>
              <a:rPr lang="en-US" sz="1500" b="0"/>
              <a:t>band  in </a:t>
            </a:r>
            <a:r>
              <a:rPr lang="en-US" sz="1500" u="sng"/>
              <a:t>standard </a:t>
            </a:r>
            <a:r>
              <a:rPr lang="en-US" sz="1500" b="0"/>
              <a:t>product line and a </a:t>
            </a:r>
            <a:r>
              <a:rPr lang="en-US" sz="1500" u="sng"/>
              <a:t>medium </a:t>
            </a:r>
            <a:r>
              <a:rPr lang="en-US" sz="1500" b="0"/>
              <a:t>product class.</a:t>
            </a:r>
          </a:p>
          <a:p>
            <a:pPr>
              <a:lnSpc>
                <a:spcPct val="114999"/>
              </a:lnSpc>
            </a:pPr>
            <a:endParaRPr lang="en-US" sz="1500" b="0"/>
          </a:p>
        </p:txBody>
      </p:sp>
    </p:spTree>
    <p:extLst>
      <p:ext uri="{BB962C8B-B14F-4D97-AF65-F5344CB8AC3E}">
        <p14:creationId xmlns:p14="http://schemas.microsoft.com/office/powerpoint/2010/main" val="39578247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2597456" y="1690298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/>
              <a:t>Thank you 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b="0"/>
              <a:t> Aim : Boost business by analyzing existing customer dataset for customer trends and behavior. </a:t>
            </a:r>
            <a:endParaRPr lang="en-US"/>
          </a:p>
        </p:txBody>
      </p:sp>
      <p:sp>
        <p:nvSpPr>
          <p:cNvPr id="124" name="Shape 73"/>
          <p:cNvSpPr/>
          <p:nvPr/>
        </p:nvSpPr>
        <p:spPr>
          <a:xfrm>
            <a:off x="246205" y="2349495"/>
            <a:ext cx="3471251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/>
              <a:t>Process involves the following stages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05CDB0-28BC-2425-2376-2D3D348C2B52}"/>
              </a:ext>
            </a:extLst>
          </p:cNvPr>
          <p:cNvGrpSpPr/>
          <p:nvPr/>
        </p:nvGrpSpPr>
        <p:grpSpPr>
          <a:xfrm>
            <a:off x="35792" y="3039385"/>
            <a:ext cx="9109492" cy="566350"/>
            <a:chOff x="-4313" y="2417754"/>
            <a:chExt cx="9109492" cy="566350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D0EB662-A126-9601-7E73-8C3EF668035A}"/>
                </a:ext>
              </a:extLst>
            </p:cNvPr>
            <p:cNvSpPr/>
            <p:nvPr/>
          </p:nvSpPr>
          <p:spPr>
            <a:xfrm>
              <a:off x="7170205" y="2509664"/>
              <a:ext cx="439449" cy="432450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D350ECE-DC68-45A9-375B-C64F6EAC4150}"/>
                </a:ext>
              </a:extLst>
            </p:cNvPr>
            <p:cNvSpPr/>
            <p:nvPr/>
          </p:nvSpPr>
          <p:spPr>
            <a:xfrm>
              <a:off x="5164563" y="2444966"/>
              <a:ext cx="514930" cy="464799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8F7FB5A-5127-BC4D-BD1A-C6BF07E00EF3}"/>
                </a:ext>
              </a:extLst>
            </p:cNvPr>
            <p:cNvSpPr/>
            <p:nvPr/>
          </p:nvSpPr>
          <p:spPr>
            <a:xfrm>
              <a:off x="3439281" y="2477316"/>
              <a:ext cx="385534" cy="475582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19C3047F-5777-8D95-947F-A58975474D37}"/>
                </a:ext>
              </a:extLst>
            </p:cNvPr>
            <p:cNvSpPr/>
            <p:nvPr/>
          </p:nvSpPr>
          <p:spPr>
            <a:xfrm>
              <a:off x="-4313" y="2460886"/>
              <a:ext cx="1496682" cy="523218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US" b="1"/>
                <a:t>Business </a:t>
              </a:r>
              <a:endParaRPr lang="en-US">
                <a:ea typeface="+mn-lt"/>
                <a:cs typeface="+mn-lt"/>
              </a:endParaRPr>
            </a:p>
            <a:p>
              <a:pPr algn="ctr"/>
              <a:r>
                <a:rPr lang="en-US" b="1"/>
                <a:t>understanding</a:t>
              </a:r>
              <a:endParaRPr lang="en-US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674421AC-BF68-DE57-73A4-BEA2EBD0BA85}"/>
                </a:ext>
              </a:extLst>
            </p:cNvPr>
            <p:cNvSpPr/>
            <p:nvPr/>
          </p:nvSpPr>
          <p:spPr>
            <a:xfrm>
              <a:off x="1947413" y="2417754"/>
              <a:ext cx="1496682" cy="523218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US" b="1"/>
                <a:t>Data</a:t>
              </a:r>
              <a:endParaRPr lang="en-US">
                <a:ea typeface="+mn-lt"/>
                <a:cs typeface="+mn-lt"/>
              </a:endParaRPr>
            </a:p>
            <a:p>
              <a:pPr algn="ctr"/>
              <a:r>
                <a:rPr lang="en-US" b="1"/>
                <a:t>exploration</a:t>
              </a:r>
              <a:endParaRPr lang="en-US"/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E8B6041E-DFAB-FC62-0B89-2D379CF7D261}"/>
                </a:ext>
              </a:extLst>
            </p:cNvPr>
            <p:cNvSpPr/>
            <p:nvPr/>
          </p:nvSpPr>
          <p:spPr>
            <a:xfrm>
              <a:off x="3823658" y="2417754"/>
              <a:ext cx="1496682" cy="523218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US" b="1"/>
                <a:t>Data</a:t>
              </a:r>
              <a:endParaRPr lang="en-US">
                <a:ea typeface="+mn-lt"/>
                <a:cs typeface="+mn-lt"/>
              </a:endParaRPr>
            </a:p>
            <a:p>
              <a:pPr algn="ctr"/>
              <a:r>
                <a:rPr lang="en-US" b="1"/>
                <a:t>preparation</a:t>
              </a:r>
              <a:endParaRPr lang="en-US"/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08C2D2A5-4416-7289-BB0A-5B7963C00F2E}"/>
                </a:ext>
              </a:extLst>
            </p:cNvPr>
            <p:cNvSpPr/>
            <p:nvPr/>
          </p:nvSpPr>
          <p:spPr>
            <a:xfrm>
              <a:off x="5678337" y="2417754"/>
              <a:ext cx="1496682" cy="523218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US" b="1"/>
                <a:t>Model</a:t>
              </a:r>
              <a:endParaRPr lang="en-US"/>
            </a:p>
            <a:p>
              <a:pPr algn="ctr"/>
              <a:r>
                <a:rPr lang="en-US" b="1"/>
                <a:t>Development</a:t>
              </a:r>
              <a:endParaRPr lang="en-US"/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49EA1B29-5071-B0EB-D991-1C438030F049}"/>
                </a:ext>
              </a:extLst>
            </p:cNvPr>
            <p:cNvSpPr/>
            <p:nvPr/>
          </p:nvSpPr>
          <p:spPr>
            <a:xfrm>
              <a:off x="7608497" y="2417754"/>
              <a:ext cx="1496682" cy="523218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US" b="1"/>
                <a:t>Interpretation of results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71EE481-7EAA-4DA1-A1E5-9A21B68664CB}"/>
                </a:ext>
              </a:extLst>
            </p:cNvPr>
            <p:cNvSpPr/>
            <p:nvPr/>
          </p:nvSpPr>
          <p:spPr>
            <a:xfrm>
              <a:off x="1487555" y="2466533"/>
              <a:ext cx="450232" cy="475582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b="0"/>
              <a:t>Understanding the data</a:t>
            </a:r>
          </a:p>
        </p:txBody>
      </p:sp>
      <p:sp>
        <p:nvSpPr>
          <p:cNvPr id="133" name="Shape 82"/>
          <p:cNvSpPr/>
          <p:nvPr/>
        </p:nvSpPr>
        <p:spPr>
          <a:xfrm>
            <a:off x="235104" y="1683461"/>
            <a:ext cx="6043192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-US"/>
              <a:t>Variable Identification</a:t>
            </a: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-US"/>
              <a:t>Missing values treatment</a:t>
            </a: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-US"/>
              <a:t>Converting the inconsistent datatype to proper format</a:t>
            </a: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-US"/>
              <a:t>Outlier treatment</a:t>
            </a: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63BE018-B61C-CA26-47DD-F39FEF3A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29" y="3314684"/>
            <a:ext cx="7110322" cy="15872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</a:t>
            </a:r>
            <a:r>
              <a:rPr lang="en-US"/>
              <a:t>Preparation</a:t>
            </a:r>
            <a:endParaRPr/>
          </a:p>
        </p:txBody>
      </p:sp>
      <p:sp>
        <p:nvSpPr>
          <p:cNvPr id="132" name="Shape 81"/>
          <p:cNvSpPr/>
          <p:nvPr/>
        </p:nvSpPr>
        <p:spPr>
          <a:xfrm>
            <a:off x="205025" y="98303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b="0"/>
              <a:t>Feature creation for analysis</a:t>
            </a:r>
            <a:endParaRPr lang="en-US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C35C115-C02A-BB9A-C5E2-D7CFD242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" y="2214813"/>
            <a:ext cx="2743200" cy="2057400"/>
          </a:xfrm>
          <a:prstGeom prst="rect">
            <a:avLst/>
          </a:prstGeom>
        </p:spPr>
      </p:pic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A067B05-4EB9-089F-7941-68A273ED9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21" y="2184734"/>
            <a:ext cx="2743200" cy="2057400"/>
          </a:xfrm>
          <a:prstGeom prst="rect">
            <a:avLst/>
          </a:prstGeom>
        </p:spPr>
      </p:pic>
      <p:sp>
        <p:nvSpPr>
          <p:cNvPr id="6" name="Shape 82">
            <a:extLst>
              <a:ext uri="{FF2B5EF4-FFF2-40B4-BE49-F238E27FC236}">
                <a16:creationId xmlns:a16="http://schemas.microsoft.com/office/drawing/2014/main" id="{642249BE-FFC7-3188-89AE-DAF3D5590E9A}"/>
              </a:ext>
            </a:extLst>
          </p:cNvPr>
          <p:cNvSpPr/>
          <p:nvPr/>
        </p:nvSpPr>
        <p:spPr>
          <a:xfrm>
            <a:off x="205025" y="1412751"/>
            <a:ext cx="6043192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-US"/>
              <a:t>Age Group determined using  age distribution</a:t>
            </a: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-US"/>
              <a:t>Profit, Month  column is created for analysis </a:t>
            </a: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-US"/>
              <a:t>Annual sales calculated</a:t>
            </a:r>
          </a:p>
        </p:txBody>
      </p:sp>
      <p:pic>
        <p:nvPicPr>
          <p:cNvPr id="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6D27DBB-0C42-7929-B710-B87709090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426" y="2256924"/>
            <a:ext cx="3846093" cy="19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661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4499" y="71175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/>
              <a:t>RFM model </a:t>
            </a:r>
          </a:p>
        </p:txBody>
      </p:sp>
      <p:sp>
        <p:nvSpPr>
          <p:cNvPr id="142" name="Shape 91"/>
          <p:cNvSpPr/>
          <p:nvPr/>
        </p:nvSpPr>
        <p:spPr>
          <a:xfrm>
            <a:off x="114788" y="1472908"/>
            <a:ext cx="8255415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C558D-0894-EBD0-A6D3-288F2AE971B9}"/>
              </a:ext>
            </a:extLst>
          </p:cNvPr>
          <p:cNvSpPr txBox="1"/>
          <p:nvPr/>
        </p:nvSpPr>
        <p:spPr>
          <a:xfrm>
            <a:off x="114565" y="1100832"/>
            <a:ext cx="8357936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latin typeface="Open Sans"/>
                <a:ea typeface="+mn-lt"/>
                <a:cs typeface="+mn-lt"/>
              </a:rPr>
              <a:t>In order to target the right customers with the right campaigns RFM </a:t>
            </a:r>
            <a:r>
              <a:rPr lang="en-US" sz="1500">
                <a:latin typeface="Open Sans"/>
              </a:rPr>
              <a:t>customer  segmentation is needed. If the customer bought in recent past (recency), he gets higher points. If he bought many times (frequency), he gets higher score. And if he spent a lot of money (monetary), he gets more points.</a:t>
            </a:r>
            <a:r>
              <a:rPr lang="en-US" sz="1500">
                <a:latin typeface="Open Sans"/>
                <a:ea typeface="Open Sans"/>
                <a:cs typeface="Open Sans"/>
              </a:rPr>
              <a:t>​</a:t>
            </a:r>
            <a:endParaRPr lang="en-US" sz="1500">
              <a:latin typeface="Open Sans"/>
            </a:endParaRPr>
          </a:p>
        </p:txBody>
      </p:sp>
      <p:pic>
        <p:nvPicPr>
          <p:cNvPr id="9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DC1C85F1-F655-6713-E184-20C255561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29" y="2339697"/>
            <a:ext cx="5367848" cy="2136835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37ACCB6-A97C-FBDE-C792-3B3E7B27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2" y="2625241"/>
            <a:ext cx="2743199" cy="17908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15808" y="199276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F84602-49CE-CEBD-A8B6-7408FCA4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29336"/>
              </p:ext>
            </p:extLst>
          </p:nvPr>
        </p:nvGraphicFramePr>
        <p:xfrm>
          <a:off x="862641" y="862641"/>
          <a:ext cx="7956598" cy="4261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1883124205"/>
                    </a:ext>
                  </a:extLst>
                </a:gridCol>
                <a:gridCol w="3332551">
                  <a:extLst>
                    <a:ext uri="{9D8B030D-6E8A-4147-A177-3AD203B41FA5}">
                      <a16:colId xmlns:a16="http://schemas.microsoft.com/office/drawing/2014/main" val="3881482771"/>
                    </a:ext>
                  </a:extLst>
                </a:gridCol>
                <a:gridCol w="2480922">
                  <a:extLst>
                    <a:ext uri="{9D8B030D-6E8A-4147-A177-3AD203B41FA5}">
                      <a16:colId xmlns:a16="http://schemas.microsoft.com/office/drawing/2014/main" val="428104874"/>
                    </a:ext>
                  </a:extLst>
                </a:gridCol>
              </a:tblGrid>
              <a:tr h="24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>
                          <a:effectLst/>
                          <a:latin typeface="Open Sans"/>
                        </a:rPr>
                        <a:t>Customer Segment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>
                          <a:effectLst/>
                          <a:latin typeface="Open Sans"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>
                          <a:effectLst/>
                          <a:latin typeface="Open Sans"/>
                        </a:rPr>
                        <a:t>Retention Strategies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13578934"/>
                  </a:ext>
                </a:extLst>
              </a:tr>
              <a:tr h="6947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Loyal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Valuable segment that accounts for around half of all customers. Highly engaged and likely to make repeat purchases.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Provide excellent customer service, personalized offers, and rewards programs.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627656"/>
                  </a:ext>
                </a:extLst>
              </a:tr>
              <a:tr h="54423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Potential Loyalists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Similar to loyal customers, highly engaged and likely to make repeat purchases.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Provide excellent customer service, personalized offers, and rewards programs.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67769"/>
                  </a:ext>
                </a:extLst>
              </a:tr>
              <a:tr h="6947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Champions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Highly profitable customers, highly loyal to the brand.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Give special treatment such as exclusive offers, early access to new products, and personalized communication.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385957"/>
                  </a:ext>
                </a:extLst>
              </a:tr>
              <a:tr h="6947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Hibernating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Customers that the company has lost touch with.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Reactivate through a personalized outreach strategy, such as special offers, win-back incentives, and personalized communication.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268958"/>
                  </a:ext>
                </a:extLst>
              </a:tr>
              <a:tr h="67161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At-risk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Recent customers who have not engaged with the brand as much as before.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Offer personalized recommendations, incentivize repeat purchases, and offer loyalty rewards to keep them engaged.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869452"/>
                  </a:ext>
                </a:extLst>
              </a:tr>
              <a:tr h="6947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Potential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Customers who have made one or two purchases but have not demonstrated a strong attachment to the brand.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Open Sans"/>
                        </a:rPr>
                        <a:t>Target with personalized communication, special offers, and incentives to encourage them to make repeat purchases.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44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646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746073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sz="1500" b="0"/>
              <a:t>Which product made a good profit and where does the sale come from ? 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CB09445D-30EF-61F2-A80B-E6D45764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77" y="1610789"/>
            <a:ext cx="5773224" cy="35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342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94242" y="878422"/>
            <a:ext cx="8746073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endParaRPr lang="en-US" sz="1500" b="0"/>
          </a:p>
          <a:p>
            <a:pPr>
              <a:lnSpc>
                <a:spcPct val="114999"/>
              </a:lnSpc>
            </a:pPr>
            <a:r>
              <a:rPr lang="en-US" sz="1500" b="0"/>
              <a:t>Which Age group  and wealth segment contributed for profit?</a:t>
            </a: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296DC92-1486-49D6-BCF5-43762378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6" y="1701681"/>
            <a:ext cx="4037160" cy="32605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2023-04-26T16:43:22Z</dcterms:modified>
</cp:coreProperties>
</file>