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5F4D9-41AE-4129-B5F7-6E04EBFBAD88}" v="280" dt="2023-03-15T15:47:01.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3/15/2023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3/15/2023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lic.tableau.com/views/kpmg_16787086804250/Sprocketcustomeranalysi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D12916F7-3A1D-4CC4-8A1E-36C248072164}"/>
              </a:ext>
            </a:extLst>
          </p:cNvPr>
          <p:cNvSpPr>
            <a:spLocks noGrp="1"/>
          </p:cNvSpPr>
          <p:nvPr>
            <p:ph type="ctrTitle"/>
          </p:nvPr>
        </p:nvSpPr>
        <p:spPr/>
        <p:txBody>
          <a:bodyPr/>
          <a:lstStyle/>
          <a:p>
            <a:r>
              <a:rPr lang="en-us" dirty="0">
                <a:hlinkClick r:id="rId2"/>
              </a:rPr>
              <a:t>km</a:t>
            </a:r>
          </a:p>
        </p:txBody>
      </p:sp>
      <p:sp>
        <p:nvSpPr>
          <p:cNvPr id="7" name="Shape 54">
            <a:extLst>
              <a:ext uri="{FF2B5EF4-FFF2-40B4-BE49-F238E27FC236}">
                <a16:creationId xmlns:a16="http://schemas.microsoft.com/office/drawing/2014/main" id="{208FCEA7-F698-939F-A95C-899BB674AAB8}"/>
              </a:ext>
            </a:extLst>
          </p:cNvPr>
          <p:cNvSpPr/>
          <p:nvPr/>
        </p:nvSpPr>
        <p:spPr>
          <a:xfrm rot="10800000" flipH="1">
            <a:off x="14377" y="14376"/>
            <a:ext cx="11549841" cy="67870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a:lstStyle>
          <a:p>
            <a:endParaRPr/>
          </a:p>
        </p:txBody>
      </p:sp>
      <p:sp>
        <p:nvSpPr>
          <p:cNvPr id="8" name="Shape 55">
            <a:extLst>
              <a:ext uri="{FF2B5EF4-FFF2-40B4-BE49-F238E27FC236}">
                <a16:creationId xmlns:a16="http://schemas.microsoft.com/office/drawing/2014/main" id="{E45AB24A-D3AF-10C0-B65F-F7307D489841}"/>
              </a:ext>
            </a:extLst>
          </p:cNvPr>
          <p:cNvSpPr/>
          <p:nvPr/>
        </p:nvSpPr>
        <p:spPr>
          <a:xfrm>
            <a:off x="3251277" y="2581346"/>
            <a:ext cx="4739682" cy="738631"/>
          </a:xfrm>
          <a:prstGeom prst="rect">
            <a:avLst/>
          </a:prstGeom>
          <a:ln w="12700">
            <a:miter lim="400000"/>
          </a:ln>
          <a:extLst>
            <a:ext uri="{C572A759-6A51-4108-AA02-DFA0A04FC94B}">
              <ma14:wrappingTextBoxFlag xmlns:lc="http://schemas.openxmlformats.org/drawingml/2006/lockedCanvas" xmlns="" xmlns:ma14="http://schemas.microsoft.com/office/mac/drawingml/2011/main" val="1"/>
            </a:ext>
          </a:extLst>
        </p:spPr>
        <p:txBody>
          <a:bodyPr wrap="square" lIns="91424" tIns="91424" rIns="91424" bIns="91424"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a:lstStyle>
          <a:p>
            <a:r>
              <a:rPr sz="3600" dirty="0">
                <a:solidFill>
                  <a:schemeClr val="bg1"/>
                </a:solidFill>
              </a:rPr>
              <a:t>Sprocket Central Pty Ltd</a:t>
            </a:r>
            <a:endParaRPr lang="en-US" sz="3600">
              <a:solidFill>
                <a:schemeClr val="bg1"/>
              </a:solidFill>
              <a:cs typeface="Calibri"/>
            </a:endParaRPr>
          </a:p>
        </p:txBody>
      </p:sp>
      <p:pic>
        <p:nvPicPr>
          <p:cNvPr id="9" name="Shape 57" descr="Shape 57">
            <a:extLst>
              <a:ext uri="{FF2B5EF4-FFF2-40B4-BE49-F238E27FC236}">
                <a16:creationId xmlns:a16="http://schemas.microsoft.com/office/drawing/2014/main" id="{DE49CA16-BBC3-DF51-ED83-4DB389160543}"/>
              </a:ext>
            </a:extLst>
          </p:cNvPr>
          <p:cNvPicPr>
            <a:picLocks noChangeAspect="1"/>
          </p:cNvPicPr>
          <p:nvPr/>
        </p:nvPicPr>
        <p:blipFill>
          <a:blip r:embed="rId3"/>
          <a:stretch>
            <a:fillRect/>
          </a:stretch>
        </p:blipFill>
        <p:spPr>
          <a:xfrm>
            <a:off x="1102930" y="1261147"/>
            <a:ext cx="1982300" cy="238701"/>
          </a:xfrm>
          <a:prstGeom prst="rect">
            <a:avLst/>
          </a:prstGeom>
          <a:ln w="12700">
            <a:miter lim="400000"/>
          </a:ln>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procket customer analysis">
            <a:extLst>
              <a:ext uri="{FF2B5EF4-FFF2-40B4-BE49-F238E27FC236}">
                <a16:creationId xmlns:a16="http://schemas.microsoft.com/office/drawing/2014/main" id="{4B751694-2BE7-4D5C-89EF-0F9F807DD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354" y="0"/>
            <a:ext cx="1029129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270B60C-BA47-0EEC-61EB-614C9541A0AD}"/>
              </a:ext>
            </a:extLst>
          </p:cNvPr>
          <p:cNvGraphicFramePr>
            <a:graphicFrameLocks noGrp="1"/>
          </p:cNvGraphicFramePr>
          <p:nvPr>
            <p:extLst>
              <p:ext uri="{D42A27DB-BD31-4B8C-83A1-F6EECF244321}">
                <p14:modId xmlns:p14="http://schemas.microsoft.com/office/powerpoint/2010/main" val="2829917272"/>
              </p:ext>
            </p:extLst>
          </p:nvPr>
        </p:nvGraphicFramePr>
        <p:xfrm>
          <a:off x="158150" y="186906"/>
          <a:ext cx="11626729" cy="6444276"/>
        </p:xfrm>
        <a:graphic>
          <a:graphicData uri="http://schemas.openxmlformats.org/drawingml/2006/table">
            <a:tbl>
              <a:tblPr firstRow="1" bandRow="1">
                <a:tableStyleId>{5C22544A-7EE6-4342-B048-85BDC9FD1C3A}</a:tableStyleId>
              </a:tblPr>
              <a:tblGrid>
                <a:gridCol w="3136707">
                  <a:extLst>
                    <a:ext uri="{9D8B030D-6E8A-4147-A177-3AD203B41FA5}">
                      <a16:colId xmlns:a16="http://schemas.microsoft.com/office/drawing/2014/main" val="1566235833"/>
                    </a:ext>
                  </a:extLst>
                </a:gridCol>
                <a:gridCol w="4865382">
                  <a:extLst>
                    <a:ext uri="{9D8B030D-6E8A-4147-A177-3AD203B41FA5}">
                      <a16:colId xmlns:a16="http://schemas.microsoft.com/office/drawing/2014/main" val="1140517170"/>
                    </a:ext>
                  </a:extLst>
                </a:gridCol>
                <a:gridCol w="3624640">
                  <a:extLst>
                    <a:ext uri="{9D8B030D-6E8A-4147-A177-3AD203B41FA5}">
                      <a16:colId xmlns:a16="http://schemas.microsoft.com/office/drawing/2014/main" val="390940773"/>
                    </a:ext>
                  </a:extLst>
                </a:gridCol>
              </a:tblGrid>
              <a:tr h="369912">
                <a:tc>
                  <a:txBody>
                    <a:bodyPr/>
                    <a:lstStyle/>
                    <a:p>
                      <a:pPr algn="ctr" fontAlgn="base"/>
                      <a:r>
                        <a:rPr lang="en-US" sz="1000" u="none" strike="noStrike" dirty="0">
                          <a:effectLst/>
                        </a:rPr>
                        <a:t>Customer Segment</a:t>
                      </a:r>
                      <a:r>
                        <a:rPr lang="en-US" sz="1000" dirty="0">
                          <a:effectLst/>
                        </a:rPr>
                        <a:t>​</a:t>
                      </a:r>
                      <a:endParaRPr lang="en-US" b="0" i="0" dirty="0">
                        <a:solidFill>
                          <a:srgbClr val="000000"/>
                        </a:solidFill>
                        <a:effectLst/>
                      </a:endParaRPr>
                    </a:p>
                  </a:txBody>
                  <a:tcPr anchor="b"/>
                </a:tc>
                <a:tc>
                  <a:txBody>
                    <a:bodyPr/>
                    <a:lstStyle/>
                    <a:p>
                      <a:pPr algn="ctr" fontAlgn="base"/>
                      <a:r>
                        <a:rPr lang="en-US" sz="1000" u="none" strike="noStrike" dirty="0">
                          <a:effectLst/>
                        </a:rPr>
                        <a:t>Description</a:t>
                      </a:r>
                      <a:r>
                        <a:rPr lang="en-US" sz="1000" dirty="0">
                          <a:effectLst/>
                        </a:rPr>
                        <a:t>​</a:t>
                      </a:r>
                      <a:endParaRPr lang="en-US" b="0" i="0" dirty="0">
                        <a:solidFill>
                          <a:srgbClr val="000000"/>
                        </a:solidFill>
                        <a:effectLst/>
                      </a:endParaRPr>
                    </a:p>
                  </a:txBody>
                  <a:tcPr anchor="b"/>
                </a:tc>
                <a:tc>
                  <a:txBody>
                    <a:bodyPr/>
                    <a:lstStyle/>
                    <a:p>
                      <a:pPr algn="ctr" fontAlgn="base"/>
                      <a:r>
                        <a:rPr lang="en-US" sz="1000" u="none" strike="noStrike" dirty="0">
                          <a:effectLst/>
                        </a:rPr>
                        <a:t>Retention Strategies</a:t>
                      </a:r>
                      <a:r>
                        <a:rPr lang="en-US" sz="1000" dirty="0">
                          <a:effectLst/>
                        </a:rPr>
                        <a:t>​</a:t>
                      </a:r>
                      <a:endParaRPr lang="en-US" b="0" i="0" dirty="0">
                        <a:solidFill>
                          <a:srgbClr val="000000"/>
                        </a:solidFill>
                        <a:effectLst/>
                      </a:endParaRPr>
                    </a:p>
                  </a:txBody>
                  <a:tcPr anchor="b"/>
                </a:tc>
                <a:extLst>
                  <a:ext uri="{0D108BD9-81ED-4DB2-BD59-A6C34878D82A}">
                    <a16:rowId xmlns:a16="http://schemas.microsoft.com/office/drawing/2014/main" val="404761055"/>
                  </a:ext>
                </a:extLst>
              </a:tr>
              <a:tr h="1012394">
                <a:tc>
                  <a:txBody>
                    <a:bodyPr/>
                    <a:lstStyle/>
                    <a:p>
                      <a:pPr algn="ctr" fontAlgn="base"/>
                      <a:r>
                        <a:rPr lang="en-US" sz="1000" u="none" strike="noStrike" dirty="0">
                          <a:effectLst/>
                        </a:rPr>
                        <a:t>Loyal Customers</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Valuable segment that accounts for around half of all customers. Highly engaged and likely to make repeat purchases.</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Provide excellent customer service, personalized offers, and rewards programs.</a:t>
                      </a:r>
                      <a:r>
                        <a:rPr lang="en-US" sz="1000" dirty="0">
                          <a:effectLst/>
                        </a:rPr>
                        <a:t>​</a:t>
                      </a:r>
                      <a:endParaRPr lang="en-US" b="0" i="0" dirty="0">
                        <a:solidFill>
                          <a:srgbClr val="000000"/>
                        </a:solidFill>
                        <a:effectLst/>
                      </a:endParaRPr>
                    </a:p>
                  </a:txBody>
                  <a:tcPr anchor="ctr"/>
                </a:tc>
                <a:extLst>
                  <a:ext uri="{0D108BD9-81ED-4DB2-BD59-A6C34878D82A}">
                    <a16:rowId xmlns:a16="http://schemas.microsoft.com/office/drawing/2014/main" val="606564838"/>
                  </a:ext>
                </a:extLst>
              </a:tr>
              <a:tr h="856640">
                <a:tc>
                  <a:txBody>
                    <a:bodyPr/>
                    <a:lstStyle/>
                    <a:p>
                      <a:pPr algn="ctr" fontAlgn="base"/>
                      <a:r>
                        <a:rPr lang="en-US" sz="1000" u="none" strike="noStrike" dirty="0">
                          <a:effectLst/>
                        </a:rPr>
                        <a:t>Potential Loyalists</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Similar to loyal customers, highly engaged and likely to make repeat purchases.</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Provide excellent customer service, personalized offers, and rewards programs.</a:t>
                      </a:r>
                      <a:r>
                        <a:rPr lang="en-US" sz="1000" dirty="0">
                          <a:effectLst/>
                        </a:rPr>
                        <a:t>​</a:t>
                      </a:r>
                      <a:endParaRPr lang="en-US" b="0" i="0" dirty="0">
                        <a:solidFill>
                          <a:srgbClr val="000000"/>
                        </a:solidFill>
                        <a:effectLst/>
                      </a:endParaRPr>
                    </a:p>
                  </a:txBody>
                  <a:tcPr anchor="ctr"/>
                </a:tc>
                <a:extLst>
                  <a:ext uri="{0D108BD9-81ED-4DB2-BD59-A6C34878D82A}">
                    <a16:rowId xmlns:a16="http://schemas.microsoft.com/office/drawing/2014/main" val="3120490800"/>
                  </a:ext>
                </a:extLst>
              </a:tr>
              <a:tr h="1012394">
                <a:tc>
                  <a:txBody>
                    <a:bodyPr/>
                    <a:lstStyle/>
                    <a:p>
                      <a:pPr algn="ctr" fontAlgn="base"/>
                      <a:r>
                        <a:rPr lang="en-US" sz="1000" u="none" strike="noStrike" dirty="0">
                          <a:effectLst/>
                        </a:rPr>
                        <a:t>Champions</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Highly profitable customers, highly loyal to the brand.</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Give special treatment such as exclusive offers, early access to new products, and personalized communication.</a:t>
                      </a:r>
                      <a:r>
                        <a:rPr lang="en-US" sz="1000" dirty="0">
                          <a:effectLst/>
                        </a:rPr>
                        <a:t>​</a:t>
                      </a:r>
                      <a:endParaRPr lang="en-US" b="0" i="0" dirty="0">
                        <a:solidFill>
                          <a:srgbClr val="000000"/>
                        </a:solidFill>
                        <a:effectLst/>
                      </a:endParaRPr>
                    </a:p>
                  </a:txBody>
                  <a:tcPr anchor="ctr"/>
                </a:tc>
                <a:extLst>
                  <a:ext uri="{0D108BD9-81ED-4DB2-BD59-A6C34878D82A}">
                    <a16:rowId xmlns:a16="http://schemas.microsoft.com/office/drawing/2014/main" val="3883022094"/>
                  </a:ext>
                </a:extLst>
              </a:tr>
              <a:tr h="1090271">
                <a:tc>
                  <a:txBody>
                    <a:bodyPr/>
                    <a:lstStyle/>
                    <a:p>
                      <a:pPr algn="ctr" fontAlgn="base"/>
                      <a:r>
                        <a:rPr lang="en-US" sz="1000" u="none" strike="noStrike" dirty="0">
                          <a:effectLst/>
                        </a:rPr>
                        <a:t>Hibernating</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Customers that the company has lost touch with.</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Reactivate through a personalized outreach strategy, such as special offers, win-back incentives, and personalized communication.</a:t>
                      </a:r>
                      <a:r>
                        <a:rPr lang="en-US" sz="1000" dirty="0">
                          <a:effectLst/>
                        </a:rPr>
                        <a:t>​</a:t>
                      </a:r>
                      <a:endParaRPr lang="en-US" b="0" i="0" dirty="0">
                        <a:solidFill>
                          <a:srgbClr val="000000"/>
                        </a:solidFill>
                        <a:effectLst/>
                      </a:endParaRPr>
                    </a:p>
                  </a:txBody>
                  <a:tcPr anchor="ctr"/>
                </a:tc>
                <a:extLst>
                  <a:ext uri="{0D108BD9-81ED-4DB2-BD59-A6C34878D82A}">
                    <a16:rowId xmlns:a16="http://schemas.microsoft.com/office/drawing/2014/main" val="331444411"/>
                  </a:ext>
                </a:extLst>
              </a:tr>
              <a:tr h="1090271">
                <a:tc>
                  <a:txBody>
                    <a:bodyPr/>
                    <a:lstStyle/>
                    <a:p>
                      <a:pPr algn="ctr" fontAlgn="base"/>
                      <a:r>
                        <a:rPr lang="en-US" sz="1000" u="none" strike="noStrike" dirty="0">
                          <a:effectLst/>
                        </a:rPr>
                        <a:t>At-risk</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Recent customers who have not engaged with the brand as much as before.</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Offer personalized recommendations, incentivize repeat purchases, and offer loyalty rewards to keep them engaged.</a:t>
                      </a:r>
                      <a:r>
                        <a:rPr lang="en-US" sz="1000" dirty="0">
                          <a:effectLst/>
                        </a:rPr>
                        <a:t>​</a:t>
                      </a:r>
                      <a:endParaRPr lang="en-US" b="0" i="0" dirty="0">
                        <a:solidFill>
                          <a:srgbClr val="000000"/>
                        </a:solidFill>
                        <a:effectLst/>
                      </a:endParaRPr>
                    </a:p>
                  </a:txBody>
                  <a:tcPr anchor="ctr"/>
                </a:tc>
                <a:extLst>
                  <a:ext uri="{0D108BD9-81ED-4DB2-BD59-A6C34878D82A}">
                    <a16:rowId xmlns:a16="http://schemas.microsoft.com/office/drawing/2014/main" val="2291744507"/>
                  </a:ext>
                </a:extLst>
              </a:tr>
              <a:tr h="1012394">
                <a:tc>
                  <a:txBody>
                    <a:bodyPr/>
                    <a:lstStyle/>
                    <a:p>
                      <a:pPr algn="ctr" fontAlgn="base"/>
                      <a:r>
                        <a:rPr lang="en-US" sz="1000" u="none" strike="noStrike" dirty="0">
                          <a:effectLst/>
                        </a:rPr>
                        <a:t>Potential</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Customers who have made one or two purchases but have not demonstrated a strong attachment to the brand.</a:t>
                      </a:r>
                      <a:r>
                        <a:rPr lang="en-US" sz="1000" dirty="0">
                          <a:effectLst/>
                        </a:rPr>
                        <a:t>​</a:t>
                      </a:r>
                      <a:endParaRPr lang="en-US" b="0" i="0" dirty="0">
                        <a:solidFill>
                          <a:srgbClr val="000000"/>
                        </a:solidFill>
                        <a:effectLst/>
                      </a:endParaRPr>
                    </a:p>
                  </a:txBody>
                  <a:tcPr anchor="ctr"/>
                </a:tc>
                <a:tc>
                  <a:txBody>
                    <a:bodyPr/>
                    <a:lstStyle/>
                    <a:p>
                      <a:pPr algn="ctr" fontAlgn="base"/>
                      <a:r>
                        <a:rPr lang="en-US" sz="1000" u="none" strike="noStrike" dirty="0">
                          <a:effectLst/>
                        </a:rPr>
                        <a:t>Target with personalized communication, special offers, and incentives to encourage them to make repeat purchases.</a:t>
                      </a:r>
                      <a:r>
                        <a:rPr lang="en-US" sz="1000" dirty="0">
                          <a:effectLst/>
                        </a:rPr>
                        <a:t>​</a:t>
                      </a:r>
                      <a:endParaRPr lang="en-US" b="0" i="0" dirty="0">
                        <a:solidFill>
                          <a:srgbClr val="000000"/>
                        </a:solidFill>
                        <a:effectLst/>
                      </a:endParaRPr>
                    </a:p>
                  </a:txBody>
                  <a:tcPr anchor="ctr"/>
                </a:tc>
                <a:extLst>
                  <a:ext uri="{0D108BD9-81ED-4DB2-BD59-A6C34878D82A}">
                    <a16:rowId xmlns:a16="http://schemas.microsoft.com/office/drawing/2014/main" val="2924834268"/>
                  </a:ext>
                </a:extLst>
              </a:tr>
            </a:tbl>
          </a:graphicData>
        </a:graphic>
      </p:graphicFrame>
    </p:spTree>
    <p:extLst>
      <p:ext uri="{BB962C8B-B14F-4D97-AF65-F5344CB8AC3E}">
        <p14:creationId xmlns:p14="http://schemas.microsoft.com/office/powerpoint/2010/main" val="414947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3AF8C2-DB73-AD1B-63B6-E4F2C5AF8ABD}"/>
              </a:ext>
            </a:extLst>
          </p:cNvPr>
          <p:cNvSpPr txBox="1"/>
          <p:nvPr/>
        </p:nvSpPr>
        <p:spPr>
          <a:xfrm>
            <a:off x="1015041" y="3430437"/>
            <a:ext cx="8379123" cy="2675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libri"/>
                <a:cs typeface="Segoe UI"/>
              </a:rPr>
              <a:t>Target  new customers  criteria </a:t>
            </a:r>
            <a:r>
              <a:rPr lang="en-US" dirty="0">
                <a:latin typeface="Calibri"/>
                <a:cs typeface="Segoe UI"/>
              </a:rPr>
              <a:t>​</a:t>
            </a:r>
          </a:p>
          <a:p>
            <a:r>
              <a:rPr lang="en-US" dirty="0">
                <a:latin typeface="Calibri"/>
                <a:cs typeface="Segoe UI"/>
              </a:rPr>
              <a:t>​</a:t>
            </a:r>
            <a:endParaRPr lang="en-US">
              <a:latin typeface="Calibri"/>
              <a:ea typeface="Open Sans"/>
              <a:cs typeface="Segoe UI"/>
            </a:endParaRPr>
          </a:p>
          <a:p>
            <a:r>
              <a:rPr lang="en-US" b="1" dirty="0">
                <a:latin typeface="Calibri"/>
                <a:cs typeface="Segoe UI"/>
              </a:rPr>
              <a:t>State :  NSW </a:t>
            </a:r>
            <a:r>
              <a:rPr lang="en-US" dirty="0">
                <a:latin typeface="Calibri"/>
                <a:cs typeface="Segoe UI"/>
              </a:rPr>
              <a:t>​</a:t>
            </a:r>
            <a:endParaRPr lang="en-US">
              <a:latin typeface="Calibri"/>
              <a:ea typeface="Open Sans"/>
              <a:cs typeface="Segoe UI"/>
            </a:endParaRPr>
          </a:p>
          <a:p>
            <a:r>
              <a:rPr lang="en-US" b="1" dirty="0">
                <a:latin typeface="Calibri"/>
                <a:cs typeface="Segoe UI"/>
              </a:rPr>
              <a:t>Wealth segment: Mass customers</a:t>
            </a:r>
            <a:r>
              <a:rPr lang="en-US" dirty="0">
                <a:latin typeface="Calibri"/>
                <a:cs typeface="Segoe UI"/>
              </a:rPr>
              <a:t>​</a:t>
            </a:r>
            <a:endParaRPr lang="en-US">
              <a:latin typeface="Calibri"/>
              <a:ea typeface="Open Sans"/>
              <a:cs typeface="Segoe UI"/>
            </a:endParaRPr>
          </a:p>
          <a:p>
            <a:r>
              <a:rPr lang="en-US" b="1" dirty="0">
                <a:latin typeface="Calibri"/>
                <a:cs typeface="Segoe UI"/>
              </a:rPr>
              <a:t>Age group: 40-70</a:t>
            </a:r>
            <a:endParaRPr lang="en-US">
              <a:latin typeface="Calibri"/>
              <a:cs typeface="Segoe UI"/>
            </a:endParaRPr>
          </a:p>
          <a:p>
            <a:r>
              <a:rPr lang="en-US" b="1" dirty="0">
                <a:latin typeface="Calibri"/>
                <a:cs typeface="Segoe UI"/>
              </a:rPr>
              <a:t>Gender : Female </a:t>
            </a:r>
            <a:r>
              <a:rPr lang="en-US" dirty="0">
                <a:latin typeface="Calibri"/>
                <a:cs typeface="Segoe UI"/>
              </a:rPr>
              <a:t>​</a:t>
            </a:r>
            <a:endParaRPr lang="en-US">
              <a:latin typeface="Calibri"/>
              <a:ea typeface="Open Sans"/>
              <a:cs typeface="Segoe UI"/>
            </a:endParaRPr>
          </a:p>
          <a:p>
            <a:r>
              <a:rPr lang="en-US" b="1" dirty="0">
                <a:latin typeface="Calibri"/>
                <a:cs typeface="Segoe UI"/>
              </a:rPr>
              <a:t>Job sector: Financial sector  </a:t>
            </a:r>
            <a:r>
              <a:rPr lang="en-US" dirty="0">
                <a:latin typeface="Calibri"/>
                <a:cs typeface="Segoe UI"/>
              </a:rPr>
              <a:t>​</a:t>
            </a:r>
            <a:endParaRPr lang="en-US">
              <a:latin typeface="Calibri"/>
              <a:ea typeface="Open Sans"/>
              <a:cs typeface="Segoe UI"/>
            </a:endParaRPr>
          </a:p>
          <a:p>
            <a:r>
              <a:rPr lang="en-US" b="1" dirty="0">
                <a:latin typeface="Calibri"/>
                <a:cs typeface="Segoe UI"/>
              </a:rPr>
              <a:t>Brand :</a:t>
            </a:r>
            <a:r>
              <a:rPr lang="en-US" dirty="0">
                <a:latin typeface="Calibri"/>
                <a:cs typeface="Segoe UI"/>
              </a:rPr>
              <a:t> </a:t>
            </a:r>
            <a:r>
              <a:rPr lang="en-US" b="1" dirty="0">
                <a:latin typeface="Calibri"/>
                <a:cs typeface="Segoe UI"/>
              </a:rPr>
              <a:t>Solex </a:t>
            </a:r>
            <a:r>
              <a:rPr lang="en-US" dirty="0">
                <a:latin typeface="Calibri"/>
                <a:cs typeface="Segoe UI"/>
              </a:rPr>
              <a:t>band  in </a:t>
            </a:r>
            <a:r>
              <a:rPr lang="en-US" b="1" dirty="0">
                <a:latin typeface="Calibri"/>
                <a:cs typeface="Segoe UI"/>
              </a:rPr>
              <a:t>standard </a:t>
            </a:r>
            <a:r>
              <a:rPr lang="en-US" dirty="0">
                <a:latin typeface="Calibri"/>
                <a:cs typeface="Segoe UI"/>
              </a:rPr>
              <a:t>product line and a </a:t>
            </a:r>
            <a:r>
              <a:rPr lang="en-US" b="1" dirty="0">
                <a:latin typeface="Calibri"/>
                <a:cs typeface="Segoe UI"/>
              </a:rPr>
              <a:t>medium </a:t>
            </a:r>
            <a:r>
              <a:rPr lang="en-US" dirty="0">
                <a:latin typeface="Calibri"/>
                <a:cs typeface="Segoe UI"/>
              </a:rPr>
              <a:t>product class.​</a:t>
            </a:r>
            <a:endParaRPr lang="en-US" dirty="0">
              <a:latin typeface="Calibri"/>
              <a:ea typeface="Open Sans"/>
              <a:cs typeface="Segoe UI"/>
            </a:endParaRPr>
          </a:p>
          <a:p>
            <a:r>
              <a:rPr lang="en-US" dirty="0">
                <a:latin typeface="Open Sans"/>
                <a:cs typeface="Segoe UI"/>
              </a:rPr>
              <a:t>​</a:t>
            </a:r>
            <a:endParaRPr lang="en-US" dirty="0">
              <a:latin typeface="Open Sans"/>
              <a:ea typeface="Open Sans"/>
              <a:cs typeface="Segoe UI"/>
            </a:endParaRPr>
          </a:p>
        </p:txBody>
      </p:sp>
      <p:sp>
        <p:nvSpPr>
          <p:cNvPr id="5" name="TextBox 4">
            <a:extLst>
              <a:ext uri="{FF2B5EF4-FFF2-40B4-BE49-F238E27FC236}">
                <a16:creationId xmlns:a16="http://schemas.microsoft.com/office/drawing/2014/main" id="{D5E06117-B965-B6CB-BCD7-7D6ECF8C6F59}"/>
              </a:ext>
            </a:extLst>
          </p:cNvPr>
          <p:cNvSpPr txBox="1"/>
          <p:nvPr/>
        </p:nvSpPr>
        <p:spPr>
          <a:xfrm>
            <a:off x="928778" y="-5751"/>
            <a:ext cx="941429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Open Sans"/>
                <a:ea typeface="Open Sans"/>
                <a:cs typeface="Segoe UI"/>
              </a:rPr>
              <a:t>Existing customers</a:t>
            </a:r>
          </a:p>
          <a:p>
            <a:r>
              <a:rPr lang="en-US" dirty="0">
                <a:latin typeface="Open Sans"/>
                <a:cs typeface="Segoe UI"/>
              </a:rPr>
              <a:t>​</a:t>
            </a:r>
            <a:endParaRPr lang="en-US" dirty="0">
              <a:latin typeface="Open Sans"/>
              <a:ea typeface="Open Sans"/>
              <a:cs typeface="Segoe UI"/>
            </a:endParaRPr>
          </a:p>
          <a:p>
            <a:r>
              <a:rPr lang="en-US" b="1" dirty="0">
                <a:latin typeface="Open Sans"/>
                <a:cs typeface="Segoe UI"/>
              </a:rPr>
              <a:t>Customer Distribution</a:t>
            </a:r>
            <a:endParaRPr lang="en-US" dirty="0"/>
          </a:p>
          <a:p>
            <a:pPr marL="285750" indent="-285750">
              <a:buFont typeface="Arial"/>
              <a:buChar char="•"/>
            </a:pPr>
            <a:r>
              <a:rPr lang="en-US" dirty="0">
                <a:ea typeface="+mn-lt"/>
                <a:cs typeface="+mn-lt"/>
              </a:rPr>
              <a:t>Currently, all customers of Sprocket Central are located on the East Coast of Australia, with the majority in New South Wales and Queensland. Although there are fewer customers in Victoria, it is still a good market to continue to develop in the future.</a:t>
            </a:r>
          </a:p>
          <a:p>
            <a:pPr marL="285750" indent="-285750">
              <a:buFont typeface="Arial"/>
              <a:buChar char="•"/>
            </a:pPr>
            <a:r>
              <a:rPr lang="en-US" dirty="0">
                <a:ea typeface="+mn-lt"/>
                <a:cs typeface="+mn-lt"/>
              </a:rPr>
              <a:t>As shown on the map, there are no customer records in the South, West, and North territories of Australia. According to the Australian Bureau of Statistics (2022), the total population of the South and West regions of Australia is about 18%, which presents a potential opportunity to expand the business. </a:t>
            </a:r>
          </a:p>
          <a:p>
            <a:pPr marL="285750" indent="-285750">
              <a:buFont typeface="Arial"/>
              <a:buChar char="•"/>
            </a:pPr>
            <a:endParaRPr lang="en-US" dirty="0">
              <a:cs typeface="Calibri"/>
            </a:endParaRPr>
          </a:p>
          <a:p>
            <a:pPr marL="285750" indent="-285750">
              <a:buFont typeface="Arial"/>
              <a:buChar char="•"/>
            </a:pPr>
            <a:r>
              <a:rPr lang="en-US" dirty="0">
                <a:latin typeface="Calibri"/>
                <a:ea typeface="Open Sans"/>
                <a:cs typeface="Calibri"/>
              </a:rPr>
              <a:t>RFM label is used as a category for tableau visualization</a:t>
            </a:r>
          </a:p>
          <a:p>
            <a:endParaRPr lang="en-US" dirty="0">
              <a:latin typeface="Calibri"/>
              <a:ea typeface="Open Sans"/>
              <a:cs typeface="Calibri"/>
            </a:endParaRPr>
          </a:p>
          <a:p>
            <a:endParaRPr lang="en-US" dirty="0">
              <a:latin typeface="Open Sans"/>
              <a:cs typeface="Segoe UI"/>
            </a:endParaRPr>
          </a:p>
          <a:p>
            <a:r>
              <a:rPr lang="en-US" dirty="0">
                <a:latin typeface="Open Sans"/>
                <a:cs typeface="Segoe UI"/>
              </a:rPr>
              <a:t>​</a:t>
            </a:r>
            <a:endParaRPr lang="en-US" dirty="0">
              <a:latin typeface="Open Sans"/>
              <a:ea typeface="Open Sans"/>
              <a:cs typeface="Segoe UI"/>
            </a:endParaRPr>
          </a:p>
        </p:txBody>
      </p:sp>
    </p:spTree>
    <p:extLst>
      <p:ext uri="{BB962C8B-B14F-4D97-AF65-F5344CB8AC3E}">
        <p14:creationId xmlns:p14="http://schemas.microsoft.com/office/powerpoint/2010/main" val="2237315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km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dc:title>
  <dc:creator/>
  <cp:lastModifiedBy/>
  <cp:revision>68</cp:revision>
  <dcterms:created xsi:type="dcterms:W3CDTF">2023-03-15T15:28:29Z</dcterms:created>
  <dcterms:modified xsi:type="dcterms:W3CDTF">2023-03-15T15:47:03Z</dcterms:modified>
</cp:coreProperties>
</file>