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fb5d453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fb5d453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b5d4532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b5d4532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fb5d453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fb5d453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01d0b29fb_1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01d0b29fb_1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fb5d453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fb5d453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fb5d453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fb5d453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b5d453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b5d453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b5d4532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b5d453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fb5d4532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fb5d4532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b5d453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b5d453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b5d453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b5d453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uciml/red-wine-quality-cortez-et-al-2009/c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5200">
              <a:solidFill>
                <a:srgbClr val="FF0000"/>
              </a:solidFill>
            </a:endParaRPr>
          </a:p>
          <a:p>
            <a:pPr indent="0" lvl="0" marL="0" rtl="0" algn="ctr">
              <a:spcBef>
                <a:spcPts val="0"/>
              </a:spcBef>
              <a:spcAft>
                <a:spcPts val="0"/>
              </a:spcAft>
              <a:buClr>
                <a:schemeClr val="dk1"/>
              </a:buClr>
              <a:buSzPts val="990"/>
              <a:buFont typeface="Arial"/>
              <a:buNone/>
            </a:pPr>
            <a:r>
              <a:rPr lang="en" sz="5200">
                <a:solidFill>
                  <a:srgbClr val="FF0000"/>
                </a:solidFill>
              </a:rPr>
              <a:t>Red Wine Quality </a:t>
            </a:r>
            <a:endParaRPr>
              <a:solidFill>
                <a:srgbClr val="FF0000"/>
              </a:solidFill>
            </a:endParaRPr>
          </a:p>
        </p:txBody>
      </p:sp>
      <p:sp>
        <p:nvSpPr>
          <p:cNvPr id="55" name="Google Shape;55;p13"/>
          <p:cNvSpPr txBox="1"/>
          <p:nvPr>
            <p:ph idx="1" type="body"/>
          </p:nvPr>
        </p:nvSpPr>
        <p:spPr>
          <a:xfrm>
            <a:off x="311700" y="157125"/>
            <a:ext cx="8520600" cy="441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dk1"/>
                </a:solidFill>
                <a:highlight>
                  <a:srgbClr val="FFFFFF"/>
                </a:highlight>
              </a:rPr>
              <a:t>  </a:t>
            </a:r>
            <a:r>
              <a:rPr lang="en">
                <a:solidFill>
                  <a:schemeClr val="dk1"/>
                </a:solidFill>
                <a:highlight>
                  <a:srgbClr val="FFFFFF"/>
                </a:highlight>
              </a:rPr>
              <a:t>  </a:t>
            </a:r>
            <a:endParaRPr>
              <a:solidFill>
                <a:schemeClr val="dk1"/>
              </a:solidFill>
              <a:highlight>
                <a:srgbClr val="FFFFFF"/>
              </a:highlight>
            </a:endParaRPr>
          </a:p>
          <a:p>
            <a:pPr indent="0" lvl="0" marL="0" rtl="0" algn="just">
              <a:spcBef>
                <a:spcPts val="0"/>
              </a:spcBef>
              <a:spcAft>
                <a:spcPts val="0"/>
              </a:spcAft>
              <a:buNone/>
            </a:pPr>
            <a:r>
              <a:rPr lang="en" sz="2000">
                <a:solidFill>
                  <a:schemeClr val="dk1"/>
                </a:solidFill>
                <a:highlight>
                  <a:srgbClr val="FFFFFF"/>
                </a:highlight>
              </a:rPr>
              <a:t>   </a:t>
            </a:r>
            <a:endParaRPr sz="2000">
              <a:solidFill>
                <a:schemeClr val="dk1"/>
              </a:solidFill>
              <a:highlight>
                <a:srgbClr val="FFFFFF"/>
              </a:highlight>
            </a:endParaRPr>
          </a:p>
          <a:p>
            <a:pPr indent="0" lvl="0" marL="0" rtl="0" algn="just">
              <a:spcBef>
                <a:spcPts val="0"/>
              </a:spcBef>
              <a:spcAft>
                <a:spcPts val="0"/>
              </a:spcAft>
              <a:buNone/>
            </a:pPr>
            <a:r>
              <a:t/>
            </a:r>
            <a:endParaRPr sz="2000">
              <a:solidFill>
                <a:schemeClr val="dk1"/>
              </a:solidFill>
              <a:highlight>
                <a:srgbClr val="FFFFFF"/>
              </a:highlight>
            </a:endParaRPr>
          </a:p>
          <a:p>
            <a:pPr indent="0" lvl="0" marL="0" rtl="0" algn="just">
              <a:spcBef>
                <a:spcPts val="0"/>
              </a:spcBef>
              <a:spcAft>
                <a:spcPts val="0"/>
              </a:spcAft>
              <a:buNone/>
            </a:pPr>
            <a:r>
              <a:rPr lang="en" sz="2000">
                <a:solidFill>
                  <a:schemeClr val="dk1"/>
                </a:solidFill>
                <a:highlight>
                  <a:srgbClr val="FFFFFF"/>
                </a:highlight>
              </a:rPr>
              <a:t>     </a:t>
            </a:r>
            <a:r>
              <a:rPr lang="en" sz="1600"/>
              <a:t>                                                      </a:t>
            </a:r>
            <a:r>
              <a:rPr lang="en" sz="1600">
                <a:solidFill>
                  <a:schemeClr val="dk1"/>
                </a:solidFill>
              </a:rPr>
              <a:t>By: Gandhimathi &amp; Valli  </a:t>
            </a:r>
            <a:endParaRPr sz="2100"/>
          </a:p>
        </p:txBody>
      </p:sp>
      <p:sp>
        <p:nvSpPr>
          <p:cNvPr id="56" name="Google Shape;56;p13"/>
          <p:cNvSpPr txBox="1"/>
          <p:nvPr/>
        </p:nvSpPr>
        <p:spPr>
          <a:xfrm>
            <a:off x="152400" y="152400"/>
            <a:ext cx="69963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chemeClr val="dk1"/>
                </a:solidFill>
                <a:highlight>
                  <a:schemeClr val="lt1"/>
                </a:highlight>
              </a:rPr>
              <a:t>                                             </a:t>
            </a:r>
            <a:endParaRPr sz="2100">
              <a:solidFill>
                <a:schemeClr val="dk2"/>
              </a:solidFill>
            </a:endParaRPr>
          </a:p>
        </p:txBody>
      </p:sp>
      <p:pic>
        <p:nvPicPr>
          <p:cNvPr id="57" name="Google Shape;57;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8" name="Google Shape;58;p13"/>
          <p:cNvSpPr txBox="1"/>
          <p:nvPr/>
        </p:nvSpPr>
        <p:spPr>
          <a:xfrm>
            <a:off x="0" y="3712325"/>
            <a:ext cx="2494200" cy="130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t/>
            </a:r>
            <a:endParaRPr b="1" sz="2000">
              <a:solidFill>
                <a:srgbClr val="FF0000"/>
              </a:solidFill>
              <a:highlight>
                <a:srgbClr val="000000"/>
              </a:highlight>
            </a:endParaRPr>
          </a:p>
          <a:p>
            <a:pPr indent="0" lvl="0" marL="0" rtl="0" algn="l">
              <a:spcBef>
                <a:spcPts val="0"/>
              </a:spcBef>
              <a:spcAft>
                <a:spcPts val="0"/>
              </a:spcAft>
              <a:buClr>
                <a:schemeClr val="dk1"/>
              </a:buClr>
              <a:buSzPts val="1100"/>
              <a:buFont typeface="Arial"/>
              <a:buNone/>
            </a:pPr>
            <a:r>
              <a:rPr lang="en" sz="1600">
                <a:solidFill>
                  <a:schemeClr val="dk2"/>
                </a:solidFill>
              </a:rPr>
              <a:t>                                                      </a:t>
            </a:r>
            <a:r>
              <a:rPr lang="en" sz="1600">
                <a:solidFill>
                  <a:schemeClr val="dk1"/>
                </a:solidFill>
              </a:rPr>
              <a:t>By: Gandhimathi &amp; Valli  </a:t>
            </a:r>
            <a:endParaRPr sz="21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59" name="Google Shape;59;p13"/>
          <p:cNvSpPr txBox="1"/>
          <p:nvPr/>
        </p:nvSpPr>
        <p:spPr>
          <a:xfrm>
            <a:off x="152400" y="1431375"/>
            <a:ext cx="4644600" cy="837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3900">
                <a:solidFill>
                  <a:srgbClr val="FF0000"/>
                </a:solidFill>
                <a:highlight>
                  <a:schemeClr val="lt1"/>
                </a:highlight>
              </a:rPr>
              <a:t>Red Wine Quality</a:t>
            </a:r>
            <a:endParaRPr sz="4100">
              <a:solidFill>
                <a:schemeClr val="dk2"/>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               </a:t>
            </a:r>
            <a:r>
              <a:rPr lang="en">
                <a:solidFill>
                  <a:srgbClr val="FF0000"/>
                </a:solidFill>
              </a:rPr>
              <a:t>Internal and External Validity Threats </a:t>
            </a:r>
            <a:endParaRPr>
              <a:solidFill>
                <a:srgbClr val="FF0000"/>
              </a:solidFill>
            </a:endParaRPr>
          </a:p>
        </p:txBody>
      </p:sp>
      <p:sp>
        <p:nvSpPr>
          <p:cNvPr id="116" name="Google Shape;116;p22"/>
          <p:cNvSpPr txBox="1"/>
          <p:nvPr>
            <p:ph idx="1" type="body"/>
          </p:nvPr>
        </p:nvSpPr>
        <p:spPr>
          <a:xfrm>
            <a:off x="311700" y="1152475"/>
            <a:ext cx="8520600" cy="39573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0"/>
              </a:spcAft>
              <a:buClr>
                <a:schemeClr val="dk1"/>
              </a:buClr>
              <a:buSzPts val="1100"/>
              <a:buFont typeface="Arial"/>
              <a:buNone/>
            </a:pPr>
            <a:r>
              <a:rPr b="1" lang="en" sz="1500">
                <a:solidFill>
                  <a:schemeClr val="dk1"/>
                </a:solidFill>
              </a:rPr>
              <a:t>Internal Validity Threats:</a:t>
            </a:r>
            <a:endParaRPr b="1" sz="1500">
              <a:solidFill>
                <a:schemeClr val="dk1"/>
              </a:solidFill>
            </a:endParaRPr>
          </a:p>
          <a:p>
            <a:pPr indent="0" lvl="0" marL="0" rtl="0" algn="l">
              <a:spcBef>
                <a:spcPts val="400"/>
              </a:spcBef>
              <a:spcAft>
                <a:spcPts val="0"/>
              </a:spcAft>
              <a:buNone/>
            </a:pPr>
            <a:r>
              <a:rPr b="1" lang="en" sz="1200">
                <a:solidFill>
                  <a:schemeClr val="dk1"/>
                </a:solidFill>
                <a:latin typeface="Roboto"/>
                <a:ea typeface="Roboto"/>
                <a:cs typeface="Roboto"/>
                <a:sym typeface="Roboto"/>
              </a:rPr>
              <a:t>Selection Bias in Data Collection:</a:t>
            </a:r>
            <a:r>
              <a:rPr lang="en" sz="1200">
                <a:solidFill>
                  <a:srgbClr val="374151"/>
                </a:solidFill>
                <a:latin typeface="Roboto"/>
                <a:ea typeface="Roboto"/>
                <a:cs typeface="Roboto"/>
                <a:sym typeface="Roboto"/>
              </a:rPr>
              <a:t>The dataset may primarily include wines from a certain price range or from prestigious vineyards, it may not accurately represent the full diversity of wines available in the market.</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rPr>
              <a:t>Confounding Variables: </a:t>
            </a:r>
            <a:r>
              <a:rPr lang="en" sz="1200">
                <a:solidFill>
                  <a:schemeClr val="dk1"/>
                </a:solidFill>
              </a:rPr>
              <a:t>Factors like vineyard location or grape variety, if not included, could confound the relationship between the variables (like alcohol content, acidity) and wine quality.</a:t>
            </a:r>
            <a:endParaRPr sz="1200">
              <a:solidFill>
                <a:srgbClr val="374151"/>
              </a:solidFill>
              <a:latin typeface="Roboto"/>
              <a:ea typeface="Roboto"/>
              <a:cs typeface="Roboto"/>
              <a:sym typeface="Roboto"/>
            </a:endParaRPr>
          </a:p>
          <a:p>
            <a:pPr indent="0" lvl="0" marL="0" rtl="0" algn="l">
              <a:lnSpc>
                <a:spcPct val="160000"/>
              </a:lnSpc>
              <a:spcBef>
                <a:spcPts val="1400"/>
              </a:spcBef>
              <a:spcAft>
                <a:spcPts val="0"/>
              </a:spcAft>
              <a:buClr>
                <a:schemeClr val="dk1"/>
              </a:buClr>
              <a:buSzPts val="1100"/>
              <a:buFont typeface="Arial"/>
              <a:buNone/>
            </a:pPr>
            <a:r>
              <a:rPr b="1" lang="en" sz="1500">
                <a:solidFill>
                  <a:schemeClr val="dk1"/>
                </a:solidFill>
              </a:rPr>
              <a:t>External Validity Threats:</a:t>
            </a:r>
            <a:endParaRPr b="1" sz="1500">
              <a:solidFill>
                <a:schemeClr val="dk1"/>
              </a:solidFill>
            </a:endParaRPr>
          </a:p>
          <a:p>
            <a:pPr indent="0" lvl="0" marL="0" rtl="0" algn="l">
              <a:spcBef>
                <a:spcPts val="400"/>
              </a:spcBef>
              <a:spcAft>
                <a:spcPts val="0"/>
              </a:spcAft>
              <a:buNone/>
            </a:pPr>
            <a:r>
              <a:rPr b="1" lang="en" sz="1200">
                <a:solidFill>
                  <a:schemeClr val="dk1"/>
                </a:solidFill>
              </a:rPr>
              <a:t>Different Conditions: </a:t>
            </a:r>
            <a:r>
              <a:rPr lang="en" sz="1200">
                <a:solidFill>
                  <a:schemeClr val="dk1"/>
                </a:solidFill>
              </a:rPr>
              <a:t> The effect of variables like alcohol content on wine quality could vary under different production methods, storage conditions, or consumer preferences, </a:t>
            </a:r>
            <a:r>
              <a:rPr lang="en" sz="1200">
                <a:solidFill>
                  <a:schemeClr val="dk1"/>
                </a:solidFill>
              </a:rPr>
              <a:t>Climate conditions can alter the relationship.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Measurement Error:</a:t>
            </a:r>
            <a:r>
              <a:rPr lang="en" sz="1200">
                <a:solidFill>
                  <a:schemeClr val="dk1"/>
                </a:solidFill>
              </a:rPr>
              <a:t> For example, if the quality of wine is not measured consistently, or if there is error in measuring variables like alcohol or sulphate content, it can lead to incorrect conclusions about their effects.</a:t>
            </a:r>
            <a:endParaRPr sz="1200">
              <a:solidFill>
                <a:schemeClr val="dk1"/>
              </a:solidFill>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                                       </a:t>
            </a:r>
            <a:r>
              <a:rPr lang="en">
                <a:solidFill>
                  <a:srgbClr val="FF0000"/>
                </a:solidFill>
              </a:rPr>
              <a:t>Conclusion</a:t>
            </a:r>
            <a:r>
              <a:rPr lang="en">
                <a:solidFill>
                  <a:srgbClr val="FF0000"/>
                </a:solidFill>
              </a:rPr>
              <a:t> </a:t>
            </a:r>
            <a:endParaRPr>
              <a:solidFill>
                <a:srgbClr val="FF0000"/>
              </a:solidFill>
            </a:endParaRPr>
          </a:p>
        </p:txBody>
      </p:sp>
      <p:sp>
        <p:nvSpPr>
          <p:cNvPr id="122" name="Google Shape;122;p23"/>
          <p:cNvSpPr txBox="1"/>
          <p:nvPr>
            <p:ph idx="1" type="body"/>
          </p:nvPr>
        </p:nvSpPr>
        <p:spPr>
          <a:xfrm>
            <a:off x="311700" y="1252025"/>
            <a:ext cx="8520600" cy="33171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chemeClr val="dk1"/>
              </a:buClr>
              <a:buSzPts val="1200"/>
              <a:buChar char="●"/>
            </a:pPr>
            <a:r>
              <a:rPr lang="en" sz="1200">
                <a:solidFill>
                  <a:schemeClr val="dk1"/>
                </a:solidFill>
              </a:rPr>
              <a:t>The introduction of the interaction term between 'alcohol' and 'sulphates' in Model 2 significantly changes the influence of these individual factors on quality, this makes 'alcohol' and 'sulphates' individually less influential while their interaction is positively significant.</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Most variables are statistically significant predictors of wine quality, with 'alcohol:sulphates' having a positive effect, suggesting a combined impact on quality.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highlight>
                  <a:schemeClr val="lt1"/>
                </a:highlight>
              </a:rPr>
              <a:t>C</a:t>
            </a:r>
            <a:r>
              <a:rPr lang="en" sz="1200">
                <a:solidFill>
                  <a:schemeClr val="dk1"/>
                </a:solidFill>
                <a:highlight>
                  <a:schemeClr val="lt1"/>
                </a:highlight>
              </a:rPr>
              <a:t>hemical components significantly affect the quality of red wine are alcohol, sulphates and volatile acidity</a:t>
            </a:r>
            <a:endParaRPr sz="1200">
              <a:solidFill>
                <a:schemeClr val="dk1"/>
              </a:solidFill>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100" u="sng">
                <a:solidFill>
                  <a:schemeClr val="dk1"/>
                </a:solidFill>
                <a:highlight>
                  <a:srgbClr val="FFFFFF"/>
                </a:highlight>
              </a:rPr>
              <a:t>DATA SOURCE:</a:t>
            </a:r>
            <a:endParaRPr b="1" sz="1100" u="sng">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b="1" lang="en" sz="1100">
                <a:solidFill>
                  <a:schemeClr val="dk1"/>
                </a:solidFill>
                <a:highlight>
                  <a:srgbClr val="FFFFFF"/>
                </a:highlight>
              </a:rPr>
              <a:t>Number of observations</a:t>
            </a:r>
            <a:r>
              <a:rPr lang="en" sz="1100">
                <a:solidFill>
                  <a:schemeClr val="dk1"/>
                </a:solidFill>
                <a:highlight>
                  <a:srgbClr val="FFFFFF"/>
                </a:highlight>
              </a:rPr>
              <a:t>: 1600 Rows &amp; 12 Columns</a:t>
            </a:r>
            <a:endParaRPr sz="11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b="1" lang="en" sz="1100">
                <a:solidFill>
                  <a:schemeClr val="dk1"/>
                </a:solidFill>
                <a:highlight>
                  <a:srgbClr val="FFFFFF"/>
                </a:highlight>
              </a:rPr>
              <a:t>Independent Variable :</a:t>
            </a:r>
            <a:r>
              <a:rPr lang="en" sz="1100">
                <a:solidFill>
                  <a:schemeClr val="dk1"/>
                </a:solidFill>
                <a:highlight>
                  <a:srgbClr val="FFFFFF"/>
                </a:highlight>
              </a:rPr>
              <a:t> There are 11 Independent variables like fixed acidity,volatile acidity,</a:t>
            </a:r>
            <a:endParaRPr sz="11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 sz="1100">
                <a:solidFill>
                  <a:schemeClr val="dk1"/>
                </a:solidFill>
                <a:highlight>
                  <a:srgbClr val="FFFFFF"/>
                </a:highlight>
              </a:rPr>
              <a:t>citric acid, sugar content, chlorides, free sulfur dioxide, total sulfur dioxide, density,pH,</a:t>
            </a:r>
            <a:endParaRPr sz="11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 sz="1100">
                <a:solidFill>
                  <a:schemeClr val="dk1"/>
                </a:solidFill>
                <a:highlight>
                  <a:srgbClr val="FFFFFF"/>
                </a:highlight>
              </a:rPr>
              <a:t>sulfates,alcohol percentage.</a:t>
            </a:r>
            <a:endParaRPr sz="11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b="1" lang="en" sz="1100">
                <a:solidFill>
                  <a:schemeClr val="dk1"/>
                </a:solidFill>
                <a:highlight>
                  <a:srgbClr val="FFFFFF"/>
                </a:highlight>
              </a:rPr>
              <a:t>Dependent Variable:</a:t>
            </a:r>
            <a:r>
              <a:rPr lang="en" sz="1100">
                <a:solidFill>
                  <a:schemeClr val="dk1"/>
                </a:solidFill>
                <a:highlight>
                  <a:srgbClr val="FFFFFF"/>
                </a:highlight>
              </a:rPr>
              <a:t> Quality ( score between 0 and 10)</a:t>
            </a:r>
            <a:endParaRPr sz="11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 sz="1100">
                <a:solidFill>
                  <a:schemeClr val="dk1"/>
                </a:solidFill>
                <a:highlight>
                  <a:srgbClr val="FFFFFF"/>
                </a:highlight>
              </a:rPr>
              <a:t>Data Source: </a:t>
            </a:r>
            <a:r>
              <a:rPr lang="en" sz="1100" u="sng">
                <a:solidFill>
                  <a:srgbClr val="1155CC"/>
                </a:solidFill>
                <a:highlight>
                  <a:srgbClr val="FFFFFF"/>
                </a:highlight>
                <a:hlinkClick r:id="rId3">
                  <a:extLst>
                    <a:ext uri="{A12FA001-AC4F-418D-AE19-62706E023703}">
                      <ahyp:hlinkClr val="tx"/>
                    </a:ext>
                  </a:extLst>
                </a:hlinkClick>
              </a:rPr>
              <a:t>https://www.kaggle.com/datasets/uciml/red-wine-quality-cortez-et-al-2009/code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Question &amp; Hypothesis </a:t>
            </a:r>
            <a:endParaRPr>
              <a:solidFill>
                <a:srgbClr val="FF0000"/>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chemeClr val="dk1"/>
                </a:solidFill>
                <a:highlight>
                  <a:srgbClr val="FFFFFF"/>
                </a:highlight>
              </a:rPr>
              <a:t>                 What chemical components significantly affect the quality of red wine?</a:t>
            </a:r>
            <a:endParaRPr sz="16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just">
              <a:spcBef>
                <a:spcPts val="0"/>
              </a:spcBef>
              <a:spcAft>
                <a:spcPts val="0"/>
              </a:spcAft>
              <a:buNone/>
            </a:pPr>
            <a:r>
              <a:t/>
            </a:r>
            <a:endParaRPr b="1" sz="1300">
              <a:solidFill>
                <a:schemeClr val="dk1"/>
              </a:solidFill>
              <a:highlight>
                <a:srgbClr val="FFFFFF"/>
              </a:highlight>
            </a:endParaRPr>
          </a:p>
          <a:p>
            <a:pPr indent="0" lvl="0" marL="0" rtl="0" algn="just">
              <a:spcBef>
                <a:spcPts val="0"/>
              </a:spcBef>
              <a:spcAft>
                <a:spcPts val="0"/>
              </a:spcAft>
              <a:buNone/>
            </a:pPr>
            <a:r>
              <a:t/>
            </a:r>
            <a:endParaRPr b="1" sz="1300">
              <a:solidFill>
                <a:schemeClr val="dk1"/>
              </a:solidFill>
              <a:highlight>
                <a:srgbClr val="FFFFFF"/>
              </a:highlight>
            </a:endParaRPr>
          </a:p>
          <a:p>
            <a:pPr indent="0" lvl="0" marL="0" rtl="0" algn="just">
              <a:spcBef>
                <a:spcPts val="0"/>
              </a:spcBef>
              <a:spcAft>
                <a:spcPts val="0"/>
              </a:spcAft>
              <a:buNone/>
            </a:pPr>
            <a:r>
              <a:t/>
            </a:r>
            <a:endParaRPr b="1" sz="1300">
              <a:solidFill>
                <a:schemeClr val="dk1"/>
              </a:solidFill>
              <a:highlight>
                <a:srgbClr val="FFFFFF"/>
              </a:highlight>
            </a:endParaRPr>
          </a:p>
          <a:p>
            <a:pPr indent="0" lvl="0" marL="0" rtl="0" algn="just">
              <a:spcBef>
                <a:spcPts val="0"/>
              </a:spcBef>
              <a:spcAft>
                <a:spcPts val="0"/>
              </a:spcAft>
              <a:buNone/>
            </a:pPr>
            <a:r>
              <a:rPr b="1" lang="en" sz="1300">
                <a:solidFill>
                  <a:schemeClr val="dk1"/>
                </a:solidFill>
                <a:highlight>
                  <a:srgbClr val="FFFFFF"/>
                </a:highlight>
              </a:rPr>
              <a:t>Hypotheses for the Study:</a:t>
            </a:r>
            <a:endParaRPr b="1" sz="1300">
              <a:solidFill>
                <a:schemeClr val="dk1"/>
              </a:solidFill>
              <a:highlight>
                <a:srgbClr val="FFFFFF"/>
              </a:highlight>
            </a:endParaRPr>
          </a:p>
          <a:p>
            <a:pPr indent="0" lvl="0" marL="0" rtl="0" algn="just">
              <a:spcBef>
                <a:spcPts val="0"/>
              </a:spcBef>
              <a:spcAft>
                <a:spcPts val="0"/>
              </a:spcAft>
              <a:buNone/>
            </a:pPr>
            <a:r>
              <a:rPr b="1" lang="en" sz="1300">
                <a:solidFill>
                  <a:schemeClr val="dk1"/>
                </a:solidFill>
                <a:highlight>
                  <a:srgbClr val="FFFFFF"/>
                </a:highlight>
              </a:rPr>
              <a:t>Null Hypothesis (H₀): </a:t>
            </a:r>
            <a:r>
              <a:rPr lang="en" sz="1300">
                <a:solidFill>
                  <a:schemeClr val="dk1"/>
                </a:solidFill>
                <a:highlight>
                  <a:srgbClr val="FFFFFF"/>
                </a:highlight>
              </a:rPr>
              <a:t>No chemical components (independent variables) have significant impact on the quality score of red wines.   </a:t>
            </a:r>
            <a:endParaRPr sz="13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 sz="1300">
                <a:solidFill>
                  <a:schemeClr val="dk1"/>
                </a:solidFill>
                <a:highlight>
                  <a:srgbClr val="FFFFFF"/>
                </a:highlight>
              </a:rPr>
              <a:t>B1 = 0</a:t>
            </a:r>
            <a:endParaRPr sz="13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b="1" lang="en" sz="1300">
                <a:solidFill>
                  <a:schemeClr val="dk1"/>
                </a:solidFill>
                <a:highlight>
                  <a:srgbClr val="FFFFFF"/>
                </a:highlight>
              </a:rPr>
              <a:t>Alternative Hypothesis (H₁):</a:t>
            </a:r>
            <a:r>
              <a:rPr lang="en" sz="1300">
                <a:solidFill>
                  <a:schemeClr val="dk1"/>
                </a:solidFill>
                <a:highlight>
                  <a:srgbClr val="FFFFFF"/>
                </a:highlight>
              </a:rPr>
              <a:t> There is a significant relationship between the chemical components and the quality score of red wines, indicating specific attributes influence perceived quality. B1 ≠ 0</a:t>
            </a:r>
            <a:endParaRPr sz="1300">
              <a:solidFill>
                <a:schemeClr val="dk1"/>
              </a:solidFill>
              <a:highlight>
                <a:srgbClr val="FFFFFF"/>
              </a:highlight>
            </a:endParaRPr>
          </a:p>
          <a:p>
            <a:pPr indent="0" lvl="0" marL="0" rtl="0" algn="l">
              <a:spcBef>
                <a:spcPts val="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55425" y="8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                            </a:t>
            </a:r>
            <a:r>
              <a:rPr lang="en">
                <a:solidFill>
                  <a:srgbClr val="FF0000"/>
                </a:solidFill>
              </a:rPr>
              <a:t>Descriptive Statistics </a:t>
            </a:r>
            <a:endParaRPr>
              <a:solidFill>
                <a:srgbClr val="FF0000"/>
              </a:solidFill>
            </a:endParaRPr>
          </a:p>
        </p:txBody>
      </p:sp>
      <p:sp>
        <p:nvSpPr>
          <p:cNvPr id="76" name="Google Shape;76;p16"/>
          <p:cNvSpPr txBox="1"/>
          <p:nvPr>
            <p:ph idx="1" type="body"/>
          </p:nvPr>
        </p:nvSpPr>
        <p:spPr>
          <a:xfrm>
            <a:off x="4938175" y="658400"/>
            <a:ext cx="4205700" cy="3924900"/>
          </a:xfrm>
          <a:prstGeom prst="rect">
            <a:avLst/>
          </a:prstGeom>
        </p:spPr>
        <p:txBody>
          <a:bodyPr anchorCtr="0" anchor="t" bIns="91425" lIns="91425" spcFirstLastPara="1" rIns="91425" wrap="square" tIns="91425">
            <a:normAutofit fontScale="25000" lnSpcReduction="20000"/>
          </a:bodyPr>
          <a:lstStyle/>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rPr b="1" lang="en" sz="4433">
                <a:solidFill>
                  <a:schemeClr val="dk1"/>
                </a:solidFill>
                <a:latin typeface="Roboto"/>
                <a:ea typeface="Roboto"/>
                <a:cs typeface="Roboto"/>
                <a:sym typeface="Roboto"/>
              </a:rPr>
              <a:t>Balanced Acidity: </a:t>
            </a:r>
            <a:r>
              <a:rPr lang="en" sz="4433">
                <a:solidFill>
                  <a:schemeClr val="dk1"/>
                </a:solidFill>
                <a:latin typeface="Roboto"/>
                <a:ea typeface="Roboto"/>
                <a:cs typeface="Roboto"/>
                <a:sym typeface="Roboto"/>
              </a:rPr>
              <a:t>Red wines exhibit a balanced acidity profile, with stable pH levels (mean = 3.31) indicating a well-distributed acidity. Volatile acidity adds to the balance (mean = 0.53) with low variability (st. dev. = 0.18).</a:t>
            </a:r>
            <a:endParaRPr sz="4433">
              <a:solidFill>
                <a:schemeClr val="dk1"/>
              </a:solidFill>
              <a:latin typeface="Roboto"/>
              <a:ea typeface="Roboto"/>
              <a:cs typeface="Roboto"/>
              <a:sym typeface="Roboto"/>
            </a:endParaRPr>
          </a:p>
          <a:p>
            <a:pPr indent="0" lvl="0" marL="0" rtl="0" algn="l">
              <a:spcBef>
                <a:spcPts val="0"/>
              </a:spcBef>
              <a:spcAft>
                <a:spcPts val="0"/>
              </a:spcAft>
              <a:buNone/>
            </a:pPr>
            <a:r>
              <a:t/>
            </a:r>
            <a:endParaRPr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rPr b="1" lang="en" sz="4433">
                <a:solidFill>
                  <a:schemeClr val="dk1"/>
                </a:solidFill>
                <a:latin typeface="Roboto"/>
                <a:ea typeface="Roboto"/>
                <a:cs typeface="Roboto"/>
                <a:sym typeface="Roboto"/>
              </a:rPr>
              <a:t>Alcohol Consistency: </a:t>
            </a:r>
            <a:r>
              <a:rPr lang="en" sz="4433">
                <a:solidFill>
                  <a:schemeClr val="dk1"/>
                </a:solidFill>
                <a:latin typeface="Roboto"/>
                <a:ea typeface="Roboto"/>
                <a:cs typeface="Roboto"/>
                <a:sym typeface="Roboto"/>
              </a:rPr>
              <a:t>The dataset reflects a </a:t>
            </a:r>
            <a:r>
              <a:rPr b="1" lang="en" sz="4433">
                <a:solidFill>
                  <a:schemeClr val="dk1"/>
                </a:solidFill>
                <a:latin typeface="Roboto"/>
                <a:ea typeface="Roboto"/>
                <a:cs typeface="Roboto"/>
                <a:sym typeface="Roboto"/>
              </a:rPr>
              <a:t>moderate consistency </a:t>
            </a:r>
            <a:r>
              <a:rPr lang="en" sz="4433">
                <a:solidFill>
                  <a:schemeClr val="dk1"/>
                </a:solidFill>
                <a:latin typeface="Roboto"/>
                <a:ea typeface="Roboto"/>
                <a:cs typeface="Roboto"/>
                <a:sym typeface="Roboto"/>
              </a:rPr>
              <a:t>in alcohol content (mean = 10.42%) among red wines, contributing to a stable and predictable element in their composition.</a:t>
            </a:r>
            <a:endParaRPr sz="4433">
              <a:solidFill>
                <a:schemeClr val="dk1"/>
              </a:solidFill>
              <a:latin typeface="Roboto"/>
              <a:ea typeface="Roboto"/>
              <a:cs typeface="Roboto"/>
              <a:sym typeface="Roboto"/>
            </a:endParaRPr>
          </a:p>
          <a:p>
            <a:pPr indent="0" lvl="0" marL="0" rtl="0" algn="l">
              <a:spcBef>
                <a:spcPts val="0"/>
              </a:spcBef>
              <a:spcAft>
                <a:spcPts val="0"/>
              </a:spcAft>
              <a:buNone/>
            </a:pPr>
            <a:r>
              <a:t/>
            </a:r>
            <a:endParaRPr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rPr b="1" lang="en" sz="4433">
                <a:solidFill>
                  <a:schemeClr val="dk1"/>
                </a:solidFill>
                <a:latin typeface="Roboto"/>
                <a:ea typeface="Roboto"/>
                <a:cs typeface="Roboto"/>
                <a:sym typeface="Roboto"/>
              </a:rPr>
              <a:t>Sugar and Sulphates Variation:</a:t>
            </a:r>
            <a:r>
              <a:rPr lang="en" sz="4433">
                <a:solidFill>
                  <a:schemeClr val="dk1"/>
                </a:solidFill>
                <a:latin typeface="Roboto"/>
                <a:ea typeface="Roboto"/>
                <a:cs typeface="Roboto"/>
                <a:sym typeface="Roboto"/>
              </a:rPr>
              <a:t> Notable variations exist in residual sugar content (mean = 2.54) with a </a:t>
            </a:r>
            <a:r>
              <a:rPr b="1" lang="en" sz="4433">
                <a:solidFill>
                  <a:schemeClr val="dk1"/>
                </a:solidFill>
                <a:latin typeface="Roboto"/>
                <a:ea typeface="Roboto"/>
                <a:cs typeface="Roboto"/>
                <a:sym typeface="Roboto"/>
              </a:rPr>
              <a:t>right-skewed distribution,</a:t>
            </a:r>
            <a:r>
              <a:rPr lang="en" sz="4433">
                <a:solidFill>
                  <a:schemeClr val="dk1"/>
                </a:solidFill>
                <a:latin typeface="Roboto"/>
                <a:ea typeface="Roboto"/>
                <a:cs typeface="Roboto"/>
                <a:sym typeface="Roboto"/>
              </a:rPr>
              <a:t> while sulphates show a moderate concentration (mean = 0.66) with a right-skewed trend. These insights offer a glimpse into the diverse chemical composition of red wines.</a:t>
            </a:r>
            <a:endParaRPr sz="5183">
              <a:solidFill>
                <a:schemeClr val="dk1"/>
              </a:solidFill>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b="1" sz="4433">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228600" lvl="0" marL="457200" rtl="0" algn="l">
              <a:spcBef>
                <a:spcPts val="120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228600" lvl="0" marL="457200" rtl="0" algn="l">
              <a:spcBef>
                <a:spcPts val="0"/>
              </a:spcBef>
              <a:spcAft>
                <a:spcPts val="0"/>
              </a:spcAft>
              <a:buClr>
                <a:schemeClr val="dk1"/>
              </a:buClr>
              <a:buSzPct val="100000"/>
              <a:buFont typeface="Roboto"/>
              <a:buNone/>
            </a:pPr>
            <a:r>
              <a:t/>
            </a:r>
            <a:endParaRPr sz="1050">
              <a:solidFill>
                <a:schemeClr val="dk1"/>
              </a:solidFill>
              <a:latin typeface="Roboto"/>
              <a:ea typeface="Roboto"/>
              <a:cs typeface="Roboto"/>
              <a:sym typeface="Roboto"/>
            </a:endParaRPr>
          </a:p>
          <a:p>
            <a:pPr indent="0" lvl="0" marL="0" rtl="0" algn="l">
              <a:spcBef>
                <a:spcPts val="0"/>
              </a:spcBef>
              <a:spcAft>
                <a:spcPts val="1200"/>
              </a:spcAft>
              <a:buNone/>
            </a:pPr>
            <a:r>
              <a:t/>
            </a:r>
            <a:endParaRPr>
              <a:solidFill>
                <a:schemeClr val="dk1"/>
              </a:solidFill>
            </a:endParaRPr>
          </a:p>
        </p:txBody>
      </p:sp>
      <p:pic>
        <p:nvPicPr>
          <p:cNvPr id="77" name="Google Shape;77;p16"/>
          <p:cNvPicPr preferRelativeResize="0"/>
          <p:nvPr/>
        </p:nvPicPr>
        <p:blipFill>
          <a:blip r:embed="rId3">
            <a:alphaModFix/>
          </a:blip>
          <a:stretch>
            <a:fillRect/>
          </a:stretch>
        </p:blipFill>
        <p:spPr>
          <a:xfrm>
            <a:off x="255100" y="642900"/>
            <a:ext cx="4633375" cy="3955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60350" y="0"/>
            <a:ext cx="85206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0" y="965350"/>
            <a:ext cx="4352975" cy="3603525"/>
          </a:xfrm>
          <a:prstGeom prst="rect">
            <a:avLst/>
          </a:prstGeom>
          <a:noFill/>
          <a:ln>
            <a:noFill/>
          </a:ln>
        </p:spPr>
      </p:pic>
      <p:pic>
        <p:nvPicPr>
          <p:cNvPr id="85" name="Google Shape;85;p17"/>
          <p:cNvPicPr preferRelativeResize="0"/>
          <p:nvPr/>
        </p:nvPicPr>
        <p:blipFill>
          <a:blip r:embed="rId4">
            <a:alphaModFix/>
          </a:blip>
          <a:stretch>
            <a:fillRect/>
          </a:stretch>
        </p:blipFill>
        <p:spPr>
          <a:xfrm>
            <a:off x="4352975" y="965350"/>
            <a:ext cx="4651749" cy="360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725775" y="0"/>
            <a:ext cx="84768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                                  </a:t>
            </a:r>
            <a:r>
              <a:rPr lang="en" sz="2100">
                <a:solidFill>
                  <a:srgbClr val="FF0000"/>
                </a:solidFill>
                <a:highlight>
                  <a:schemeClr val="lt1"/>
                </a:highlight>
              </a:rPr>
              <a:t>Baseline  Regression Model</a:t>
            </a:r>
            <a:endParaRPr sz="2100">
              <a:solidFill>
                <a:srgbClr val="FF0000"/>
              </a:solidFill>
              <a:highlight>
                <a:schemeClr val="lt1"/>
              </a:highlight>
            </a:endParaRPr>
          </a:p>
        </p:txBody>
      </p:sp>
      <p:pic>
        <p:nvPicPr>
          <p:cNvPr id="91" name="Google Shape;91;p18"/>
          <p:cNvPicPr preferRelativeResize="0"/>
          <p:nvPr/>
        </p:nvPicPr>
        <p:blipFill>
          <a:blip r:embed="rId3">
            <a:alphaModFix/>
          </a:blip>
          <a:stretch>
            <a:fillRect/>
          </a:stretch>
        </p:blipFill>
        <p:spPr>
          <a:xfrm>
            <a:off x="217675" y="549875"/>
            <a:ext cx="5323449" cy="4500577"/>
          </a:xfrm>
          <a:prstGeom prst="rect">
            <a:avLst/>
          </a:prstGeom>
          <a:noFill/>
          <a:ln>
            <a:noFill/>
          </a:ln>
        </p:spPr>
      </p:pic>
      <p:sp>
        <p:nvSpPr>
          <p:cNvPr id="92" name="Google Shape;92;p18"/>
          <p:cNvSpPr txBox="1"/>
          <p:nvPr/>
        </p:nvSpPr>
        <p:spPr>
          <a:xfrm>
            <a:off x="5541125" y="1192800"/>
            <a:ext cx="33840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Positive effect on quality : +Alcohol, sulphates, free sulfur, fixed acidity</a:t>
            </a:r>
            <a:endParaRPr b="1" sz="1100">
              <a:solidFill>
                <a:schemeClr val="dk1"/>
              </a:solidFill>
            </a:endParaRPr>
          </a:p>
          <a:p>
            <a:pPr indent="0" lvl="0" marL="0" rtl="0" algn="l">
              <a:spcBef>
                <a:spcPts val="0"/>
              </a:spcBef>
              <a:spcAft>
                <a:spcPts val="0"/>
              </a:spcAft>
              <a:buNone/>
            </a:pPr>
            <a:r>
              <a:rPr b="1" lang="en" sz="1100">
                <a:solidFill>
                  <a:schemeClr val="dk1"/>
                </a:solidFill>
              </a:rPr>
              <a:t>Negative : -Volatile acidity, residual sugar , total sulfur</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R2 : Improves as more variables are added.</a:t>
            </a:r>
            <a:endParaRPr b="1" sz="1100">
              <a:solidFill>
                <a:schemeClr val="dk1"/>
              </a:solidFill>
            </a:endParaRPr>
          </a:p>
          <a:p>
            <a:pPr indent="0" lvl="0" marL="0" rtl="0" algn="l">
              <a:spcBef>
                <a:spcPts val="0"/>
              </a:spcBef>
              <a:spcAft>
                <a:spcPts val="0"/>
              </a:spcAft>
              <a:buNone/>
            </a:pPr>
            <a:r>
              <a:rPr b="1" lang="en" sz="1100">
                <a:solidFill>
                  <a:schemeClr val="dk1"/>
                </a:solidFill>
              </a:rPr>
              <a:t>Only 34.8% variation in quality is explained in model 7, therefore there are other factors outside of this model that play a significant role</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Rstd error : decreases as more variables are added, indicating a better fit </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8672" l="-1001" r="5654" t="0"/>
          <a:stretch/>
        </p:blipFill>
        <p:spPr>
          <a:xfrm>
            <a:off x="152250" y="813100"/>
            <a:ext cx="4568274" cy="3281374"/>
          </a:xfrm>
          <a:prstGeom prst="rect">
            <a:avLst/>
          </a:prstGeom>
          <a:noFill/>
          <a:ln>
            <a:noFill/>
          </a:ln>
        </p:spPr>
      </p:pic>
      <p:sp>
        <p:nvSpPr>
          <p:cNvPr id="98" name="Google Shape;98;p19"/>
          <p:cNvSpPr txBox="1"/>
          <p:nvPr/>
        </p:nvSpPr>
        <p:spPr>
          <a:xfrm>
            <a:off x="6150225" y="813100"/>
            <a:ext cx="25548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2 Models : </a:t>
            </a:r>
            <a:endParaRPr b="1" sz="1200">
              <a:solidFill>
                <a:schemeClr val="dk1"/>
              </a:solidFill>
            </a:endParaRPr>
          </a:p>
          <a:p>
            <a:pPr indent="0" lvl="0" marL="0" rtl="0" algn="l">
              <a:spcBef>
                <a:spcPts val="0"/>
              </a:spcBef>
              <a:spcAft>
                <a:spcPts val="0"/>
              </a:spcAft>
              <a:buNone/>
            </a:pPr>
            <a:r>
              <a:rPr b="1" lang="en" sz="1200">
                <a:solidFill>
                  <a:schemeClr val="dk1"/>
                </a:solidFill>
              </a:rPr>
              <a:t>To predict the significance on wine quality </a:t>
            </a:r>
            <a:endParaRPr b="1" sz="1200">
              <a:solidFill>
                <a:schemeClr val="dk1"/>
              </a:solidFill>
            </a:endParaRPr>
          </a:p>
          <a:p>
            <a:pPr indent="0" lvl="0" marL="0" rtl="0" algn="l">
              <a:spcBef>
                <a:spcPts val="0"/>
              </a:spcBef>
              <a:spcAft>
                <a:spcPts val="0"/>
              </a:spcAft>
              <a:buNone/>
            </a:pPr>
            <a:r>
              <a:rPr b="1" lang="en" sz="1200">
                <a:solidFill>
                  <a:schemeClr val="dk1"/>
                </a:solidFill>
              </a:rPr>
              <a:t>R</a:t>
            </a:r>
            <a:r>
              <a:rPr b="1" lang="en" sz="1200">
                <a:solidFill>
                  <a:schemeClr val="dk1"/>
                </a:solidFill>
              </a:rPr>
              <a:t>estricted ( sulphates , fixed acidity coeff = 0)</a:t>
            </a:r>
            <a:endParaRPr b="1" sz="1200">
              <a:solidFill>
                <a:schemeClr val="dk1"/>
              </a:solidFill>
            </a:endParaRPr>
          </a:p>
          <a:p>
            <a:pPr indent="0" lvl="0" marL="0" rtl="0" algn="l">
              <a:spcBef>
                <a:spcPts val="0"/>
              </a:spcBef>
              <a:spcAft>
                <a:spcPts val="0"/>
              </a:spcAft>
              <a:buNone/>
            </a:pPr>
            <a:r>
              <a:rPr b="1" lang="en" sz="1200">
                <a:solidFill>
                  <a:schemeClr val="dk1"/>
                </a:solidFill>
              </a:rPr>
              <a:t>Unrestricted - all variables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Since F stat is higher and it suggests model 2 is better than model 1.</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Low P value - suggests that both are key predictors , and we can reject the null hypothesis.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60100" y="445025"/>
            <a:ext cx="497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Alternative Specifications</a:t>
            </a:r>
            <a:endParaRPr>
              <a:solidFill>
                <a:srgbClr val="FF0000"/>
              </a:solidFill>
            </a:endParaRPr>
          </a:p>
        </p:txBody>
      </p:sp>
      <p:sp>
        <p:nvSpPr>
          <p:cNvPr id="104" name="Google Shape;104;p20"/>
          <p:cNvSpPr txBox="1"/>
          <p:nvPr>
            <p:ph idx="1" type="body"/>
          </p:nvPr>
        </p:nvSpPr>
        <p:spPr>
          <a:xfrm>
            <a:off x="3860100" y="1260475"/>
            <a:ext cx="4972200" cy="3416400"/>
          </a:xfrm>
          <a:prstGeom prst="rect">
            <a:avLst/>
          </a:prstGeom>
        </p:spPr>
        <p:txBody>
          <a:bodyPr anchorCtr="0" anchor="t" bIns="91425" lIns="91425" spcFirstLastPara="1" rIns="91425" wrap="square" tIns="91425">
            <a:normAutofit/>
          </a:bodyPr>
          <a:lstStyle/>
          <a:p>
            <a:pPr indent="-228600" lvl="0" marL="457200" rtl="0" algn="just">
              <a:spcBef>
                <a:spcPts val="1500"/>
              </a:spcBef>
              <a:spcAft>
                <a:spcPts val="0"/>
              </a:spcAft>
              <a:buClr>
                <a:schemeClr val="dk1"/>
              </a:buClr>
              <a:buSzPts val="1200"/>
              <a:buFont typeface="Roboto"/>
              <a:buNone/>
            </a:pPr>
            <a:r>
              <a:t/>
            </a:r>
            <a:endParaRPr b="1" sz="1200">
              <a:solidFill>
                <a:schemeClr val="dk1"/>
              </a:solidFill>
              <a:latin typeface="Roboto"/>
              <a:ea typeface="Roboto"/>
              <a:cs typeface="Roboto"/>
              <a:sym typeface="Roboto"/>
            </a:endParaRPr>
          </a:p>
          <a:p>
            <a:pPr indent="-228600" lvl="0" marL="457200" rtl="0" algn="just">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Interaction Term:</a:t>
            </a:r>
            <a:endParaRPr b="1" sz="1200">
              <a:solidFill>
                <a:schemeClr val="dk1"/>
              </a:solidFill>
              <a:latin typeface="Roboto"/>
              <a:ea typeface="Roboto"/>
              <a:cs typeface="Roboto"/>
              <a:sym typeface="Roboto"/>
            </a:endParaRPr>
          </a:p>
          <a:p>
            <a:pPr indent="-304800" lvl="1" marL="914400" rtl="0" algn="just">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"alcohol:sulphates" (0.562, p = 0.119)</a:t>
            </a:r>
            <a:endParaRPr sz="1200">
              <a:solidFill>
                <a:schemeClr val="dk1"/>
              </a:solidFill>
              <a:latin typeface="Roboto"/>
              <a:ea typeface="Roboto"/>
              <a:cs typeface="Roboto"/>
              <a:sym typeface="Roboto"/>
            </a:endParaRPr>
          </a:p>
          <a:p>
            <a:pPr indent="-228600" lvl="0" marL="457200" rtl="0" algn="just">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Interpretation:</a:t>
            </a:r>
            <a:endParaRPr b="1" sz="1200">
              <a:solidFill>
                <a:schemeClr val="dk1"/>
              </a:solidFill>
              <a:latin typeface="Roboto"/>
              <a:ea typeface="Roboto"/>
              <a:cs typeface="Roboto"/>
              <a:sym typeface="Roboto"/>
            </a:endParaRPr>
          </a:p>
          <a:p>
            <a:pPr indent="-304800" lvl="1" marL="914400" rtl="0" algn="just">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Positive coefficient suggests synergy.</a:t>
            </a:r>
            <a:endParaRPr sz="1200">
              <a:solidFill>
                <a:schemeClr val="dk1"/>
              </a:solidFill>
              <a:latin typeface="Roboto"/>
              <a:ea typeface="Roboto"/>
              <a:cs typeface="Roboto"/>
              <a:sym typeface="Roboto"/>
            </a:endParaRPr>
          </a:p>
          <a:p>
            <a:pPr indent="-304800" lvl="1" marL="914400" rtl="0" algn="just">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Joint effect enhances wine quality.</a:t>
            </a:r>
            <a:endParaRPr sz="1200">
              <a:solidFill>
                <a:schemeClr val="dk1"/>
              </a:solidFill>
              <a:latin typeface="Roboto"/>
              <a:ea typeface="Roboto"/>
              <a:cs typeface="Roboto"/>
              <a:sym typeface="Roboto"/>
            </a:endParaRPr>
          </a:p>
          <a:p>
            <a:pPr indent="-228600" lvl="0" marL="457200" rtl="0" algn="just">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Model Fit Improvement:</a:t>
            </a:r>
            <a:endParaRPr b="1" sz="1200">
              <a:solidFill>
                <a:schemeClr val="dk1"/>
              </a:solidFill>
              <a:latin typeface="Roboto"/>
              <a:ea typeface="Roboto"/>
              <a:cs typeface="Roboto"/>
              <a:sym typeface="Roboto"/>
            </a:endParaRPr>
          </a:p>
          <a:p>
            <a:pPr indent="-304800" lvl="1" marL="914400" rtl="0" algn="just">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R-squared increased from 0.348 to 0.360.</a:t>
            </a:r>
            <a:endParaRPr sz="1200">
              <a:solidFill>
                <a:schemeClr val="dk1"/>
              </a:solidFill>
              <a:latin typeface="Roboto"/>
              <a:ea typeface="Roboto"/>
              <a:cs typeface="Roboto"/>
              <a:sym typeface="Roboto"/>
            </a:endParaRPr>
          </a:p>
          <a:p>
            <a:pPr indent="0" lvl="0" marL="0" rtl="0" algn="just">
              <a:spcBef>
                <a:spcPts val="1500"/>
              </a:spcBef>
              <a:spcAft>
                <a:spcPts val="0"/>
              </a:spcAft>
              <a:buNone/>
            </a:pP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Conclusion:</a:t>
            </a:r>
            <a:endParaRPr b="1" sz="1200">
              <a:solidFill>
                <a:schemeClr val="dk1"/>
              </a:solidFill>
              <a:latin typeface="Roboto"/>
              <a:ea typeface="Roboto"/>
              <a:cs typeface="Roboto"/>
              <a:sym typeface="Roboto"/>
            </a:endParaRPr>
          </a:p>
          <a:p>
            <a:pPr indent="0" lvl="0" marL="457200" rtl="0" algn="just">
              <a:spcBef>
                <a:spcPts val="1500"/>
              </a:spcBef>
              <a:spcAft>
                <a:spcPts val="0"/>
              </a:spcAft>
              <a:buNone/>
            </a:pPr>
            <a:r>
              <a:rPr lang="en" sz="1200">
                <a:solidFill>
                  <a:schemeClr val="dk1"/>
                </a:solidFill>
                <a:latin typeface="Roboto"/>
                <a:ea typeface="Roboto"/>
                <a:cs typeface="Roboto"/>
                <a:sym typeface="Roboto"/>
              </a:rPr>
              <a:t>Joint influence of alcohol and sulphates significantly enhances                                  wine quality.</a:t>
            </a:r>
            <a:endParaRPr sz="1200">
              <a:solidFill>
                <a:schemeClr val="dk1"/>
              </a:solidFill>
              <a:latin typeface="Roboto"/>
              <a:ea typeface="Roboto"/>
              <a:cs typeface="Roboto"/>
              <a:sym typeface="Roboto"/>
            </a:endParaRPr>
          </a:p>
          <a:p>
            <a:pPr indent="0" lvl="0" marL="0" rtl="0" algn="l">
              <a:spcBef>
                <a:spcPts val="1500"/>
              </a:spcBef>
              <a:spcAft>
                <a:spcPts val="1200"/>
              </a:spcAft>
              <a:buNone/>
            </a:pPr>
            <a:r>
              <a:t/>
            </a:r>
            <a:endParaRPr>
              <a:solidFill>
                <a:schemeClr val="dk1"/>
              </a:solidFill>
            </a:endParaRPr>
          </a:p>
        </p:txBody>
      </p:sp>
      <p:pic>
        <p:nvPicPr>
          <p:cNvPr id="105" name="Google Shape;105;p20"/>
          <p:cNvPicPr preferRelativeResize="0"/>
          <p:nvPr/>
        </p:nvPicPr>
        <p:blipFill>
          <a:blip r:embed="rId3">
            <a:alphaModFix/>
          </a:blip>
          <a:stretch>
            <a:fillRect/>
          </a:stretch>
        </p:blipFill>
        <p:spPr>
          <a:xfrm>
            <a:off x="0" y="0"/>
            <a:ext cx="37883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074400" y="245325"/>
            <a:ext cx="6420924" cy="453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