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Nunito"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3935557-646F-4E09-8466-EE079DA5F3C0}">
  <a:tblStyle styleId="{E3935557-646F-4E09-8466-EE079DA5F3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56" autoAdjust="0"/>
    <p:restoredTop sz="94660"/>
  </p:normalViewPr>
  <p:slideViewPr>
    <p:cSldViewPr snapToGrid="0">
      <p:cViewPr varScale="1">
        <p:scale>
          <a:sx n="98" d="100"/>
          <a:sy n="98" d="100"/>
        </p:scale>
        <p:origin x="1037" y="9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79e9d54ddd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279e9d54ddd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79e9d54dd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79e9d54dd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79e9d54dd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79e9d54dd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79e9d54ddd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79e9d54ddd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79e9d54ddd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79e9d54ddd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279e9d54ddd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279e9d54ddd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279e9d54ddd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279e9d54ddd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279e9d54dd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279e9d54dd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79e9d54ddd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279e9d54ddd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79e9d54ddd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79e9d54ddd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79e9d54ddd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79e9d54ddd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279e9d54ddd_0_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279e9d54dd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79e9d54dd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79e9d54dd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79e9d54dd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79e9d54dd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79e9d54ddd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79e9d54dd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79e9d54dd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79e9d54dd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79e9d54ddd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79e9d54ddd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79e9d54ddd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79e9d54dd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79e9d54ddd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279e9d54ddd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www.techtarget.com/searchenterpriseai/definition/convolutional-neural-network" TargetMode="External"/><Relationship Id="rId7" Type="http://schemas.openxmlformats.org/officeDocument/2006/relationships/hyperlink" Target="https://www.youtube.com/watch?v=py5byOOHZM8"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6" Type="http://schemas.openxmlformats.org/officeDocument/2006/relationships/hyperlink" Target="https://youtu.be/KuXjwB4LzSA?si=0KRAYv_LdrEQRBoH" TargetMode="External"/><Relationship Id="rId5" Type="http://schemas.openxmlformats.org/officeDocument/2006/relationships/hyperlink" Target="https://www.geeksforgeeks.org/introduction-convolution-neural-network/" TargetMode="External"/><Relationship Id="rId4" Type="http://schemas.openxmlformats.org/officeDocument/2006/relationships/hyperlink" Target="https://towardsdatascience.com/convolutional-neural-networks-explained-9cc5188c4939"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Clr>
                <a:schemeClr val="dk1"/>
              </a:buClr>
              <a:buSzPct val="28947"/>
              <a:buFont typeface="Arial"/>
              <a:buNone/>
            </a:pPr>
            <a:r>
              <a:rPr lang="en"/>
              <a:t> Build a system to classify</a:t>
            </a:r>
            <a:endParaRPr/>
          </a:p>
          <a:p>
            <a:pPr marL="0" lvl="0" indent="0" algn="ctr" rtl="0">
              <a:spcBef>
                <a:spcPts val="0"/>
              </a:spcBef>
              <a:spcAft>
                <a:spcPts val="0"/>
              </a:spcAft>
              <a:buNone/>
            </a:pPr>
            <a:r>
              <a:rPr lang="en"/>
              <a:t>an object of a RGB image</a:t>
            </a:r>
            <a:endParaRPr/>
          </a:p>
        </p:txBody>
      </p:sp>
      <p:sp>
        <p:nvSpPr>
          <p:cNvPr id="129" name="Google Shape;129;p13"/>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a:t>Project COSC 6324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5" name="Google Shape;185;p2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dirty="0"/>
          </a:p>
        </p:txBody>
      </p:sp>
      <p:pic>
        <p:nvPicPr>
          <p:cNvPr id="186" name="Google Shape;186;p22"/>
          <p:cNvPicPr preferRelativeResize="0"/>
          <p:nvPr/>
        </p:nvPicPr>
        <p:blipFill>
          <a:blip r:embed="rId3">
            <a:alphaModFix/>
          </a:blip>
          <a:stretch>
            <a:fillRect/>
          </a:stretch>
        </p:blipFill>
        <p:spPr>
          <a:xfrm>
            <a:off x="641744" y="193183"/>
            <a:ext cx="1676454" cy="4757133"/>
          </a:xfrm>
          <a:prstGeom prst="rect">
            <a:avLst/>
          </a:prstGeom>
          <a:noFill/>
          <a:ln>
            <a:noFill/>
          </a:ln>
        </p:spPr>
      </p:pic>
      <p:pic>
        <p:nvPicPr>
          <p:cNvPr id="187" name="Google Shape;187;p22"/>
          <p:cNvPicPr preferRelativeResize="0"/>
          <p:nvPr/>
        </p:nvPicPr>
        <p:blipFill>
          <a:blip r:embed="rId4">
            <a:alphaModFix/>
          </a:blip>
          <a:stretch>
            <a:fillRect/>
          </a:stretch>
        </p:blipFill>
        <p:spPr>
          <a:xfrm>
            <a:off x="3567448" y="193182"/>
            <a:ext cx="1835240" cy="4757133"/>
          </a:xfrm>
          <a:prstGeom prst="rect">
            <a:avLst/>
          </a:prstGeom>
          <a:noFill/>
          <a:ln>
            <a:noFill/>
          </a:ln>
        </p:spPr>
      </p:pic>
      <p:pic>
        <p:nvPicPr>
          <p:cNvPr id="188" name="Google Shape;188;p22"/>
          <p:cNvPicPr preferRelativeResize="0"/>
          <p:nvPr/>
        </p:nvPicPr>
        <p:blipFill>
          <a:blip r:embed="rId5">
            <a:alphaModFix/>
          </a:blip>
          <a:stretch>
            <a:fillRect/>
          </a:stretch>
        </p:blipFill>
        <p:spPr>
          <a:xfrm>
            <a:off x="6832242" y="193182"/>
            <a:ext cx="1492608" cy="4705616"/>
          </a:xfrm>
          <a:prstGeom prst="rect">
            <a:avLst/>
          </a:prstGeom>
          <a:noFill/>
          <a:ln>
            <a:noFill/>
          </a:ln>
        </p:spPr>
      </p:pic>
      <p:cxnSp>
        <p:nvCxnSpPr>
          <p:cNvPr id="189" name="Google Shape;189;p22"/>
          <p:cNvCxnSpPr>
            <a:cxnSpLocks/>
            <a:stCxn id="186" idx="3"/>
            <a:endCxn id="187" idx="1"/>
          </p:cNvCxnSpPr>
          <p:nvPr/>
        </p:nvCxnSpPr>
        <p:spPr>
          <a:xfrm flipV="1">
            <a:off x="2318198" y="2571749"/>
            <a:ext cx="1249250" cy="1"/>
          </a:xfrm>
          <a:prstGeom prst="straightConnector1">
            <a:avLst/>
          </a:prstGeom>
          <a:noFill/>
          <a:ln w="9525" cap="flat" cmpd="sng">
            <a:solidFill>
              <a:schemeClr val="dk2"/>
            </a:solidFill>
            <a:prstDash val="solid"/>
            <a:round/>
            <a:headEnd type="none" w="med" len="med"/>
            <a:tailEnd type="triangle" w="med" len="med"/>
          </a:ln>
        </p:spPr>
      </p:cxnSp>
      <p:cxnSp>
        <p:nvCxnSpPr>
          <p:cNvPr id="190" name="Google Shape;190;p22"/>
          <p:cNvCxnSpPr>
            <a:cxnSpLocks/>
            <a:stCxn id="187" idx="3"/>
            <a:endCxn id="188" idx="1"/>
          </p:cNvCxnSpPr>
          <p:nvPr/>
        </p:nvCxnSpPr>
        <p:spPr>
          <a:xfrm flipV="1">
            <a:off x="5402688" y="2545990"/>
            <a:ext cx="1429554" cy="25759"/>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3"/>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Terms related to CNNs</a:t>
            </a:r>
            <a:endParaRPr/>
          </a:p>
        </p:txBody>
      </p:sp>
      <p:sp>
        <p:nvSpPr>
          <p:cNvPr id="196" name="Google Shape;196;p23"/>
          <p:cNvSpPr txBox="1">
            <a:spLocks noGrp="1"/>
          </p:cNvSpPr>
          <p:nvPr>
            <p:ph type="body" idx="1"/>
          </p:nvPr>
        </p:nvSpPr>
        <p:spPr>
          <a:xfrm>
            <a:off x="767635" y="1469131"/>
            <a:ext cx="7505700" cy="24480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Clr>
                <a:schemeClr val="dk1"/>
              </a:buClr>
              <a:buSzPct val="84615"/>
              <a:buFont typeface="Wingdings" panose="05000000000000000000" pitchFamily="2" charset="2"/>
              <a:buChar char="v"/>
            </a:pPr>
            <a:r>
              <a:rPr lang="en" sz="1400" b="1" dirty="0"/>
              <a:t>ReLU</a:t>
            </a:r>
            <a:endParaRPr sz="1400" b="1" dirty="0"/>
          </a:p>
          <a:p>
            <a:pPr marL="285750" lvl="0" indent="-285750" algn="l" rtl="0">
              <a:spcBef>
                <a:spcPts val="1200"/>
              </a:spcBef>
              <a:spcAft>
                <a:spcPts val="0"/>
              </a:spcAft>
              <a:buFont typeface="Wingdings" panose="05000000000000000000" pitchFamily="2" charset="2"/>
              <a:buChar char="v"/>
            </a:pPr>
            <a:r>
              <a:rPr lang="en" sz="1400" dirty="0"/>
              <a:t>The use of ReLU activation functions introduces non-linearity, helping the network learn complex patterns.</a:t>
            </a:r>
            <a:endParaRPr sz="1400" dirty="0"/>
          </a:p>
          <a:p>
            <a:pPr marL="285750" lvl="0" indent="-285750" algn="l" rtl="0">
              <a:spcBef>
                <a:spcPts val="1200"/>
              </a:spcBef>
              <a:spcAft>
                <a:spcPts val="0"/>
              </a:spcAft>
              <a:buClr>
                <a:schemeClr val="dk1"/>
              </a:buClr>
              <a:buSzPct val="84615"/>
              <a:buFont typeface="Wingdings" panose="05000000000000000000" pitchFamily="2" charset="2"/>
              <a:buChar char="v"/>
            </a:pPr>
            <a:r>
              <a:rPr lang="en" sz="1400" b="1" dirty="0"/>
              <a:t>Max pooling</a:t>
            </a:r>
            <a:endParaRPr sz="1400" b="1" dirty="0"/>
          </a:p>
          <a:p>
            <a:pPr marL="285750" lvl="0" indent="-285750" algn="l" rtl="0">
              <a:spcBef>
                <a:spcPts val="1200"/>
              </a:spcBef>
              <a:spcAft>
                <a:spcPts val="0"/>
              </a:spcAft>
              <a:buFont typeface="Wingdings" panose="05000000000000000000" pitchFamily="2" charset="2"/>
              <a:buChar char="v"/>
            </a:pPr>
            <a:r>
              <a:rPr lang="en" sz="1400" dirty="0"/>
              <a:t>The max pooling layers reduce the spatial dimensions, controlling overfitting and reducing computational cost.</a:t>
            </a:r>
            <a:endParaRPr sz="1400" dirty="0"/>
          </a:p>
          <a:p>
            <a:pPr marL="285750" lvl="0" indent="-285750" algn="l" rtl="0">
              <a:spcBef>
                <a:spcPts val="1200"/>
              </a:spcBef>
              <a:spcAft>
                <a:spcPts val="0"/>
              </a:spcAft>
              <a:buClr>
                <a:schemeClr val="dk1"/>
              </a:buClr>
              <a:buSzPct val="84615"/>
              <a:buFont typeface="Wingdings" panose="05000000000000000000" pitchFamily="2" charset="2"/>
              <a:buChar char="v"/>
            </a:pPr>
            <a:r>
              <a:rPr lang="en" sz="1400" b="1" dirty="0"/>
              <a:t>Fully connected layers</a:t>
            </a:r>
            <a:endParaRPr sz="1400" b="1" dirty="0"/>
          </a:p>
          <a:p>
            <a:pPr marL="285750" lvl="0" indent="-285750" algn="l" rtl="0">
              <a:spcBef>
                <a:spcPts val="1200"/>
              </a:spcBef>
              <a:spcAft>
                <a:spcPts val="1200"/>
              </a:spcAft>
              <a:buFont typeface="Wingdings" panose="05000000000000000000" pitchFamily="2" charset="2"/>
              <a:buChar char="v"/>
            </a:pPr>
            <a:r>
              <a:rPr lang="en" sz="1400" dirty="0"/>
              <a:t>The fully connected layers at the end perform the final classification based on the high-level features extracted by the convolutional layers.</a:t>
            </a:r>
            <a:endParaRP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Training the model</a:t>
            </a:r>
            <a:endParaRPr dirty="0"/>
          </a:p>
        </p:txBody>
      </p:sp>
      <p:sp>
        <p:nvSpPr>
          <p:cNvPr id="202" name="Google Shape;202;p24"/>
          <p:cNvSpPr txBox="1">
            <a:spLocks noGrp="1"/>
          </p:cNvSpPr>
          <p:nvPr>
            <p:ph type="body" idx="1"/>
          </p:nvPr>
        </p:nvSpPr>
        <p:spPr>
          <a:xfrm>
            <a:off x="774074" y="1636556"/>
            <a:ext cx="7505700" cy="2448000"/>
          </a:xfrm>
          <a:prstGeom prst="rect">
            <a:avLst/>
          </a:prstGeom>
        </p:spPr>
        <p:txBody>
          <a:bodyPr spcFirstLastPara="1" wrap="square" lIns="91425" tIns="91425" rIns="91425" bIns="91425" anchor="t" anchorCtr="0">
            <a:normAutofit/>
          </a:bodyPr>
          <a:lstStyle/>
          <a:p>
            <a:pPr lvl="0" algn="l" rtl="0">
              <a:lnSpc>
                <a:spcPct val="200000"/>
              </a:lnSpc>
              <a:spcBef>
                <a:spcPts val="0"/>
              </a:spcBef>
              <a:spcAft>
                <a:spcPts val="0"/>
              </a:spcAft>
              <a:buSzPts val="1300"/>
              <a:buFont typeface="Wingdings" panose="05000000000000000000" pitchFamily="2" charset="2"/>
              <a:buChar char="v"/>
            </a:pPr>
            <a:r>
              <a:rPr lang="en" dirty="0"/>
              <a:t>Initialize the CNN model and define the Cross Entropy Loss function.</a:t>
            </a:r>
            <a:endParaRPr dirty="0"/>
          </a:p>
          <a:p>
            <a:pPr lvl="0" algn="l" rtl="0">
              <a:lnSpc>
                <a:spcPct val="200000"/>
              </a:lnSpc>
              <a:spcBef>
                <a:spcPts val="0"/>
              </a:spcBef>
              <a:spcAft>
                <a:spcPts val="0"/>
              </a:spcAft>
              <a:buSzPts val="1300"/>
              <a:buFont typeface="Wingdings" panose="05000000000000000000" pitchFamily="2" charset="2"/>
              <a:buChar char="v"/>
            </a:pPr>
            <a:r>
              <a:rPr lang="en" dirty="0"/>
              <a:t>Use the Adam optimizer with a learning rate of 0.001 for optimization.</a:t>
            </a:r>
            <a:endParaRPr dirty="0"/>
          </a:p>
          <a:p>
            <a:pPr lvl="0" algn="l" rtl="0">
              <a:lnSpc>
                <a:spcPct val="200000"/>
              </a:lnSpc>
              <a:spcBef>
                <a:spcPts val="0"/>
              </a:spcBef>
              <a:spcAft>
                <a:spcPts val="0"/>
              </a:spcAft>
              <a:buSzPts val="1300"/>
              <a:buFont typeface="Wingdings" panose="05000000000000000000" pitchFamily="2" charset="2"/>
              <a:buChar char="v"/>
            </a:pPr>
            <a:r>
              <a:rPr lang="en" dirty="0"/>
              <a:t>Iterate through the training data for a specified number of epochs.</a:t>
            </a:r>
            <a:endParaRPr dirty="0"/>
          </a:p>
          <a:p>
            <a:pPr lvl="0" algn="l" rtl="0">
              <a:lnSpc>
                <a:spcPct val="200000"/>
              </a:lnSpc>
              <a:spcBef>
                <a:spcPts val="0"/>
              </a:spcBef>
              <a:spcAft>
                <a:spcPts val="0"/>
              </a:spcAft>
              <a:buSzPts val="1300"/>
              <a:buFont typeface="Wingdings" panose="05000000000000000000" pitchFamily="2" charset="2"/>
              <a:buChar char="v"/>
            </a:pPr>
            <a:r>
              <a:rPr lang="en" dirty="0"/>
              <a:t>Compute the outputs and loss, perform backpropagation, and update the model parameters.</a:t>
            </a:r>
            <a:endParaRPr dirty="0"/>
          </a:p>
          <a:p>
            <a:pPr lvl="0" algn="l" rtl="0">
              <a:lnSpc>
                <a:spcPct val="200000"/>
              </a:lnSpc>
              <a:spcBef>
                <a:spcPts val="0"/>
              </a:spcBef>
              <a:spcAft>
                <a:spcPts val="0"/>
              </a:spcAft>
              <a:buSzPts val="1300"/>
              <a:buFont typeface="Wingdings" panose="05000000000000000000" pitchFamily="2" charset="2"/>
              <a:buChar char="v"/>
            </a:pPr>
            <a:r>
              <a:rPr lang="en" dirty="0"/>
              <a:t>Monitor the gradient norm and stop training if it falls below a specified threshold.</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Training the model</a:t>
            </a:r>
            <a:endParaRPr dirty="0"/>
          </a:p>
        </p:txBody>
      </p:sp>
      <p:sp>
        <p:nvSpPr>
          <p:cNvPr id="208" name="Google Shape;208;p2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Autofit/>
          </a:bodyPr>
          <a:lstStyle/>
          <a:p>
            <a:pPr marL="285750" lvl="0" indent="-285750" algn="l" rtl="0">
              <a:lnSpc>
                <a:spcPct val="95000"/>
              </a:lnSpc>
              <a:spcBef>
                <a:spcPts val="0"/>
              </a:spcBef>
              <a:spcAft>
                <a:spcPts val="0"/>
              </a:spcAft>
              <a:buSzPts val="275"/>
              <a:buFont typeface="Wingdings" panose="05000000000000000000" pitchFamily="2" charset="2"/>
              <a:buChar char="v"/>
            </a:pPr>
            <a:r>
              <a:rPr lang="en" sz="1400" b="1" dirty="0"/>
              <a:t>Training Hyperparameters</a:t>
            </a:r>
            <a:endParaRPr sz="1400" b="1" dirty="0"/>
          </a:p>
          <a:p>
            <a:pPr marL="285750" lvl="0" indent="-285750" algn="l" rtl="0">
              <a:lnSpc>
                <a:spcPct val="95000"/>
              </a:lnSpc>
              <a:spcBef>
                <a:spcPts val="1200"/>
              </a:spcBef>
              <a:spcAft>
                <a:spcPts val="0"/>
              </a:spcAft>
              <a:buSzPts val="275"/>
              <a:buFont typeface="Wingdings" panose="05000000000000000000" pitchFamily="2" charset="2"/>
              <a:buChar char="v"/>
            </a:pPr>
            <a:r>
              <a:rPr lang="en" sz="1400" dirty="0"/>
              <a:t>Loss Function: Cross Entropy Loss</a:t>
            </a:r>
            <a:endParaRPr sz="1400" dirty="0"/>
          </a:p>
          <a:p>
            <a:pPr marL="285750" lvl="0" indent="-285750" algn="l" rtl="0">
              <a:lnSpc>
                <a:spcPct val="95000"/>
              </a:lnSpc>
              <a:spcBef>
                <a:spcPts val="1200"/>
              </a:spcBef>
              <a:spcAft>
                <a:spcPts val="0"/>
              </a:spcAft>
              <a:buSzPts val="275"/>
              <a:buFont typeface="Wingdings" panose="05000000000000000000" pitchFamily="2" charset="2"/>
              <a:buChar char="v"/>
            </a:pPr>
            <a:r>
              <a:rPr lang="en" sz="1400" dirty="0"/>
              <a:t>Optimizer: Adam</a:t>
            </a:r>
            <a:endParaRPr sz="1400" dirty="0"/>
          </a:p>
          <a:p>
            <a:pPr marL="285750" lvl="0" indent="-285750" algn="l" rtl="0">
              <a:lnSpc>
                <a:spcPct val="95000"/>
              </a:lnSpc>
              <a:spcBef>
                <a:spcPts val="1200"/>
              </a:spcBef>
              <a:spcAft>
                <a:spcPts val="0"/>
              </a:spcAft>
              <a:buSzPts val="275"/>
              <a:buFont typeface="Wingdings" panose="05000000000000000000" pitchFamily="2" charset="2"/>
              <a:buChar char="v"/>
            </a:pPr>
            <a:r>
              <a:rPr lang="en" sz="1400" dirty="0"/>
              <a:t>Learning rate: 0.001</a:t>
            </a:r>
            <a:endParaRPr sz="1400" dirty="0"/>
          </a:p>
          <a:p>
            <a:pPr marL="285750" lvl="0" indent="-285750" algn="l" rtl="0">
              <a:lnSpc>
                <a:spcPct val="95000"/>
              </a:lnSpc>
              <a:spcBef>
                <a:spcPts val="1200"/>
              </a:spcBef>
              <a:spcAft>
                <a:spcPts val="0"/>
              </a:spcAft>
              <a:buSzPts val="275"/>
              <a:buFont typeface="Wingdings" panose="05000000000000000000" pitchFamily="2" charset="2"/>
              <a:buChar char="v"/>
            </a:pPr>
            <a:r>
              <a:rPr lang="en" sz="1400" dirty="0"/>
              <a:t>Number of epochs: 10</a:t>
            </a:r>
            <a:endParaRPr sz="1400" dirty="0"/>
          </a:p>
          <a:p>
            <a:pPr marL="285750" lvl="0" indent="-285750" algn="l" rtl="0">
              <a:lnSpc>
                <a:spcPct val="95000"/>
              </a:lnSpc>
              <a:spcBef>
                <a:spcPts val="1200"/>
              </a:spcBef>
              <a:spcAft>
                <a:spcPts val="0"/>
              </a:spcAft>
              <a:buSzPts val="275"/>
              <a:buFont typeface="Wingdings" panose="05000000000000000000" pitchFamily="2" charset="2"/>
              <a:buChar char="v"/>
            </a:pPr>
            <a:r>
              <a:rPr lang="en" sz="1400" dirty="0"/>
              <a:t>Batch size: 1 (for DataLoader)</a:t>
            </a:r>
            <a:endParaRPr sz="1400" dirty="0"/>
          </a:p>
          <a:p>
            <a:pPr marL="285750" lvl="0" indent="-285750" algn="l" rtl="0">
              <a:lnSpc>
                <a:spcPct val="95000"/>
              </a:lnSpc>
              <a:spcBef>
                <a:spcPts val="1200"/>
              </a:spcBef>
              <a:spcAft>
                <a:spcPts val="0"/>
              </a:spcAft>
              <a:buSzPts val="275"/>
              <a:buFont typeface="Wingdings" panose="05000000000000000000" pitchFamily="2" charset="2"/>
              <a:buChar char="v"/>
            </a:pPr>
            <a:r>
              <a:rPr lang="en" sz="1400" dirty="0"/>
              <a:t>Gradient Norm Threshold Value: 1.0 x 10</a:t>
            </a:r>
            <a:r>
              <a:rPr lang="en" sz="1400" baseline="30000" dirty="0"/>
              <a:t>-4</a:t>
            </a:r>
            <a:r>
              <a:rPr lang="en" sz="1400" dirty="0"/>
              <a:t> (for early stopping based on gradient norm)</a:t>
            </a:r>
            <a:endParaRPr sz="1400" dirty="0"/>
          </a:p>
          <a:p>
            <a:pPr marL="0" lvl="0" indent="0" algn="l" rtl="0">
              <a:lnSpc>
                <a:spcPct val="95000"/>
              </a:lnSpc>
              <a:spcBef>
                <a:spcPts val="1200"/>
              </a:spcBef>
              <a:spcAft>
                <a:spcPts val="1200"/>
              </a:spcAft>
              <a:buSzPts val="275"/>
              <a:buNone/>
            </a:pPr>
            <a:endParaRPr sz="1225"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pic>
        <p:nvPicPr>
          <p:cNvPr id="2050" name="Picture 2" descr="PlantUML diagram">
            <a:extLst>
              <a:ext uri="{FF2B5EF4-FFF2-40B4-BE49-F238E27FC236}">
                <a16:creationId xmlns:a16="http://schemas.microsoft.com/office/drawing/2014/main" id="{686D69EE-AFB1-3C0B-E898-123E3517E7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1775" y="237453"/>
            <a:ext cx="2618158" cy="4668593"/>
          </a:xfrm>
          <a:prstGeom prst="rect">
            <a:avLst/>
          </a:prstGeom>
          <a:noFill/>
          <a:extLst>
            <a:ext uri="{909E8E84-426E-40DD-AFC4-6F175D3DCCD1}">
              <a14:hiddenFill xmlns:a14="http://schemas.microsoft.com/office/drawing/2010/main">
                <a:solidFill>
                  <a:srgbClr val="FFFFFF"/>
                </a:solidFill>
              </a14:hiddenFill>
            </a:ext>
          </a:extLst>
        </p:spPr>
      </p:pic>
      <p:sp>
        <p:nvSpPr>
          <p:cNvPr id="4" name="Google Shape;207;p25">
            <a:extLst>
              <a:ext uri="{FF2B5EF4-FFF2-40B4-BE49-F238E27FC236}">
                <a16:creationId xmlns:a16="http://schemas.microsoft.com/office/drawing/2014/main" id="{0385D84D-B1C9-539F-4838-317537ACFFC0}"/>
              </a:ext>
            </a:extLst>
          </p:cNvPr>
          <p:cNvSpPr txBox="1">
            <a:spLocks/>
          </p:cNvSpPr>
          <p:nvPr/>
        </p:nvSpPr>
        <p:spPr>
          <a:xfrm>
            <a:off x="407025" y="2094450"/>
            <a:ext cx="7505700" cy="9546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1pPr>
            <a:lvl2pPr marR="0" lvl="1"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2pPr>
            <a:lvl3pPr marR="0" lvl="2"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3pPr>
            <a:lvl4pPr marR="0" lvl="3"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4pPr>
            <a:lvl5pPr marR="0" lvl="4"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5pPr>
            <a:lvl6pPr marR="0" lvl="5"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6pPr>
            <a:lvl7pPr marR="0" lvl="6"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7pPr>
            <a:lvl8pPr marR="0" lvl="7"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8pPr>
            <a:lvl9pPr marR="0" lvl="8" algn="l" rtl="0">
              <a:lnSpc>
                <a:spcPct val="100000"/>
              </a:lnSpc>
              <a:spcBef>
                <a:spcPts val="0"/>
              </a:spcBef>
              <a:spcAft>
                <a:spcPts val="0"/>
              </a:spcAft>
              <a:buClr>
                <a:schemeClr val="lt1"/>
              </a:buClr>
              <a:buSzPts val="3000"/>
              <a:buFont typeface="Nunito"/>
              <a:buNone/>
              <a:defRPr sz="3000" b="0" i="0" u="none" strike="noStrike" cap="none">
                <a:solidFill>
                  <a:schemeClr val="lt1"/>
                </a:solidFill>
                <a:latin typeface="Nunito"/>
                <a:ea typeface="Nunito"/>
                <a:cs typeface="Nunito"/>
                <a:sym typeface="Nunito"/>
              </a:defRPr>
            </a:lvl9pPr>
          </a:lstStyle>
          <a:p>
            <a:r>
              <a:rPr lang="en-IN" dirty="0"/>
              <a:t>Training the 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Training loss</a:t>
            </a:r>
            <a:endParaRPr/>
          </a:p>
        </p:txBody>
      </p:sp>
      <p:sp>
        <p:nvSpPr>
          <p:cNvPr id="221" name="Google Shape;221;p27"/>
          <p:cNvSpPr txBox="1">
            <a:spLocks noGrp="1"/>
          </p:cNvSpPr>
          <p:nvPr>
            <p:ph type="body" idx="1"/>
          </p:nvPr>
        </p:nvSpPr>
        <p:spPr>
          <a:xfrm>
            <a:off x="754756" y="1559283"/>
            <a:ext cx="7505700" cy="244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b="1" dirty="0"/>
              <a:t>Loss in Training</a:t>
            </a:r>
            <a:endParaRPr sz="1400" b="1" dirty="0"/>
          </a:p>
          <a:p>
            <a:pPr marL="285750" lvl="0" indent="-285750" algn="l" rtl="0">
              <a:spcBef>
                <a:spcPts val="1200"/>
              </a:spcBef>
              <a:spcAft>
                <a:spcPts val="0"/>
              </a:spcAft>
              <a:buClr>
                <a:schemeClr val="dk1"/>
              </a:buClr>
              <a:buSzPts val="1100"/>
              <a:buFont typeface="Wingdings" panose="05000000000000000000" pitchFamily="2" charset="2"/>
              <a:buChar char="v"/>
            </a:pPr>
            <a:r>
              <a:rPr lang="en" sz="1400" dirty="0"/>
              <a:t>Loss represents the error or the inconsistency between the predicted output of the model and the actual target labels in the training data. It is crucial to minimize the loss during training as it reflects the model's ability to make accurate predictions and adjust its parameters accordingly.</a:t>
            </a:r>
            <a:endParaRPr sz="1400" dirty="0"/>
          </a:p>
          <a:p>
            <a:pPr marL="0" lvl="0" indent="0" algn="l" rtl="0">
              <a:spcBef>
                <a:spcPts val="1200"/>
              </a:spcBef>
              <a:spcAft>
                <a:spcPts val="0"/>
              </a:spcAft>
              <a:buClr>
                <a:schemeClr val="dk1"/>
              </a:buClr>
              <a:buSzPts val="1100"/>
              <a:buNone/>
            </a:pPr>
            <a:r>
              <a:rPr lang="en" sz="1400" b="1" dirty="0"/>
              <a:t>Why Track Loss?</a:t>
            </a:r>
            <a:endParaRPr sz="1400" b="1" dirty="0"/>
          </a:p>
          <a:p>
            <a:pPr lvl="0" algn="l" rtl="0">
              <a:spcBef>
                <a:spcPts val="1200"/>
              </a:spcBef>
              <a:spcAft>
                <a:spcPts val="0"/>
              </a:spcAft>
              <a:buSzPts val="1300"/>
              <a:buFont typeface="Wingdings" panose="05000000000000000000" pitchFamily="2" charset="2"/>
              <a:buChar char="v"/>
            </a:pPr>
            <a:r>
              <a:rPr lang="en" sz="1400" dirty="0"/>
              <a:t>Tracking loss helps in assessing the model's performance and convergence during the training process.</a:t>
            </a:r>
            <a:endParaRPr sz="1400" dirty="0"/>
          </a:p>
          <a:p>
            <a:pPr lvl="0" algn="l" rtl="0">
              <a:spcBef>
                <a:spcPts val="0"/>
              </a:spcBef>
              <a:spcAft>
                <a:spcPts val="0"/>
              </a:spcAft>
              <a:buSzPts val="1300"/>
              <a:buFont typeface="Wingdings" panose="05000000000000000000" pitchFamily="2" charset="2"/>
              <a:buChar char="v"/>
            </a:pPr>
            <a:r>
              <a:rPr lang="en" sz="1400" dirty="0"/>
              <a:t>It aids in evaluating the effectiveness of the chosen optimization algorithm and learning rate.</a:t>
            </a:r>
            <a:endParaRP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8"/>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100" b="1">
                <a:solidFill>
                  <a:schemeClr val="dk2"/>
                </a:solidFill>
              </a:rPr>
              <a:t>Calculation of Loss in Training</a:t>
            </a:r>
            <a:endParaRPr sz="2100" b="1">
              <a:solidFill>
                <a:schemeClr val="dk2"/>
              </a:solidFill>
            </a:endParaRPr>
          </a:p>
        </p:txBody>
      </p:sp>
      <p:sp>
        <p:nvSpPr>
          <p:cNvPr id="227" name="Google Shape;227;p28"/>
          <p:cNvSpPr txBox="1">
            <a:spLocks noGrp="1"/>
          </p:cNvSpPr>
          <p:nvPr>
            <p:ph type="body" idx="1"/>
          </p:nvPr>
        </p:nvSpPr>
        <p:spPr>
          <a:xfrm>
            <a:off x="311700" y="1152475"/>
            <a:ext cx="42603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endParaRPr dirty="0"/>
          </a:p>
          <a:p>
            <a:pPr marL="0" lvl="0" indent="0" algn="l" rtl="0">
              <a:spcBef>
                <a:spcPts val="1200"/>
              </a:spcBef>
              <a:spcAft>
                <a:spcPts val="0"/>
              </a:spcAft>
              <a:buClr>
                <a:schemeClr val="dk1"/>
              </a:buClr>
              <a:buSzPts val="1100"/>
              <a:buFont typeface="Arial"/>
              <a:buNone/>
            </a:pPr>
            <a:endParaRPr dirty="0"/>
          </a:p>
          <a:p>
            <a:pPr marL="285750" lvl="0" indent="-285750" algn="l" rtl="0">
              <a:spcBef>
                <a:spcPts val="1200"/>
              </a:spcBef>
              <a:spcAft>
                <a:spcPts val="0"/>
              </a:spcAft>
              <a:buFont typeface="Wingdings" panose="05000000000000000000" pitchFamily="2" charset="2"/>
              <a:buChar char="v"/>
            </a:pPr>
            <a:r>
              <a:rPr lang="en-US" sz="1500" dirty="0"/>
              <a:t>We calculated the loss using the Cross Entropy Loss function, The loss was computed for each batch of training data and then averaged to monitor the overall training progress which is commonly used for multi-class classification tasks.</a:t>
            </a:r>
          </a:p>
          <a:p>
            <a:pPr marL="285750" indent="-285750">
              <a:spcBef>
                <a:spcPts val="1200"/>
              </a:spcBef>
              <a:buFont typeface="Wingdings" panose="05000000000000000000" pitchFamily="2" charset="2"/>
              <a:buChar char="v"/>
            </a:pPr>
            <a:r>
              <a:rPr lang="en-US" sz="1500" dirty="0"/>
              <a:t>The loss was computed for each batch of training data and then averaged to monitor the overall training progress</a:t>
            </a:r>
          </a:p>
          <a:p>
            <a:pPr marL="285750" lvl="0" indent="-285750" algn="l" rtl="0">
              <a:spcBef>
                <a:spcPts val="1200"/>
              </a:spcBef>
              <a:spcAft>
                <a:spcPts val="1200"/>
              </a:spcAft>
              <a:buFont typeface="Wingdings" panose="05000000000000000000" pitchFamily="2" charset="2"/>
              <a:buChar char="v"/>
            </a:pPr>
            <a:r>
              <a:rPr lang="en" sz="1500" dirty="0"/>
              <a:t>Training Loss decreases with increase in number of epochs</a:t>
            </a:r>
            <a:endParaRPr sz="1500" dirty="0"/>
          </a:p>
        </p:txBody>
      </p:sp>
      <p:pic>
        <p:nvPicPr>
          <p:cNvPr id="228" name="Google Shape;228;p28"/>
          <p:cNvPicPr preferRelativeResize="0"/>
          <p:nvPr/>
        </p:nvPicPr>
        <p:blipFill>
          <a:blip r:embed="rId3">
            <a:alphaModFix/>
          </a:blip>
          <a:stretch>
            <a:fillRect/>
          </a:stretch>
        </p:blipFill>
        <p:spPr>
          <a:xfrm>
            <a:off x="4724400" y="1170125"/>
            <a:ext cx="4267200" cy="3324617"/>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Testing Procedure</a:t>
            </a:r>
            <a:endParaRPr/>
          </a:p>
        </p:txBody>
      </p:sp>
      <p:pic>
        <p:nvPicPr>
          <p:cNvPr id="235" name="Google Shape;235;p29"/>
          <p:cNvPicPr preferRelativeResize="0"/>
          <p:nvPr/>
        </p:nvPicPr>
        <p:blipFill>
          <a:blip r:embed="rId3">
            <a:alphaModFix/>
          </a:blip>
          <a:stretch>
            <a:fillRect/>
          </a:stretch>
        </p:blipFill>
        <p:spPr>
          <a:xfrm>
            <a:off x="264037" y="1800200"/>
            <a:ext cx="8615925" cy="196953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Pros and Cons</a:t>
            </a:r>
            <a:endParaRPr/>
          </a:p>
        </p:txBody>
      </p:sp>
      <p:graphicFrame>
        <p:nvGraphicFramePr>
          <p:cNvPr id="241" name="Google Shape;241;p30"/>
          <p:cNvGraphicFramePr/>
          <p:nvPr>
            <p:extLst>
              <p:ext uri="{D42A27DB-BD31-4B8C-83A1-F6EECF244321}">
                <p14:modId xmlns:p14="http://schemas.microsoft.com/office/powerpoint/2010/main" val="3180074639"/>
              </p:ext>
            </p:extLst>
          </p:nvPr>
        </p:nvGraphicFramePr>
        <p:xfrm>
          <a:off x="759200" y="1401800"/>
          <a:ext cx="7239000" cy="3596610"/>
        </p:xfrm>
        <a:graphic>
          <a:graphicData uri="http://schemas.openxmlformats.org/drawingml/2006/table">
            <a:tbl>
              <a:tblPr>
                <a:noFill/>
                <a:tableStyleId>{E3935557-646F-4E09-8466-EE079DA5F3C0}</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263725">
                <a:tc>
                  <a:txBody>
                    <a:bodyPr/>
                    <a:lstStyle/>
                    <a:p>
                      <a:pPr marL="0" lvl="0" indent="0" algn="l" rtl="0">
                        <a:spcBef>
                          <a:spcPts val="0"/>
                        </a:spcBef>
                        <a:spcAft>
                          <a:spcPts val="0"/>
                        </a:spcAft>
                        <a:buNone/>
                      </a:pPr>
                      <a:r>
                        <a:rPr lang="en" b="1" dirty="0"/>
                        <a:t>Pros</a:t>
                      </a:r>
                      <a:r>
                        <a:rPr lang="en" dirty="0"/>
                        <a:t>:</a:t>
                      </a:r>
                      <a:endParaRPr dirty="0"/>
                    </a:p>
                    <a:p>
                      <a:pPr marL="0" lvl="0" indent="0" algn="l" rtl="0">
                        <a:spcBef>
                          <a:spcPts val="0"/>
                        </a:spcBef>
                        <a:spcAft>
                          <a:spcPts val="0"/>
                        </a:spcAft>
                        <a:buClr>
                          <a:schemeClr val="dk1"/>
                        </a:buClr>
                        <a:buSzPts val="1100"/>
                        <a:buFont typeface="Arial"/>
                        <a:buNone/>
                      </a:pPr>
                      <a:endParaRPr dirty="0"/>
                    </a:p>
                    <a:p>
                      <a:pPr marL="285750" lvl="0" indent="-285750" algn="l" rtl="0">
                        <a:spcBef>
                          <a:spcPts val="0"/>
                        </a:spcBef>
                        <a:spcAft>
                          <a:spcPts val="0"/>
                        </a:spcAft>
                        <a:buFont typeface="Wingdings" panose="05000000000000000000" pitchFamily="2" charset="2"/>
                        <a:buChar char="v"/>
                      </a:pPr>
                      <a:r>
                        <a:rPr lang="en" dirty="0">
                          <a:latin typeface="Calibri" panose="020F0502020204030204" pitchFamily="34" charset="0"/>
                          <a:ea typeface="Calibri" panose="020F0502020204030204" pitchFamily="34" charset="0"/>
                          <a:cs typeface="Calibri" panose="020F0502020204030204" pitchFamily="34" charset="0"/>
                        </a:rPr>
                        <a:t> Learns complex hierarchical features through deep architecture.</a:t>
                      </a:r>
                      <a:endParaRPr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Wingdings" panose="05000000000000000000" pitchFamily="2" charset="2"/>
                        <a:buChar char="v"/>
                      </a:pPr>
                      <a:r>
                        <a:rPr lang="en" dirty="0">
                          <a:latin typeface="Calibri" panose="020F0502020204030204" pitchFamily="34" charset="0"/>
                          <a:ea typeface="Calibri" panose="020F0502020204030204" pitchFamily="34" charset="0"/>
                          <a:cs typeface="Calibri" panose="020F0502020204030204" pitchFamily="34" charset="0"/>
                        </a:rPr>
                        <a:t>Utilizes max pooling layers for downsampling while retaining crucial features.</a:t>
                      </a:r>
                      <a:endParaRPr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Wingdings" panose="05000000000000000000" pitchFamily="2" charset="2"/>
                        <a:buChar char="v"/>
                      </a:pPr>
                      <a:r>
                        <a:rPr lang="en" dirty="0">
                          <a:latin typeface="Calibri" panose="020F0502020204030204" pitchFamily="34" charset="0"/>
                          <a:ea typeface="Calibri" panose="020F0502020204030204" pitchFamily="34" charset="0"/>
                          <a:cs typeface="Calibri" panose="020F0502020204030204" pitchFamily="34" charset="0"/>
                        </a:rPr>
                        <a:t>Employs ReLU activation to speed up convergence and address the vanishing gradient problem.</a:t>
                      </a:r>
                      <a:endParaRPr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Wingdings" panose="05000000000000000000" pitchFamily="2" charset="2"/>
                        <a:buChar char="v"/>
                      </a:pPr>
                      <a:r>
                        <a:rPr lang="en" dirty="0">
                          <a:latin typeface="Calibri" panose="020F0502020204030204" pitchFamily="34" charset="0"/>
                          <a:ea typeface="Calibri" panose="020F0502020204030204" pitchFamily="34" charset="0"/>
                          <a:cs typeface="Calibri" panose="020F0502020204030204" pitchFamily="34" charset="0"/>
                        </a:rPr>
                        <a:t>Handles variable-sized input images with adaptive average pooling.</a:t>
                      </a:r>
                      <a:endParaRPr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Wingdings" panose="05000000000000000000" pitchFamily="2" charset="2"/>
                        <a:buChar char="v"/>
                      </a:pPr>
                      <a:r>
                        <a:rPr lang="en" dirty="0">
                          <a:latin typeface="Calibri" panose="020F0502020204030204" pitchFamily="34" charset="0"/>
                          <a:ea typeface="Calibri" panose="020F0502020204030204" pitchFamily="34" charset="0"/>
                          <a:cs typeface="Calibri" panose="020F0502020204030204" pitchFamily="34" charset="0"/>
                        </a:rPr>
                        <a:t>Possesses a large model capacity to capture intricate patterns in the data.</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r>
                        <a:rPr lang="en" b="1" dirty="0"/>
                        <a:t>Cons</a:t>
                      </a:r>
                      <a:r>
                        <a:rPr lang="en" dirty="0"/>
                        <a:t>:</a:t>
                      </a:r>
                      <a:endParaRPr dirty="0"/>
                    </a:p>
                    <a:p>
                      <a:pPr marL="0" lvl="0" indent="0" algn="l" rtl="0">
                        <a:spcBef>
                          <a:spcPts val="0"/>
                        </a:spcBef>
                        <a:spcAft>
                          <a:spcPts val="0"/>
                        </a:spcAft>
                        <a:buClr>
                          <a:schemeClr val="dk1"/>
                        </a:buClr>
                        <a:buSzPts val="1100"/>
                        <a:buFont typeface="Arial"/>
                        <a:buNone/>
                      </a:pPr>
                      <a:endParaRPr dirty="0"/>
                    </a:p>
                    <a:p>
                      <a:pPr marL="285750" lvl="0" indent="-285750" algn="l" rtl="0">
                        <a:spcBef>
                          <a:spcPts val="0"/>
                        </a:spcBef>
                        <a:spcAft>
                          <a:spcPts val="0"/>
                        </a:spcAft>
                        <a:buFont typeface="Wingdings" panose="05000000000000000000" pitchFamily="2" charset="2"/>
                        <a:buChar char="v"/>
                      </a:pPr>
                      <a:r>
                        <a:rPr lang="en" dirty="0">
                          <a:latin typeface="Calibri" panose="020F0502020204030204" pitchFamily="34" charset="0"/>
                          <a:ea typeface="Calibri" panose="020F0502020204030204" pitchFamily="34" charset="0"/>
                          <a:cs typeface="Calibri" panose="020F0502020204030204" pitchFamily="34" charset="0"/>
                        </a:rPr>
                        <a:t>May overfit on small datasets if not properly regularized.</a:t>
                      </a:r>
                      <a:endParaRPr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Wingdings" panose="05000000000000000000" pitchFamily="2" charset="2"/>
                        <a:buChar char="v"/>
                      </a:pPr>
                      <a:r>
                        <a:rPr lang="en" dirty="0">
                          <a:latin typeface="Calibri" panose="020F0502020204030204" pitchFamily="34" charset="0"/>
                          <a:ea typeface="Calibri" panose="020F0502020204030204" pitchFamily="34" charset="0"/>
                          <a:cs typeface="Calibri" panose="020F0502020204030204" pitchFamily="34" charset="0"/>
                        </a:rPr>
                        <a:t>Requires substantial computational resources.</a:t>
                      </a:r>
                      <a:endParaRPr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Wingdings" panose="05000000000000000000" pitchFamily="2" charset="2"/>
                        <a:buChar char="v"/>
                      </a:pPr>
                      <a:r>
                        <a:rPr lang="en" dirty="0">
                          <a:latin typeface="Calibri" panose="020F0502020204030204" pitchFamily="34" charset="0"/>
                          <a:ea typeface="Calibri" panose="020F0502020204030204" pitchFamily="34" charset="0"/>
                          <a:cs typeface="Calibri" panose="020F0502020204030204" pitchFamily="34" charset="0"/>
                        </a:rPr>
                        <a:t>Can experience vanishing or exploding gradient issues that affect convergence.</a:t>
                      </a:r>
                      <a:endParaRPr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Wingdings" panose="05000000000000000000" pitchFamily="2" charset="2"/>
                        <a:buChar char="v"/>
                      </a:pPr>
                      <a:r>
                        <a:rPr lang="en" dirty="0">
                          <a:latin typeface="Calibri" panose="020F0502020204030204" pitchFamily="34" charset="0"/>
                          <a:ea typeface="Calibri" panose="020F0502020204030204" pitchFamily="34" charset="0"/>
                          <a:cs typeface="Calibri" panose="020F0502020204030204" pitchFamily="34" charset="0"/>
                        </a:rPr>
                        <a:t>Understanding model decisions can be difficult due to limited interpretability.</a:t>
                      </a:r>
                      <a:endParaRPr dirty="0">
                        <a:latin typeface="Calibri" panose="020F0502020204030204" pitchFamily="34" charset="0"/>
                        <a:ea typeface="Calibri" panose="020F0502020204030204" pitchFamily="34" charset="0"/>
                        <a:cs typeface="Calibri" panose="020F0502020204030204" pitchFamily="34" charset="0"/>
                      </a:endParaRPr>
                    </a:p>
                    <a:p>
                      <a:pPr marL="285750" lvl="0" indent="-285750" algn="l" rtl="0">
                        <a:spcBef>
                          <a:spcPts val="0"/>
                        </a:spcBef>
                        <a:spcAft>
                          <a:spcPts val="0"/>
                        </a:spcAft>
                        <a:buFont typeface="Wingdings" panose="05000000000000000000" pitchFamily="2" charset="2"/>
                        <a:buChar char="v"/>
                      </a:pPr>
                      <a:r>
                        <a:rPr lang="en" dirty="0">
                          <a:latin typeface="Calibri" panose="020F0502020204030204" pitchFamily="34" charset="0"/>
                          <a:ea typeface="Calibri" panose="020F0502020204030204" pitchFamily="34" charset="0"/>
                          <a:cs typeface="Calibri" panose="020F0502020204030204" pitchFamily="34" charset="0"/>
                        </a:rPr>
                        <a:t>Performance is highly sensitive to the choice of hyperparameters.</a:t>
                      </a:r>
                      <a:endParaRPr dirty="0">
                        <a:latin typeface="Calibri" panose="020F0502020204030204" pitchFamily="34" charset="0"/>
                        <a:ea typeface="Calibri" panose="020F0502020204030204" pitchFamily="34" charset="0"/>
                        <a:cs typeface="Calibri" panose="020F0502020204030204" pitchFamily="34" charset="0"/>
                      </a:endParaRPr>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Clr>
                          <a:schemeClr val="dk1"/>
                        </a:buClr>
                        <a:buSzPts val="1100"/>
                        <a:buFont typeface="Arial"/>
                        <a:buNone/>
                      </a:pPr>
                      <a:endParaRPr dirty="0"/>
                    </a:p>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0"/>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1"/>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Future scope</a:t>
            </a:r>
            <a:endParaRPr/>
          </a:p>
        </p:txBody>
      </p:sp>
      <p:sp>
        <p:nvSpPr>
          <p:cNvPr id="247" name="Google Shape;247;p31"/>
          <p:cNvSpPr txBox="1">
            <a:spLocks noGrp="1"/>
          </p:cNvSpPr>
          <p:nvPr>
            <p:ph type="body" idx="1"/>
          </p:nvPr>
        </p:nvSpPr>
        <p:spPr>
          <a:xfrm>
            <a:off x="315532" y="1417616"/>
            <a:ext cx="8519375" cy="3296052"/>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v"/>
            </a:pPr>
            <a:r>
              <a:rPr lang="en" sz="1400" dirty="0"/>
              <a:t>Data augmentation involves increasing the diversity of training data to improve the model's ability to generalize. </a:t>
            </a:r>
            <a:endParaRPr sz="1400" dirty="0"/>
          </a:p>
          <a:p>
            <a:pPr marL="285750" indent="-285750">
              <a:spcBef>
                <a:spcPts val="1200"/>
              </a:spcBef>
              <a:buFont typeface="Wingdings" panose="05000000000000000000" pitchFamily="2" charset="2"/>
              <a:buChar char="v"/>
            </a:pPr>
            <a:r>
              <a:rPr lang="en" sz="1400" dirty="0"/>
              <a:t>Regularization techniques, such as dropout or batch normalization, are employed to reduce overfitting. Hyperparameter tuning requires an exhaustive search to determine the best values for parameters like learning rate, batch size, and regularization strength. </a:t>
            </a:r>
            <a:endParaRPr sz="1400" dirty="0"/>
          </a:p>
          <a:p>
            <a:pPr marL="285750" indent="-285750">
              <a:spcBef>
                <a:spcPts val="1200"/>
              </a:spcBef>
              <a:buFont typeface="Wingdings" panose="05000000000000000000" pitchFamily="2" charset="2"/>
              <a:buChar char="v"/>
            </a:pPr>
            <a:r>
              <a:rPr lang="en" sz="1400" dirty="0"/>
              <a:t>Combining predictions from multiple models, known as model ensembling, can lead to better performance. </a:t>
            </a:r>
            <a:endParaRPr sz="1400" dirty="0"/>
          </a:p>
          <a:p>
            <a:pPr marL="285750" indent="-285750">
              <a:spcBef>
                <a:spcPts val="1200"/>
              </a:spcBef>
              <a:buFont typeface="Wingdings" panose="05000000000000000000" pitchFamily="2" charset="2"/>
              <a:buChar char="v"/>
            </a:pPr>
            <a:r>
              <a:rPr lang="en" sz="1400" dirty="0"/>
              <a:t>Transfer learning utilizes pre-trained models, adapting them to your specific dataset through fine-tuning.</a:t>
            </a:r>
            <a:endParaRPr sz="1400" dirty="0"/>
          </a:p>
          <a:p>
            <a:pPr marL="285750" indent="-285750">
              <a:spcBef>
                <a:spcPts val="1200"/>
              </a:spcBef>
              <a:spcAft>
                <a:spcPts val="1200"/>
              </a:spcAft>
              <a:buFont typeface="Wingdings" panose="05000000000000000000" pitchFamily="2" charset="2"/>
              <a:buChar char="v"/>
            </a:pPr>
            <a:r>
              <a:rPr lang="en" sz="1400" dirty="0"/>
              <a:t> Gradient clipping is used to stabilize training by preventing issues like gradient explosion or vanishing, thereby enhancing convergence.</a:t>
            </a:r>
            <a:endParaRP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Team Members</a:t>
            </a:r>
            <a:endParaRPr dirty="0"/>
          </a:p>
        </p:txBody>
      </p:sp>
      <p:sp>
        <p:nvSpPr>
          <p:cNvPr id="135" name="Google Shape;135;p1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342900" lvl="0" indent="-342900" algn="l" rtl="0">
              <a:spcBef>
                <a:spcPts val="0"/>
              </a:spcBef>
              <a:spcAft>
                <a:spcPts val="1200"/>
              </a:spcAft>
              <a:buFont typeface="+mj-lt"/>
              <a:buAutoNum type="arabicPeriod"/>
            </a:pPr>
            <a:r>
              <a:rPr lang="en-IN" dirty="0"/>
              <a:t>Venkata Santosh Valli Sunkarapalli</a:t>
            </a:r>
          </a:p>
          <a:p>
            <a:pPr marL="342900" lvl="0" indent="-342900" algn="l" rtl="0">
              <a:spcBef>
                <a:spcPts val="0"/>
              </a:spcBef>
              <a:spcAft>
                <a:spcPts val="1200"/>
              </a:spcAft>
              <a:buFont typeface="+mj-lt"/>
              <a:buAutoNum type="arabicPeriod"/>
            </a:pPr>
            <a:r>
              <a:rPr lang="en-IN" dirty="0" err="1"/>
              <a:t>Valluri</a:t>
            </a:r>
            <a:r>
              <a:rPr lang="en-IN" dirty="0"/>
              <a:t> Shalini</a:t>
            </a:r>
          </a:p>
          <a:p>
            <a:pPr marL="342900" lvl="0" indent="-342900" algn="l" rtl="0">
              <a:spcBef>
                <a:spcPts val="0"/>
              </a:spcBef>
              <a:spcAft>
                <a:spcPts val="1200"/>
              </a:spcAft>
              <a:buFont typeface="+mj-lt"/>
              <a:buAutoNum type="arabicPeriod"/>
            </a:pPr>
            <a:r>
              <a:rPr lang="en-IN" dirty="0" err="1"/>
              <a:t>Valluri</a:t>
            </a:r>
            <a:r>
              <a:rPr lang="en-IN" dirty="0"/>
              <a:t> </a:t>
            </a:r>
            <a:r>
              <a:rPr lang="en-IN" dirty="0" err="1"/>
              <a:t>sai</a:t>
            </a:r>
            <a:r>
              <a:rPr lang="en-IN" dirty="0"/>
              <a:t> Prasanna</a:t>
            </a:r>
          </a:p>
          <a:p>
            <a:pPr marL="342900" lvl="0" indent="-342900" algn="l" rtl="0">
              <a:spcBef>
                <a:spcPts val="0"/>
              </a:spcBef>
              <a:spcAft>
                <a:spcPts val="1200"/>
              </a:spcAft>
              <a:buFont typeface="+mj-lt"/>
              <a:buAutoNum type="arabicPeriod"/>
            </a:pPr>
            <a:r>
              <a:rPr lang="en-IN" dirty="0" err="1"/>
              <a:t>Veerla</a:t>
            </a:r>
            <a:r>
              <a:rPr lang="en-IN" dirty="0"/>
              <a:t> Sri </a:t>
            </a:r>
            <a:r>
              <a:rPr lang="en-IN" dirty="0" err="1"/>
              <a:t>Nikitha</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2"/>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References</a:t>
            </a:r>
            <a:endParaRPr/>
          </a:p>
        </p:txBody>
      </p:sp>
      <p:sp>
        <p:nvSpPr>
          <p:cNvPr id="253" name="Google Shape;253;p32"/>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u="sng">
                <a:solidFill>
                  <a:schemeClr val="hlink"/>
                </a:solidFill>
                <a:hlinkClick r:id="rId3"/>
              </a:rPr>
              <a:t>https://www.techtarget.com/searchenterpriseai/definition/convolutional-neural-network</a:t>
            </a:r>
            <a:endParaRPr/>
          </a:p>
          <a:p>
            <a:pPr marL="457200" lvl="0" indent="-311150" algn="l" rtl="0">
              <a:spcBef>
                <a:spcPts val="0"/>
              </a:spcBef>
              <a:spcAft>
                <a:spcPts val="0"/>
              </a:spcAft>
              <a:buSzPts val="1300"/>
              <a:buChar char="●"/>
            </a:pPr>
            <a:r>
              <a:rPr lang="en" u="sng">
                <a:solidFill>
                  <a:schemeClr val="hlink"/>
                </a:solidFill>
                <a:hlinkClick r:id="rId4"/>
              </a:rPr>
              <a:t>https://towardsdatascience.com/convolutional-neural-networks-explained-9cc5188c4939</a:t>
            </a:r>
            <a:endParaRPr/>
          </a:p>
          <a:p>
            <a:pPr marL="457200" lvl="0" indent="-311150" algn="l" rtl="0">
              <a:spcBef>
                <a:spcPts val="0"/>
              </a:spcBef>
              <a:spcAft>
                <a:spcPts val="0"/>
              </a:spcAft>
              <a:buSzPts val="1300"/>
              <a:buChar char="●"/>
            </a:pPr>
            <a:r>
              <a:rPr lang="en" u="sng">
                <a:solidFill>
                  <a:schemeClr val="hlink"/>
                </a:solidFill>
                <a:hlinkClick r:id="rId5"/>
              </a:rPr>
              <a:t>https://www.geeksforgeeks.org/introduction-convolution-neural-network/</a:t>
            </a:r>
            <a:endParaRPr/>
          </a:p>
          <a:p>
            <a:pPr marL="457200" lvl="0" indent="-311150" algn="l" rtl="0">
              <a:spcBef>
                <a:spcPts val="0"/>
              </a:spcBef>
              <a:spcAft>
                <a:spcPts val="0"/>
              </a:spcAft>
              <a:buSzPts val="1300"/>
              <a:buChar char="●"/>
            </a:pPr>
            <a:r>
              <a:rPr lang="en" u="sng">
                <a:solidFill>
                  <a:schemeClr val="hlink"/>
                </a:solidFill>
                <a:hlinkClick r:id="rId6"/>
              </a:rPr>
              <a:t>https://youtu.be/KuXjwB4LzSA</a:t>
            </a:r>
            <a:endParaRPr/>
          </a:p>
          <a:p>
            <a:pPr marL="457200" lvl="0" indent="-311150" algn="l" rtl="0">
              <a:spcBef>
                <a:spcPts val="0"/>
              </a:spcBef>
              <a:spcAft>
                <a:spcPts val="0"/>
              </a:spcAft>
              <a:buSzPts val="1300"/>
              <a:buChar char="●"/>
            </a:pPr>
            <a:r>
              <a:rPr lang="en" u="sng">
                <a:solidFill>
                  <a:schemeClr val="hlink"/>
                </a:solidFill>
                <a:hlinkClick r:id="rId7"/>
              </a:rPr>
              <a:t>https://www.youtube.com/watch?v=py5byOOHZM8</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141" name="Google Shape;141;p15"/>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285750" indent="-285750">
              <a:buFont typeface="Wingdings" panose="05000000000000000000" pitchFamily="2" charset="2"/>
              <a:buChar char="v"/>
            </a:pPr>
            <a:r>
              <a:rPr lang="en" dirty="0"/>
              <a:t>The project involves the development of a system to classify objects within RGB images. </a:t>
            </a:r>
            <a:endParaRPr dirty="0"/>
          </a:p>
          <a:p>
            <a:pPr marL="285750" indent="-285750">
              <a:spcBef>
                <a:spcPts val="1200"/>
              </a:spcBef>
              <a:buFont typeface="Wingdings" panose="05000000000000000000" pitchFamily="2" charset="2"/>
              <a:buChar char="v"/>
            </a:pPr>
            <a:r>
              <a:rPr lang="en" dirty="0"/>
              <a:t>The dataset (D) consists of 10,000 RGB images, each with a dimension of 32x32x3. </a:t>
            </a:r>
            <a:endParaRPr dirty="0"/>
          </a:p>
          <a:p>
            <a:pPr marL="285750" indent="-285750">
              <a:spcBef>
                <a:spcPts val="1200"/>
              </a:spcBef>
              <a:buFont typeface="Wingdings" panose="05000000000000000000" pitchFamily="2" charset="2"/>
              <a:buChar char="v"/>
            </a:pPr>
            <a:r>
              <a:rPr lang="en" dirty="0"/>
              <a:t>The corresponding class labels (y) categorize the images into one of ten classes:</a:t>
            </a:r>
            <a:endParaRPr dirty="0"/>
          </a:p>
          <a:p>
            <a:pPr marL="0" lvl="0" indent="457200" algn="l" rtl="0">
              <a:spcBef>
                <a:spcPts val="1200"/>
              </a:spcBef>
              <a:spcAft>
                <a:spcPts val="0"/>
              </a:spcAft>
              <a:buClr>
                <a:schemeClr val="dk1"/>
              </a:buClr>
              <a:buSzPts val="1100"/>
              <a:buFont typeface="Arial"/>
              <a:buNone/>
            </a:pPr>
            <a:r>
              <a:rPr lang="en" b="1" dirty="0"/>
              <a:t>airplane, automobile, bird, cat, deer, dog, frog, horse, ship, truck</a:t>
            </a:r>
            <a:endParaRPr b="1" dirty="0"/>
          </a:p>
          <a:p>
            <a:pPr marL="0" lvl="0" indent="0" algn="l" rtl="0">
              <a:spcBef>
                <a:spcPts val="1200"/>
              </a:spcBef>
              <a:spcAft>
                <a:spcPts val="120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Objective</a:t>
            </a:r>
            <a:endParaRPr dirty="0"/>
          </a:p>
        </p:txBody>
      </p:sp>
      <p:sp>
        <p:nvSpPr>
          <p:cNvPr id="147" name="Google Shape;147;p16"/>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p>
            <a:pPr marL="285750" indent="-285750">
              <a:buClr>
                <a:schemeClr val="dk1"/>
              </a:buClr>
              <a:buSzPts val="1100"/>
            </a:pPr>
            <a:r>
              <a:rPr lang="en" sz="1400" dirty="0"/>
              <a:t>Develop an effective classification system capable of accurately identifying objects within RGB images.</a:t>
            </a:r>
          </a:p>
          <a:p>
            <a:pPr marL="285750" indent="-285750">
              <a:buClr>
                <a:schemeClr val="dk1"/>
              </a:buClr>
              <a:buSzPts val="1100"/>
            </a:pPr>
            <a:endParaRPr lang="en" sz="1400" dirty="0"/>
          </a:p>
          <a:p>
            <a:pPr marL="285750" indent="-285750">
              <a:buClr>
                <a:schemeClr val="dk1"/>
              </a:buClr>
              <a:buSzPts val="1100"/>
            </a:pPr>
            <a:r>
              <a:rPr lang="en" sz="1400" dirty="0"/>
              <a:t>Implement a Convolutional Neural Network (CNN) architecture to extract relevant features and patterns from the images.</a:t>
            </a:r>
            <a:endParaRPr sz="1400" dirty="0"/>
          </a:p>
          <a:p>
            <a:pPr marL="285750" indent="-285750">
              <a:spcBef>
                <a:spcPts val="1200"/>
              </a:spcBef>
              <a:buClr>
                <a:schemeClr val="dk1"/>
              </a:buClr>
              <a:buSzPts val="1100"/>
            </a:pPr>
            <a:r>
              <a:rPr lang="en" sz="1400" dirty="0"/>
              <a:t>Achieve a high classification accuracy on the test dataset to demonstrate the system's robustness and effectiveness.</a:t>
            </a:r>
            <a:endParaRPr sz="1400"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7"/>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Visualizing Data</a:t>
            </a:r>
            <a:endParaRPr/>
          </a:p>
        </p:txBody>
      </p:sp>
      <p:sp>
        <p:nvSpPr>
          <p:cNvPr id="153" name="Google Shape;153;p17"/>
          <p:cNvSpPr txBox="1">
            <a:spLocks noGrp="1"/>
          </p:cNvSpPr>
          <p:nvPr>
            <p:ph type="body" idx="1"/>
          </p:nvPr>
        </p:nvSpPr>
        <p:spPr>
          <a:xfrm>
            <a:off x="703240" y="1488449"/>
            <a:ext cx="7505700" cy="308042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ct val="84615"/>
              <a:buFont typeface="Arial"/>
              <a:buNone/>
            </a:pPr>
            <a:r>
              <a:rPr lang="en" sz="1400" dirty="0"/>
              <a:t>Each class represents a</a:t>
            </a:r>
            <a:endParaRPr sz="1400" dirty="0"/>
          </a:p>
          <a:p>
            <a:pPr marL="0" lvl="0" indent="0" algn="l" rtl="0">
              <a:spcBef>
                <a:spcPts val="1200"/>
              </a:spcBef>
              <a:spcAft>
                <a:spcPts val="0"/>
              </a:spcAft>
              <a:buClr>
                <a:schemeClr val="dk1"/>
              </a:buClr>
              <a:buSzPct val="84615"/>
              <a:buFont typeface="Arial"/>
              <a:buNone/>
            </a:pPr>
            <a:r>
              <a:rPr lang="en" sz="1400" dirty="0"/>
              <a:t>distinct object category.</a:t>
            </a:r>
            <a:endParaRPr sz="1400" dirty="0"/>
          </a:p>
          <a:p>
            <a:pPr marL="0" lvl="0" indent="0" algn="l" rtl="0">
              <a:spcBef>
                <a:spcPts val="1200"/>
              </a:spcBef>
              <a:spcAft>
                <a:spcPts val="0"/>
              </a:spcAft>
              <a:buClr>
                <a:schemeClr val="dk1"/>
              </a:buClr>
              <a:buSzPct val="84615"/>
              <a:buFont typeface="Arial"/>
              <a:buNone/>
            </a:pPr>
            <a:r>
              <a:rPr lang="en" sz="1400" dirty="0"/>
              <a:t>The dataset comprises a total</a:t>
            </a:r>
            <a:endParaRPr sz="1400" dirty="0"/>
          </a:p>
          <a:p>
            <a:pPr marL="0" lvl="0" indent="0" algn="l" rtl="0">
              <a:spcBef>
                <a:spcPts val="1200"/>
              </a:spcBef>
              <a:spcAft>
                <a:spcPts val="0"/>
              </a:spcAft>
              <a:buClr>
                <a:schemeClr val="dk1"/>
              </a:buClr>
              <a:buSzPct val="84615"/>
              <a:buFont typeface="Arial"/>
              <a:buNone/>
            </a:pPr>
            <a:r>
              <a:rPr lang="en" sz="1400" dirty="0"/>
              <a:t>of 10,000 RGB images.</a:t>
            </a:r>
            <a:endParaRPr sz="1400" dirty="0"/>
          </a:p>
          <a:p>
            <a:pPr marL="0" lvl="0" indent="0" algn="l" rtl="0">
              <a:spcBef>
                <a:spcPts val="1200"/>
              </a:spcBef>
              <a:spcAft>
                <a:spcPts val="0"/>
              </a:spcAft>
              <a:buClr>
                <a:schemeClr val="dk1"/>
              </a:buClr>
              <a:buSzPct val="84615"/>
              <a:buFont typeface="Arial"/>
              <a:buNone/>
            </a:pPr>
            <a:r>
              <a:rPr lang="en" sz="1400" dirty="0"/>
              <a:t>The number of samples varies</a:t>
            </a:r>
            <a:endParaRPr sz="1400" dirty="0"/>
          </a:p>
          <a:p>
            <a:pPr marL="0" lvl="0" indent="0" algn="l" rtl="0">
              <a:spcBef>
                <a:spcPts val="1200"/>
              </a:spcBef>
              <a:spcAft>
                <a:spcPts val="0"/>
              </a:spcAft>
              <a:buClr>
                <a:schemeClr val="dk1"/>
              </a:buClr>
              <a:buSzPct val="84615"/>
              <a:buFont typeface="Arial"/>
              <a:buNone/>
            </a:pPr>
            <a:r>
              <a:rPr lang="en" sz="1400" dirty="0"/>
              <a:t>for each category,</a:t>
            </a:r>
            <a:endParaRPr sz="1400" dirty="0"/>
          </a:p>
          <a:p>
            <a:pPr marL="0" lvl="0" indent="0" algn="l" rtl="0">
              <a:spcBef>
                <a:spcPts val="1200"/>
              </a:spcBef>
              <a:spcAft>
                <a:spcPts val="0"/>
              </a:spcAft>
              <a:buClr>
                <a:schemeClr val="dk1"/>
              </a:buClr>
              <a:buSzPct val="84615"/>
              <a:buFont typeface="Arial"/>
              <a:buNone/>
            </a:pPr>
            <a:r>
              <a:rPr lang="en" sz="1400" dirty="0"/>
              <a:t>highlighting potential class</a:t>
            </a:r>
            <a:endParaRPr sz="1400" dirty="0"/>
          </a:p>
          <a:p>
            <a:pPr marL="0" lvl="0" indent="0" algn="l" rtl="0">
              <a:spcBef>
                <a:spcPts val="1200"/>
              </a:spcBef>
              <a:spcAft>
                <a:spcPts val="1200"/>
              </a:spcAft>
              <a:buNone/>
            </a:pPr>
            <a:r>
              <a:rPr lang="en" sz="1400" dirty="0"/>
              <a:t>imbalances.</a:t>
            </a:r>
            <a:endParaRPr sz="1400" dirty="0"/>
          </a:p>
        </p:txBody>
      </p:sp>
      <p:pic>
        <p:nvPicPr>
          <p:cNvPr id="154" name="Google Shape;154;p17"/>
          <p:cNvPicPr preferRelativeResize="0"/>
          <p:nvPr/>
        </p:nvPicPr>
        <p:blipFill>
          <a:blip r:embed="rId3">
            <a:alphaModFix/>
          </a:blip>
          <a:stretch>
            <a:fillRect/>
          </a:stretch>
        </p:blipFill>
        <p:spPr>
          <a:xfrm>
            <a:off x="4012650" y="682675"/>
            <a:ext cx="4819650" cy="388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18"/>
          <p:cNvSpPr txBox="1">
            <a:spLocks noGrp="1"/>
          </p:cNvSpPr>
          <p:nvPr>
            <p:ph type="title"/>
          </p:nvPr>
        </p:nvSpPr>
        <p:spPr>
          <a:xfrm>
            <a:off x="819150" y="462162"/>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                Data Preprocessing</a:t>
            </a:r>
            <a:endParaRPr dirty="0"/>
          </a:p>
        </p:txBody>
      </p:sp>
      <p:pic>
        <p:nvPicPr>
          <p:cNvPr id="167" name="Google Shape;167;p19"/>
          <p:cNvPicPr preferRelativeResize="0"/>
          <p:nvPr/>
        </p:nvPicPr>
        <p:blipFill>
          <a:blip r:embed="rId3">
            <a:alphaModFix/>
          </a:blip>
          <a:stretch>
            <a:fillRect/>
          </a:stretch>
        </p:blipFill>
        <p:spPr>
          <a:xfrm>
            <a:off x="2782532" y="1058102"/>
            <a:ext cx="2678110" cy="38357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Preprocessing</a:t>
            </a:r>
            <a:endParaRPr/>
          </a:p>
        </p:txBody>
      </p:sp>
      <p:sp>
        <p:nvSpPr>
          <p:cNvPr id="166" name="Google Shape;166;p19"/>
          <p:cNvSpPr txBox="1">
            <a:spLocks noGrp="1"/>
          </p:cNvSpPr>
          <p:nvPr>
            <p:ph type="body" idx="1"/>
          </p:nvPr>
        </p:nvSpPr>
        <p:spPr>
          <a:xfrm>
            <a:off x="819150" y="1700011"/>
            <a:ext cx="7758180" cy="2738714"/>
          </a:xfrm>
          <a:prstGeom prst="rect">
            <a:avLst/>
          </a:prstGeom>
        </p:spPr>
        <p:txBody>
          <a:bodyPr spcFirstLastPara="1" wrap="square" lIns="91425" tIns="91425" rIns="91425" bIns="91425" anchor="t" anchorCtr="0">
            <a:normAutofit fontScale="92500" lnSpcReduction="20000"/>
          </a:bodyPr>
          <a:lstStyle/>
          <a:p>
            <a:pPr>
              <a:buFont typeface="Wingdings" panose="05000000000000000000" pitchFamily="2" charset="2"/>
              <a:buChar char="v"/>
            </a:pPr>
            <a:r>
              <a:rPr lang="en-US" sz="1500" b="1" dirty="0"/>
              <a:t>Initialize List:</a:t>
            </a:r>
            <a:endParaRPr lang="en-US" sz="1500" dirty="0"/>
          </a:p>
          <a:p>
            <a:pPr marL="457200" lvl="1" indent="0">
              <a:buNone/>
            </a:pPr>
            <a:r>
              <a:rPr lang="en-US" sz="1500" dirty="0"/>
              <a:t>Start by initializing an empty list to store grayscale images.</a:t>
            </a:r>
          </a:p>
          <a:p>
            <a:pPr>
              <a:buFont typeface="Wingdings" panose="05000000000000000000" pitchFamily="2" charset="2"/>
              <a:buChar char="v"/>
            </a:pPr>
            <a:r>
              <a:rPr lang="en-US" sz="1500" b="1" dirty="0"/>
              <a:t>Iterate Through Dataset:</a:t>
            </a:r>
            <a:endParaRPr lang="en-US" sz="1500" dirty="0"/>
          </a:p>
          <a:p>
            <a:pPr marL="457200" lvl="1" indent="0">
              <a:buNone/>
            </a:pPr>
            <a:r>
              <a:rPr lang="en-US" sz="1500" dirty="0"/>
              <a:t>Loop through each RGB image in the dataset to process them individually.</a:t>
            </a:r>
          </a:p>
          <a:p>
            <a:pPr>
              <a:buFont typeface="Wingdings" panose="05000000000000000000" pitchFamily="2" charset="2"/>
              <a:buChar char="v"/>
            </a:pPr>
            <a:r>
              <a:rPr lang="en-US" sz="1500" b="1" dirty="0"/>
              <a:t>Reshape Images:</a:t>
            </a:r>
            <a:endParaRPr lang="en-US" sz="1500" dirty="0"/>
          </a:p>
          <a:p>
            <a:pPr marL="457200" lvl="1" indent="0">
              <a:buNone/>
            </a:pPr>
            <a:r>
              <a:rPr lang="en-US" sz="1500" dirty="0"/>
              <a:t>Reshape each image to the size of 32x32x3 to ensure uniformity for further processing.</a:t>
            </a:r>
          </a:p>
          <a:p>
            <a:pPr>
              <a:buFont typeface="Wingdings" panose="05000000000000000000" pitchFamily="2" charset="2"/>
              <a:buChar char="v"/>
            </a:pPr>
            <a:r>
              <a:rPr lang="en-US" sz="1500" b="1" dirty="0"/>
              <a:t>Convert RGB to Grayscale:</a:t>
            </a:r>
            <a:endParaRPr lang="en-US" sz="1500" dirty="0"/>
          </a:p>
          <a:p>
            <a:pPr marL="457200" lvl="1" indent="0">
              <a:buNone/>
            </a:pPr>
            <a:r>
              <a:rPr lang="en-US" sz="1500" dirty="0"/>
              <a:t>Use a weighted sum method to convert RGB images to grayscale, simplifying the data while retaining essential features.</a:t>
            </a:r>
          </a:p>
          <a:p>
            <a:pPr>
              <a:buFont typeface="Wingdings" panose="05000000000000000000" pitchFamily="2" charset="2"/>
              <a:buChar char="v"/>
            </a:pPr>
            <a:r>
              <a:rPr lang="en-US" sz="1500" b="1" dirty="0"/>
              <a:t>Store Grayscale Images:</a:t>
            </a:r>
            <a:endParaRPr lang="en-US" sz="1500" dirty="0"/>
          </a:p>
          <a:p>
            <a:pPr marL="457200" lvl="1" indent="0">
              <a:buNone/>
            </a:pPr>
            <a:r>
              <a:rPr lang="en-US" sz="1500" dirty="0"/>
              <a:t>Save the processed grayscale images in the previously initialized list, ready for model training and evaluation.</a:t>
            </a:r>
          </a:p>
          <a:p>
            <a:pPr marL="0" lvl="0" indent="0" algn="l" rtl="0">
              <a:spcBef>
                <a:spcPts val="0"/>
              </a:spcBef>
              <a:spcAft>
                <a:spcPts val="120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0"/>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CNNs</a:t>
            </a:r>
            <a:endParaRPr/>
          </a:p>
        </p:txBody>
      </p:sp>
      <p:sp>
        <p:nvSpPr>
          <p:cNvPr id="173" name="Google Shape;173;p20"/>
          <p:cNvSpPr txBox="1">
            <a:spLocks noGrp="1"/>
          </p:cNvSpPr>
          <p:nvPr>
            <p:ph type="body" idx="1"/>
          </p:nvPr>
        </p:nvSpPr>
        <p:spPr>
          <a:xfrm>
            <a:off x="741876" y="1636556"/>
            <a:ext cx="7505700" cy="258771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v"/>
            </a:pPr>
            <a:r>
              <a:rPr lang="en" sz="1400" dirty="0"/>
              <a:t>Convolutional Neural Networks (CNNs) are a type of deep learning architecture specifically engineered for handling structured grid-like data, such as images. </a:t>
            </a:r>
            <a:endParaRPr sz="1400" dirty="0"/>
          </a:p>
          <a:p>
            <a:pPr marL="285750" lvl="0" indent="-285750" algn="l" rtl="0">
              <a:spcBef>
                <a:spcPts val="1200"/>
              </a:spcBef>
              <a:spcAft>
                <a:spcPts val="0"/>
              </a:spcAft>
              <a:buFont typeface="Wingdings" panose="05000000000000000000" pitchFamily="2" charset="2"/>
              <a:buChar char="v"/>
            </a:pPr>
            <a:r>
              <a:rPr lang="en" sz="1400" dirty="0"/>
              <a:t>These networks consist of multiple layers, including convolutional layers, pooling layers, and fully connected layers. CNNs excel in learning hierarchical features from visual data, effectively capturing complex patterns and details within images. </a:t>
            </a:r>
            <a:endParaRPr sz="1400" dirty="0"/>
          </a:p>
          <a:p>
            <a:pPr marL="285750" lvl="0" indent="-285750" algn="l" rtl="0">
              <a:spcBef>
                <a:spcPts val="1200"/>
              </a:spcBef>
              <a:spcAft>
                <a:spcPts val="1200"/>
              </a:spcAft>
              <a:buFont typeface="Wingdings" panose="05000000000000000000" pitchFamily="2" charset="2"/>
              <a:buChar char="v"/>
            </a:pPr>
            <a:r>
              <a:rPr lang="en" sz="1400" dirty="0"/>
              <a:t>They utilize operations like convolution, ReLU activation, and pooling to extract and retain critical spatial information. CNNs have significantly advanced the field of computer vision, leading to major breakthroughs in applications such as image classification, object detection, and image segmentation.</a:t>
            </a:r>
            <a:endParaRPr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1"/>
          <p:cNvSpPr txBox="1">
            <a:spLocks noGrp="1"/>
          </p:cNvSpPr>
          <p:nvPr>
            <p:ph type="title"/>
          </p:nvPr>
        </p:nvSpPr>
        <p:spPr>
          <a:xfrm>
            <a:off x="413465" y="391196"/>
            <a:ext cx="7505700" cy="610417"/>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CNN Architecture</a:t>
            </a:r>
            <a:endParaRPr dirty="0"/>
          </a:p>
        </p:txBody>
      </p:sp>
      <p:sp>
        <p:nvSpPr>
          <p:cNvPr id="179" name="Google Shape;179;p21"/>
          <p:cNvSpPr txBox="1">
            <a:spLocks noGrp="1"/>
          </p:cNvSpPr>
          <p:nvPr>
            <p:ph type="body" idx="1"/>
          </p:nvPr>
        </p:nvSpPr>
        <p:spPr>
          <a:xfrm>
            <a:off x="312969" y="1094704"/>
            <a:ext cx="5083279" cy="36576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Wingdings" panose="05000000000000000000" pitchFamily="2" charset="2"/>
              <a:buChar char="v"/>
            </a:pPr>
            <a:r>
              <a:rPr lang="en" sz="1400" dirty="0"/>
              <a:t>The CNN is composed of five convolutional layers. Each layer is followed by a ReLU activation function and a max pooling layer.</a:t>
            </a:r>
            <a:endParaRPr sz="1400" dirty="0"/>
          </a:p>
          <a:p>
            <a:pPr marL="285750" lvl="0" indent="-285750" algn="l" rtl="0">
              <a:spcBef>
                <a:spcPts val="1200"/>
              </a:spcBef>
              <a:spcAft>
                <a:spcPts val="0"/>
              </a:spcAft>
              <a:buFont typeface="Wingdings" panose="05000000000000000000" pitchFamily="2" charset="2"/>
              <a:buChar char="v"/>
            </a:pPr>
            <a:r>
              <a:rPr lang="en" sz="1400" dirty="0"/>
              <a:t>The number of filters in the convolutional layers increases progressively from 32 to 512.</a:t>
            </a:r>
            <a:endParaRPr sz="1400" dirty="0"/>
          </a:p>
          <a:p>
            <a:pPr marL="285750" lvl="0" indent="-285750" algn="l" rtl="0">
              <a:spcBef>
                <a:spcPts val="1200"/>
              </a:spcBef>
              <a:spcAft>
                <a:spcPts val="0"/>
              </a:spcAft>
              <a:buFont typeface="Wingdings" panose="05000000000000000000" pitchFamily="2" charset="2"/>
              <a:buChar char="v"/>
            </a:pPr>
            <a:r>
              <a:rPr lang="en" sz="1400" dirty="0"/>
              <a:t>Each convolutional layer uses a 3x3 kernel size with padding.</a:t>
            </a:r>
            <a:endParaRPr sz="1400" dirty="0"/>
          </a:p>
          <a:p>
            <a:pPr marL="285750" lvl="0" indent="-285750" algn="l" rtl="0">
              <a:spcBef>
                <a:spcPts val="1200"/>
              </a:spcBef>
              <a:spcAft>
                <a:spcPts val="0"/>
              </a:spcAft>
              <a:buFont typeface="Wingdings" panose="05000000000000000000" pitchFamily="2" charset="2"/>
              <a:buChar char="v"/>
            </a:pPr>
            <a:r>
              <a:rPr lang="en" sz="1400" dirty="0"/>
              <a:t>After the convolutional layers, the network applies an adaptive average pooling layer to reduce the spatial dimensions to 1x1.</a:t>
            </a:r>
            <a:endParaRPr sz="1400" dirty="0"/>
          </a:p>
          <a:p>
            <a:pPr marL="285750" lvl="0" indent="-285750" algn="l" rtl="0">
              <a:spcBef>
                <a:spcPts val="1200"/>
              </a:spcBef>
              <a:spcAft>
                <a:spcPts val="0"/>
              </a:spcAft>
              <a:buFont typeface="Wingdings" panose="05000000000000000000" pitchFamily="2" charset="2"/>
              <a:buChar char="v"/>
            </a:pPr>
            <a:r>
              <a:rPr lang="en" sz="1400" dirty="0"/>
              <a:t>The first fully connected layer has 512 neurons and is followed by a ReLU activation function.</a:t>
            </a:r>
            <a:endParaRPr sz="1400" dirty="0"/>
          </a:p>
          <a:p>
            <a:pPr marL="285750" lvl="0" indent="-285750" algn="l" rtl="0">
              <a:spcBef>
                <a:spcPts val="1200"/>
              </a:spcBef>
              <a:spcAft>
                <a:spcPts val="1200"/>
              </a:spcAft>
              <a:buFont typeface="Wingdings" panose="05000000000000000000" pitchFamily="2" charset="2"/>
              <a:buChar char="v"/>
            </a:pPr>
            <a:r>
              <a:rPr lang="en" sz="1400" dirty="0"/>
              <a:t>The final layer has 10 neurons, corresponding to the number of classes in the classification task.</a:t>
            </a:r>
            <a:endParaRPr sz="1400" dirty="0"/>
          </a:p>
        </p:txBody>
      </p:sp>
      <p:pic>
        <p:nvPicPr>
          <p:cNvPr id="1026" name="Picture 2" descr="Introduction to Convolutional Neural Network - Analytics Vidhya">
            <a:extLst>
              <a:ext uri="{FF2B5EF4-FFF2-40B4-BE49-F238E27FC236}">
                <a16:creationId xmlns:a16="http://schemas.microsoft.com/office/drawing/2014/main" id="{7C51881B-B170-347E-96D9-647FC1437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7763" y="1763978"/>
            <a:ext cx="3383268" cy="18108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1123</Words>
  <Application>Microsoft Office PowerPoint</Application>
  <PresentationFormat>On-screen Show (16:9)</PresentationFormat>
  <Paragraphs>113</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Wingdings</vt:lpstr>
      <vt:lpstr>Arial</vt:lpstr>
      <vt:lpstr>Calibri</vt:lpstr>
      <vt:lpstr>Nunito</vt:lpstr>
      <vt:lpstr>Shift</vt:lpstr>
      <vt:lpstr> Build a system to classify an object of a RGB image</vt:lpstr>
      <vt:lpstr>Team Members</vt:lpstr>
      <vt:lpstr>Introduction</vt:lpstr>
      <vt:lpstr>Objective</vt:lpstr>
      <vt:lpstr>Visualizing Data</vt:lpstr>
      <vt:lpstr>                Data Preprocessing</vt:lpstr>
      <vt:lpstr>Data Preprocessing</vt:lpstr>
      <vt:lpstr>CNNs</vt:lpstr>
      <vt:lpstr>CNN Architecture</vt:lpstr>
      <vt:lpstr>PowerPoint Presentation</vt:lpstr>
      <vt:lpstr>Terms related to CNNs</vt:lpstr>
      <vt:lpstr>Training the model</vt:lpstr>
      <vt:lpstr>Training the model</vt:lpstr>
      <vt:lpstr>PowerPoint Presentation</vt:lpstr>
      <vt:lpstr>Training loss</vt:lpstr>
      <vt:lpstr>Calculation of Loss in Training</vt:lpstr>
      <vt:lpstr>Testing Procedure</vt:lpstr>
      <vt:lpstr>Pros and Cons</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Sai teja</dc:creator>
  <cp:lastModifiedBy>Valli Sunkarapalli</cp:lastModifiedBy>
  <cp:revision>2</cp:revision>
  <dcterms:modified xsi:type="dcterms:W3CDTF">2024-08-05T04:31:47Z</dcterms:modified>
</cp:coreProperties>
</file>