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0"/>
  </p:notesMasterIdLst>
  <p:sldIdLst>
    <p:sldId id="274" r:id="rId2"/>
    <p:sldId id="282" r:id="rId3"/>
    <p:sldId id="293" r:id="rId4"/>
    <p:sldId id="358" r:id="rId5"/>
    <p:sldId id="284" r:id="rId6"/>
    <p:sldId id="283" r:id="rId7"/>
    <p:sldId id="275" r:id="rId8"/>
    <p:sldId id="285" r:id="rId9"/>
    <p:sldId id="288" r:id="rId10"/>
    <p:sldId id="286" r:id="rId11"/>
    <p:sldId id="287" r:id="rId12"/>
    <p:sldId id="277" r:id="rId13"/>
    <p:sldId id="289" r:id="rId14"/>
    <p:sldId id="291" r:id="rId15"/>
    <p:sldId id="292" r:id="rId16"/>
    <p:sldId id="290" r:id="rId17"/>
    <p:sldId id="279" r:id="rId18"/>
    <p:sldId id="362" r:id="rId19"/>
    <p:sldId id="360" r:id="rId20"/>
    <p:sldId id="269" r:id="rId21"/>
    <p:sldId id="270" r:id="rId22"/>
    <p:sldId id="271" r:id="rId23"/>
    <p:sldId id="272" r:id="rId24"/>
    <p:sldId id="281" r:id="rId25"/>
    <p:sldId id="302" r:id="rId26"/>
    <p:sldId id="301" r:id="rId27"/>
    <p:sldId id="294" r:id="rId28"/>
    <p:sldId id="303" r:id="rId29"/>
    <p:sldId id="304" r:id="rId30"/>
    <p:sldId id="307" r:id="rId31"/>
    <p:sldId id="308" r:id="rId32"/>
    <p:sldId id="297" r:id="rId33"/>
    <p:sldId id="299" r:id="rId34"/>
    <p:sldId id="310" r:id="rId35"/>
    <p:sldId id="311" r:id="rId36"/>
    <p:sldId id="298" r:id="rId37"/>
    <p:sldId id="309" r:id="rId38"/>
    <p:sldId id="295" r:id="rId39"/>
    <p:sldId id="296" r:id="rId40"/>
    <p:sldId id="305" r:id="rId41"/>
    <p:sldId id="306" r:id="rId42"/>
    <p:sldId id="300" r:id="rId43"/>
    <p:sldId id="26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DB8305-6C00-4171-BA3E-E2D04A82A2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98701-4714-49F7-AAAB-9843580CED7D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700C4699-3F3E-4E7C-BBDB-539553030E39}" type="parTrans" cxnId="{A90A3775-35FF-49DB-9AEA-58ABD23CD950}">
      <dgm:prSet/>
      <dgm:spPr/>
      <dgm:t>
        <a:bodyPr/>
        <a:lstStyle/>
        <a:p>
          <a:endParaRPr lang="en-US"/>
        </a:p>
      </dgm:t>
    </dgm:pt>
    <dgm:pt modelId="{2B8CA972-D60B-4867-802B-D860D21FBFD5}" type="sibTrans" cxnId="{A90A3775-35FF-49DB-9AEA-58ABD23CD950}">
      <dgm:prSet/>
      <dgm:spPr/>
      <dgm:t>
        <a:bodyPr/>
        <a:lstStyle/>
        <a:p>
          <a:endParaRPr lang="en-US"/>
        </a:p>
      </dgm:t>
    </dgm:pt>
    <dgm:pt modelId="{E5A3A085-811F-4340-A28C-7CABAB6BC89C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320A34C3-4AD9-4307-B082-57751132B32F}" type="parTrans" cxnId="{B0667807-CA46-450D-9DFE-18B6A4495701}">
      <dgm:prSet/>
      <dgm:spPr/>
      <dgm:t>
        <a:bodyPr/>
        <a:lstStyle/>
        <a:p>
          <a:endParaRPr lang="en-US"/>
        </a:p>
      </dgm:t>
    </dgm:pt>
    <dgm:pt modelId="{78DE8E73-BAEC-4C71-8ACA-65EA4321F561}" type="sibTrans" cxnId="{B0667807-CA46-450D-9DFE-18B6A4495701}">
      <dgm:prSet/>
      <dgm:spPr/>
      <dgm:t>
        <a:bodyPr/>
        <a:lstStyle/>
        <a:p>
          <a:endParaRPr lang="en-US"/>
        </a:p>
      </dgm:t>
    </dgm:pt>
    <dgm:pt modelId="{8BA2D7BB-CF3E-41E8-8637-E094E2813F29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5BF47768-F397-4951-94EF-FC37DFD028C5}" type="parTrans" cxnId="{6FFB37B6-A97A-4EE7-88A2-C72B377592A5}">
      <dgm:prSet/>
      <dgm:spPr/>
      <dgm:t>
        <a:bodyPr/>
        <a:lstStyle/>
        <a:p>
          <a:endParaRPr lang="en-US"/>
        </a:p>
      </dgm:t>
    </dgm:pt>
    <dgm:pt modelId="{C29E69C4-D937-40F1-874C-DB1EE6AF401A}" type="sibTrans" cxnId="{6FFB37B6-A97A-4EE7-88A2-C72B377592A5}">
      <dgm:prSet/>
      <dgm:spPr/>
      <dgm:t>
        <a:bodyPr/>
        <a:lstStyle/>
        <a:p>
          <a:endParaRPr lang="en-US"/>
        </a:p>
      </dgm:t>
    </dgm:pt>
    <dgm:pt modelId="{BFD03F41-841A-416E-90CA-928531C48648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31144F74-BCE8-45F0-8B70-15088740349C}" type="parTrans" cxnId="{20788D8F-923A-4C52-8F6E-E4E369ADBF00}">
      <dgm:prSet/>
      <dgm:spPr/>
      <dgm:t>
        <a:bodyPr/>
        <a:lstStyle/>
        <a:p>
          <a:endParaRPr lang="en-US"/>
        </a:p>
      </dgm:t>
    </dgm:pt>
    <dgm:pt modelId="{BC6F08D7-FED1-4E35-8021-EE3DED90B17B}" type="sibTrans" cxnId="{20788D8F-923A-4C52-8F6E-E4E369ADBF00}">
      <dgm:prSet/>
      <dgm:spPr/>
      <dgm:t>
        <a:bodyPr/>
        <a:lstStyle/>
        <a:p>
          <a:endParaRPr lang="en-US"/>
        </a:p>
      </dgm:t>
    </dgm:pt>
    <dgm:pt modelId="{B44B780A-B6DF-4CDC-B210-BC6C70E78986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BB90C9C9-A408-4271-96E4-F2AA6BC46F05}" type="parTrans" cxnId="{C6229F90-3D9E-4028-997E-29CDC9725831}">
      <dgm:prSet/>
      <dgm:spPr/>
      <dgm:t>
        <a:bodyPr/>
        <a:lstStyle/>
        <a:p>
          <a:endParaRPr lang="en-US"/>
        </a:p>
      </dgm:t>
    </dgm:pt>
    <dgm:pt modelId="{08DEE72D-1932-45AB-A509-2BEBFE834BD4}" type="sibTrans" cxnId="{C6229F90-3D9E-4028-997E-29CDC9725831}">
      <dgm:prSet/>
      <dgm:spPr/>
      <dgm:t>
        <a:bodyPr/>
        <a:lstStyle/>
        <a:p>
          <a:endParaRPr lang="en-US"/>
        </a:p>
      </dgm:t>
    </dgm:pt>
    <dgm:pt modelId="{202B1E41-48F1-4E58-9C21-F55F5582E0F2}">
      <dgm:prSet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E52E9A14-4B95-42F6-9CF0-B2F6DCE4E156}" type="parTrans" cxnId="{15A1C06D-553A-43BB-BB38-66DAACC7BF9C}">
      <dgm:prSet/>
      <dgm:spPr/>
      <dgm:t>
        <a:bodyPr/>
        <a:lstStyle/>
        <a:p>
          <a:endParaRPr lang="en-US"/>
        </a:p>
      </dgm:t>
    </dgm:pt>
    <dgm:pt modelId="{A4C5FAE5-FFA2-48D4-8805-5B5FDAA9F544}" type="sibTrans" cxnId="{15A1C06D-553A-43BB-BB38-66DAACC7BF9C}">
      <dgm:prSet/>
      <dgm:spPr/>
      <dgm:t>
        <a:bodyPr/>
        <a:lstStyle/>
        <a:p>
          <a:endParaRPr lang="en-US"/>
        </a:p>
      </dgm:t>
    </dgm:pt>
    <dgm:pt modelId="{784077FE-9652-45CD-A278-0561F49CC5F4}">
      <dgm:prSet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9143F822-4538-4666-A67E-B5D50231611A}" type="parTrans" cxnId="{3405297E-A915-4E03-9CE2-EDAF2803A5B7}">
      <dgm:prSet/>
      <dgm:spPr/>
      <dgm:t>
        <a:bodyPr/>
        <a:lstStyle/>
        <a:p>
          <a:endParaRPr lang="en-US"/>
        </a:p>
      </dgm:t>
    </dgm:pt>
    <dgm:pt modelId="{68DF800A-B616-46A9-81C1-B629971269A8}" type="sibTrans" cxnId="{3405297E-A915-4E03-9CE2-EDAF2803A5B7}">
      <dgm:prSet/>
      <dgm:spPr/>
      <dgm:t>
        <a:bodyPr/>
        <a:lstStyle/>
        <a:p>
          <a:endParaRPr lang="en-US"/>
        </a:p>
      </dgm:t>
    </dgm:pt>
    <dgm:pt modelId="{D107C37A-F4DF-45F2-B7DF-F166EA5FFCEF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4A8E402A-4FC4-4B47-8411-68555469D442}" type="parTrans" cxnId="{A6BEA60D-DFA3-48C1-874D-0266A785FA72}">
      <dgm:prSet/>
      <dgm:spPr/>
      <dgm:t>
        <a:bodyPr/>
        <a:lstStyle/>
        <a:p>
          <a:endParaRPr lang="en-US"/>
        </a:p>
      </dgm:t>
    </dgm:pt>
    <dgm:pt modelId="{C7313B9F-7DE5-4076-9737-6E0B32EB1956}" type="sibTrans" cxnId="{A6BEA60D-DFA3-48C1-874D-0266A785FA72}">
      <dgm:prSet/>
      <dgm:spPr/>
      <dgm:t>
        <a:bodyPr/>
        <a:lstStyle/>
        <a:p>
          <a:endParaRPr lang="en-US"/>
        </a:p>
      </dgm:t>
    </dgm:pt>
    <dgm:pt modelId="{9C5B9EEA-54DC-4624-B4AB-9A1B14BB92C4}">
      <dgm:prSet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BE610A64-72F2-4742-8B30-63A360497721}" type="parTrans" cxnId="{7D9ABFCF-4AEB-4656-B51B-FB82533F7A26}">
      <dgm:prSet/>
      <dgm:spPr/>
      <dgm:t>
        <a:bodyPr/>
        <a:lstStyle/>
        <a:p>
          <a:endParaRPr lang="en-US"/>
        </a:p>
      </dgm:t>
    </dgm:pt>
    <dgm:pt modelId="{EDF98455-C581-40EC-9D78-D70634C1D085}" type="sibTrans" cxnId="{7D9ABFCF-4AEB-4656-B51B-FB82533F7A26}">
      <dgm:prSet/>
      <dgm:spPr/>
      <dgm:t>
        <a:bodyPr/>
        <a:lstStyle/>
        <a:p>
          <a:endParaRPr lang="en-US"/>
        </a:p>
      </dgm:t>
    </dgm:pt>
    <dgm:pt modelId="{CF176638-1E0F-4EC1-A10C-BCA76D99A0E5}">
      <dgm:prSet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80740604-5362-4665-AEC5-FD89DE91DBFE}" type="parTrans" cxnId="{8234955C-9E5F-4EBE-B42B-5A1C2270B5C5}">
      <dgm:prSet/>
      <dgm:spPr/>
      <dgm:t>
        <a:bodyPr/>
        <a:lstStyle/>
        <a:p>
          <a:endParaRPr lang="en-US"/>
        </a:p>
      </dgm:t>
    </dgm:pt>
    <dgm:pt modelId="{90AD2024-CCA0-4B4B-8811-23663BD10400}" type="sibTrans" cxnId="{8234955C-9E5F-4EBE-B42B-5A1C2270B5C5}">
      <dgm:prSet/>
      <dgm:spPr/>
      <dgm:t>
        <a:bodyPr/>
        <a:lstStyle/>
        <a:p>
          <a:endParaRPr lang="en-US"/>
        </a:p>
      </dgm:t>
    </dgm:pt>
    <dgm:pt modelId="{2C78D427-84E4-41CF-A53A-11C9161A565A}" type="pres">
      <dgm:prSet presAssocID="{D5DB8305-6C00-4171-BA3E-E2D04A82A2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A17DC05-A8B4-40CE-98BF-361F2B54AF84}" type="pres">
      <dgm:prSet presAssocID="{23F98701-4714-49F7-AAAB-9843580CED7D}" presName="hierRoot1" presStyleCnt="0"/>
      <dgm:spPr/>
    </dgm:pt>
    <dgm:pt modelId="{3F421F26-8935-41F6-9DC7-78972DF70B81}" type="pres">
      <dgm:prSet presAssocID="{23F98701-4714-49F7-AAAB-9843580CED7D}" presName="composite" presStyleCnt="0"/>
      <dgm:spPr/>
    </dgm:pt>
    <dgm:pt modelId="{2610FE3E-6682-4C99-BECF-BD1CAF9ADF20}" type="pres">
      <dgm:prSet presAssocID="{23F98701-4714-49F7-AAAB-9843580CED7D}" presName="background" presStyleLbl="node0" presStyleIdx="0" presStyleCnt="1"/>
      <dgm:spPr/>
    </dgm:pt>
    <dgm:pt modelId="{DB5EF996-6AC9-4361-A5B0-678068D6C7D4}" type="pres">
      <dgm:prSet presAssocID="{23F98701-4714-49F7-AAAB-9843580CED7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54F9EF-2138-46D9-8D3D-145701CCE3F9}" type="pres">
      <dgm:prSet presAssocID="{23F98701-4714-49F7-AAAB-9843580CED7D}" presName="hierChild2" presStyleCnt="0"/>
      <dgm:spPr/>
    </dgm:pt>
    <dgm:pt modelId="{F183FF21-457E-4A84-8EE8-65138C1AD85D}" type="pres">
      <dgm:prSet presAssocID="{320A34C3-4AD9-4307-B082-57751132B32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C947E91E-6976-4284-8800-7A5543EE273F}" type="pres">
      <dgm:prSet presAssocID="{E5A3A085-811F-4340-A28C-7CABAB6BC89C}" presName="hierRoot2" presStyleCnt="0"/>
      <dgm:spPr/>
    </dgm:pt>
    <dgm:pt modelId="{82378F7B-3BF6-4515-9118-586902281482}" type="pres">
      <dgm:prSet presAssocID="{E5A3A085-811F-4340-A28C-7CABAB6BC89C}" presName="composite2" presStyleCnt="0"/>
      <dgm:spPr/>
    </dgm:pt>
    <dgm:pt modelId="{82668129-9136-4FF0-BEF2-2479200A6F3D}" type="pres">
      <dgm:prSet presAssocID="{E5A3A085-811F-4340-A28C-7CABAB6BC89C}" presName="background2" presStyleLbl="node2" presStyleIdx="0" presStyleCnt="3"/>
      <dgm:spPr/>
    </dgm:pt>
    <dgm:pt modelId="{75574EF5-DE79-47E3-86A1-74DF3C14CFDC}" type="pres">
      <dgm:prSet presAssocID="{E5A3A085-811F-4340-A28C-7CABAB6BC89C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DED32E-6BE0-400F-8658-1A3519EBE0AF}" type="pres">
      <dgm:prSet presAssocID="{E5A3A085-811F-4340-A28C-7CABAB6BC89C}" presName="hierChild3" presStyleCnt="0"/>
      <dgm:spPr/>
    </dgm:pt>
    <dgm:pt modelId="{4ADD5A08-31BA-4230-B155-75C0CC3B75F8}" type="pres">
      <dgm:prSet presAssocID="{5BF47768-F397-4951-94EF-FC37DFD028C5}" presName="Name17" presStyleLbl="parChTrans1D3" presStyleIdx="0" presStyleCnt="4"/>
      <dgm:spPr/>
      <dgm:t>
        <a:bodyPr/>
        <a:lstStyle/>
        <a:p>
          <a:endParaRPr lang="en-US"/>
        </a:p>
      </dgm:t>
    </dgm:pt>
    <dgm:pt modelId="{CB9CF44E-F60D-4008-A3BE-145343BF7A39}" type="pres">
      <dgm:prSet presAssocID="{8BA2D7BB-CF3E-41E8-8637-E094E2813F29}" presName="hierRoot3" presStyleCnt="0"/>
      <dgm:spPr/>
    </dgm:pt>
    <dgm:pt modelId="{CD25CA97-902E-431A-8D39-0D3FC27FC00D}" type="pres">
      <dgm:prSet presAssocID="{8BA2D7BB-CF3E-41E8-8637-E094E2813F29}" presName="composite3" presStyleCnt="0"/>
      <dgm:spPr/>
    </dgm:pt>
    <dgm:pt modelId="{382A81E3-8E17-4A4B-919C-673141B25D74}" type="pres">
      <dgm:prSet presAssocID="{8BA2D7BB-CF3E-41E8-8637-E094E2813F29}" presName="background3" presStyleLbl="node3" presStyleIdx="0" presStyleCnt="4"/>
      <dgm:spPr/>
    </dgm:pt>
    <dgm:pt modelId="{43F0D8FB-81EB-4216-90FD-170AA1D6D812}" type="pres">
      <dgm:prSet presAssocID="{8BA2D7BB-CF3E-41E8-8637-E094E2813F29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7609FD-C2CE-4407-8A14-1B3778DA76EE}" type="pres">
      <dgm:prSet presAssocID="{8BA2D7BB-CF3E-41E8-8637-E094E2813F29}" presName="hierChild4" presStyleCnt="0"/>
      <dgm:spPr/>
    </dgm:pt>
    <dgm:pt modelId="{D2F7370A-D74B-4A3A-9193-E3843FC91C24}" type="pres">
      <dgm:prSet presAssocID="{BE610A64-72F2-4742-8B30-63A360497721}" presName="Name23" presStyleLbl="parChTrans1D4" presStyleIdx="0" presStyleCnt="2"/>
      <dgm:spPr/>
      <dgm:t>
        <a:bodyPr/>
        <a:lstStyle/>
        <a:p>
          <a:endParaRPr lang="en-US"/>
        </a:p>
      </dgm:t>
    </dgm:pt>
    <dgm:pt modelId="{3521F15B-B5D1-44AE-AD40-CDB4BBF84B3C}" type="pres">
      <dgm:prSet presAssocID="{9C5B9EEA-54DC-4624-B4AB-9A1B14BB92C4}" presName="hierRoot4" presStyleCnt="0"/>
      <dgm:spPr/>
    </dgm:pt>
    <dgm:pt modelId="{4383D58F-9CCF-4EA6-9AE1-C53DB79289C8}" type="pres">
      <dgm:prSet presAssocID="{9C5B9EEA-54DC-4624-B4AB-9A1B14BB92C4}" presName="composite4" presStyleCnt="0"/>
      <dgm:spPr/>
    </dgm:pt>
    <dgm:pt modelId="{8575521F-5D07-4E37-BA76-B0D89702A305}" type="pres">
      <dgm:prSet presAssocID="{9C5B9EEA-54DC-4624-B4AB-9A1B14BB92C4}" presName="background4" presStyleLbl="node4" presStyleIdx="0" presStyleCnt="2"/>
      <dgm:spPr/>
    </dgm:pt>
    <dgm:pt modelId="{01D9CF46-0ED1-4237-957D-874B0900F19D}" type="pres">
      <dgm:prSet presAssocID="{9C5B9EEA-54DC-4624-B4AB-9A1B14BB92C4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69D2EE-2218-40C5-B093-75E12DF3B0D8}" type="pres">
      <dgm:prSet presAssocID="{9C5B9EEA-54DC-4624-B4AB-9A1B14BB92C4}" presName="hierChild5" presStyleCnt="0"/>
      <dgm:spPr/>
    </dgm:pt>
    <dgm:pt modelId="{D43DFE37-861A-464B-B78E-97770EAACA9A}" type="pres">
      <dgm:prSet presAssocID="{9143F822-4538-4666-A67E-B5D50231611A}" presName="Name17" presStyleLbl="parChTrans1D3" presStyleIdx="1" presStyleCnt="4"/>
      <dgm:spPr/>
      <dgm:t>
        <a:bodyPr/>
        <a:lstStyle/>
        <a:p>
          <a:endParaRPr lang="en-US"/>
        </a:p>
      </dgm:t>
    </dgm:pt>
    <dgm:pt modelId="{28D2F3DE-9081-4D6C-83EB-C61B9DE399AA}" type="pres">
      <dgm:prSet presAssocID="{784077FE-9652-45CD-A278-0561F49CC5F4}" presName="hierRoot3" presStyleCnt="0"/>
      <dgm:spPr/>
    </dgm:pt>
    <dgm:pt modelId="{6759F65A-133F-4EA8-82D5-399B70AF13D5}" type="pres">
      <dgm:prSet presAssocID="{784077FE-9652-45CD-A278-0561F49CC5F4}" presName="composite3" presStyleCnt="0"/>
      <dgm:spPr/>
    </dgm:pt>
    <dgm:pt modelId="{CE48B5A5-4ADD-4287-BC58-13C5FA4A32ED}" type="pres">
      <dgm:prSet presAssocID="{784077FE-9652-45CD-A278-0561F49CC5F4}" presName="background3" presStyleLbl="node3" presStyleIdx="1" presStyleCnt="4"/>
      <dgm:spPr/>
    </dgm:pt>
    <dgm:pt modelId="{70CE9F48-703A-4A7A-883B-0FA8087ABE8F}" type="pres">
      <dgm:prSet presAssocID="{784077FE-9652-45CD-A278-0561F49CC5F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9EDDB7-0034-42F8-BB54-9DB51A760661}" type="pres">
      <dgm:prSet presAssocID="{784077FE-9652-45CD-A278-0561F49CC5F4}" presName="hierChild4" presStyleCnt="0"/>
      <dgm:spPr/>
    </dgm:pt>
    <dgm:pt modelId="{22720E1F-A218-4C58-9C58-66B726A32D70}" type="pres">
      <dgm:prSet presAssocID="{31144F74-BCE8-45F0-8B70-15088740349C}" presName="Name17" presStyleLbl="parChTrans1D3" presStyleIdx="2" presStyleCnt="4"/>
      <dgm:spPr/>
      <dgm:t>
        <a:bodyPr/>
        <a:lstStyle/>
        <a:p>
          <a:endParaRPr lang="en-US"/>
        </a:p>
      </dgm:t>
    </dgm:pt>
    <dgm:pt modelId="{D0D9A8A8-C45C-4A63-A3F4-1B2298E50359}" type="pres">
      <dgm:prSet presAssocID="{BFD03F41-841A-416E-90CA-928531C48648}" presName="hierRoot3" presStyleCnt="0"/>
      <dgm:spPr/>
    </dgm:pt>
    <dgm:pt modelId="{11AC1B31-4054-4AE4-AB6A-7B91E1C91975}" type="pres">
      <dgm:prSet presAssocID="{BFD03F41-841A-416E-90CA-928531C48648}" presName="composite3" presStyleCnt="0"/>
      <dgm:spPr/>
    </dgm:pt>
    <dgm:pt modelId="{3FABAE6E-573C-4352-9216-6ABB3434C22C}" type="pres">
      <dgm:prSet presAssocID="{BFD03F41-841A-416E-90CA-928531C48648}" presName="background3" presStyleLbl="node3" presStyleIdx="2" presStyleCnt="4"/>
      <dgm:spPr/>
    </dgm:pt>
    <dgm:pt modelId="{53345F4E-016F-40EC-BE00-AC5BB9D497E0}" type="pres">
      <dgm:prSet presAssocID="{BFD03F41-841A-416E-90CA-928531C4864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EFF19D-A608-4881-AD91-9BEBBE0EEF73}" type="pres">
      <dgm:prSet presAssocID="{BFD03F41-841A-416E-90CA-928531C48648}" presName="hierChild4" presStyleCnt="0"/>
      <dgm:spPr/>
    </dgm:pt>
    <dgm:pt modelId="{0F6CB75E-B587-494E-B676-D954A71B7E13}" type="pres">
      <dgm:prSet presAssocID="{80740604-5362-4665-AEC5-FD89DE91DBFE}" presName="Name23" presStyleLbl="parChTrans1D4" presStyleIdx="1" presStyleCnt="2"/>
      <dgm:spPr/>
      <dgm:t>
        <a:bodyPr/>
        <a:lstStyle/>
        <a:p>
          <a:endParaRPr lang="en-US"/>
        </a:p>
      </dgm:t>
    </dgm:pt>
    <dgm:pt modelId="{ADC166CD-CA37-46A0-9907-F5C96684F5FC}" type="pres">
      <dgm:prSet presAssocID="{CF176638-1E0F-4EC1-A10C-BCA76D99A0E5}" presName="hierRoot4" presStyleCnt="0"/>
      <dgm:spPr/>
    </dgm:pt>
    <dgm:pt modelId="{4AE38B3C-D13D-4FCD-A62A-4248AAE6390C}" type="pres">
      <dgm:prSet presAssocID="{CF176638-1E0F-4EC1-A10C-BCA76D99A0E5}" presName="composite4" presStyleCnt="0"/>
      <dgm:spPr/>
    </dgm:pt>
    <dgm:pt modelId="{85390951-ABD9-4967-A668-AB5290952E1F}" type="pres">
      <dgm:prSet presAssocID="{CF176638-1E0F-4EC1-A10C-BCA76D99A0E5}" presName="background4" presStyleLbl="node4" presStyleIdx="1" presStyleCnt="2"/>
      <dgm:spPr/>
    </dgm:pt>
    <dgm:pt modelId="{5B097AB4-F80B-4185-B5CC-B4188B868E91}" type="pres">
      <dgm:prSet presAssocID="{CF176638-1E0F-4EC1-A10C-BCA76D99A0E5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354632-641E-4AC2-BFE2-A24E69AC1A4B}" type="pres">
      <dgm:prSet presAssocID="{CF176638-1E0F-4EC1-A10C-BCA76D99A0E5}" presName="hierChild5" presStyleCnt="0"/>
      <dgm:spPr/>
    </dgm:pt>
    <dgm:pt modelId="{96745861-4BCA-46DA-8DA8-BF68913A48C0}" type="pres">
      <dgm:prSet presAssocID="{E52E9A14-4B95-42F6-9CF0-B2F6DCE4E156}" presName="Name10" presStyleLbl="parChTrans1D2" presStyleIdx="1" presStyleCnt="3"/>
      <dgm:spPr/>
      <dgm:t>
        <a:bodyPr/>
        <a:lstStyle/>
        <a:p>
          <a:endParaRPr lang="en-US"/>
        </a:p>
      </dgm:t>
    </dgm:pt>
    <dgm:pt modelId="{13D205EA-BB20-4492-B1BC-FC22A440B16D}" type="pres">
      <dgm:prSet presAssocID="{202B1E41-48F1-4E58-9C21-F55F5582E0F2}" presName="hierRoot2" presStyleCnt="0"/>
      <dgm:spPr/>
    </dgm:pt>
    <dgm:pt modelId="{EF6E5E36-CD07-46F2-A200-20FA8C399638}" type="pres">
      <dgm:prSet presAssocID="{202B1E41-48F1-4E58-9C21-F55F5582E0F2}" presName="composite2" presStyleCnt="0"/>
      <dgm:spPr/>
    </dgm:pt>
    <dgm:pt modelId="{D5303ED1-9EF2-4271-90EE-2E531622950E}" type="pres">
      <dgm:prSet presAssocID="{202B1E41-48F1-4E58-9C21-F55F5582E0F2}" presName="background2" presStyleLbl="node2" presStyleIdx="1" presStyleCnt="3"/>
      <dgm:spPr/>
    </dgm:pt>
    <dgm:pt modelId="{ED29FE03-59AC-48C4-8AFB-D7FE0427621E}" type="pres">
      <dgm:prSet presAssocID="{202B1E41-48F1-4E58-9C21-F55F5582E0F2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530383-3669-4F23-908C-F2C0EC69FAF1}" type="pres">
      <dgm:prSet presAssocID="{202B1E41-48F1-4E58-9C21-F55F5582E0F2}" presName="hierChild3" presStyleCnt="0"/>
      <dgm:spPr/>
    </dgm:pt>
    <dgm:pt modelId="{D149A324-46DF-4D59-9907-39DD91BC8BE1}" type="pres">
      <dgm:prSet presAssocID="{BB90C9C9-A408-4271-96E4-F2AA6BC46F05}" presName="Name10" presStyleLbl="parChTrans1D2" presStyleIdx="2" presStyleCnt="3"/>
      <dgm:spPr/>
      <dgm:t>
        <a:bodyPr/>
        <a:lstStyle/>
        <a:p>
          <a:endParaRPr lang="en-US"/>
        </a:p>
      </dgm:t>
    </dgm:pt>
    <dgm:pt modelId="{5CBD9675-4163-4A38-94D9-78E3A5783092}" type="pres">
      <dgm:prSet presAssocID="{B44B780A-B6DF-4CDC-B210-BC6C70E78986}" presName="hierRoot2" presStyleCnt="0"/>
      <dgm:spPr/>
    </dgm:pt>
    <dgm:pt modelId="{33006F88-5CB3-40C5-B683-3419F9791E31}" type="pres">
      <dgm:prSet presAssocID="{B44B780A-B6DF-4CDC-B210-BC6C70E78986}" presName="composite2" presStyleCnt="0"/>
      <dgm:spPr/>
    </dgm:pt>
    <dgm:pt modelId="{0F5EBB87-B9BA-4F0A-8EDD-B0DB615A5FDC}" type="pres">
      <dgm:prSet presAssocID="{B44B780A-B6DF-4CDC-B210-BC6C70E78986}" presName="background2" presStyleLbl="node2" presStyleIdx="2" presStyleCnt="3"/>
      <dgm:spPr/>
    </dgm:pt>
    <dgm:pt modelId="{D7B99E43-6112-4DFB-A547-1A8EA44768BA}" type="pres">
      <dgm:prSet presAssocID="{B44B780A-B6DF-4CDC-B210-BC6C70E7898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93DD0A-DAB5-4255-920B-B5632878E596}" type="pres">
      <dgm:prSet presAssocID="{B44B780A-B6DF-4CDC-B210-BC6C70E78986}" presName="hierChild3" presStyleCnt="0"/>
      <dgm:spPr/>
    </dgm:pt>
    <dgm:pt modelId="{4EC9D217-661A-4316-BF49-1E754A91D66F}" type="pres">
      <dgm:prSet presAssocID="{4A8E402A-4FC4-4B47-8411-68555469D442}" presName="Name17" presStyleLbl="parChTrans1D3" presStyleIdx="3" presStyleCnt="4"/>
      <dgm:spPr/>
      <dgm:t>
        <a:bodyPr/>
        <a:lstStyle/>
        <a:p>
          <a:endParaRPr lang="en-US"/>
        </a:p>
      </dgm:t>
    </dgm:pt>
    <dgm:pt modelId="{4C5EC132-6789-439F-8183-B73FFE1B4321}" type="pres">
      <dgm:prSet presAssocID="{D107C37A-F4DF-45F2-B7DF-F166EA5FFCEF}" presName="hierRoot3" presStyleCnt="0"/>
      <dgm:spPr/>
    </dgm:pt>
    <dgm:pt modelId="{3228E9DE-78E2-4FC6-A7EA-24E808286707}" type="pres">
      <dgm:prSet presAssocID="{D107C37A-F4DF-45F2-B7DF-F166EA5FFCEF}" presName="composite3" presStyleCnt="0"/>
      <dgm:spPr/>
    </dgm:pt>
    <dgm:pt modelId="{F4AD028A-E636-4C9A-8BBD-387BD23A420C}" type="pres">
      <dgm:prSet presAssocID="{D107C37A-F4DF-45F2-B7DF-F166EA5FFCEF}" presName="background3" presStyleLbl="node3" presStyleIdx="3" presStyleCnt="4"/>
      <dgm:spPr/>
    </dgm:pt>
    <dgm:pt modelId="{753C8558-6BAD-4BF7-BE16-A5E0BD3AA52F}" type="pres">
      <dgm:prSet presAssocID="{D107C37A-F4DF-45F2-B7DF-F166EA5FFCEF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0574C8-1836-4E05-84FC-67B45676F4C2}" type="pres">
      <dgm:prSet presAssocID="{D107C37A-F4DF-45F2-B7DF-F166EA5FFCEF}" presName="hierChild4" presStyleCnt="0"/>
      <dgm:spPr/>
    </dgm:pt>
  </dgm:ptLst>
  <dgm:cxnLst>
    <dgm:cxn modelId="{A6BEA60D-DFA3-48C1-874D-0266A785FA72}" srcId="{B44B780A-B6DF-4CDC-B210-BC6C70E78986}" destId="{D107C37A-F4DF-45F2-B7DF-F166EA5FFCEF}" srcOrd="0" destOrd="0" parTransId="{4A8E402A-4FC4-4B47-8411-68555469D442}" sibTransId="{C7313B9F-7DE5-4076-9737-6E0B32EB1956}"/>
    <dgm:cxn modelId="{976E3B49-40F9-4617-A56D-53F67F359969}" type="presOf" srcId="{BE610A64-72F2-4742-8B30-63A360497721}" destId="{D2F7370A-D74B-4A3A-9193-E3843FC91C24}" srcOrd="0" destOrd="0" presId="urn:microsoft.com/office/officeart/2005/8/layout/hierarchy1"/>
    <dgm:cxn modelId="{DA8E5729-1AE8-4023-AA28-4F33FF56BD06}" type="presOf" srcId="{D5DB8305-6C00-4171-BA3E-E2D04A82A246}" destId="{2C78D427-84E4-41CF-A53A-11C9161A565A}" srcOrd="0" destOrd="0" presId="urn:microsoft.com/office/officeart/2005/8/layout/hierarchy1"/>
    <dgm:cxn modelId="{B0667807-CA46-450D-9DFE-18B6A4495701}" srcId="{23F98701-4714-49F7-AAAB-9843580CED7D}" destId="{E5A3A085-811F-4340-A28C-7CABAB6BC89C}" srcOrd="0" destOrd="0" parTransId="{320A34C3-4AD9-4307-B082-57751132B32F}" sibTransId="{78DE8E73-BAEC-4C71-8ACA-65EA4321F561}"/>
    <dgm:cxn modelId="{3405297E-A915-4E03-9CE2-EDAF2803A5B7}" srcId="{E5A3A085-811F-4340-A28C-7CABAB6BC89C}" destId="{784077FE-9652-45CD-A278-0561F49CC5F4}" srcOrd="1" destOrd="0" parTransId="{9143F822-4538-4666-A67E-B5D50231611A}" sibTransId="{68DF800A-B616-46A9-81C1-B629971269A8}"/>
    <dgm:cxn modelId="{099036D1-EAFC-46A5-BBC3-9A30A5506D6A}" type="presOf" srcId="{784077FE-9652-45CD-A278-0561F49CC5F4}" destId="{70CE9F48-703A-4A7A-883B-0FA8087ABE8F}" srcOrd="0" destOrd="0" presId="urn:microsoft.com/office/officeart/2005/8/layout/hierarchy1"/>
    <dgm:cxn modelId="{BC34069B-80A3-4143-A035-A4FC0A22B286}" type="presOf" srcId="{B44B780A-B6DF-4CDC-B210-BC6C70E78986}" destId="{D7B99E43-6112-4DFB-A547-1A8EA44768BA}" srcOrd="0" destOrd="0" presId="urn:microsoft.com/office/officeart/2005/8/layout/hierarchy1"/>
    <dgm:cxn modelId="{9186C045-200C-4731-9671-905BEFBD818D}" type="presOf" srcId="{80740604-5362-4665-AEC5-FD89DE91DBFE}" destId="{0F6CB75E-B587-494E-B676-D954A71B7E13}" srcOrd="0" destOrd="0" presId="urn:microsoft.com/office/officeart/2005/8/layout/hierarchy1"/>
    <dgm:cxn modelId="{D1B13DC9-72B8-48BD-85B6-91674625A2C5}" type="presOf" srcId="{8BA2D7BB-CF3E-41E8-8637-E094E2813F29}" destId="{43F0D8FB-81EB-4216-90FD-170AA1D6D812}" srcOrd="0" destOrd="0" presId="urn:microsoft.com/office/officeart/2005/8/layout/hierarchy1"/>
    <dgm:cxn modelId="{2AC538BF-00A3-401F-91FC-FABE82925D0A}" type="presOf" srcId="{23F98701-4714-49F7-AAAB-9843580CED7D}" destId="{DB5EF996-6AC9-4361-A5B0-678068D6C7D4}" srcOrd="0" destOrd="0" presId="urn:microsoft.com/office/officeart/2005/8/layout/hierarchy1"/>
    <dgm:cxn modelId="{FA737E62-F868-4326-A6D1-FF08F34D7E2A}" type="presOf" srcId="{E5A3A085-811F-4340-A28C-7CABAB6BC89C}" destId="{75574EF5-DE79-47E3-86A1-74DF3C14CFDC}" srcOrd="0" destOrd="0" presId="urn:microsoft.com/office/officeart/2005/8/layout/hierarchy1"/>
    <dgm:cxn modelId="{9CEEA0BF-65C1-47F9-BFCD-7DE4D56D3555}" type="presOf" srcId="{202B1E41-48F1-4E58-9C21-F55F5582E0F2}" destId="{ED29FE03-59AC-48C4-8AFB-D7FE0427621E}" srcOrd="0" destOrd="0" presId="urn:microsoft.com/office/officeart/2005/8/layout/hierarchy1"/>
    <dgm:cxn modelId="{C6229F90-3D9E-4028-997E-29CDC9725831}" srcId="{23F98701-4714-49F7-AAAB-9843580CED7D}" destId="{B44B780A-B6DF-4CDC-B210-BC6C70E78986}" srcOrd="2" destOrd="0" parTransId="{BB90C9C9-A408-4271-96E4-F2AA6BC46F05}" sibTransId="{08DEE72D-1932-45AB-A509-2BEBFE834BD4}"/>
    <dgm:cxn modelId="{0071C473-2738-4976-AFF5-15B69EF59CA7}" type="presOf" srcId="{BB90C9C9-A408-4271-96E4-F2AA6BC46F05}" destId="{D149A324-46DF-4D59-9907-39DD91BC8BE1}" srcOrd="0" destOrd="0" presId="urn:microsoft.com/office/officeart/2005/8/layout/hierarchy1"/>
    <dgm:cxn modelId="{8234955C-9E5F-4EBE-B42B-5A1C2270B5C5}" srcId="{BFD03F41-841A-416E-90CA-928531C48648}" destId="{CF176638-1E0F-4EC1-A10C-BCA76D99A0E5}" srcOrd="0" destOrd="0" parTransId="{80740604-5362-4665-AEC5-FD89DE91DBFE}" sibTransId="{90AD2024-CCA0-4B4B-8811-23663BD10400}"/>
    <dgm:cxn modelId="{A6B939F2-FB8C-47B5-859E-54A93B700088}" type="presOf" srcId="{9C5B9EEA-54DC-4624-B4AB-9A1B14BB92C4}" destId="{01D9CF46-0ED1-4237-957D-874B0900F19D}" srcOrd="0" destOrd="0" presId="urn:microsoft.com/office/officeart/2005/8/layout/hierarchy1"/>
    <dgm:cxn modelId="{EF8D58CC-A795-47E7-9E49-F249E078C79E}" type="presOf" srcId="{5BF47768-F397-4951-94EF-FC37DFD028C5}" destId="{4ADD5A08-31BA-4230-B155-75C0CC3B75F8}" srcOrd="0" destOrd="0" presId="urn:microsoft.com/office/officeart/2005/8/layout/hierarchy1"/>
    <dgm:cxn modelId="{F642C54A-2FCF-4A15-A806-56C5E5C44207}" type="presOf" srcId="{D107C37A-F4DF-45F2-B7DF-F166EA5FFCEF}" destId="{753C8558-6BAD-4BF7-BE16-A5E0BD3AA52F}" srcOrd="0" destOrd="0" presId="urn:microsoft.com/office/officeart/2005/8/layout/hierarchy1"/>
    <dgm:cxn modelId="{DBF93D82-9F3E-4E3F-A6E9-D2EF14AA354B}" type="presOf" srcId="{320A34C3-4AD9-4307-B082-57751132B32F}" destId="{F183FF21-457E-4A84-8EE8-65138C1AD85D}" srcOrd="0" destOrd="0" presId="urn:microsoft.com/office/officeart/2005/8/layout/hierarchy1"/>
    <dgm:cxn modelId="{20788D8F-923A-4C52-8F6E-E4E369ADBF00}" srcId="{E5A3A085-811F-4340-A28C-7CABAB6BC89C}" destId="{BFD03F41-841A-416E-90CA-928531C48648}" srcOrd="2" destOrd="0" parTransId="{31144F74-BCE8-45F0-8B70-15088740349C}" sibTransId="{BC6F08D7-FED1-4E35-8021-EE3DED90B17B}"/>
    <dgm:cxn modelId="{6FFB37B6-A97A-4EE7-88A2-C72B377592A5}" srcId="{E5A3A085-811F-4340-A28C-7CABAB6BC89C}" destId="{8BA2D7BB-CF3E-41E8-8637-E094E2813F29}" srcOrd="0" destOrd="0" parTransId="{5BF47768-F397-4951-94EF-FC37DFD028C5}" sibTransId="{C29E69C4-D937-40F1-874C-DB1EE6AF401A}"/>
    <dgm:cxn modelId="{7D9ABFCF-4AEB-4656-B51B-FB82533F7A26}" srcId="{8BA2D7BB-CF3E-41E8-8637-E094E2813F29}" destId="{9C5B9EEA-54DC-4624-B4AB-9A1B14BB92C4}" srcOrd="0" destOrd="0" parTransId="{BE610A64-72F2-4742-8B30-63A360497721}" sibTransId="{EDF98455-C581-40EC-9D78-D70634C1D085}"/>
    <dgm:cxn modelId="{97153031-C09A-47F9-9E4B-7B9E4C77DA5E}" type="presOf" srcId="{4A8E402A-4FC4-4B47-8411-68555469D442}" destId="{4EC9D217-661A-4316-BF49-1E754A91D66F}" srcOrd="0" destOrd="0" presId="urn:microsoft.com/office/officeart/2005/8/layout/hierarchy1"/>
    <dgm:cxn modelId="{15A1C06D-553A-43BB-BB38-66DAACC7BF9C}" srcId="{23F98701-4714-49F7-AAAB-9843580CED7D}" destId="{202B1E41-48F1-4E58-9C21-F55F5582E0F2}" srcOrd="1" destOrd="0" parTransId="{E52E9A14-4B95-42F6-9CF0-B2F6DCE4E156}" sibTransId="{A4C5FAE5-FFA2-48D4-8805-5B5FDAA9F544}"/>
    <dgm:cxn modelId="{A90A3775-35FF-49DB-9AEA-58ABD23CD950}" srcId="{D5DB8305-6C00-4171-BA3E-E2D04A82A246}" destId="{23F98701-4714-49F7-AAAB-9843580CED7D}" srcOrd="0" destOrd="0" parTransId="{700C4699-3F3E-4E7C-BBDB-539553030E39}" sibTransId="{2B8CA972-D60B-4867-802B-D860D21FBFD5}"/>
    <dgm:cxn modelId="{A25D123B-0FD5-4E7F-82F5-4FC4D5DE7EDB}" type="presOf" srcId="{9143F822-4538-4666-A67E-B5D50231611A}" destId="{D43DFE37-861A-464B-B78E-97770EAACA9A}" srcOrd="0" destOrd="0" presId="urn:microsoft.com/office/officeart/2005/8/layout/hierarchy1"/>
    <dgm:cxn modelId="{3787A6F3-34B4-4D27-BDE1-998116DB0710}" type="presOf" srcId="{BFD03F41-841A-416E-90CA-928531C48648}" destId="{53345F4E-016F-40EC-BE00-AC5BB9D497E0}" srcOrd="0" destOrd="0" presId="urn:microsoft.com/office/officeart/2005/8/layout/hierarchy1"/>
    <dgm:cxn modelId="{AA1DE4A7-5CF6-4F3D-B343-333D3EC244C8}" type="presOf" srcId="{31144F74-BCE8-45F0-8B70-15088740349C}" destId="{22720E1F-A218-4C58-9C58-66B726A32D70}" srcOrd="0" destOrd="0" presId="urn:microsoft.com/office/officeart/2005/8/layout/hierarchy1"/>
    <dgm:cxn modelId="{BC354DE5-A9CC-4158-9384-7216A3344833}" type="presOf" srcId="{CF176638-1E0F-4EC1-A10C-BCA76D99A0E5}" destId="{5B097AB4-F80B-4185-B5CC-B4188B868E91}" srcOrd="0" destOrd="0" presId="urn:microsoft.com/office/officeart/2005/8/layout/hierarchy1"/>
    <dgm:cxn modelId="{534142AB-FF73-4A79-AF19-51850F72666A}" type="presOf" srcId="{E52E9A14-4B95-42F6-9CF0-B2F6DCE4E156}" destId="{96745861-4BCA-46DA-8DA8-BF68913A48C0}" srcOrd="0" destOrd="0" presId="urn:microsoft.com/office/officeart/2005/8/layout/hierarchy1"/>
    <dgm:cxn modelId="{39F3BC3D-52D7-40A3-84D5-61CC00543D58}" type="presParOf" srcId="{2C78D427-84E4-41CF-A53A-11C9161A565A}" destId="{8A17DC05-A8B4-40CE-98BF-361F2B54AF84}" srcOrd="0" destOrd="0" presId="urn:microsoft.com/office/officeart/2005/8/layout/hierarchy1"/>
    <dgm:cxn modelId="{825854FE-E267-46A1-BB66-D854CC778512}" type="presParOf" srcId="{8A17DC05-A8B4-40CE-98BF-361F2B54AF84}" destId="{3F421F26-8935-41F6-9DC7-78972DF70B81}" srcOrd="0" destOrd="0" presId="urn:microsoft.com/office/officeart/2005/8/layout/hierarchy1"/>
    <dgm:cxn modelId="{4CF3572C-803F-41B0-BF06-3C096A9C6555}" type="presParOf" srcId="{3F421F26-8935-41F6-9DC7-78972DF70B81}" destId="{2610FE3E-6682-4C99-BECF-BD1CAF9ADF20}" srcOrd="0" destOrd="0" presId="urn:microsoft.com/office/officeart/2005/8/layout/hierarchy1"/>
    <dgm:cxn modelId="{8E1379B3-8ADD-4FF9-AB62-40BA61E07D6C}" type="presParOf" srcId="{3F421F26-8935-41F6-9DC7-78972DF70B81}" destId="{DB5EF996-6AC9-4361-A5B0-678068D6C7D4}" srcOrd="1" destOrd="0" presId="urn:microsoft.com/office/officeart/2005/8/layout/hierarchy1"/>
    <dgm:cxn modelId="{1701A2E3-B9C9-4671-9D31-8F4C807427E3}" type="presParOf" srcId="{8A17DC05-A8B4-40CE-98BF-361F2B54AF84}" destId="{5854F9EF-2138-46D9-8D3D-145701CCE3F9}" srcOrd="1" destOrd="0" presId="urn:microsoft.com/office/officeart/2005/8/layout/hierarchy1"/>
    <dgm:cxn modelId="{698DACC2-A3B7-49C9-8937-6B7C5D91815F}" type="presParOf" srcId="{5854F9EF-2138-46D9-8D3D-145701CCE3F9}" destId="{F183FF21-457E-4A84-8EE8-65138C1AD85D}" srcOrd="0" destOrd="0" presId="urn:microsoft.com/office/officeart/2005/8/layout/hierarchy1"/>
    <dgm:cxn modelId="{08AB7CF3-94C0-43A0-B503-F3282E90CD54}" type="presParOf" srcId="{5854F9EF-2138-46D9-8D3D-145701CCE3F9}" destId="{C947E91E-6976-4284-8800-7A5543EE273F}" srcOrd="1" destOrd="0" presId="urn:microsoft.com/office/officeart/2005/8/layout/hierarchy1"/>
    <dgm:cxn modelId="{DB7FE153-64D2-47B0-AC9A-82D5D522BB23}" type="presParOf" srcId="{C947E91E-6976-4284-8800-7A5543EE273F}" destId="{82378F7B-3BF6-4515-9118-586902281482}" srcOrd="0" destOrd="0" presId="urn:microsoft.com/office/officeart/2005/8/layout/hierarchy1"/>
    <dgm:cxn modelId="{121CC643-BFD6-4601-98F4-1668B202312C}" type="presParOf" srcId="{82378F7B-3BF6-4515-9118-586902281482}" destId="{82668129-9136-4FF0-BEF2-2479200A6F3D}" srcOrd="0" destOrd="0" presId="urn:microsoft.com/office/officeart/2005/8/layout/hierarchy1"/>
    <dgm:cxn modelId="{9ADEDDDD-8933-4E92-8B66-62CDDB9A83D1}" type="presParOf" srcId="{82378F7B-3BF6-4515-9118-586902281482}" destId="{75574EF5-DE79-47E3-86A1-74DF3C14CFDC}" srcOrd="1" destOrd="0" presId="urn:microsoft.com/office/officeart/2005/8/layout/hierarchy1"/>
    <dgm:cxn modelId="{0E433480-00A4-4241-B070-835D037B96F9}" type="presParOf" srcId="{C947E91E-6976-4284-8800-7A5543EE273F}" destId="{D8DED32E-6BE0-400F-8658-1A3519EBE0AF}" srcOrd="1" destOrd="0" presId="urn:microsoft.com/office/officeart/2005/8/layout/hierarchy1"/>
    <dgm:cxn modelId="{FB25F96C-E719-4014-B574-D2C342CB6A05}" type="presParOf" srcId="{D8DED32E-6BE0-400F-8658-1A3519EBE0AF}" destId="{4ADD5A08-31BA-4230-B155-75C0CC3B75F8}" srcOrd="0" destOrd="0" presId="urn:microsoft.com/office/officeart/2005/8/layout/hierarchy1"/>
    <dgm:cxn modelId="{52D539EA-0CE3-4273-A150-04FDDD50077E}" type="presParOf" srcId="{D8DED32E-6BE0-400F-8658-1A3519EBE0AF}" destId="{CB9CF44E-F60D-4008-A3BE-145343BF7A39}" srcOrd="1" destOrd="0" presId="urn:microsoft.com/office/officeart/2005/8/layout/hierarchy1"/>
    <dgm:cxn modelId="{8A1BA9D6-E92D-48A3-9986-A131F7C65682}" type="presParOf" srcId="{CB9CF44E-F60D-4008-A3BE-145343BF7A39}" destId="{CD25CA97-902E-431A-8D39-0D3FC27FC00D}" srcOrd="0" destOrd="0" presId="urn:microsoft.com/office/officeart/2005/8/layout/hierarchy1"/>
    <dgm:cxn modelId="{0139C188-6755-4F3B-BEA8-944CAF2E40E9}" type="presParOf" srcId="{CD25CA97-902E-431A-8D39-0D3FC27FC00D}" destId="{382A81E3-8E17-4A4B-919C-673141B25D74}" srcOrd="0" destOrd="0" presId="urn:microsoft.com/office/officeart/2005/8/layout/hierarchy1"/>
    <dgm:cxn modelId="{FB061848-27C3-49D4-8E32-556E91073549}" type="presParOf" srcId="{CD25CA97-902E-431A-8D39-0D3FC27FC00D}" destId="{43F0D8FB-81EB-4216-90FD-170AA1D6D812}" srcOrd="1" destOrd="0" presId="urn:microsoft.com/office/officeart/2005/8/layout/hierarchy1"/>
    <dgm:cxn modelId="{CB31769D-C7D1-42ED-AD67-81C433ED7B95}" type="presParOf" srcId="{CB9CF44E-F60D-4008-A3BE-145343BF7A39}" destId="{387609FD-C2CE-4407-8A14-1B3778DA76EE}" srcOrd="1" destOrd="0" presId="urn:microsoft.com/office/officeart/2005/8/layout/hierarchy1"/>
    <dgm:cxn modelId="{7F314576-9DB7-4B50-9970-A4D5671F3B36}" type="presParOf" srcId="{387609FD-C2CE-4407-8A14-1B3778DA76EE}" destId="{D2F7370A-D74B-4A3A-9193-E3843FC91C24}" srcOrd="0" destOrd="0" presId="urn:microsoft.com/office/officeart/2005/8/layout/hierarchy1"/>
    <dgm:cxn modelId="{428C5C23-C3CA-4F36-BDDF-14D985D0086F}" type="presParOf" srcId="{387609FD-C2CE-4407-8A14-1B3778DA76EE}" destId="{3521F15B-B5D1-44AE-AD40-CDB4BBF84B3C}" srcOrd="1" destOrd="0" presId="urn:microsoft.com/office/officeart/2005/8/layout/hierarchy1"/>
    <dgm:cxn modelId="{9AABAE32-F202-489C-82FD-EE4D0468CE5B}" type="presParOf" srcId="{3521F15B-B5D1-44AE-AD40-CDB4BBF84B3C}" destId="{4383D58F-9CCF-4EA6-9AE1-C53DB79289C8}" srcOrd="0" destOrd="0" presId="urn:microsoft.com/office/officeart/2005/8/layout/hierarchy1"/>
    <dgm:cxn modelId="{855F2FCF-5BC8-4CF4-B6AF-E552A3740D58}" type="presParOf" srcId="{4383D58F-9CCF-4EA6-9AE1-C53DB79289C8}" destId="{8575521F-5D07-4E37-BA76-B0D89702A305}" srcOrd="0" destOrd="0" presId="urn:microsoft.com/office/officeart/2005/8/layout/hierarchy1"/>
    <dgm:cxn modelId="{0B46223C-7C49-405B-9BA1-6F379C850944}" type="presParOf" srcId="{4383D58F-9CCF-4EA6-9AE1-C53DB79289C8}" destId="{01D9CF46-0ED1-4237-957D-874B0900F19D}" srcOrd="1" destOrd="0" presId="urn:microsoft.com/office/officeart/2005/8/layout/hierarchy1"/>
    <dgm:cxn modelId="{2DDF011E-1837-4EB1-805F-ECA7D402D6EF}" type="presParOf" srcId="{3521F15B-B5D1-44AE-AD40-CDB4BBF84B3C}" destId="{7569D2EE-2218-40C5-B093-75E12DF3B0D8}" srcOrd="1" destOrd="0" presId="urn:microsoft.com/office/officeart/2005/8/layout/hierarchy1"/>
    <dgm:cxn modelId="{6C2FE955-182F-4EBA-B90D-40834F9AF29E}" type="presParOf" srcId="{D8DED32E-6BE0-400F-8658-1A3519EBE0AF}" destId="{D43DFE37-861A-464B-B78E-97770EAACA9A}" srcOrd="2" destOrd="0" presId="urn:microsoft.com/office/officeart/2005/8/layout/hierarchy1"/>
    <dgm:cxn modelId="{AC84111A-B7A7-4B74-9DF6-70DF9D32A6B6}" type="presParOf" srcId="{D8DED32E-6BE0-400F-8658-1A3519EBE0AF}" destId="{28D2F3DE-9081-4D6C-83EB-C61B9DE399AA}" srcOrd="3" destOrd="0" presId="urn:microsoft.com/office/officeart/2005/8/layout/hierarchy1"/>
    <dgm:cxn modelId="{B9E7CDFD-BF85-42CB-80DC-C05A3124BFDD}" type="presParOf" srcId="{28D2F3DE-9081-4D6C-83EB-C61B9DE399AA}" destId="{6759F65A-133F-4EA8-82D5-399B70AF13D5}" srcOrd="0" destOrd="0" presId="urn:microsoft.com/office/officeart/2005/8/layout/hierarchy1"/>
    <dgm:cxn modelId="{7D09EC15-EC2A-4E10-B9FC-32842C0221C1}" type="presParOf" srcId="{6759F65A-133F-4EA8-82D5-399B70AF13D5}" destId="{CE48B5A5-4ADD-4287-BC58-13C5FA4A32ED}" srcOrd="0" destOrd="0" presId="urn:microsoft.com/office/officeart/2005/8/layout/hierarchy1"/>
    <dgm:cxn modelId="{CEF5F143-87F9-4BAC-AFAD-AB27D218FF3D}" type="presParOf" srcId="{6759F65A-133F-4EA8-82D5-399B70AF13D5}" destId="{70CE9F48-703A-4A7A-883B-0FA8087ABE8F}" srcOrd="1" destOrd="0" presId="urn:microsoft.com/office/officeart/2005/8/layout/hierarchy1"/>
    <dgm:cxn modelId="{538426DB-2955-418F-AF91-5ACBC20B8B4E}" type="presParOf" srcId="{28D2F3DE-9081-4D6C-83EB-C61B9DE399AA}" destId="{029EDDB7-0034-42F8-BB54-9DB51A760661}" srcOrd="1" destOrd="0" presId="urn:microsoft.com/office/officeart/2005/8/layout/hierarchy1"/>
    <dgm:cxn modelId="{487EA501-56DE-4C6E-BF0D-F0148074A307}" type="presParOf" srcId="{D8DED32E-6BE0-400F-8658-1A3519EBE0AF}" destId="{22720E1F-A218-4C58-9C58-66B726A32D70}" srcOrd="4" destOrd="0" presId="urn:microsoft.com/office/officeart/2005/8/layout/hierarchy1"/>
    <dgm:cxn modelId="{58C9ED0F-6B4C-44D7-A199-EFAB890517EE}" type="presParOf" srcId="{D8DED32E-6BE0-400F-8658-1A3519EBE0AF}" destId="{D0D9A8A8-C45C-4A63-A3F4-1B2298E50359}" srcOrd="5" destOrd="0" presId="urn:microsoft.com/office/officeart/2005/8/layout/hierarchy1"/>
    <dgm:cxn modelId="{F212E913-B377-4FE6-B057-9EC0D739CCA2}" type="presParOf" srcId="{D0D9A8A8-C45C-4A63-A3F4-1B2298E50359}" destId="{11AC1B31-4054-4AE4-AB6A-7B91E1C91975}" srcOrd="0" destOrd="0" presId="urn:microsoft.com/office/officeart/2005/8/layout/hierarchy1"/>
    <dgm:cxn modelId="{D5A96722-3230-4C79-AAEA-1EAACB29557E}" type="presParOf" srcId="{11AC1B31-4054-4AE4-AB6A-7B91E1C91975}" destId="{3FABAE6E-573C-4352-9216-6ABB3434C22C}" srcOrd="0" destOrd="0" presId="urn:microsoft.com/office/officeart/2005/8/layout/hierarchy1"/>
    <dgm:cxn modelId="{DD460435-2434-47D3-977C-638F9A94603C}" type="presParOf" srcId="{11AC1B31-4054-4AE4-AB6A-7B91E1C91975}" destId="{53345F4E-016F-40EC-BE00-AC5BB9D497E0}" srcOrd="1" destOrd="0" presId="urn:microsoft.com/office/officeart/2005/8/layout/hierarchy1"/>
    <dgm:cxn modelId="{DC3A9A11-87BE-4BF9-A5C2-C17D788BF066}" type="presParOf" srcId="{D0D9A8A8-C45C-4A63-A3F4-1B2298E50359}" destId="{D7EFF19D-A608-4881-AD91-9BEBBE0EEF73}" srcOrd="1" destOrd="0" presId="urn:microsoft.com/office/officeart/2005/8/layout/hierarchy1"/>
    <dgm:cxn modelId="{A3ABAA46-D7C7-4723-8D61-18EF354B6595}" type="presParOf" srcId="{D7EFF19D-A608-4881-AD91-9BEBBE0EEF73}" destId="{0F6CB75E-B587-494E-B676-D954A71B7E13}" srcOrd="0" destOrd="0" presId="urn:microsoft.com/office/officeart/2005/8/layout/hierarchy1"/>
    <dgm:cxn modelId="{1B1CBD29-4DAC-4265-8AEA-5AC4A38C66DE}" type="presParOf" srcId="{D7EFF19D-A608-4881-AD91-9BEBBE0EEF73}" destId="{ADC166CD-CA37-46A0-9907-F5C96684F5FC}" srcOrd="1" destOrd="0" presId="urn:microsoft.com/office/officeart/2005/8/layout/hierarchy1"/>
    <dgm:cxn modelId="{8571406D-1F7A-4966-B041-50B5BA95F9C2}" type="presParOf" srcId="{ADC166CD-CA37-46A0-9907-F5C96684F5FC}" destId="{4AE38B3C-D13D-4FCD-A62A-4248AAE6390C}" srcOrd="0" destOrd="0" presId="urn:microsoft.com/office/officeart/2005/8/layout/hierarchy1"/>
    <dgm:cxn modelId="{2C10A68C-D93C-40D4-9E4A-C494F68D27BD}" type="presParOf" srcId="{4AE38B3C-D13D-4FCD-A62A-4248AAE6390C}" destId="{85390951-ABD9-4967-A668-AB5290952E1F}" srcOrd="0" destOrd="0" presId="urn:microsoft.com/office/officeart/2005/8/layout/hierarchy1"/>
    <dgm:cxn modelId="{F71939AC-4851-4F4A-91A1-155C1B7BCD43}" type="presParOf" srcId="{4AE38B3C-D13D-4FCD-A62A-4248AAE6390C}" destId="{5B097AB4-F80B-4185-B5CC-B4188B868E91}" srcOrd="1" destOrd="0" presId="urn:microsoft.com/office/officeart/2005/8/layout/hierarchy1"/>
    <dgm:cxn modelId="{5249B02F-48E6-4B6F-B03B-8C77F2C4ADBB}" type="presParOf" srcId="{ADC166CD-CA37-46A0-9907-F5C96684F5FC}" destId="{E2354632-641E-4AC2-BFE2-A24E69AC1A4B}" srcOrd="1" destOrd="0" presId="urn:microsoft.com/office/officeart/2005/8/layout/hierarchy1"/>
    <dgm:cxn modelId="{80CB358C-5275-4B1B-B44F-17DC5EC7888B}" type="presParOf" srcId="{5854F9EF-2138-46D9-8D3D-145701CCE3F9}" destId="{96745861-4BCA-46DA-8DA8-BF68913A48C0}" srcOrd="2" destOrd="0" presId="urn:microsoft.com/office/officeart/2005/8/layout/hierarchy1"/>
    <dgm:cxn modelId="{CFACC4F8-3191-49B0-9EF4-7D0A912D3C65}" type="presParOf" srcId="{5854F9EF-2138-46D9-8D3D-145701CCE3F9}" destId="{13D205EA-BB20-4492-B1BC-FC22A440B16D}" srcOrd="3" destOrd="0" presId="urn:microsoft.com/office/officeart/2005/8/layout/hierarchy1"/>
    <dgm:cxn modelId="{BC8D3967-7FEF-4449-BC52-4A13B2EA9C48}" type="presParOf" srcId="{13D205EA-BB20-4492-B1BC-FC22A440B16D}" destId="{EF6E5E36-CD07-46F2-A200-20FA8C399638}" srcOrd="0" destOrd="0" presId="urn:microsoft.com/office/officeart/2005/8/layout/hierarchy1"/>
    <dgm:cxn modelId="{0C51A758-0218-48F0-A188-C99C47D52EEA}" type="presParOf" srcId="{EF6E5E36-CD07-46F2-A200-20FA8C399638}" destId="{D5303ED1-9EF2-4271-90EE-2E531622950E}" srcOrd="0" destOrd="0" presId="urn:microsoft.com/office/officeart/2005/8/layout/hierarchy1"/>
    <dgm:cxn modelId="{9880D3FF-3C53-45E6-A856-75DB648E0CC8}" type="presParOf" srcId="{EF6E5E36-CD07-46F2-A200-20FA8C399638}" destId="{ED29FE03-59AC-48C4-8AFB-D7FE0427621E}" srcOrd="1" destOrd="0" presId="urn:microsoft.com/office/officeart/2005/8/layout/hierarchy1"/>
    <dgm:cxn modelId="{1615BC63-FF94-4864-8328-F763B4DA2B49}" type="presParOf" srcId="{13D205EA-BB20-4492-B1BC-FC22A440B16D}" destId="{0F530383-3669-4F23-908C-F2C0EC69FAF1}" srcOrd="1" destOrd="0" presId="urn:microsoft.com/office/officeart/2005/8/layout/hierarchy1"/>
    <dgm:cxn modelId="{9634A6D8-82B7-4933-862A-034DADDF941A}" type="presParOf" srcId="{5854F9EF-2138-46D9-8D3D-145701CCE3F9}" destId="{D149A324-46DF-4D59-9907-39DD91BC8BE1}" srcOrd="4" destOrd="0" presId="urn:microsoft.com/office/officeart/2005/8/layout/hierarchy1"/>
    <dgm:cxn modelId="{DF9AC411-763F-4F3F-800B-C62A7E76E3E0}" type="presParOf" srcId="{5854F9EF-2138-46D9-8D3D-145701CCE3F9}" destId="{5CBD9675-4163-4A38-94D9-78E3A5783092}" srcOrd="5" destOrd="0" presId="urn:microsoft.com/office/officeart/2005/8/layout/hierarchy1"/>
    <dgm:cxn modelId="{E4E9ECEC-AE8F-4010-9D61-B1B3FDEC24B6}" type="presParOf" srcId="{5CBD9675-4163-4A38-94D9-78E3A5783092}" destId="{33006F88-5CB3-40C5-B683-3419F9791E31}" srcOrd="0" destOrd="0" presId="urn:microsoft.com/office/officeart/2005/8/layout/hierarchy1"/>
    <dgm:cxn modelId="{52546BB7-4D31-43A5-BEC6-9CD24766CD05}" type="presParOf" srcId="{33006F88-5CB3-40C5-B683-3419F9791E31}" destId="{0F5EBB87-B9BA-4F0A-8EDD-B0DB615A5FDC}" srcOrd="0" destOrd="0" presId="urn:microsoft.com/office/officeart/2005/8/layout/hierarchy1"/>
    <dgm:cxn modelId="{CC0E1315-D527-4B53-9D99-F39CCA3CB39A}" type="presParOf" srcId="{33006F88-5CB3-40C5-B683-3419F9791E31}" destId="{D7B99E43-6112-4DFB-A547-1A8EA44768BA}" srcOrd="1" destOrd="0" presId="urn:microsoft.com/office/officeart/2005/8/layout/hierarchy1"/>
    <dgm:cxn modelId="{96639020-96B9-49AB-8AB5-0A29079F973E}" type="presParOf" srcId="{5CBD9675-4163-4A38-94D9-78E3A5783092}" destId="{7A93DD0A-DAB5-4255-920B-B5632878E596}" srcOrd="1" destOrd="0" presId="urn:microsoft.com/office/officeart/2005/8/layout/hierarchy1"/>
    <dgm:cxn modelId="{D5F836C4-C8E1-4372-AB68-6FD3B4A0DEB5}" type="presParOf" srcId="{7A93DD0A-DAB5-4255-920B-B5632878E596}" destId="{4EC9D217-661A-4316-BF49-1E754A91D66F}" srcOrd="0" destOrd="0" presId="urn:microsoft.com/office/officeart/2005/8/layout/hierarchy1"/>
    <dgm:cxn modelId="{AFFB12A5-F7EF-45B9-8E86-5A0036E908B1}" type="presParOf" srcId="{7A93DD0A-DAB5-4255-920B-B5632878E596}" destId="{4C5EC132-6789-439F-8183-B73FFE1B4321}" srcOrd="1" destOrd="0" presId="urn:microsoft.com/office/officeart/2005/8/layout/hierarchy1"/>
    <dgm:cxn modelId="{15F5F533-A939-409C-A7B4-45776F0672CB}" type="presParOf" srcId="{4C5EC132-6789-439F-8183-B73FFE1B4321}" destId="{3228E9DE-78E2-4FC6-A7EA-24E808286707}" srcOrd="0" destOrd="0" presId="urn:microsoft.com/office/officeart/2005/8/layout/hierarchy1"/>
    <dgm:cxn modelId="{04634B4C-DEE8-4CC8-814A-860249D4D6A1}" type="presParOf" srcId="{3228E9DE-78E2-4FC6-A7EA-24E808286707}" destId="{F4AD028A-E636-4C9A-8BBD-387BD23A420C}" srcOrd="0" destOrd="0" presId="urn:microsoft.com/office/officeart/2005/8/layout/hierarchy1"/>
    <dgm:cxn modelId="{27E9B797-BD6A-4858-9E43-8A2987C34BFC}" type="presParOf" srcId="{3228E9DE-78E2-4FC6-A7EA-24E808286707}" destId="{753C8558-6BAD-4BF7-BE16-A5E0BD3AA52F}" srcOrd="1" destOrd="0" presId="urn:microsoft.com/office/officeart/2005/8/layout/hierarchy1"/>
    <dgm:cxn modelId="{B96664F7-51D7-4808-A2B0-9195B9155A54}" type="presParOf" srcId="{4C5EC132-6789-439F-8183-B73FFE1B4321}" destId="{940574C8-1836-4E05-84FC-67B45676F4C2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B0416-7EDD-4E22-B3F3-D7BF20B38173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CFF4-308F-400F-8AD5-9F1AF5815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6F3B0-19DC-47A5-BF88-D794119FC041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1487B-FF09-4C02-AE28-91DE210DD24B}" type="slidenum">
              <a:rPr lang="en-US"/>
              <a:pPr/>
              <a:t>46</a:t>
            </a:fld>
            <a:endParaRPr 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20611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99F7BD-5CB2-4D37-AD7C-96ED5ACCEFE3}" type="slidenum">
              <a:rPr lang="en-US"/>
              <a:pPr/>
              <a:t>47</a:t>
            </a:fld>
            <a:endParaRPr 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20611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8ED0B1-3B2F-43A9-878F-2EEA66C55EE9}" type="slidenum">
              <a:rPr lang="en-US"/>
              <a:pPr/>
              <a:t>48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20611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B73D9B-CEB5-4556-B08F-0E784AC12463}" type="slidenum">
              <a:rPr lang="en-US"/>
              <a:pPr/>
              <a:t>49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20611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4A6F4A-3535-4D6A-B400-958E5CE84466}" type="slidenum">
              <a:rPr lang="en-US"/>
              <a:pPr/>
              <a:t>50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20611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403ECD-BAB7-48F3-97D9-63398C0A8FB6}" type="slidenum">
              <a:rPr lang="en-US"/>
              <a:pPr/>
              <a:t>51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20611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028877-53D7-41B2-B623-9C283A11CE61}" type="slidenum">
              <a:rPr lang="en-US"/>
              <a:pPr/>
              <a:t>52</a:t>
            </a:fld>
            <a:endParaRPr 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20611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51911D-EA6C-464D-89F9-15811D268EAA}" type="slidenum">
              <a:rPr lang="en-US"/>
              <a:pPr/>
              <a:t>53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20611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E1EDF5-89CF-4C2F-9F43-C280F9349BB0}" type="slidenum">
              <a:rPr lang="en-US"/>
              <a:pPr/>
              <a:t>54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20611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4FCA59-CD43-45BA-B827-98682E8B86A5}" type="slidenum">
              <a:rPr lang="en-US"/>
              <a:pPr/>
              <a:t>55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20611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6B327-0443-49F9-9CE1-716E4BE98F2D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112BCF-657D-40AB-9FBA-E70AAFFA42EF}" type="slidenum">
              <a:rPr lang="en-US"/>
              <a:pPr/>
              <a:t>56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20611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FD5BDF-4304-411B-BE53-6B6BEC1A12B2}" type="slidenum">
              <a:rPr lang="en-US"/>
              <a:pPr/>
              <a:t>57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20611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35E47C-290D-422F-971C-0FFB71BA9594}" type="slidenum">
              <a:rPr lang="en-US"/>
              <a:pPr/>
              <a:t>58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20611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B88783-0E78-4FE3-AABB-28CF88E92200}" type="slidenum">
              <a:rPr lang="en-US"/>
              <a:pPr/>
              <a:t>59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1199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7D8681-13C6-464D-8EFB-EB7D4071D6D8}" type="slidenum">
              <a:rPr lang="en-US"/>
              <a:pPr/>
              <a:t>60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1199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DBD1DE-C9F1-493C-990C-D21267BFC162}" type="slidenum">
              <a:rPr lang="en-US"/>
              <a:pPr/>
              <a:t>61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1199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59D79-E68A-49DF-A874-4DFCFE7433FF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C9123-1407-43E1-9CC4-74390D61B881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DB963-00C1-4CC9-B688-EEC935E7D69A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16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C61AE-402C-4E11-9284-6DFB278DCE7E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16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0061C-6900-497D-8F62-73B0A346899A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16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2AAD90-1F64-466F-8FB9-2DA6352CA642}" type="slidenum">
              <a:rPr lang="en-US"/>
              <a:pPr/>
              <a:t>44</a:t>
            </a:fld>
            <a:endParaRPr lang="en-US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004591" y="621394"/>
            <a:ext cx="4018359" cy="3109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25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3"/>
            <a:ext cx="5025926" cy="420158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0E4180-0C3F-47BD-A498-E2BDF89A1D10}" type="slidenum">
              <a:rPr lang="en-US"/>
              <a:pPr/>
              <a:t>45</a:t>
            </a:fld>
            <a:endParaRPr 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20611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5C16B98-8A3F-41D0-BFBC-E5A81E726C43}" type="datetime1">
              <a:rPr lang="en-US" smtClean="0"/>
              <a:t>3/26/2012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5463A7-47B6-4FBB-B357-DBB853331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608E-4BA6-4CEC-A8FC-EE2010747B79}" type="datetime1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3433-A5ED-4EAB-AF54-8D260E77F0C4}" type="datetime1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DF5D02-2D4B-41E1-9C02-68982F31C8FB}" type="datetime1">
              <a:rPr lang="en-US" altLang="ko-KR" smtClean="0"/>
              <a:t>3/26/2012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761552-2570-4B04-8F90-F7AA0902A7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63" y="358775"/>
            <a:ext cx="7694612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fld id="{BD2CF3A7-6D47-4123-A83D-2B2F46DCE750}" type="datetime1">
              <a:rPr lang="en-US" smtClean="0"/>
              <a:t>3/26/2012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405563"/>
            <a:ext cx="2894013" cy="35718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629400" y="6477000"/>
            <a:ext cx="1827213" cy="304800"/>
          </a:xfrm>
        </p:spPr>
        <p:txBody>
          <a:bodyPr/>
          <a:lstStyle>
            <a:lvl1pPr>
              <a:defRPr/>
            </a:lvl1pPr>
          </a:lstStyle>
          <a:p>
            <a:fld id="{5B6AB6A9-C9D0-46C0-9871-FCDA81F874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63" y="358775"/>
            <a:ext cx="7694612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43013"/>
            <a:ext cx="3884613" cy="5340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243013"/>
            <a:ext cx="3886200" cy="5340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fld id="{03D5AC4E-B8BE-4771-8ACF-3975FDA0D645}" type="datetime1">
              <a:rPr lang="en-US" smtClean="0"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405563"/>
            <a:ext cx="2894013" cy="35718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629400" y="6477000"/>
            <a:ext cx="1827213" cy="304800"/>
          </a:xfrm>
        </p:spPr>
        <p:txBody>
          <a:bodyPr/>
          <a:lstStyle>
            <a:lvl1pPr>
              <a:defRPr/>
            </a:lvl1pPr>
          </a:lstStyle>
          <a:p>
            <a:fld id="{BB1EA2B0-8ED5-49EB-919C-158EEC4EA2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68CFA5-9A4D-4A1D-9D7E-C56BDA3A0E40}" type="datetime1">
              <a:rPr lang="en-US" smtClean="0"/>
              <a:t>3/26/2012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5463A7-47B6-4FBB-B357-DBB8533311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F05BC13-487E-4975-9355-4476F8A1AC1D}" type="datetime1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5463A7-47B6-4FBB-B357-DBB853331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A43-032E-42A4-B80B-A91F834454E7}" type="datetime1">
              <a:rPr lang="en-US" smtClean="0"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8EDF-DCAE-4D6C-B497-C19B77A46F74}" type="datetime1">
              <a:rPr lang="en-US" smtClean="0"/>
              <a:t>3/26/2012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44D700-11F9-4F87-AC7E-3F5733E152CD}" type="datetime1">
              <a:rPr lang="en-US" smtClean="0"/>
              <a:t>3/26/2012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5463A7-47B6-4FBB-B357-DBB8533311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6306-962C-4249-8C4E-ABB2963F5CE2}" type="datetime1">
              <a:rPr lang="en-US" smtClean="0"/>
              <a:t>3/26/2012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ABB7B5-855D-4940-8522-EE3B369635F6}" type="datetime1">
              <a:rPr lang="en-US" smtClean="0"/>
              <a:t>3/26/2012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5463A7-47B6-4FBB-B357-DBB8533311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68F510-2C8F-41EB-8408-70CA55529B1A}" type="datetime1">
              <a:rPr lang="en-US" smtClean="0"/>
              <a:t>3/26/2012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5463A7-47B6-4FBB-B357-DBB8533311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0772A09-6AE3-42FA-BF5B-9B9E6D3F8A5E}" type="datetime1">
              <a:rPr lang="en-US" smtClean="0"/>
              <a:t>3/26/2012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5463A7-47B6-4FBB-B357-DBB853331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848600" cy="2133600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ko-KR" sz="5400" dirty="0" smtClean="0"/>
              <a:t>Syntax-Directed </a:t>
            </a:r>
            <a:r>
              <a:rPr lang="en-US" altLang="ko-KR" sz="5400" dirty="0"/>
              <a:t>Translation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Synthesized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r>
              <a:rPr lang="en-US" dirty="0" smtClean="0"/>
              <a:t>The value of the non-terminal on the LHS of the production as a function of the translations of the non-terminals on the RHS.</a:t>
            </a:r>
          </a:p>
          <a:p>
            <a:r>
              <a:rPr lang="en-US" dirty="0" smtClean="0"/>
              <a:t>Such a translation is called as synthesized translation.</a:t>
            </a:r>
          </a:p>
          <a:p>
            <a:r>
              <a:rPr lang="en-US" dirty="0" err="1" smtClean="0"/>
              <a:t>i</a:t>
            </a:r>
            <a:r>
              <a:rPr lang="en-US" dirty="0" err="1" smtClean="0"/>
              <a:t>e</a:t>
            </a:r>
            <a:r>
              <a:rPr lang="en-US" dirty="0" smtClean="0"/>
              <a:t>., </a:t>
            </a:r>
            <a:r>
              <a:rPr lang="en-US" dirty="0" smtClean="0"/>
              <a:t>left is dependent on the right.</a:t>
            </a:r>
          </a:p>
          <a:p>
            <a:r>
              <a:rPr lang="en-US" dirty="0" smtClean="0">
                <a:latin typeface="Courier New" pitchFamily="49" charset="0"/>
              </a:rPr>
              <a:t>E 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 E</a:t>
            </a:r>
            <a:r>
              <a:rPr lang="en-US" baseline="30000" dirty="0" smtClean="0">
                <a:latin typeface="Courier New" pitchFamily="49" charset="0"/>
                <a:sym typeface="Wingdings" pitchFamily="2" charset="2"/>
              </a:rPr>
              <a:t>(1)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+ E</a:t>
            </a:r>
            <a:r>
              <a:rPr lang="en-US" baseline="30000" dirty="0" smtClean="0">
                <a:latin typeface="Courier New" pitchFamily="49" charset="0"/>
                <a:sym typeface="Wingdings" pitchFamily="2" charset="2"/>
              </a:rPr>
              <a:t>(2)  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{</a:t>
            </a:r>
            <a:r>
              <a:rPr lang="en-US" dirty="0" smtClean="0">
                <a:latin typeface="Courier New" pitchFamily="49" charset="0"/>
              </a:rPr>
              <a:t>E.VAL 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 E</a:t>
            </a:r>
            <a:r>
              <a:rPr lang="en-US" baseline="30000" dirty="0" smtClean="0">
                <a:latin typeface="Courier New" pitchFamily="49" charset="0"/>
                <a:sym typeface="Wingdings" pitchFamily="2" charset="2"/>
              </a:rPr>
              <a:t>(1)</a:t>
            </a:r>
            <a:r>
              <a:rPr lang="en-US" dirty="0" smtClean="0">
                <a:latin typeface="Courier New" pitchFamily="49" charset="0"/>
              </a:rPr>
              <a:t>.VAL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+ E</a:t>
            </a:r>
            <a:r>
              <a:rPr lang="en-US" baseline="30000" dirty="0" smtClean="0">
                <a:latin typeface="Courier New" pitchFamily="49" charset="0"/>
                <a:sym typeface="Wingdings" pitchFamily="2" charset="2"/>
              </a:rPr>
              <a:t>(2)</a:t>
            </a:r>
            <a:r>
              <a:rPr lang="en-US" dirty="0" smtClean="0">
                <a:latin typeface="Courier New" pitchFamily="49" charset="0"/>
              </a:rPr>
              <a:t>.VAL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}</a:t>
            </a:r>
            <a:r>
              <a:rPr lang="en-US" baseline="30000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baseline="-25000" dirty="0" smtClean="0">
                <a:latin typeface="Courier New" pitchFamily="49" charset="0"/>
                <a:sym typeface="Wingdings" pitchFamily="2" charset="2"/>
              </a:rPr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Inherited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3200" dirty="0" smtClean="0">
                <a:latin typeface="Centaur" pitchFamily="18" charset="0"/>
              </a:rPr>
              <a:t>The translation of a non-terminal on the RHS of the production is defined in terms of a translation of the non-terminal on the left.</a:t>
            </a:r>
          </a:p>
          <a:p>
            <a:pPr algn="just"/>
            <a:r>
              <a:rPr lang="en-US" sz="3200" dirty="0" smtClean="0">
                <a:latin typeface="Centaur" pitchFamily="18" charset="0"/>
              </a:rPr>
              <a:t>Such a translation is called an inherited translation.</a:t>
            </a:r>
          </a:p>
          <a:p>
            <a:r>
              <a:rPr lang="en-US" dirty="0" smtClean="0">
                <a:latin typeface="Courier New" pitchFamily="49" charset="0"/>
              </a:rPr>
              <a:t>A 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 XYZ     {Y.VAL := 2 * A.VAL}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Terminals</a:t>
            </a:r>
            <a:r>
              <a:rPr lang="en-US" dirty="0" smtClean="0"/>
              <a:t> have only synthesized attributes whose values are provided by the lexical analyzer.</a:t>
            </a:r>
          </a:p>
          <a:p>
            <a:r>
              <a:rPr lang="en-US" dirty="0" smtClean="0"/>
              <a:t>The start </a:t>
            </a:r>
            <a:r>
              <a:rPr lang="en-US" i="1" dirty="0" smtClean="0"/>
              <a:t>non-terminal </a:t>
            </a:r>
            <a:r>
              <a:rPr lang="en-US" dirty="0" smtClean="0"/>
              <a:t>typically has no inherited attributes.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on the parse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the syntax-directed translation for a desk-calculator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276600"/>
          <a:ext cx="7315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</a:t>
                      </a:r>
                      <a:r>
                        <a:rPr lang="en-US" baseline="0" dirty="0" smtClean="0"/>
                        <a:t> Actions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</a:rPr>
                        <a:t>E </a:t>
                      </a:r>
                      <a:r>
                        <a:rPr lang="en-US" dirty="0" smtClean="0">
                          <a:latin typeface="Courier New" pitchFamily="49" charset="0"/>
                          <a:sym typeface="Wingdings" pitchFamily="2" charset="2"/>
                        </a:rPr>
                        <a:t> E</a:t>
                      </a:r>
                      <a:r>
                        <a:rPr lang="en-US" baseline="30000" dirty="0" smtClean="0">
                          <a:latin typeface="Courier New" pitchFamily="49" charset="0"/>
                          <a:sym typeface="Wingdings" pitchFamily="2" charset="2"/>
                        </a:rPr>
                        <a:t>(1)</a:t>
                      </a:r>
                      <a:r>
                        <a:rPr lang="en-US" dirty="0" smtClean="0">
                          <a:latin typeface="Courier New" pitchFamily="49" charset="0"/>
                          <a:sym typeface="Wingdings" pitchFamily="2" charset="2"/>
                        </a:rPr>
                        <a:t>+ E</a:t>
                      </a:r>
                      <a:r>
                        <a:rPr lang="en-US" baseline="30000" dirty="0" smtClean="0">
                          <a:latin typeface="Courier New" pitchFamily="49" charset="0"/>
                          <a:sym typeface="Wingdings" pitchFamily="2" charset="2"/>
                        </a:rPr>
                        <a:t>(2)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</a:rPr>
                        <a:t>{E.VAL :=</a:t>
                      </a:r>
                      <a:r>
                        <a:rPr lang="en-US" dirty="0" smtClean="0">
                          <a:latin typeface="Courier New" pitchFamily="49" charset="0"/>
                          <a:sym typeface="Wingdings" pitchFamily="2" charset="2"/>
                        </a:rPr>
                        <a:t> E</a:t>
                      </a:r>
                      <a:r>
                        <a:rPr lang="en-US" baseline="30000" dirty="0" smtClean="0">
                          <a:latin typeface="Courier New" pitchFamily="49" charset="0"/>
                          <a:sym typeface="Wingdings" pitchFamily="2" charset="2"/>
                        </a:rPr>
                        <a:t>(1)</a:t>
                      </a:r>
                      <a:r>
                        <a:rPr lang="en-US" dirty="0" smtClean="0">
                          <a:latin typeface="Courier New" pitchFamily="49" charset="0"/>
                        </a:rPr>
                        <a:t>.VAL</a:t>
                      </a:r>
                      <a:r>
                        <a:rPr lang="en-US" dirty="0" smtClean="0">
                          <a:latin typeface="Courier New" pitchFamily="49" charset="0"/>
                          <a:sym typeface="Wingdings" pitchFamily="2" charset="2"/>
                        </a:rPr>
                        <a:t>+ E</a:t>
                      </a:r>
                      <a:r>
                        <a:rPr lang="en-US" baseline="30000" dirty="0" smtClean="0">
                          <a:latin typeface="Courier New" pitchFamily="49" charset="0"/>
                          <a:sym typeface="Wingdings" pitchFamily="2" charset="2"/>
                        </a:rPr>
                        <a:t>(2)</a:t>
                      </a:r>
                      <a:r>
                        <a:rPr lang="en-US" dirty="0" smtClean="0">
                          <a:latin typeface="Courier New" pitchFamily="49" charset="0"/>
                        </a:rPr>
                        <a:t>.VAL}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</a:rPr>
                        <a:t>E </a:t>
                      </a:r>
                      <a:r>
                        <a:rPr lang="en-US" dirty="0" smtClean="0">
                          <a:latin typeface="Courier New" pitchFamily="49" charset="0"/>
                          <a:sym typeface="Wingdings" pitchFamily="2" charset="2"/>
                        </a:rPr>
                        <a:t> digit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</a:rPr>
                        <a:t>{E.VAL := digit}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 </a:t>
                      </a:r>
                      <a:r>
                        <a:rPr lang="en-US" dirty="0" smtClean="0">
                          <a:latin typeface="Courier New" pitchFamily="49" charset="0"/>
                          <a:sym typeface="Wingdings" pitchFamily="2" charset="2"/>
                        </a:rPr>
                        <a:t> 0 | 1|..|9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the parse tree  for the string 2 + 3 + 4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the parse tree  for the string 2 + 3 + 4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95400" y="2433638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>
                <a:solidFill>
                  <a:schemeClr val="accent2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29013" y="2433638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>
                <a:solidFill>
                  <a:schemeClr val="accent2"/>
                </a:solidFill>
                <a:latin typeface="Comic Sans MS" pitchFamily="66" charset="0"/>
              </a:rPr>
              <a:t>E</a:t>
            </a:r>
          </a:p>
        </p:txBody>
      </p:sp>
      <p:cxnSp>
        <p:nvCxnSpPr>
          <p:cNvPr id="7" name="AutoShape 6"/>
          <p:cNvCxnSpPr>
            <a:cxnSpLocks noChangeShapeType="1"/>
            <a:endCxn id="5" idx="0"/>
          </p:cNvCxnSpPr>
          <p:nvPr/>
        </p:nvCxnSpPr>
        <p:spPr bwMode="auto">
          <a:xfrm flipH="1">
            <a:off x="1482725" y="2057400"/>
            <a:ext cx="1066800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" name="AutoShape 7"/>
          <p:cNvCxnSpPr>
            <a:cxnSpLocks noChangeShapeType="1"/>
            <a:endCxn id="6" idx="0"/>
          </p:cNvCxnSpPr>
          <p:nvPr/>
        </p:nvCxnSpPr>
        <p:spPr bwMode="auto">
          <a:xfrm>
            <a:off x="2549525" y="2057400"/>
            <a:ext cx="1166813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581400" y="3429000"/>
            <a:ext cx="374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0" dirty="0" smtClean="0">
                <a:solidFill>
                  <a:schemeClr val="accent2"/>
                </a:solidFill>
                <a:latin typeface="Comic Sans MS" pitchFamily="66" charset="0"/>
              </a:rPr>
              <a:t>4</a:t>
            </a:r>
            <a:endParaRPr lang="en-US" altLang="ko-KR" sz="2400" b="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cxnSp>
        <p:nvCxnSpPr>
          <p:cNvPr id="13" name="AutoShape 12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3455988" y="3151188"/>
            <a:ext cx="538162" cy="17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384425" y="2438400"/>
            <a:ext cx="33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400" b="0">
                <a:solidFill>
                  <a:schemeClr val="accent2"/>
                </a:solidFill>
                <a:latin typeface="Comic Sans MS" pitchFamily="66" charset="0"/>
              </a:rPr>
              <a:t>+</a:t>
            </a:r>
          </a:p>
        </p:txBody>
      </p:sp>
      <p:cxnSp>
        <p:nvCxnSpPr>
          <p:cNvPr id="16" name="AutoShape 15"/>
          <p:cNvCxnSpPr>
            <a:cxnSpLocks noChangeShapeType="1"/>
            <a:endCxn id="15" idx="0"/>
          </p:cNvCxnSpPr>
          <p:nvPr/>
        </p:nvCxnSpPr>
        <p:spPr bwMode="auto">
          <a:xfrm>
            <a:off x="2549525" y="2057400"/>
            <a:ext cx="0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09600" y="3581400"/>
            <a:ext cx="37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b="0" dirty="0">
                <a:solidFill>
                  <a:schemeClr val="accent2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321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 smtClean="0">
                <a:solidFill>
                  <a:schemeClr val="accent2"/>
                </a:solidFill>
                <a:latin typeface="Comic Sans MS" pitchFamily="66" charset="0"/>
              </a:rPr>
              <a:t>+</a:t>
            </a:r>
            <a:endParaRPr lang="en-US" altLang="ko-KR" sz="2400" b="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cxnSp>
        <p:nvCxnSpPr>
          <p:cNvPr id="23" name="AutoShape 22"/>
          <p:cNvCxnSpPr>
            <a:cxnSpLocks noChangeShapeType="1"/>
            <a:stCxn id="5" idx="2"/>
          </p:cNvCxnSpPr>
          <p:nvPr/>
        </p:nvCxnSpPr>
        <p:spPr bwMode="auto">
          <a:xfrm rot="16200000" flipH="1">
            <a:off x="1119981" y="3253581"/>
            <a:ext cx="766762" cy="41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09600" y="4495800"/>
            <a:ext cx="4190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0" dirty="0" smtClean="0">
                <a:solidFill>
                  <a:schemeClr val="accent2"/>
                </a:solidFill>
                <a:latin typeface="Comic Sans MS" pitchFamily="66" charset="0"/>
              </a:rPr>
              <a:t>2</a:t>
            </a:r>
            <a:endParaRPr lang="en-US" altLang="ko-KR" sz="2400" b="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057400" y="3505200"/>
            <a:ext cx="37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b="0" dirty="0">
                <a:solidFill>
                  <a:schemeClr val="accent2"/>
                </a:solidFill>
                <a:latin typeface="Comic Sans MS" pitchFamily="66" charset="0"/>
              </a:rPr>
              <a:t>E</a:t>
            </a:r>
          </a:p>
        </p:txBody>
      </p:sp>
      <p:cxnSp>
        <p:nvCxnSpPr>
          <p:cNvPr id="27" name="AutoShape 27"/>
          <p:cNvCxnSpPr>
            <a:cxnSpLocks noChangeShapeType="1"/>
            <a:stCxn id="26" idx="2"/>
          </p:cNvCxnSpPr>
          <p:nvPr/>
        </p:nvCxnSpPr>
        <p:spPr bwMode="auto">
          <a:xfrm>
            <a:off x="2246313" y="3962400"/>
            <a:ext cx="7937" cy="385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362200" y="1600200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>
                <a:solidFill>
                  <a:schemeClr val="accent2"/>
                </a:solidFill>
                <a:latin typeface="Comic Sans MS" pitchFamily="66" charset="0"/>
              </a:rPr>
              <a:t>E</a:t>
            </a:r>
          </a:p>
        </p:txBody>
      </p:sp>
      <p:cxnSp>
        <p:nvCxnSpPr>
          <p:cNvPr id="57" name="AutoShape 13"/>
          <p:cNvCxnSpPr>
            <a:cxnSpLocks noChangeShapeType="1"/>
          </p:cNvCxnSpPr>
          <p:nvPr/>
        </p:nvCxnSpPr>
        <p:spPr bwMode="auto">
          <a:xfrm>
            <a:off x="1524000" y="2895600"/>
            <a:ext cx="69850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8" name="AutoShape 11"/>
          <p:cNvCxnSpPr>
            <a:cxnSpLocks noChangeShapeType="1"/>
          </p:cNvCxnSpPr>
          <p:nvPr/>
        </p:nvCxnSpPr>
        <p:spPr bwMode="auto">
          <a:xfrm flipH="1">
            <a:off x="762000" y="2895600"/>
            <a:ext cx="74930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3" name="AutoShape 27"/>
          <p:cNvCxnSpPr>
            <a:cxnSpLocks noChangeShapeType="1"/>
          </p:cNvCxnSpPr>
          <p:nvPr/>
        </p:nvCxnSpPr>
        <p:spPr bwMode="auto">
          <a:xfrm>
            <a:off x="762000" y="4038600"/>
            <a:ext cx="7937" cy="385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4" name="Text Box 23"/>
          <p:cNvSpPr txBox="1">
            <a:spLocks noChangeArrowheads="1"/>
          </p:cNvSpPr>
          <p:nvPr/>
        </p:nvSpPr>
        <p:spPr bwMode="auto">
          <a:xfrm>
            <a:off x="2057400" y="4495800"/>
            <a:ext cx="4190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0" dirty="0" smtClean="0">
                <a:solidFill>
                  <a:schemeClr val="accent2"/>
                </a:solidFill>
                <a:latin typeface="Comic Sans MS" pitchFamily="66" charset="0"/>
              </a:rPr>
              <a:t>3</a:t>
            </a:r>
            <a:endParaRPr lang="en-US" altLang="ko-KR" sz="2400" b="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cxnSp>
        <p:nvCxnSpPr>
          <p:cNvPr id="75" name="AutoShape 6"/>
          <p:cNvCxnSpPr>
            <a:cxnSpLocks noChangeShapeType="1"/>
          </p:cNvCxnSpPr>
          <p:nvPr/>
        </p:nvCxnSpPr>
        <p:spPr bwMode="auto">
          <a:xfrm flipH="1">
            <a:off x="5826125" y="2286000"/>
            <a:ext cx="1066800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7"/>
          <p:cNvCxnSpPr>
            <a:cxnSpLocks noChangeShapeType="1"/>
          </p:cNvCxnSpPr>
          <p:nvPr/>
        </p:nvCxnSpPr>
        <p:spPr bwMode="auto">
          <a:xfrm>
            <a:off x="6892925" y="2286000"/>
            <a:ext cx="1166813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7924800" y="4114800"/>
            <a:ext cx="374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0" dirty="0" smtClean="0">
                <a:solidFill>
                  <a:schemeClr val="accent2"/>
                </a:solidFill>
                <a:latin typeface="Comic Sans MS" pitchFamily="66" charset="0"/>
              </a:rPr>
              <a:t>4</a:t>
            </a:r>
            <a:endParaRPr lang="en-US" altLang="ko-KR" sz="2400" b="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cxnSp>
        <p:nvCxnSpPr>
          <p:cNvPr id="78" name="AutoShape 12"/>
          <p:cNvCxnSpPr>
            <a:cxnSpLocks noChangeShapeType="1"/>
          </p:cNvCxnSpPr>
          <p:nvPr/>
        </p:nvCxnSpPr>
        <p:spPr bwMode="auto">
          <a:xfrm rot="16200000" flipH="1">
            <a:off x="7893050" y="3765550"/>
            <a:ext cx="538162" cy="17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9" name="Text Box 14"/>
          <p:cNvSpPr txBox="1">
            <a:spLocks noChangeArrowheads="1"/>
          </p:cNvSpPr>
          <p:nvPr/>
        </p:nvSpPr>
        <p:spPr bwMode="auto">
          <a:xfrm>
            <a:off x="6727825" y="2667000"/>
            <a:ext cx="33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400" b="0">
                <a:solidFill>
                  <a:schemeClr val="accent2"/>
                </a:solidFill>
                <a:latin typeface="Comic Sans MS" pitchFamily="66" charset="0"/>
              </a:rPr>
              <a:t>+</a:t>
            </a:r>
          </a:p>
        </p:txBody>
      </p:sp>
      <p:cxnSp>
        <p:nvCxnSpPr>
          <p:cNvPr id="80" name="AutoShape 15"/>
          <p:cNvCxnSpPr>
            <a:cxnSpLocks noChangeShapeType="1"/>
            <a:endCxn id="79" idx="0"/>
          </p:cNvCxnSpPr>
          <p:nvPr/>
        </p:nvCxnSpPr>
        <p:spPr bwMode="auto">
          <a:xfrm>
            <a:off x="6892925" y="2286000"/>
            <a:ext cx="0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Text Box 21"/>
          <p:cNvSpPr txBox="1">
            <a:spLocks noChangeArrowheads="1"/>
          </p:cNvSpPr>
          <p:nvPr/>
        </p:nvSpPr>
        <p:spPr bwMode="auto">
          <a:xfrm>
            <a:off x="5715000" y="3962400"/>
            <a:ext cx="3321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 smtClean="0">
                <a:solidFill>
                  <a:schemeClr val="accent2"/>
                </a:solidFill>
                <a:latin typeface="Comic Sans MS" pitchFamily="66" charset="0"/>
              </a:rPr>
              <a:t>+</a:t>
            </a:r>
            <a:endParaRPr lang="en-US" altLang="ko-KR" sz="2400" b="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cxnSp>
        <p:nvCxnSpPr>
          <p:cNvPr id="83" name="AutoShape 22"/>
          <p:cNvCxnSpPr>
            <a:cxnSpLocks noChangeShapeType="1"/>
          </p:cNvCxnSpPr>
          <p:nvPr/>
        </p:nvCxnSpPr>
        <p:spPr bwMode="auto">
          <a:xfrm rot="16200000" flipH="1">
            <a:off x="5428457" y="3639344"/>
            <a:ext cx="766762" cy="41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" name="AutoShape 27"/>
          <p:cNvCxnSpPr>
            <a:cxnSpLocks noChangeShapeType="1"/>
          </p:cNvCxnSpPr>
          <p:nvPr/>
        </p:nvCxnSpPr>
        <p:spPr bwMode="auto">
          <a:xfrm>
            <a:off x="6781800" y="4800600"/>
            <a:ext cx="7937" cy="385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5867400" y="1371600"/>
            <a:ext cx="2133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dirty="0" smtClean="0">
                <a:solidFill>
                  <a:schemeClr val="accent2"/>
                </a:solidFill>
                <a:latin typeface="Comic Sans MS" pitchFamily="66" charset="0"/>
              </a:rPr>
              <a:t>E</a:t>
            </a:r>
          </a:p>
          <a:p>
            <a:pPr algn="ctr"/>
            <a:r>
              <a:rPr lang="en-US" altLang="ko-KR" sz="2400" dirty="0" err="1" smtClean="0">
                <a:solidFill>
                  <a:schemeClr val="accent2"/>
                </a:solidFill>
                <a:latin typeface="Comic Sans MS" pitchFamily="66" charset="0"/>
              </a:rPr>
              <a:t>E.Val</a:t>
            </a:r>
            <a:r>
              <a:rPr lang="en-US" altLang="ko-KR" sz="2400" dirty="0" smtClean="0">
                <a:solidFill>
                  <a:schemeClr val="accent2"/>
                </a:solidFill>
                <a:latin typeface="Comic Sans MS" pitchFamily="66" charset="0"/>
              </a:rPr>
              <a:t> = 9</a:t>
            </a:r>
            <a:endParaRPr lang="en-US" altLang="ko-KR" sz="2400" b="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cxnSp>
        <p:nvCxnSpPr>
          <p:cNvPr id="88" name="AutoShape 13"/>
          <p:cNvCxnSpPr>
            <a:cxnSpLocks noChangeShapeType="1"/>
          </p:cNvCxnSpPr>
          <p:nvPr/>
        </p:nvCxnSpPr>
        <p:spPr bwMode="auto">
          <a:xfrm>
            <a:off x="5791200" y="3276600"/>
            <a:ext cx="69850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" name="AutoShape 11"/>
          <p:cNvCxnSpPr>
            <a:cxnSpLocks noChangeShapeType="1"/>
          </p:cNvCxnSpPr>
          <p:nvPr/>
        </p:nvCxnSpPr>
        <p:spPr bwMode="auto">
          <a:xfrm flipH="1">
            <a:off x="5029200" y="3276600"/>
            <a:ext cx="74930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1" name="Text Box 23"/>
          <p:cNvSpPr txBox="1">
            <a:spLocks noChangeArrowheads="1"/>
          </p:cNvSpPr>
          <p:nvPr/>
        </p:nvSpPr>
        <p:spPr bwMode="auto">
          <a:xfrm>
            <a:off x="6629400" y="5257800"/>
            <a:ext cx="4190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0" dirty="0" smtClean="0">
                <a:solidFill>
                  <a:schemeClr val="accent2"/>
                </a:solidFill>
                <a:latin typeface="Comic Sans MS" pitchFamily="66" charset="0"/>
              </a:rPr>
              <a:t>3</a:t>
            </a:r>
            <a:endParaRPr lang="en-US" altLang="ko-KR" sz="2400" b="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2" name="Text Box 23"/>
          <p:cNvSpPr txBox="1">
            <a:spLocks noChangeArrowheads="1"/>
          </p:cNvSpPr>
          <p:nvPr/>
        </p:nvSpPr>
        <p:spPr bwMode="auto">
          <a:xfrm>
            <a:off x="4724400" y="5257800"/>
            <a:ext cx="4190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0" dirty="0" smtClean="0">
                <a:solidFill>
                  <a:schemeClr val="accent2"/>
                </a:solidFill>
                <a:latin typeface="Comic Sans MS" pitchFamily="66" charset="0"/>
              </a:rPr>
              <a:t>2</a:t>
            </a:r>
            <a:endParaRPr lang="en-US" altLang="ko-KR" sz="2400" b="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cxnSp>
        <p:nvCxnSpPr>
          <p:cNvPr id="93" name="AutoShape 27"/>
          <p:cNvCxnSpPr>
            <a:cxnSpLocks noChangeShapeType="1"/>
          </p:cNvCxnSpPr>
          <p:nvPr/>
        </p:nvCxnSpPr>
        <p:spPr bwMode="auto">
          <a:xfrm>
            <a:off x="4876800" y="4724400"/>
            <a:ext cx="7937" cy="385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Text Box 23"/>
          <p:cNvSpPr txBox="1">
            <a:spLocks noChangeArrowheads="1"/>
          </p:cNvSpPr>
          <p:nvPr/>
        </p:nvSpPr>
        <p:spPr bwMode="auto">
          <a:xfrm>
            <a:off x="4191000" y="3733800"/>
            <a:ext cx="1600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2"/>
                </a:solidFill>
                <a:latin typeface="Comic Sans MS" pitchFamily="66" charset="0"/>
              </a:rPr>
              <a:t>E</a:t>
            </a:r>
          </a:p>
          <a:p>
            <a:pPr algn="ctr"/>
            <a:r>
              <a:rPr lang="en-US" altLang="ko-KR" sz="2400" b="0" dirty="0" err="1" smtClean="0">
                <a:solidFill>
                  <a:schemeClr val="accent2"/>
                </a:solidFill>
                <a:latin typeface="Comic Sans MS" pitchFamily="66" charset="0"/>
              </a:rPr>
              <a:t>E.Val</a:t>
            </a:r>
            <a:r>
              <a:rPr lang="en-US" altLang="ko-KR" sz="2400" b="0" dirty="0" smtClean="0">
                <a:solidFill>
                  <a:schemeClr val="accent2"/>
                </a:solidFill>
                <a:latin typeface="Comic Sans MS" pitchFamily="66" charset="0"/>
              </a:rPr>
              <a:t> = 2</a:t>
            </a:r>
            <a:endParaRPr lang="en-US" altLang="ko-KR" sz="2400" b="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019800" y="3962400"/>
            <a:ext cx="1600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2"/>
                </a:solidFill>
                <a:latin typeface="Comic Sans MS" pitchFamily="66" charset="0"/>
              </a:rPr>
              <a:t>E</a:t>
            </a:r>
          </a:p>
          <a:p>
            <a:pPr algn="ctr"/>
            <a:r>
              <a:rPr lang="en-US" altLang="ko-KR" sz="2400" b="0" dirty="0" err="1" smtClean="0">
                <a:solidFill>
                  <a:schemeClr val="accent2"/>
                </a:solidFill>
                <a:latin typeface="Comic Sans MS" pitchFamily="66" charset="0"/>
              </a:rPr>
              <a:t>E.Val</a:t>
            </a:r>
            <a:r>
              <a:rPr lang="en-US" altLang="ko-KR" sz="2400" b="0" dirty="0" smtClean="0">
                <a:solidFill>
                  <a:schemeClr val="accent2"/>
                </a:solidFill>
                <a:latin typeface="Comic Sans MS" pitchFamily="66" charset="0"/>
              </a:rPr>
              <a:t> = 3</a:t>
            </a:r>
            <a:endParaRPr lang="en-US" altLang="ko-KR" sz="2400" b="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6" name="Text Box 23"/>
          <p:cNvSpPr txBox="1">
            <a:spLocks noChangeArrowheads="1"/>
          </p:cNvSpPr>
          <p:nvPr/>
        </p:nvSpPr>
        <p:spPr bwMode="auto">
          <a:xfrm>
            <a:off x="5029200" y="2514600"/>
            <a:ext cx="1600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2"/>
                </a:solidFill>
                <a:latin typeface="Comic Sans MS" pitchFamily="66" charset="0"/>
              </a:rPr>
              <a:t>E</a:t>
            </a:r>
          </a:p>
          <a:p>
            <a:pPr algn="ctr"/>
            <a:r>
              <a:rPr lang="en-US" altLang="ko-KR" sz="2400" b="0" dirty="0" err="1" smtClean="0">
                <a:solidFill>
                  <a:schemeClr val="accent2"/>
                </a:solidFill>
                <a:latin typeface="Comic Sans MS" pitchFamily="66" charset="0"/>
              </a:rPr>
              <a:t>E.Val</a:t>
            </a:r>
            <a:r>
              <a:rPr lang="en-US" altLang="ko-KR" sz="2400" b="0" dirty="0" smtClean="0">
                <a:solidFill>
                  <a:schemeClr val="accent2"/>
                </a:solidFill>
                <a:latin typeface="Comic Sans MS" pitchFamily="66" charset="0"/>
              </a:rPr>
              <a:t> = 5</a:t>
            </a:r>
            <a:endParaRPr lang="en-US" altLang="ko-KR" sz="2400" b="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7" name="Text Box 23"/>
          <p:cNvSpPr txBox="1">
            <a:spLocks noChangeArrowheads="1"/>
          </p:cNvSpPr>
          <p:nvPr/>
        </p:nvSpPr>
        <p:spPr bwMode="auto">
          <a:xfrm>
            <a:off x="7239000" y="2819400"/>
            <a:ext cx="1600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2"/>
                </a:solidFill>
                <a:latin typeface="Comic Sans MS" pitchFamily="66" charset="0"/>
              </a:rPr>
              <a:t>E</a:t>
            </a:r>
          </a:p>
          <a:p>
            <a:pPr algn="ctr"/>
            <a:r>
              <a:rPr lang="en-US" altLang="ko-KR" sz="2400" b="0" dirty="0" err="1" smtClean="0">
                <a:solidFill>
                  <a:schemeClr val="accent2"/>
                </a:solidFill>
                <a:latin typeface="Comic Sans MS" pitchFamily="66" charset="0"/>
              </a:rPr>
              <a:t>E.Val</a:t>
            </a:r>
            <a:r>
              <a:rPr lang="en-US" altLang="ko-KR" sz="2400" b="0" dirty="0" smtClean="0">
                <a:solidFill>
                  <a:schemeClr val="accent2"/>
                </a:solidFill>
                <a:latin typeface="Comic Sans MS" pitchFamily="66" charset="0"/>
              </a:rPr>
              <a:t> = 4</a:t>
            </a:r>
            <a:endParaRPr lang="en-US" altLang="ko-KR" sz="2400" b="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3400" y="5715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parse tree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7244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 parse tree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321300"/>
            <a:ext cx="7921625" cy="484188"/>
          </a:xfrm>
        </p:spPr>
        <p:txBody>
          <a:bodyPr>
            <a:normAutofit fontScale="90000"/>
          </a:bodyPr>
          <a:lstStyle/>
          <a:p>
            <a:r>
              <a:rPr lang="en-US" altLang="ko-KR" sz="2800" b="1">
                <a:solidFill>
                  <a:schemeClr val="tx1"/>
                </a:solidFill>
              </a:rPr>
              <a:t>Fig. 5.6.</a:t>
            </a:r>
            <a:r>
              <a:rPr lang="en-US" altLang="ko-KR" sz="2800">
                <a:solidFill>
                  <a:schemeClr val="tx1"/>
                </a:solidFill>
              </a:rPr>
              <a:t> </a:t>
            </a:r>
            <a:r>
              <a:rPr lang="en-US" altLang="ko-KR" sz="2800" i="1">
                <a:solidFill>
                  <a:schemeClr val="tx1"/>
                </a:solidFill>
              </a:rPr>
              <a:t>E.val</a:t>
            </a:r>
            <a:r>
              <a:rPr lang="en-US" altLang="ko-KR" sz="2800">
                <a:solidFill>
                  <a:schemeClr val="tx1"/>
                </a:solidFill>
              </a:rPr>
              <a:t> is synthesized from </a:t>
            </a:r>
            <a:r>
              <a:rPr lang="en-US" altLang="ko-KR" sz="2800" i="1">
                <a:solidFill>
                  <a:schemeClr val="tx1"/>
                </a:solidFill>
              </a:rPr>
              <a:t>E</a:t>
            </a:r>
            <a:r>
              <a:rPr lang="en-US" altLang="ko-KR" sz="2800" baseline="-25000">
                <a:solidFill>
                  <a:schemeClr val="tx1"/>
                </a:solidFill>
              </a:rPr>
              <a:t>1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  <a:r>
              <a:rPr lang="en-US" altLang="ko-KR" sz="2800" i="1">
                <a:solidFill>
                  <a:schemeClr val="tx1"/>
                </a:solidFill>
              </a:rPr>
              <a:t>val</a:t>
            </a:r>
            <a:r>
              <a:rPr lang="en-US" altLang="ko-KR" sz="2800">
                <a:solidFill>
                  <a:schemeClr val="tx1"/>
                </a:solidFill>
              </a:rPr>
              <a:t> and </a:t>
            </a:r>
            <a:r>
              <a:rPr lang="en-US" altLang="ko-KR" sz="2800" i="1">
                <a:solidFill>
                  <a:schemeClr val="tx1"/>
                </a:solidFill>
              </a:rPr>
              <a:t>E</a:t>
            </a:r>
            <a:r>
              <a:rPr lang="en-US" altLang="ko-KR" sz="2800" baseline="-25000">
                <a:solidFill>
                  <a:schemeClr val="tx1"/>
                </a:solidFill>
              </a:rPr>
              <a:t>2</a:t>
            </a:r>
            <a:r>
              <a:rPr lang="en-US" altLang="ko-KR" sz="2800" i="1">
                <a:solidFill>
                  <a:schemeClr val="tx1"/>
                </a:solidFill>
              </a:rPr>
              <a:t>.val</a:t>
            </a:r>
          </a:p>
        </p:txBody>
      </p:sp>
      <p:graphicFrame>
        <p:nvGraphicFramePr>
          <p:cNvPr id="338949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2555875" y="2641600"/>
          <a:ext cx="3960813" cy="1665288"/>
        </p:xfrm>
        <a:graphic>
          <a:graphicData uri="http://schemas.openxmlformats.org/presentationml/2006/ole">
            <p:oleObj spid="_x0000_s4098" name="Visio" r:id="rId3" imgW="3167062" imgH="1332548" progId="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B7324F-E307-4A11-9E17-CAFA2673920F}" type="slidenum">
              <a:rPr lang="en-US" altLang="ko-KR"/>
              <a:pPr/>
              <a:t>16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 a Syntax-Directed Definition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</a:rPr>
              <a:t>Grammar symbols: L, E, T, F, 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n </a:t>
            </a:r>
            <a:r>
              <a:rPr lang="en-US" sz="2400" b="1" dirty="0">
                <a:effectLst/>
              </a:rPr>
              <a:t>,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 + </a:t>
            </a:r>
            <a:r>
              <a:rPr lang="en-US" sz="2400" b="1" dirty="0">
                <a:effectLst/>
              </a:rPr>
              <a:t>,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 * </a:t>
            </a:r>
            <a:r>
              <a:rPr lang="en-US" sz="2400" b="1" dirty="0">
                <a:effectLst/>
              </a:rPr>
              <a:t>,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( </a:t>
            </a:r>
            <a:r>
              <a:rPr lang="en-US" sz="2400" b="1" dirty="0">
                <a:effectLst/>
              </a:rPr>
              <a:t>, 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) </a:t>
            </a:r>
            <a:r>
              <a:rPr lang="en-US" sz="2400" b="1" dirty="0">
                <a:effectLst/>
              </a:rPr>
              <a:t>,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 digit</a:t>
            </a:r>
            <a:endParaRPr lang="en-US" sz="2400" b="1" dirty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</a:rPr>
              <a:t>Non-terminals E, T, F have an attribute called </a:t>
            </a:r>
            <a:r>
              <a:rPr lang="en-US" sz="2400" b="1" i="1" dirty="0" err="1">
                <a:effectLst/>
              </a:rPr>
              <a:t>val</a:t>
            </a:r>
            <a:endParaRPr lang="en-US" sz="2400" b="1" i="1" dirty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</a:rPr>
              <a:t>Terminal 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digit </a:t>
            </a:r>
            <a:r>
              <a:rPr lang="en-US" sz="2400" b="1" dirty="0">
                <a:effectLst/>
              </a:rPr>
              <a:t>has an attribute called </a:t>
            </a:r>
            <a:r>
              <a:rPr lang="en-US" sz="2400" b="1" i="1" dirty="0" err="1">
                <a:effectLst/>
              </a:rPr>
              <a:t>lexval</a:t>
            </a:r>
            <a:endParaRPr lang="en-US" sz="2400" b="1" i="1" dirty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</a:rPr>
              <a:t>The value for </a:t>
            </a:r>
            <a:r>
              <a:rPr lang="en-US" sz="2400" b="1" i="1" dirty="0" err="1">
                <a:effectLst/>
              </a:rPr>
              <a:t>lexval</a:t>
            </a:r>
            <a:r>
              <a:rPr lang="en-US" sz="2400" b="1" i="1" dirty="0">
                <a:effectLst/>
              </a:rPr>
              <a:t> </a:t>
            </a:r>
            <a:r>
              <a:rPr lang="en-US" sz="2400" b="1" dirty="0">
                <a:effectLst/>
              </a:rPr>
              <a:t>is provided by the lexical analyzer.</a:t>
            </a:r>
            <a:endParaRPr lang="en-US" sz="2400" b="1" i="1" dirty="0">
              <a:effectLst/>
            </a:endParaRPr>
          </a:p>
          <a:p>
            <a:pPr>
              <a:buFont typeface="Wingdings" pitchFamily="2" charset="2"/>
              <a:buNone/>
            </a:pPr>
            <a:endParaRPr lang="en-US" sz="2400" b="1" i="1" u="sng" dirty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sz="2400" b="1" u="sng" dirty="0">
                <a:effectLst/>
              </a:rPr>
              <a:t>PRODUCTION	SEMANTIC RULE</a:t>
            </a:r>
          </a:p>
          <a:p>
            <a:pPr>
              <a:buFont typeface="Wingdings" pitchFamily="2" charset="2"/>
              <a:buNone/>
            </a:pPr>
            <a:r>
              <a:rPr lang="en-US" b="1" dirty="0"/>
              <a:t>S</a:t>
            </a:r>
            <a:r>
              <a:rPr lang="en-US" sz="2400" b="1" dirty="0" smtClean="0">
                <a:effectLst/>
              </a:rPr>
              <a:t> </a:t>
            </a:r>
            <a:r>
              <a:rPr lang="en-US" sz="2400" b="1" dirty="0">
                <a:effectLst/>
                <a:sym typeface="Symbol" charset="2"/>
              </a:rPr>
              <a:t> </a:t>
            </a:r>
            <a:r>
              <a:rPr lang="en-US" sz="2400" b="1" dirty="0" smtClean="0">
                <a:effectLst/>
                <a:sym typeface="Symbol" charset="2"/>
              </a:rPr>
              <a:t>E</a:t>
            </a:r>
            <a:r>
              <a:rPr lang="en-US" sz="2400" b="1" baseline="30000" dirty="0" smtClean="0">
                <a:effectLst/>
                <a:sym typeface="Symbol" charset="2"/>
              </a:rPr>
              <a:t> </a:t>
            </a:r>
            <a:r>
              <a:rPr lang="en-US" sz="2400" b="1" dirty="0" smtClean="0">
                <a:effectLst/>
                <a:sym typeface="Symbol" charset="2"/>
              </a:rPr>
              <a:t>$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		</a:t>
            </a:r>
            <a:r>
              <a:rPr lang="en-US" sz="2400" b="1" dirty="0" smtClean="0">
                <a:solidFill>
                  <a:schemeClr val="accent2"/>
                </a:solidFill>
                <a:effectLst/>
                <a:sym typeface="Symbol" charset="2"/>
              </a:rPr>
              <a:t> { </a:t>
            </a:r>
            <a:r>
              <a:rPr lang="en-US" sz="2400" b="1" i="1" dirty="0" smtClean="0">
                <a:effectLst/>
                <a:sym typeface="Symbol" charset="2"/>
              </a:rPr>
              <a:t>print</a:t>
            </a:r>
            <a:r>
              <a:rPr lang="en-US" sz="2400" b="1" dirty="0" smtClean="0">
                <a:effectLst/>
                <a:sym typeface="Symbol" charset="2"/>
              </a:rPr>
              <a:t>(E.</a:t>
            </a:r>
            <a:r>
              <a:rPr lang="en-US" sz="2400" b="1" i="1" dirty="0" smtClean="0">
                <a:effectLst/>
                <a:sym typeface="Symbol" charset="2"/>
              </a:rPr>
              <a:t>val</a:t>
            </a:r>
            <a:r>
              <a:rPr lang="en-US" sz="2400" b="1" dirty="0" smtClean="0">
                <a:effectLst/>
                <a:sym typeface="Symbol" charset="2"/>
              </a:rPr>
              <a:t>)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}</a:t>
            </a:r>
            <a:endParaRPr lang="en-US" sz="2400" b="1" dirty="0">
              <a:effectLst/>
              <a:sym typeface="Symbol" charset="2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  <a:sym typeface="Symbol" charset="2"/>
              </a:rPr>
              <a:t>E  </a:t>
            </a:r>
            <a:r>
              <a:rPr lang="en-US" sz="2400" b="1" dirty="0" smtClean="0">
                <a:effectLst/>
                <a:sym typeface="Symbol" charset="2"/>
              </a:rPr>
              <a:t>E</a:t>
            </a:r>
            <a:r>
              <a:rPr lang="en-US" b="1" baseline="30000" dirty="0" smtClean="0">
                <a:sym typeface="Symbol" charset="2"/>
              </a:rPr>
              <a:t>(1) </a:t>
            </a:r>
            <a:r>
              <a:rPr lang="en-US" sz="2400" b="1" dirty="0" smtClean="0">
                <a:solidFill>
                  <a:schemeClr val="accent2"/>
                </a:solidFill>
                <a:effectLst/>
                <a:sym typeface="Symbol" charset="2"/>
              </a:rPr>
              <a:t>+</a:t>
            </a:r>
            <a:r>
              <a:rPr lang="en-US" sz="2400" b="1" dirty="0" smtClean="0">
                <a:effectLst/>
                <a:sym typeface="Symbol" charset="2"/>
              </a:rPr>
              <a:t> E</a:t>
            </a:r>
            <a:r>
              <a:rPr lang="en-US" b="1" baseline="30000" dirty="0" smtClean="0">
                <a:sym typeface="Symbol" charset="2"/>
              </a:rPr>
              <a:t>(2) </a:t>
            </a:r>
            <a:r>
              <a:rPr lang="en-US" sz="2400" b="1" dirty="0">
                <a:effectLst/>
                <a:sym typeface="Symbol" charset="2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{ </a:t>
            </a:r>
            <a:r>
              <a:rPr lang="en-US" sz="2400" b="1" dirty="0" smtClean="0">
                <a:effectLst/>
                <a:sym typeface="Symbol" charset="2"/>
              </a:rPr>
              <a:t>E.</a:t>
            </a:r>
            <a:r>
              <a:rPr lang="en-US" sz="2400" b="1" i="1" dirty="0" smtClean="0">
                <a:effectLst/>
                <a:sym typeface="Symbol" charset="2"/>
              </a:rPr>
              <a:t>val</a:t>
            </a:r>
            <a:r>
              <a:rPr lang="en-US" sz="2400" b="1" dirty="0" smtClean="0">
                <a:effectLst/>
                <a:sym typeface="Symbol" charset="2"/>
              </a:rPr>
              <a:t> </a:t>
            </a:r>
            <a:r>
              <a:rPr lang="en-US" sz="2400" b="1" dirty="0">
                <a:effectLst/>
                <a:sym typeface="Symbol" charset="2"/>
              </a:rPr>
              <a:t>= </a:t>
            </a:r>
            <a:r>
              <a:rPr lang="en-US" sz="2400" b="1" dirty="0" smtClean="0">
                <a:effectLst/>
                <a:sym typeface="Symbol" charset="2"/>
              </a:rPr>
              <a:t>E</a:t>
            </a:r>
            <a:r>
              <a:rPr lang="en-US" sz="2400" b="1" baseline="30000" dirty="0" smtClean="0">
                <a:effectLst/>
                <a:sym typeface="Symbol" charset="2"/>
              </a:rPr>
              <a:t>(1)</a:t>
            </a:r>
            <a:r>
              <a:rPr lang="en-US" sz="2400" b="1" dirty="0" smtClean="0">
                <a:effectLst/>
                <a:sym typeface="Symbol" charset="2"/>
              </a:rPr>
              <a:t>.</a:t>
            </a:r>
            <a:r>
              <a:rPr lang="en-US" sz="2400" b="1" i="1" dirty="0" err="1" smtClean="0">
                <a:effectLst/>
                <a:sym typeface="Symbol" charset="2"/>
              </a:rPr>
              <a:t>val</a:t>
            </a:r>
            <a:r>
              <a:rPr lang="en-US" sz="2400" b="1" i="1" dirty="0" smtClean="0">
                <a:effectLst/>
                <a:sym typeface="Symbol" charset="2"/>
              </a:rPr>
              <a:t> </a:t>
            </a:r>
            <a:r>
              <a:rPr lang="en-US" sz="2400" b="1" i="1" dirty="0">
                <a:effectLst/>
                <a:sym typeface="Symbol" charset="2"/>
              </a:rPr>
              <a:t>+ </a:t>
            </a:r>
            <a:r>
              <a:rPr lang="en-US" b="1" dirty="0" smtClean="0">
                <a:sym typeface="Symbol" charset="2"/>
              </a:rPr>
              <a:t>E</a:t>
            </a:r>
            <a:r>
              <a:rPr lang="en-US" b="1" baseline="30000" dirty="0" smtClean="0">
                <a:sym typeface="Symbol" charset="2"/>
              </a:rPr>
              <a:t>(2)</a:t>
            </a:r>
            <a:r>
              <a:rPr lang="en-US" sz="2400" b="1" dirty="0" smtClean="0">
                <a:effectLst/>
                <a:sym typeface="Symbol" charset="2"/>
              </a:rPr>
              <a:t>.</a:t>
            </a:r>
            <a:r>
              <a:rPr lang="en-US" sz="2400" b="1" i="1" dirty="0" err="1">
                <a:effectLst/>
                <a:sym typeface="Symbol" charset="2"/>
              </a:rPr>
              <a:t>val</a:t>
            </a:r>
            <a:r>
              <a:rPr lang="en-US" sz="2400" b="1" i="1" dirty="0">
                <a:effectLst/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}</a:t>
            </a:r>
            <a:endParaRPr lang="en-US" sz="2400" b="1" dirty="0">
              <a:effectLst/>
              <a:sym typeface="Symbol" charset="2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  <a:sym typeface="Symbol" charset="2"/>
              </a:rPr>
              <a:t>E  </a:t>
            </a:r>
            <a:r>
              <a:rPr lang="en-US" sz="2400" b="1" dirty="0" smtClean="0">
                <a:effectLst/>
                <a:sym typeface="Symbol" charset="2"/>
              </a:rPr>
              <a:t>E</a:t>
            </a:r>
            <a:r>
              <a:rPr lang="en-US" b="1" baseline="30000" dirty="0" smtClean="0">
                <a:sym typeface="Symbol" charset="2"/>
              </a:rPr>
              <a:t>(1</a:t>
            </a:r>
            <a:r>
              <a:rPr lang="en-US" b="1" baseline="30000" dirty="0" smtClean="0">
                <a:sym typeface="Symbol" charset="2"/>
              </a:rPr>
              <a:t>)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*</a:t>
            </a:r>
            <a:r>
              <a:rPr lang="en-US" sz="2400" b="1" dirty="0" smtClean="0">
                <a:effectLst/>
                <a:sym typeface="Symbol" charset="2"/>
              </a:rPr>
              <a:t> E</a:t>
            </a:r>
            <a:r>
              <a:rPr lang="en-US" b="1" baseline="30000" dirty="0" smtClean="0">
                <a:sym typeface="Symbol" charset="2"/>
              </a:rPr>
              <a:t>(2)</a:t>
            </a:r>
            <a:r>
              <a:rPr lang="en-US" sz="2400" b="1" dirty="0">
                <a:effectLst/>
                <a:sym typeface="Symbol" charset="2"/>
              </a:rPr>
              <a:t>	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{ </a:t>
            </a:r>
            <a:r>
              <a:rPr lang="en-US" b="1" dirty="0" smtClean="0">
                <a:sym typeface="Symbol" charset="2"/>
              </a:rPr>
              <a:t>E.</a:t>
            </a:r>
            <a:r>
              <a:rPr lang="en-US" b="1" i="1" dirty="0" smtClean="0">
                <a:sym typeface="Symbol" charset="2"/>
              </a:rPr>
              <a:t>val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b="1" dirty="0" smtClean="0">
                <a:sym typeface="Symbol" charset="2"/>
              </a:rPr>
              <a:t>= E</a:t>
            </a:r>
            <a:r>
              <a:rPr lang="en-US" b="1" baseline="30000" dirty="0" smtClean="0">
                <a:sym typeface="Symbol" charset="2"/>
              </a:rPr>
              <a:t>(1)</a:t>
            </a:r>
            <a:r>
              <a:rPr lang="en-US" b="1" dirty="0" smtClean="0">
                <a:sym typeface="Symbol" charset="2"/>
              </a:rPr>
              <a:t>.</a:t>
            </a:r>
            <a:r>
              <a:rPr lang="en-US" b="1" i="1" dirty="0" err="1" smtClean="0">
                <a:sym typeface="Symbol" charset="2"/>
              </a:rPr>
              <a:t>val</a:t>
            </a:r>
            <a:r>
              <a:rPr lang="en-US" b="1" i="1" dirty="0" smtClean="0">
                <a:sym typeface="Symbol" charset="2"/>
              </a:rPr>
              <a:t> </a:t>
            </a:r>
            <a:r>
              <a:rPr lang="en-US" b="1" i="1" dirty="0" smtClean="0">
                <a:sym typeface="Symbol" charset="2"/>
              </a:rPr>
              <a:t>* </a:t>
            </a:r>
            <a:r>
              <a:rPr lang="en-US" b="1" dirty="0" smtClean="0">
                <a:sym typeface="Symbol" charset="2"/>
              </a:rPr>
              <a:t>E</a:t>
            </a:r>
            <a:r>
              <a:rPr lang="en-US" b="1" baseline="30000" dirty="0" smtClean="0">
                <a:sym typeface="Symbol" charset="2"/>
              </a:rPr>
              <a:t>(2)</a:t>
            </a:r>
            <a:r>
              <a:rPr lang="en-US" b="1" dirty="0" smtClean="0">
                <a:sym typeface="Symbol" charset="2"/>
              </a:rPr>
              <a:t>.</a:t>
            </a:r>
            <a:r>
              <a:rPr lang="en-US" b="1" i="1" dirty="0" err="1" smtClean="0">
                <a:sym typeface="Symbol" charset="2"/>
              </a:rPr>
              <a:t>val</a:t>
            </a:r>
            <a:r>
              <a:rPr lang="en-US" b="1" i="1" dirty="0" smtClean="0"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}</a:t>
            </a: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b="1" dirty="0" smtClean="0">
                <a:sym typeface="Symbol" charset="2"/>
              </a:rPr>
              <a:t>E 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(</a:t>
            </a:r>
            <a:r>
              <a:rPr lang="en-US" b="1" dirty="0" smtClean="0">
                <a:sym typeface="Symbol" charset="2"/>
              </a:rPr>
              <a:t>E</a:t>
            </a:r>
            <a:r>
              <a:rPr lang="en-US" b="1" baseline="30000" dirty="0" smtClean="0">
                <a:sym typeface="Symbol" charset="2"/>
              </a:rPr>
              <a:t>(1</a:t>
            </a:r>
            <a:r>
              <a:rPr lang="en-US" b="1" baseline="30000" dirty="0" smtClean="0">
                <a:sym typeface="Symbol" charset="2"/>
              </a:rPr>
              <a:t>)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)		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{ </a:t>
            </a:r>
            <a:r>
              <a:rPr lang="en-US" b="1" dirty="0" smtClean="0">
                <a:sym typeface="Symbol" charset="2"/>
              </a:rPr>
              <a:t>E.</a:t>
            </a:r>
            <a:r>
              <a:rPr lang="en-US" b="1" i="1" dirty="0" smtClean="0">
                <a:sym typeface="Symbol" charset="2"/>
              </a:rPr>
              <a:t>val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b="1" dirty="0" smtClean="0">
                <a:sym typeface="Symbol" charset="2"/>
              </a:rPr>
              <a:t>= E</a:t>
            </a:r>
            <a:r>
              <a:rPr lang="en-US" b="1" baseline="30000" dirty="0" smtClean="0">
                <a:sym typeface="Symbol" charset="2"/>
              </a:rPr>
              <a:t>(1)</a:t>
            </a:r>
            <a:r>
              <a:rPr lang="en-US" b="1" dirty="0" smtClean="0">
                <a:sym typeface="Symbol" charset="2"/>
              </a:rPr>
              <a:t>.</a:t>
            </a:r>
            <a:r>
              <a:rPr lang="en-US" b="1" i="1" dirty="0" err="1" smtClean="0">
                <a:sym typeface="Symbol" charset="2"/>
              </a:rPr>
              <a:t>val</a:t>
            </a:r>
            <a:r>
              <a:rPr lang="en-US" b="1" i="1" dirty="0" smtClean="0"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}</a:t>
            </a:r>
            <a:endParaRPr lang="en-US" sz="2400" b="1" dirty="0" smtClean="0">
              <a:effectLst/>
              <a:sym typeface="Symbol" charset="2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effectLst/>
                <a:sym typeface="Symbol" charset="2"/>
              </a:rPr>
              <a:t>E </a:t>
            </a:r>
            <a:r>
              <a:rPr lang="en-US" sz="2400" b="1" dirty="0">
                <a:effectLst/>
                <a:sym typeface="Symbol" charset="2"/>
              </a:rPr>
              <a:t> </a:t>
            </a:r>
            <a:r>
              <a:rPr lang="en-US" sz="2400" b="1" dirty="0" smtClean="0">
                <a:effectLst/>
                <a:sym typeface="Symbol" charset="2"/>
              </a:rPr>
              <a:t>I		</a:t>
            </a:r>
            <a:r>
              <a:rPr lang="en-US" sz="2400" b="1" dirty="0">
                <a:effectLst/>
                <a:sym typeface="Symbol" charset="2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{ </a:t>
            </a:r>
            <a:r>
              <a:rPr lang="en-US" sz="2400" b="1" dirty="0" smtClean="0">
                <a:effectLst/>
                <a:sym typeface="Symbol" charset="2"/>
              </a:rPr>
              <a:t>E.</a:t>
            </a:r>
            <a:r>
              <a:rPr lang="en-US" sz="2400" b="1" i="1" dirty="0" smtClean="0">
                <a:effectLst/>
                <a:sym typeface="Symbol" charset="2"/>
              </a:rPr>
              <a:t>val</a:t>
            </a:r>
            <a:r>
              <a:rPr lang="en-US" sz="2400" b="1" dirty="0" smtClean="0">
                <a:effectLst/>
                <a:sym typeface="Symbol" charset="2"/>
              </a:rPr>
              <a:t> = </a:t>
            </a:r>
            <a:r>
              <a:rPr lang="en-US" b="1" dirty="0" smtClean="0">
                <a:sym typeface="Symbol" charset="2"/>
              </a:rPr>
              <a:t>I.</a:t>
            </a:r>
            <a:r>
              <a:rPr lang="en-US" b="1" i="1" dirty="0" smtClean="0">
                <a:sym typeface="Symbol" charset="2"/>
              </a:rPr>
              <a:t>val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} </a:t>
            </a:r>
            <a:endParaRPr lang="en-US" sz="2400" b="1" dirty="0">
              <a:effectLst/>
              <a:sym typeface="Symbol" charset="2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effectLst/>
                <a:sym typeface="Symbol" charset="2"/>
              </a:rPr>
              <a:t>I </a:t>
            </a:r>
            <a:r>
              <a:rPr lang="en-US" sz="2400" b="1" dirty="0">
                <a:effectLst/>
                <a:sym typeface="Symbol" charset="2"/>
              </a:rPr>
              <a:t> </a:t>
            </a:r>
            <a:r>
              <a:rPr lang="en-US" sz="2400" b="1" dirty="0" smtClean="0">
                <a:effectLst/>
                <a:sym typeface="Symbol" charset="2"/>
              </a:rPr>
              <a:t>I</a:t>
            </a:r>
            <a:r>
              <a:rPr lang="en-US" b="1" baseline="30000" dirty="0" smtClean="0">
                <a:sym typeface="Symbol" charset="2"/>
              </a:rPr>
              <a:t>(1)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digit</a:t>
            </a:r>
            <a:r>
              <a:rPr lang="en-US" sz="2400" b="1" dirty="0" smtClean="0">
                <a:effectLst/>
                <a:sym typeface="Symbol" charset="2"/>
              </a:rPr>
              <a:t> </a:t>
            </a:r>
            <a:r>
              <a:rPr lang="en-US" sz="2400" b="1" dirty="0">
                <a:effectLst/>
                <a:sym typeface="Symbol" charset="2"/>
              </a:rPr>
              <a:t>		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{ </a:t>
            </a:r>
            <a:r>
              <a:rPr lang="en-US" sz="2400" b="1" dirty="0" smtClean="0">
                <a:effectLst/>
                <a:sym typeface="Symbol" charset="2"/>
              </a:rPr>
              <a:t>I.</a:t>
            </a:r>
            <a:r>
              <a:rPr lang="en-US" sz="2400" b="1" i="1" dirty="0" smtClean="0">
                <a:effectLst/>
                <a:sym typeface="Symbol" charset="2"/>
              </a:rPr>
              <a:t>val</a:t>
            </a:r>
            <a:r>
              <a:rPr lang="en-US" sz="2400" b="1" dirty="0" smtClean="0">
                <a:effectLst/>
                <a:sym typeface="Symbol" charset="2"/>
              </a:rPr>
              <a:t> </a:t>
            </a:r>
            <a:r>
              <a:rPr lang="en-US" sz="2400" b="1" dirty="0">
                <a:effectLst/>
                <a:sym typeface="Symbol" charset="2"/>
              </a:rPr>
              <a:t>= </a:t>
            </a:r>
            <a:r>
              <a:rPr lang="en-US" sz="2400" b="1" dirty="0" smtClean="0">
                <a:effectLst/>
                <a:sym typeface="Symbol" charset="2"/>
              </a:rPr>
              <a:t>10 * </a:t>
            </a:r>
            <a:r>
              <a:rPr lang="en-US" b="1" dirty="0" smtClean="0">
                <a:sym typeface="Symbol" charset="2"/>
              </a:rPr>
              <a:t>I</a:t>
            </a:r>
            <a:r>
              <a:rPr lang="en-US" b="1" baseline="30000" dirty="0" smtClean="0">
                <a:sym typeface="Symbol" charset="2"/>
              </a:rPr>
              <a:t>(1</a:t>
            </a:r>
            <a:r>
              <a:rPr lang="en-US" b="1" baseline="30000" dirty="0" smtClean="0">
                <a:sym typeface="Symbol" charset="2"/>
              </a:rPr>
              <a:t>)</a:t>
            </a:r>
            <a:r>
              <a:rPr lang="en-US" b="1" dirty="0" smtClean="0">
                <a:sym typeface="Symbol" charset="2"/>
              </a:rPr>
              <a:t>.</a:t>
            </a:r>
            <a:r>
              <a:rPr lang="en-US" b="1" i="1" dirty="0" err="1" smtClean="0">
                <a:sym typeface="Symbol" charset="2"/>
              </a:rPr>
              <a:t>val</a:t>
            </a:r>
            <a:r>
              <a:rPr lang="en-US" b="1" i="1" dirty="0" smtClean="0">
                <a:sym typeface="Symbol" charset="2"/>
              </a:rPr>
              <a:t> + </a:t>
            </a:r>
            <a:r>
              <a:rPr lang="en-US" b="1" i="1" dirty="0" err="1" smtClean="0">
                <a:sym typeface="Symbol" charset="2"/>
              </a:rPr>
              <a:t>lexval</a:t>
            </a:r>
            <a:r>
              <a:rPr lang="en-US" b="1" i="1" dirty="0" smtClean="0"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} </a:t>
            </a:r>
            <a:endParaRPr lang="en-US" sz="2400" b="1" dirty="0">
              <a:effectLst/>
              <a:sym typeface="Symbol" charset="2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effectLst/>
                <a:sym typeface="Symbol" charset="2"/>
              </a:rPr>
              <a:t>I </a:t>
            </a:r>
            <a:r>
              <a:rPr lang="en-US" sz="2400" b="1" dirty="0">
                <a:effectLst/>
                <a:sym typeface="Symbol" charset="2"/>
              </a:rPr>
              <a:t> 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digit		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{ </a:t>
            </a:r>
            <a:r>
              <a:rPr lang="en-US" sz="2400" b="1" dirty="0" smtClean="0">
                <a:effectLst/>
                <a:sym typeface="Symbol" charset="2"/>
              </a:rPr>
              <a:t>I.</a:t>
            </a:r>
            <a:r>
              <a:rPr lang="en-US" sz="2400" b="1" i="1" dirty="0" smtClean="0">
                <a:effectLst/>
                <a:sym typeface="Symbol" charset="2"/>
              </a:rPr>
              <a:t>val</a:t>
            </a:r>
            <a:r>
              <a:rPr lang="en-US" sz="2400" b="1" dirty="0" smtClean="0">
                <a:effectLst/>
                <a:sym typeface="Symbol" charset="2"/>
              </a:rPr>
              <a:t> = </a:t>
            </a:r>
            <a:r>
              <a:rPr lang="en-US" sz="2400" b="1" i="1" dirty="0" err="1" smtClean="0">
                <a:effectLst/>
                <a:sym typeface="Symbol" charset="2"/>
              </a:rPr>
              <a:t>lexval</a:t>
            </a:r>
            <a:r>
              <a:rPr lang="en-US" sz="2400" b="1" i="1" dirty="0" smtClean="0">
                <a:effectLst/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}</a:t>
            </a:r>
            <a:endParaRPr lang="en-US" sz="2400" b="1" i="1" dirty="0">
              <a:effectLst/>
              <a:sym typeface="Symbol" charset="2"/>
            </a:endParaRP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0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0" y="4419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I.Val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0" y="2286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E.Val</a:t>
            </a:r>
            <a:r>
              <a:rPr lang="en-US" dirty="0" smtClean="0"/>
              <a:t>=23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0" y="228600"/>
            <a:ext cx="7924800" cy="6465332"/>
            <a:chOff x="0" y="228600"/>
            <a:chExt cx="7924800" cy="6465332"/>
          </a:xfrm>
        </p:grpSpPr>
        <p:sp>
          <p:nvSpPr>
            <p:cNvPr id="45" name="Oval 44"/>
            <p:cNvSpPr/>
            <p:nvPr/>
          </p:nvSpPr>
          <p:spPr>
            <a:xfrm>
              <a:off x="0" y="5867400"/>
              <a:ext cx="14478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digit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0" y="63246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LEXVAL = 2</a:t>
              </a:r>
              <a:endParaRPr lang="en-US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28600" y="228600"/>
              <a:ext cx="7696200" cy="5703332"/>
              <a:chOff x="228600" y="228600"/>
              <a:chExt cx="7696200" cy="570333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657600" y="2286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</a:t>
                </a:r>
                <a:endParaRPr lang="en-US" dirty="0"/>
              </a:p>
            </p:txBody>
          </p:sp>
          <p:cxnSp>
            <p:nvCxnSpPr>
              <p:cNvPr id="8" name="Straight Connector 7"/>
              <p:cNvCxnSpPr>
                <a:stCxn id="6" idx="3"/>
              </p:cNvCxnSpPr>
              <p:nvPr/>
            </p:nvCxnSpPr>
            <p:spPr>
              <a:xfrm rot="5400000">
                <a:off x="3314704" y="504548"/>
                <a:ext cx="295555" cy="524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6" idx="5"/>
              </p:cNvCxnSpPr>
              <p:nvPr/>
            </p:nvCxnSpPr>
            <p:spPr>
              <a:xfrm rot="16200000" flipH="1">
                <a:off x="5305145" y="-638455"/>
                <a:ext cx="981354" cy="34959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7467600" y="1600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$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895600" y="9144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4" idx="5"/>
              </p:cNvCxnSpPr>
              <p:nvPr/>
            </p:nvCxnSpPr>
            <p:spPr>
              <a:xfrm rot="16200000" flipH="1">
                <a:off x="4352645" y="237845"/>
                <a:ext cx="600354" cy="27339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4" idx="3"/>
              </p:cNvCxnSpPr>
              <p:nvPr/>
            </p:nvCxnSpPr>
            <p:spPr>
              <a:xfrm rot="5400000">
                <a:off x="2209804" y="999848"/>
                <a:ext cx="447955" cy="10575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1600200" y="17526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21" name="Straight Connector 20"/>
              <p:cNvCxnSpPr>
                <a:stCxn id="14" idx="4"/>
              </p:cNvCxnSpPr>
              <p:nvPr/>
            </p:nvCxnSpPr>
            <p:spPr>
              <a:xfrm rot="5400000">
                <a:off x="2932906" y="1562100"/>
                <a:ext cx="381794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2895600" y="17526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</a:t>
                </a:r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791200" y="19050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19" idx="2"/>
              </p:cNvCxnSpPr>
              <p:nvPr/>
            </p:nvCxnSpPr>
            <p:spPr>
              <a:xfrm rot="10800000" flipV="1">
                <a:off x="762000" y="1981200"/>
                <a:ext cx="8382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9" idx="6"/>
              </p:cNvCxnSpPr>
              <p:nvPr/>
            </p:nvCxnSpPr>
            <p:spPr>
              <a:xfrm>
                <a:off x="2057400" y="1981200"/>
                <a:ext cx="9144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9" idx="4"/>
              </p:cNvCxnSpPr>
              <p:nvPr/>
            </p:nvCxnSpPr>
            <p:spPr>
              <a:xfrm rot="5400000">
                <a:off x="1523206" y="2514600"/>
                <a:ext cx="610394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533400" y="2743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819400" y="2743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600200" y="28194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*</a:t>
                </a:r>
                <a:endParaRPr lang="en-US" dirty="0"/>
              </a:p>
            </p:txBody>
          </p:sp>
          <p:cxnSp>
            <p:nvCxnSpPr>
              <p:cNvPr id="37" name="Straight Connector 36"/>
              <p:cNvCxnSpPr>
                <a:stCxn id="33" idx="4"/>
              </p:cNvCxnSpPr>
              <p:nvPr/>
            </p:nvCxnSpPr>
            <p:spPr>
              <a:xfrm rot="5400000">
                <a:off x="418306" y="3543300"/>
                <a:ext cx="686594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533400" y="3886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/</a:t>
                </a:r>
                <a:endParaRPr lang="en-US" dirty="0"/>
              </a:p>
            </p:txBody>
          </p:sp>
          <p:cxnSp>
            <p:nvCxnSpPr>
              <p:cNvPr id="40" name="Straight Connector 39"/>
              <p:cNvCxnSpPr>
                <a:stCxn id="38" idx="3"/>
              </p:cNvCxnSpPr>
              <p:nvPr/>
            </p:nvCxnSpPr>
            <p:spPr>
              <a:xfrm rot="5400000">
                <a:off x="152404" y="4352648"/>
                <a:ext cx="524155" cy="371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8" idx="5"/>
              </p:cNvCxnSpPr>
              <p:nvPr/>
            </p:nvCxnSpPr>
            <p:spPr>
              <a:xfrm rot="16200000" flipH="1">
                <a:off x="847445" y="4352645"/>
                <a:ext cx="524154" cy="3717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762000" y="4800600"/>
                <a:ext cx="14478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digit</a:t>
                </a:r>
                <a:endParaRPr lang="en-US" dirty="0"/>
              </a:p>
            </p:txBody>
          </p:sp>
          <p:cxnSp>
            <p:nvCxnSpPr>
              <p:cNvPr id="47" name="Straight Connector 46"/>
              <p:cNvCxnSpPr>
                <a:stCxn id="43" idx="4"/>
                <a:endCxn id="45" idx="0"/>
              </p:cNvCxnSpPr>
              <p:nvPr/>
            </p:nvCxnSpPr>
            <p:spPr>
              <a:xfrm rot="16200000" flipH="1">
                <a:off x="171450" y="5314950"/>
                <a:ext cx="609600" cy="495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819400" y="3886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705100" y="3467100"/>
                <a:ext cx="685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/>
              <p:nvPr/>
            </p:nvSpPr>
            <p:spPr>
              <a:xfrm>
                <a:off x="2438400" y="5029200"/>
                <a:ext cx="14478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digit</a:t>
                </a:r>
                <a:endParaRPr lang="en-US" dirty="0"/>
              </a:p>
            </p:txBody>
          </p:sp>
          <p:cxnSp>
            <p:nvCxnSpPr>
              <p:cNvPr id="55" name="Straight Connector 54"/>
              <p:cNvCxnSpPr>
                <a:stCxn id="23" idx="4"/>
              </p:cNvCxnSpPr>
              <p:nvPr/>
            </p:nvCxnSpPr>
            <p:spPr>
              <a:xfrm rot="5400000">
                <a:off x="5828506" y="2552700"/>
                <a:ext cx="381794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791200" y="2743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  <p:cxnSp>
            <p:nvCxnSpPr>
              <p:cNvPr id="58" name="Straight Connector 57"/>
              <p:cNvCxnSpPr>
                <a:stCxn id="56" idx="4"/>
              </p:cNvCxnSpPr>
              <p:nvPr/>
            </p:nvCxnSpPr>
            <p:spPr>
              <a:xfrm rot="5400000">
                <a:off x="5790406" y="3429000"/>
                <a:ext cx="457994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5257800" y="3657600"/>
                <a:ext cx="14478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digit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248400" y="19050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E.Val</a:t>
                </a:r>
                <a:r>
                  <a:rPr lang="en-US" dirty="0" smtClean="0"/>
                  <a:t>=4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324600" y="2819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I.Val</a:t>
                </a:r>
                <a:r>
                  <a:rPr lang="en-US" dirty="0" smtClean="0"/>
                  <a:t>=4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257800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LEXVAL = 4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90800" y="55626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LEXVAL = 5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09600" y="53340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LEXVAL = 3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90600" y="3886200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I.Val</a:t>
                </a:r>
                <a:r>
                  <a:rPr lang="en-US" dirty="0" smtClean="0"/>
                  <a:t>=23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352800" y="38862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I.Val</a:t>
                </a:r>
                <a:r>
                  <a:rPr lang="en-US" dirty="0" smtClean="0"/>
                  <a:t>=5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352800" y="2819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E.Val</a:t>
                </a:r>
                <a:r>
                  <a:rPr lang="en-US" dirty="0" smtClean="0"/>
                  <a:t>=5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85800" y="1295400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E.Val</a:t>
                </a:r>
                <a:r>
                  <a:rPr lang="en-US" dirty="0" smtClean="0"/>
                  <a:t>=115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676400" y="609600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E.Val</a:t>
                </a:r>
                <a:r>
                  <a:rPr lang="en-US" dirty="0" smtClean="0"/>
                  <a:t>=119</a:t>
                </a:r>
                <a:endParaRPr lang="en-US" dirty="0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4495800" y="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23 * 5 + 4</a:t>
            </a:r>
            <a:endParaRPr lang="en-US" sz="4000" dirty="0"/>
          </a:p>
        </p:txBody>
      </p:sp>
      <p:cxnSp>
        <p:nvCxnSpPr>
          <p:cNvPr id="83" name="Straight Connector 82"/>
          <p:cNvCxnSpPr>
            <a:stCxn id="51" idx="4"/>
          </p:cNvCxnSpPr>
          <p:nvPr/>
        </p:nvCxnSpPr>
        <p:spPr>
          <a:xfrm rot="5400000">
            <a:off x="2705100" y="46863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 a Syntax-Directed Definition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</a:rPr>
              <a:t>Grammar symbols: L, E, T, F, 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n </a:t>
            </a:r>
            <a:r>
              <a:rPr lang="en-US" sz="2400" b="1" dirty="0">
                <a:effectLst/>
              </a:rPr>
              <a:t>,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 + </a:t>
            </a:r>
            <a:r>
              <a:rPr lang="en-US" sz="2400" b="1" dirty="0">
                <a:effectLst/>
              </a:rPr>
              <a:t>,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 * </a:t>
            </a:r>
            <a:r>
              <a:rPr lang="en-US" sz="2400" b="1" dirty="0">
                <a:effectLst/>
              </a:rPr>
              <a:t>,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( </a:t>
            </a:r>
            <a:r>
              <a:rPr lang="en-US" sz="2400" b="1" dirty="0">
                <a:effectLst/>
              </a:rPr>
              <a:t>, 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) </a:t>
            </a:r>
            <a:r>
              <a:rPr lang="en-US" sz="2400" b="1" dirty="0">
                <a:effectLst/>
              </a:rPr>
              <a:t>,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 digit</a:t>
            </a:r>
            <a:endParaRPr lang="en-US" sz="2400" b="1" dirty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</a:rPr>
              <a:t>Non-terminals E, T, F have an attribute called </a:t>
            </a:r>
            <a:r>
              <a:rPr lang="en-US" sz="2400" b="1" i="1" dirty="0" err="1">
                <a:effectLst/>
              </a:rPr>
              <a:t>val</a:t>
            </a:r>
            <a:endParaRPr lang="en-US" sz="2400" b="1" i="1" dirty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</a:rPr>
              <a:t>Terminal 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digit </a:t>
            </a:r>
            <a:r>
              <a:rPr lang="en-US" sz="2400" b="1" dirty="0">
                <a:effectLst/>
              </a:rPr>
              <a:t>has an attribute called </a:t>
            </a:r>
            <a:r>
              <a:rPr lang="en-US" sz="2400" b="1" i="1" dirty="0" err="1">
                <a:effectLst/>
              </a:rPr>
              <a:t>lexval</a:t>
            </a:r>
            <a:endParaRPr lang="en-US" sz="2400" b="1" i="1" dirty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</a:rPr>
              <a:t>The value for </a:t>
            </a:r>
            <a:r>
              <a:rPr lang="en-US" sz="2400" b="1" i="1" dirty="0" err="1">
                <a:effectLst/>
              </a:rPr>
              <a:t>lexval</a:t>
            </a:r>
            <a:r>
              <a:rPr lang="en-US" sz="2400" b="1" i="1" dirty="0">
                <a:effectLst/>
              </a:rPr>
              <a:t> </a:t>
            </a:r>
            <a:r>
              <a:rPr lang="en-US" sz="2400" b="1" dirty="0">
                <a:effectLst/>
              </a:rPr>
              <a:t>is provided by the lexical analyzer.</a:t>
            </a:r>
            <a:endParaRPr lang="en-US" sz="2400" b="1" i="1" dirty="0">
              <a:effectLst/>
            </a:endParaRPr>
          </a:p>
          <a:p>
            <a:pPr>
              <a:buFont typeface="Wingdings" pitchFamily="2" charset="2"/>
              <a:buNone/>
            </a:pPr>
            <a:endParaRPr lang="en-US" sz="2400" b="1" i="1" u="sng" dirty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sz="2400" b="1" u="sng" dirty="0">
                <a:effectLst/>
              </a:rPr>
              <a:t>PRODUCTION	SEMANTIC RULE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</a:rPr>
              <a:t>L </a:t>
            </a:r>
            <a:r>
              <a:rPr lang="en-US" sz="2400" b="1" dirty="0">
                <a:effectLst/>
                <a:sym typeface="Symbol" charset="2"/>
              </a:rPr>
              <a:t> E 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n		</a:t>
            </a:r>
            <a:r>
              <a:rPr lang="en-US" sz="2400" b="1" i="1" dirty="0">
                <a:effectLst/>
                <a:sym typeface="Symbol" charset="2"/>
              </a:rPr>
              <a:t>print</a:t>
            </a:r>
            <a:r>
              <a:rPr lang="en-US" sz="2400" b="1" dirty="0">
                <a:effectLst/>
                <a:sym typeface="Symbol" charset="2"/>
              </a:rPr>
              <a:t>(E.</a:t>
            </a:r>
            <a:r>
              <a:rPr lang="en-US" sz="2400" b="1" i="1" dirty="0">
                <a:effectLst/>
                <a:sym typeface="Symbol" charset="2"/>
              </a:rPr>
              <a:t>val</a:t>
            </a:r>
            <a:r>
              <a:rPr lang="en-US" sz="2400" b="1" dirty="0">
                <a:effectLst/>
                <a:sym typeface="Symbol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  <a:sym typeface="Symbol" charset="2"/>
              </a:rPr>
              <a:t>E  E</a:t>
            </a:r>
            <a:r>
              <a:rPr lang="en-US" sz="2400" b="1" baseline="-25000" dirty="0">
                <a:effectLst/>
                <a:sym typeface="Symbol" charset="2"/>
              </a:rPr>
              <a:t>1</a:t>
            </a:r>
            <a:r>
              <a:rPr lang="en-US" sz="2400" b="1" dirty="0">
                <a:effectLst/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+</a:t>
            </a:r>
            <a:r>
              <a:rPr lang="en-US" sz="2400" b="1" dirty="0">
                <a:effectLst/>
                <a:sym typeface="Symbol" charset="2"/>
              </a:rPr>
              <a:t> T		E.</a:t>
            </a:r>
            <a:r>
              <a:rPr lang="en-US" sz="2400" b="1" i="1" dirty="0">
                <a:effectLst/>
                <a:sym typeface="Symbol" charset="2"/>
              </a:rPr>
              <a:t>val</a:t>
            </a:r>
            <a:r>
              <a:rPr lang="en-US" sz="2400" b="1" dirty="0">
                <a:effectLst/>
                <a:sym typeface="Symbol" charset="2"/>
              </a:rPr>
              <a:t> = E</a:t>
            </a:r>
            <a:r>
              <a:rPr lang="en-US" sz="2400" b="1" baseline="-25000" dirty="0">
                <a:effectLst/>
                <a:sym typeface="Symbol" charset="2"/>
              </a:rPr>
              <a:t>1</a:t>
            </a:r>
            <a:r>
              <a:rPr lang="en-US" sz="2400" b="1" dirty="0">
                <a:effectLst/>
                <a:sym typeface="Symbol" charset="2"/>
              </a:rPr>
              <a:t>.</a:t>
            </a:r>
            <a:r>
              <a:rPr lang="en-US" sz="2400" b="1" i="1" dirty="0">
                <a:effectLst/>
                <a:sym typeface="Symbol" charset="2"/>
              </a:rPr>
              <a:t>val + </a:t>
            </a:r>
            <a:r>
              <a:rPr lang="en-US" sz="2400" b="1" dirty="0">
                <a:effectLst/>
                <a:sym typeface="Symbol" charset="2"/>
              </a:rPr>
              <a:t>T.</a:t>
            </a:r>
            <a:r>
              <a:rPr lang="en-US" sz="2400" b="1" i="1" dirty="0">
                <a:effectLst/>
                <a:sym typeface="Symbol" charset="2"/>
              </a:rPr>
              <a:t>val </a:t>
            </a:r>
            <a:endParaRPr lang="en-US" sz="2400" b="1" dirty="0">
              <a:effectLst/>
              <a:sym typeface="Symbol" charset="2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  <a:sym typeface="Symbol" charset="2"/>
              </a:rPr>
              <a:t>E  T			E.</a:t>
            </a:r>
            <a:r>
              <a:rPr lang="en-US" sz="2400" b="1" i="1" dirty="0">
                <a:effectLst/>
                <a:sym typeface="Symbol" charset="2"/>
              </a:rPr>
              <a:t>val</a:t>
            </a:r>
            <a:r>
              <a:rPr lang="en-US" sz="2400" b="1" dirty="0">
                <a:effectLst/>
                <a:sym typeface="Symbol" charset="2"/>
              </a:rPr>
              <a:t> = T.</a:t>
            </a:r>
            <a:r>
              <a:rPr lang="en-US" sz="2400" b="1" i="1" dirty="0">
                <a:effectLst/>
                <a:sym typeface="Symbol" charset="2"/>
              </a:rPr>
              <a:t>val</a:t>
            </a: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  <a:sym typeface="Symbol" charset="2"/>
              </a:rPr>
              <a:t>T  T</a:t>
            </a:r>
            <a:r>
              <a:rPr lang="en-US" sz="2400" b="1" baseline="-25000" dirty="0">
                <a:effectLst/>
                <a:sym typeface="Symbol" charset="2"/>
              </a:rPr>
              <a:t>1</a:t>
            </a:r>
            <a:r>
              <a:rPr lang="en-US" sz="2400" b="1" dirty="0">
                <a:effectLst/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*</a:t>
            </a:r>
            <a:r>
              <a:rPr lang="en-US" sz="2400" b="1" dirty="0">
                <a:effectLst/>
                <a:sym typeface="Symbol" charset="2"/>
              </a:rPr>
              <a:t> F		T.</a:t>
            </a:r>
            <a:r>
              <a:rPr lang="en-US" sz="2400" b="1" i="1" dirty="0">
                <a:effectLst/>
                <a:sym typeface="Symbol" charset="2"/>
              </a:rPr>
              <a:t>val</a:t>
            </a:r>
            <a:r>
              <a:rPr lang="en-US" sz="2400" b="1" dirty="0">
                <a:effectLst/>
                <a:sym typeface="Symbol" charset="2"/>
              </a:rPr>
              <a:t> = T</a:t>
            </a:r>
            <a:r>
              <a:rPr lang="en-US" sz="2400" b="1" baseline="-25000" dirty="0">
                <a:effectLst/>
                <a:sym typeface="Symbol" charset="2"/>
              </a:rPr>
              <a:t>1</a:t>
            </a:r>
            <a:r>
              <a:rPr lang="en-US" sz="2400" b="1" dirty="0">
                <a:effectLst/>
                <a:sym typeface="Symbol" charset="2"/>
              </a:rPr>
              <a:t>.</a:t>
            </a:r>
            <a:r>
              <a:rPr lang="en-US" sz="2400" b="1" i="1" dirty="0">
                <a:effectLst/>
                <a:sym typeface="Symbol" charset="2"/>
              </a:rPr>
              <a:t>val * </a:t>
            </a:r>
            <a:r>
              <a:rPr lang="en-US" sz="2400" b="1" dirty="0">
                <a:effectLst/>
                <a:sym typeface="Symbol" charset="2"/>
              </a:rPr>
              <a:t>F.</a:t>
            </a:r>
            <a:r>
              <a:rPr lang="en-US" sz="2400" b="1" i="1" dirty="0">
                <a:effectLst/>
                <a:sym typeface="Symbol" charset="2"/>
              </a:rPr>
              <a:t>val </a:t>
            </a:r>
            <a:endParaRPr lang="en-US" sz="2400" b="1" dirty="0">
              <a:effectLst/>
              <a:sym typeface="Symbol" charset="2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  <a:sym typeface="Symbol" charset="2"/>
              </a:rPr>
              <a:t>T  F			T.</a:t>
            </a:r>
            <a:r>
              <a:rPr lang="en-US" sz="2400" b="1" i="1" dirty="0">
                <a:effectLst/>
                <a:sym typeface="Symbol" charset="2"/>
              </a:rPr>
              <a:t>val</a:t>
            </a:r>
            <a:r>
              <a:rPr lang="en-US" sz="2400" b="1" dirty="0">
                <a:effectLst/>
                <a:sym typeface="Symbol" charset="2"/>
              </a:rPr>
              <a:t> = F.</a:t>
            </a:r>
            <a:r>
              <a:rPr lang="en-US" sz="2400" b="1" i="1" dirty="0">
                <a:effectLst/>
                <a:sym typeface="Symbol" charset="2"/>
              </a:rPr>
              <a:t>val</a:t>
            </a:r>
            <a:r>
              <a:rPr lang="en-US" sz="2400" b="1" dirty="0">
                <a:effectLst/>
                <a:sym typeface="Symbol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  <a:sym typeface="Symbol" charset="2"/>
              </a:rPr>
              <a:t>F  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(</a:t>
            </a:r>
            <a:r>
              <a:rPr lang="en-US" sz="2400" b="1" dirty="0">
                <a:effectLst/>
                <a:sym typeface="Symbol" charset="2"/>
              </a:rPr>
              <a:t>E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)		</a:t>
            </a:r>
            <a:r>
              <a:rPr lang="en-US" sz="2400" b="1" dirty="0">
                <a:effectLst/>
                <a:sym typeface="Symbol" charset="2"/>
              </a:rPr>
              <a:t>F.</a:t>
            </a:r>
            <a:r>
              <a:rPr lang="en-US" sz="2400" b="1" i="1" dirty="0">
                <a:effectLst/>
                <a:sym typeface="Symbol" charset="2"/>
              </a:rPr>
              <a:t>val</a:t>
            </a:r>
            <a:r>
              <a:rPr lang="en-US" sz="2400" b="1" dirty="0">
                <a:effectLst/>
                <a:sym typeface="Symbol" charset="2"/>
              </a:rPr>
              <a:t> = E.</a:t>
            </a:r>
            <a:r>
              <a:rPr lang="en-US" sz="2400" b="1" i="1" dirty="0">
                <a:effectLst/>
                <a:sym typeface="Symbol" charset="2"/>
              </a:rPr>
              <a:t>val</a:t>
            </a:r>
            <a:r>
              <a:rPr lang="en-US" sz="2400" b="1" dirty="0">
                <a:effectLst/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		</a:t>
            </a:r>
            <a:endParaRPr lang="en-US" sz="2400" b="1" dirty="0">
              <a:effectLst/>
              <a:sym typeface="Symbol" charset="2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effectLst/>
                <a:sym typeface="Symbol" charset="2"/>
              </a:rPr>
              <a:t>F  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digit		</a:t>
            </a:r>
            <a:r>
              <a:rPr lang="en-US" sz="2400" b="1" dirty="0">
                <a:effectLst/>
                <a:sym typeface="Symbol" charset="2"/>
              </a:rPr>
              <a:t>F.</a:t>
            </a:r>
            <a:r>
              <a:rPr lang="en-US" sz="2400" b="1" i="1" dirty="0">
                <a:effectLst/>
                <a:sym typeface="Symbol" charset="2"/>
              </a:rPr>
              <a:t>val</a:t>
            </a:r>
            <a:r>
              <a:rPr lang="en-US" sz="2400" b="1" dirty="0">
                <a:effectLst/>
                <a:sym typeface="Symbol" charset="2"/>
              </a:rPr>
              <a:t> = </a:t>
            </a:r>
            <a:r>
              <a:rPr lang="en-US" sz="2400" b="1" dirty="0">
                <a:solidFill>
                  <a:schemeClr val="accent2"/>
                </a:solidFill>
                <a:effectLst/>
                <a:sym typeface="Symbol" charset="2"/>
              </a:rPr>
              <a:t>digit </a:t>
            </a:r>
            <a:r>
              <a:rPr lang="en-US" sz="2400" b="1" dirty="0">
                <a:effectLst/>
                <a:sym typeface="Symbol" charset="2"/>
              </a:rPr>
              <a:t>.</a:t>
            </a:r>
            <a:r>
              <a:rPr lang="en-US" sz="2400" b="1" i="1" dirty="0" err="1">
                <a:effectLst/>
                <a:sym typeface="Symbol" charset="2"/>
              </a:rPr>
              <a:t>lexval</a:t>
            </a:r>
            <a:endParaRPr lang="en-US" sz="2400" b="1" i="1" dirty="0">
              <a:effectLst/>
              <a:sym typeface="Symbol" charset="2"/>
            </a:endParaRP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Syntax directed translation is the notational framework for intermediate code generation.</a:t>
            </a:r>
          </a:p>
          <a:p>
            <a:pPr algn="just"/>
            <a:r>
              <a:rPr lang="en-US" sz="2800" dirty="0" smtClean="0"/>
              <a:t>It is an extension of context-free grammars.</a:t>
            </a:r>
          </a:p>
          <a:p>
            <a:pPr algn="just"/>
            <a:r>
              <a:rPr lang="en-US" sz="2800" dirty="0" smtClean="0"/>
              <a:t>It allows subroutines or semantic actions to be attached to the productions of a context-free grammar.</a:t>
            </a:r>
          </a:p>
          <a:p>
            <a:pPr algn="just"/>
            <a:r>
              <a:rPr lang="en-US" sz="2800" dirty="0" smtClean="0"/>
              <a:t>These subroutines generate intermediate code when called at appropriate  times by a parser for that grammar.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373688"/>
            <a:ext cx="8064500" cy="647700"/>
          </a:xfrm>
        </p:spPr>
        <p:txBody>
          <a:bodyPr>
            <a:normAutofit fontScale="90000"/>
          </a:bodyPr>
          <a:lstStyle/>
          <a:p>
            <a:r>
              <a:rPr lang="en-US" altLang="ko-KR" sz="2400" b="1">
                <a:solidFill>
                  <a:schemeClr val="tx1"/>
                </a:solidFill>
              </a:rPr>
              <a:t>Fig. 5.2.</a:t>
            </a:r>
            <a:r>
              <a:rPr lang="en-US" altLang="ko-KR" sz="2400">
                <a:solidFill>
                  <a:schemeClr val="tx1"/>
                </a:solidFill>
              </a:rPr>
              <a:t> Syntax-directed definition of a simple desk calculator</a:t>
            </a:r>
          </a:p>
        </p:txBody>
      </p:sp>
      <p:graphicFrame>
        <p:nvGraphicFramePr>
          <p:cNvPr id="292101" name="Group 261"/>
          <p:cNvGraphicFramePr>
            <a:graphicFrameLocks noGrp="1"/>
          </p:cNvGraphicFramePr>
          <p:nvPr>
            <p:ph type="tbl" idx="1"/>
          </p:nvPr>
        </p:nvGraphicFramePr>
        <p:xfrm>
          <a:off x="1979613" y="1198563"/>
          <a:ext cx="5329237" cy="3959227"/>
        </p:xfrm>
        <a:graphic>
          <a:graphicData uri="http://schemas.openxmlformats.org/drawingml/2006/table">
            <a:tbl>
              <a:tblPr/>
              <a:tblGrid>
                <a:gridCol w="1914525"/>
                <a:gridCol w="3414712"/>
              </a:tblGrid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Production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Semantic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L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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E </a:t>
                      </a: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n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 print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(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E.val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E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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E</a:t>
                      </a:r>
                      <a:r>
                        <a:rPr kumimoji="1" lang="en-US" altLang="ko-K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1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 +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 E.val 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:= 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E</a:t>
                      </a:r>
                      <a:r>
                        <a:rPr kumimoji="1" lang="en-US" altLang="ko-K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1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.val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+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T.val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E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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T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굴림" pitchFamily="50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 E.val 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:=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T.val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T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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T</a:t>
                      </a:r>
                      <a:r>
                        <a:rPr kumimoji="1" lang="en-US" altLang="ko-K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1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 *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 T.val 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:=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T</a:t>
                      </a:r>
                      <a:r>
                        <a:rPr kumimoji="1" lang="en-US" altLang="ko-K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1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.val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+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F.val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T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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 T.val 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:=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F.val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F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 (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E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 F.val 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:=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E.val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F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 </a:t>
                      </a: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digit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 F.val 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:= </a:t>
                      </a: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digit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.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lexval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46D1-E868-476E-A5D9-5946BC87FB82}" type="slidenum">
              <a:rPr lang="en-US" altLang="ko-KR"/>
              <a:pPr/>
              <a:t>20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661025"/>
            <a:ext cx="7772400" cy="484188"/>
          </a:xfrm>
        </p:spPr>
        <p:txBody>
          <a:bodyPr/>
          <a:lstStyle/>
          <a:p>
            <a:r>
              <a:rPr lang="en-US" altLang="ko-KR" sz="2400" b="1">
                <a:solidFill>
                  <a:schemeClr val="tx1"/>
                </a:solidFill>
              </a:rPr>
              <a:t>Fig. 5.3.</a:t>
            </a:r>
            <a:r>
              <a:rPr lang="en-US" altLang="ko-KR" sz="2400">
                <a:solidFill>
                  <a:schemeClr val="tx1"/>
                </a:solidFill>
              </a:rPr>
              <a:t> Annotated parse tree for </a:t>
            </a:r>
            <a:r>
              <a:rPr lang="en-US" altLang="ko-KR" sz="2400" b="1">
                <a:solidFill>
                  <a:schemeClr val="tx1"/>
                </a:solidFill>
                <a:latin typeface="Courier New" pitchFamily="49" charset="0"/>
              </a:rPr>
              <a:t>3*5+4</a:t>
            </a:r>
            <a:r>
              <a:rPr lang="en-US" altLang="ko-KR" sz="2400" b="1">
                <a:solidFill>
                  <a:schemeClr val="tx1"/>
                </a:solidFill>
              </a:rPr>
              <a:t>n</a:t>
            </a:r>
            <a:r>
              <a:rPr lang="en-US" altLang="ko-KR" sz="24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334895" name="Object 47"/>
          <p:cNvGraphicFramePr>
            <a:graphicFrameLocks noChangeAspect="1"/>
          </p:cNvGraphicFramePr>
          <p:nvPr>
            <p:ph sz="quarter" idx="1"/>
          </p:nvPr>
        </p:nvGraphicFramePr>
        <p:xfrm>
          <a:off x="1042988" y="1379538"/>
          <a:ext cx="7205662" cy="3808412"/>
        </p:xfrm>
        <a:graphic>
          <a:graphicData uri="http://schemas.openxmlformats.org/presentationml/2006/ole">
            <p:oleObj spid="_x0000_s1026" name="Visio" r:id="rId3" imgW="7206139" imgH="3809048" progId="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355BBE-42C8-4882-9069-74D69D4661C3}" type="slidenum">
              <a:rPr lang="en-US" altLang="ko-KR"/>
              <a:pPr/>
              <a:t>21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373688"/>
            <a:ext cx="8064500" cy="647700"/>
          </a:xfrm>
        </p:spPr>
        <p:txBody>
          <a:bodyPr>
            <a:normAutofit fontScale="90000"/>
          </a:bodyPr>
          <a:lstStyle/>
          <a:p>
            <a:r>
              <a:rPr lang="en-US" altLang="ko-KR" sz="2400" b="1">
                <a:solidFill>
                  <a:schemeClr val="tx1"/>
                </a:solidFill>
              </a:rPr>
              <a:t>Fig. 5.4.</a:t>
            </a:r>
            <a:r>
              <a:rPr lang="en-US" altLang="ko-KR" sz="2400">
                <a:solidFill>
                  <a:schemeClr val="tx1"/>
                </a:solidFill>
              </a:rPr>
              <a:t> Syntax-directed definition with inherited attribute </a:t>
            </a:r>
            <a:r>
              <a:rPr lang="en-US" altLang="ko-KR" sz="2400" b="1" i="1">
                <a:solidFill>
                  <a:schemeClr val="tx1"/>
                </a:solidFill>
              </a:rPr>
              <a:t>L.in.</a:t>
            </a:r>
          </a:p>
        </p:txBody>
      </p:sp>
      <p:graphicFrame>
        <p:nvGraphicFramePr>
          <p:cNvPr id="309312" name="Group 64"/>
          <p:cNvGraphicFramePr>
            <a:graphicFrameLocks noGrp="1"/>
          </p:cNvGraphicFramePr>
          <p:nvPr>
            <p:ph type="tbl" idx="1"/>
          </p:nvPr>
        </p:nvGraphicFramePr>
        <p:xfrm>
          <a:off x="1763713" y="1341438"/>
          <a:ext cx="5400675" cy="3887788"/>
        </p:xfrm>
        <a:graphic>
          <a:graphicData uri="http://schemas.openxmlformats.org/drawingml/2006/table">
            <a:tbl>
              <a:tblPr/>
              <a:tblGrid>
                <a:gridCol w="1939925"/>
                <a:gridCol w="3460750"/>
              </a:tblGrid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Production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Semantic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D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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T L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굴림" pitchFamily="50" charset="-127"/>
                        <a:sym typeface="Symbol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 L.in 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:= 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T.type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T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 </a:t>
                      </a: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int</a:t>
                      </a:r>
                      <a:endParaRPr kumimoji="1" lang="en-US" altLang="ko-KR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굴림" pitchFamily="50" charset="-127"/>
                        <a:sym typeface="Symbol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 T.type 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:= 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T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 </a:t>
                      </a: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real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 T.type 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:=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 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L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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L</a:t>
                      </a:r>
                      <a:r>
                        <a:rPr kumimoji="1" lang="en-US" altLang="ko-K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1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 , </a:t>
                      </a: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id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 L</a:t>
                      </a:r>
                      <a:r>
                        <a:rPr kumimoji="1" lang="en-US" altLang="ko-K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1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.in 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:=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 L.in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 addtype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( </a:t>
                      </a: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id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.entry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,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L.in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L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 </a:t>
                      </a: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  <a:sym typeface="Symbol" charset="2"/>
                        </a:rPr>
                        <a:t>id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 addtype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( </a:t>
                      </a: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id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.entry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,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 L.in 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fol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46-70EA-4BAE-BE0D-4457E7CB0441}" type="slidenum">
              <a:rPr lang="en-US" altLang="ko-KR"/>
              <a:pPr/>
              <a:t>22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608638"/>
            <a:ext cx="7921625" cy="484187"/>
          </a:xfrm>
        </p:spPr>
        <p:txBody>
          <a:bodyPr>
            <a:normAutofit fontScale="90000"/>
          </a:bodyPr>
          <a:lstStyle/>
          <a:p>
            <a:r>
              <a:rPr lang="en-US" altLang="ko-KR" sz="2200" b="1">
                <a:solidFill>
                  <a:schemeClr val="tx1"/>
                </a:solidFill>
              </a:rPr>
              <a:t>Fig. 5.5.</a:t>
            </a:r>
            <a:r>
              <a:rPr lang="en-US" altLang="ko-KR" sz="2200">
                <a:solidFill>
                  <a:schemeClr val="tx1"/>
                </a:solidFill>
              </a:rPr>
              <a:t> Parse tree with inherited attribute </a:t>
            </a:r>
            <a:r>
              <a:rPr lang="en-US" altLang="ko-KR" sz="2200" i="1">
                <a:solidFill>
                  <a:schemeClr val="tx1"/>
                </a:solidFill>
              </a:rPr>
              <a:t>in</a:t>
            </a:r>
            <a:r>
              <a:rPr lang="en-US" altLang="ko-KR" sz="2200">
                <a:solidFill>
                  <a:schemeClr val="tx1"/>
                </a:solidFill>
              </a:rPr>
              <a:t> at each node labeled </a:t>
            </a:r>
            <a:r>
              <a:rPr lang="en-US" altLang="ko-KR" sz="2200" b="1" i="1">
                <a:solidFill>
                  <a:schemeClr val="tx1"/>
                </a:solidFill>
              </a:rPr>
              <a:t>L</a:t>
            </a:r>
            <a:r>
              <a:rPr lang="en-US" altLang="ko-KR" sz="22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336901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1874838" y="2038350"/>
          <a:ext cx="5218112" cy="3119438"/>
        </p:xfrm>
        <a:graphic>
          <a:graphicData uri="http://schemas.openxmlformats.org/presentationml/2006/ole">
            <p:oleObj spid="_x0000_s2050" name="Visio" r:id="rId3" imgW="5218271" imgH="3119438" progId="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A7ED1B-822E-41A7-BA76-6589A9CBB4AF}" type="slidenum">
              <a:rPr lang="en-US" altLang="ko-KR"/>
              <a:pPr/>
              <a:t>23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 the Tree</a:t>
            </a:r>
          </a:p>
        </p:txBody>
      </p:sp>
      <p:sp>
        <p:nvSpPr>
          <p:cNvPr id="817155" name="Text Box 3"/>
          <p:cNvSpPr txBox="1">
            <a:spLocks noChangeArrowheads="1"/>
          </p:cNvSpPr>
          <p:nvPr/>
        </p:nvSpPr>
        <p:spPr bwMode="auto">
          <a:xfrm>
            <a:off x="1219200" y="1219200"/>
            <a:ext cx="3243263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 </a:t>
            </a:r>
            <a:r>
              <a:rPr lang="en-US"/>
              <a:t>real id</a:t>
            </a:r>
            <a:r>
              <a:rPr lang="en-US" baseline="-25000"/>
              <a:t>1</a:t>
            </a:r>
            <a:r>
              <a:rPr lang="en-US"/>
              <a:t>, id</a:t>
            </a:r>
            <a:r>
              <a:rPr lang="en-US" baseline="-25000"/>
              <a:t>2 </a:t>
            </a:r>
            <a:r>
              <a:rPr lang="en-US"/>
              <a:t>, id</a:t>
            </a:r>
            <a:r>
              <a:rPr lang="en-US" baseline="-25000"/>
              <a:t>3</a:t>
            </a:r>
          </a:p>
        </p:txBody>
      </p:sp>
      <p:sp>
        <p:nvSpPr>
          <p:cNvPr id="817156" name="Oval 4"/>
          <p:cNvSpPr>
            <a:spLocks noChangeArrowheads="1"/>
          </p:cNvSpPr>
          <p:nvPr/>
        </p:nvSpPr>
        <p:spPr bwMode="auto">
          <a:xfrm>
            <a:off x="1905000" y="5638800"/>
            <a:ext cx="10668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58" name="Oval 6"/>
          <p:cNvSpPr>
            <a:spLocks noChangeArrowheads="1"/>
          </p:cNvSpPr>
          <p:nvPr/>
        </p:nvSpPr>
        <p:spPr bwMode="auto">
          <a:xfrm>
            <a:off x="5175250" y="5670550"/>
            <a:ext cx="10668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59" name="Text Box 7"/>
          <p:cNvSpPr txBox="1">
            <a:spLocks noChangeArrowheads="1"/>
          </p:cNvSpPr>
          <p:nvPr/>
        </p:nvSpPr>
        <p:spPr bwMode="auto">
          <a:xfrm>
            <a:off x="5186363" y="5715000"/>
            <a:ext cx="1062037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id</a:t>
            </a:r>
          </a:p>
          <a:p>
            <a:r>
              <a:rPr lang="en-US" sz="1800" i="1"/>
              <a:t>entry=</a:t>
            </a:r>
            <a:r>
              <a:rPr lang="en-US" sz="1800"/>
              <a:t>id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817160" name="Oval 8"/>
          <p:cNvSpPr>
            <a:spLocks noChangeArrowheads="1"/>
          </p:cNvSpPr>
          <p:nvPr/>
        </p:nvSpPr>
        <p:spPr bwMode="auto">
          <a:xfrm>
            <a:off x="7162800" y="5638800"/>
            <a:ext cx="10668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61" name="Text Box 9"/>
          <p:cNvSpPr txBox="1">
            <a:spLocks noChangeArrowheads="1"/>
          </p:cNvSpPr>
          <p:nvPr/>
        </p:nvSpPr>
        <p:spPr bwMode="auto">
          <a:xfrm>
            <a:off x="7173913" y="5683250"/>
            <a:ext cx="1062037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id</a:t>
            </a:r>
          </a:p>
          <a:p>
            <a:r>
              <a:rPr lang="en-US" sz="1800" i="1"/>
              <a:t>entry=</a:t>
            </a:r>
            <a:r>
              <a:rPr lang="en-US" sz="1800"/>
              <a:t>id</a:t>
            </a:r>
            <a:r>
              <a:rPr lang="en-US" sz="1800" baseline="-25000"/>
              <a:t>3</a:t>
            </a:r>
          </a:p>
        </p:txBody>
      </p:sp>
      <p:sp>
        <p:nvSpPr>
          <p:cNvPr id="817162" name="Oval 10"/>
          <p:cNvSpPr>
            <a:spLocks noChangeArrowheads="1"/>
          </p:cNvSpPr>
          <p:nvPr/>
        </p:nvSpPr>
        <p:spPr bwMode="auto">
          <a:xfrm>
            <a:off x="3810000" y="4419600"/>
            <a:ext cx="10668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63" name="Text Box 11"/>
          <p:cNvSpPr txBox="1">
            <a:spLocks noChangeArrowheads="1"/>
          </p:cNvSpPr>
          <p:nvPr/>
        </p:nvSpPr>
        <p:spPr bwMode="auto">
          <a:xfrm>
            <a:off x="6521450" y="5791200"/>
            <a:ext cx="260350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,</a:t>
            </a:r>
          </a:p>
        </p:txBody>
      </p:sp>
      <p:sp>
        <p:nvSpPr>
          <p:cNvPr id="817166" name="Text Box 14"/>
          <p:cNvSpPr txBox="1">
            <a:spLocks noChangeArrowheads="1"/>
          </p:cNvSpPr>
          <p:nvPr/>
        </p:nvSpPr>
        <p:spPr bwMode="auto">
          <a:xfrm>
            <a:off x="3962400" y="4432300"/>
            <a:ext cx="833438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L</a:t>
            </a:r>
          </a:p>
          <a:p>
            <a:r>
              <a:rPr lang="en-US" sz="1800" i="1">
                <a:solidFill>
                  <a:schemeClr val="tx1"/>
                </a:solidFill>
              </a:rPr>
              <a:t>in</a:t>
            </a:r>
            <a:r>
              <a:rPr lang="en-US" sz="1800">
                <a:solidFill>
                  <a:schemeClr val="tx1"/>
                </a:solidFill>
              </a:rPr>
              <a:t>=real</a:t>
            </a:r>
          </a:p>
        </p:txBody>
      </p:sp>
      <p:sp>
        <p:nvSpPr>
          <p:cNvPr id="817174" name="Text Box 22"/>
          <p:cNvSpPr txBox="1">
            <a:spLocks noChangeArrowheads="1"/>
          </p:cNvSpPr>
          <p:nvPr/>
        </p:nvSpPr>
        <p:spPr bwMode="auto">
          <a:xfrm>
            <a:off x="2608263" y="3581400"/>
            <a:ext cx="1049337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T</a:t>
            </a:r>
          </a:p>
          <a:p>
            <a:r>
              <a:rPr lang="en-US" sz="1800">
                <a:solidFill>
                  <a:schemeClr val="tx1"/>
                </a:solidFill>
              </a:rPr>
              <a:t>type=real</a:t>
            </a:r>
          </a:p>
        </p:txBody>
      </p:sp>
      <p:sp>
        <p:nvSpPr>
          <p:cNvPr id="817179" name="Oval 27"/>
          <p:cNvSpPr>
            <a:spLocks noChangeArrowheads="1"/>
          </p:cNvSpPr>
          <p:nvPr/>
        </p:nvSpPr>
        <p:spPr bwMode="auto">
          <a:xfrm>
            <a:off x="5334000" y="1219200"/>
            <a:ext cx="1311275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80" name="Text Box 28"/>
          <p:cNvSpPr txBox="1">
            <a:spLocks noChangeArrowheads="1"/>
          </p:cNvSpPr>
          <p:nvPr/>
        </p:nvSpPr>
        <p:spPr bwMode="auto">
          <a:xfrm>
            <a:off x="5791200" y="1295400"/>
            <a:ext cx="404813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17181" name="Line 29"/>
          <p:cNvSpPr>
            <a:spLocks noChangeShapeType="1"/>
          </p:cNvSpPr>
          <p:nvPr/>
        </p:nvSpPr>
        <p:spPr bwMode="auto">
          <a:xfrm flipH="1">
            <a:off x="3962400" y="5181600"/>
            <a:ext cx="152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7183" name="Line 31"/>
          <p:cNvSpPr>
            <a:spLocks noChangeShapeType="1"/>
          </p:cNvSpPr>
          <p:nvPr/>
        </p:nvSpPr>
        <p:spPr bwMode="auto">
          <a:xfrm flipH="1">
            <a:off x="4419600" y="3962400"/>
            <a:ext cx="304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7185" name="Line 33"/>
          <p:cNvSpPr>
            <a:spLocks noChangeShapeType="1"/>
          </p:cNvSpPr>
          <p:nvPr/>
        </p:nvSpPr>
        <p:spPr bwMode="auto">
          <a:xfrm>
            <a:off x="5334000" y="4038600"/>
            <a:ext cx="53340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7187" name="Line 35"/>
          <p:cNvSpPr>
            <a:spLocks noChangeShapeType="1"/>
          </p:cNvSpPr>
          <p:nvPr/>
        </p:nvSpPr>
        <p:spPr bwMode="auto">
          <a:xfrm flipH="1">
            <a:off x="5257800" y="2743200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7188" name="Line 36"/>
          <p:cNvSpPr>
            <a:spLocks noChangeShapeType="1"/>
          </p:cNvSpPr>
          <p:nvPr/>
        </p:nvSpPr>
        <p:spPr bwMode="auto">
          <a:xfrm>
            <a:off x="6096000" y="2895600"/>
            <a:ext cx="53340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7190" name="Line 38"/>
          <p:cNvSpPr>
            <a:spLocks noChangeShapeType="1"/>
          </p:cNvSpPr>
          <p:nvPr/>
        </p:nvSpPr>
        <p:spPr bwMode="auto">
          <a:xfrm>
            <a:off x="6400800" y="2895600"/>
            <a:ext cx="1371600" cy="274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7191" name="Line 39"/>
          <p:cNvSpPr>
            <a:spLocks noChangeShapeType="1"/>
          </p:cNvSpPr>
          <p:nvPr/>
        </p:nvSpPr>
        <p:spPr bwMode="auto">
          <a:xfrm flipH="1">
            <a:off x="4876800" y="4114800"/>
            <a:ext cx="15240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7193" name="Line 41"/>
          <p:cNvSpPr>
            <a:spLocks noChangeShapeType="1"/>
          </p:cNvSpPr>
          <p:nvPr/>
        </p:nvSpPr>
        <p:spPr bwMode="auto">
          <a:xfrm>
            <a:off x="6172200" y="1828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7194" name="Text Box 42"/>
          <p:cNvSpPr txBox="1">
            <a:spLocks noChangeArrowheads="1"/>
          </p:cNvSpPr>
          <p:nvPr/>
        </p:nvSpPr>
        <p:spPr bwMode="auto">
          <a:xfrm>
            <a:off x="2178050" y="59436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real</a:t>
            </a:r>
            <a:endParaRPr lang="en-US" sz="1800" b="1" baseline="-25000"/>
          </a:p>
        </p:txBody>
      </p:sp>
      <p:sp>
        <p:nvSpPr>
          <p:cNvPr id="817195" name="Oval 43"/>
          <p:cNvSpPr>
            <a:spLocks noChangeArrowheads="1"/>
          </p:cNvSpPr>
          <p:nvPr/>
        </p:nvSpPr>
        <p:spPr bwMode="auto">
          <a:xfrm>
            <a:off x="3581400" y="5638800"/>
            <a:ext cx="10668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96" name="Text Box 44"/>
          <p:cNvSpPr txBox="1">
            <a:spLocks noChangeArrowheads="1"/>
          </p:cNvSpPr>
          <p:nvPr/>
        </p:nvSpPr>
        <p:spPr bwMode="auto">
          <a:xfrm>
            <a:off x="3581400" y="5715000"/>
            <a:ext cx="1062038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id</a:t>
            </a:r>
          </a:p>
          <a:p>
            <a:r>
              <a:rPr lang="en-US" sz="1800" i="1"/>
              <a:t>entry=</a:t>
            </a:r>
            <a:r>
              <a:rPr lang="en-US" sz="1800"/>
              <a:t>id</a:t>
            </a:r>
            <a:r>
              <a:rPr lang="en-US" sz="1800" baseline="-25000"/>
              <a:t>1</a:t>
            </a:r>
          </a:p>
        </p:txBody>
      </p:sp>
      <p:sp>
        <p:nvSpPr>
          <p:cNvPr id="817197" name="Text Box 45"/>
          <p:cNvSpPr txBox="1">
            <a:spLocks noChangeArrowheads="1"/>
          </p:cNvSpPr>
          <p:nvPr/>
        </p:nvSpPr>
        <p:spPr bwMode="auto">
          <a:xfrm>
            <a:off x="4724400" y="5791200"/>
            <a:ext cx="260350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,</a:t>
            </a:r>
          </a:p>
        </p:txBody>
      </p:sp>
      <p:sp>
        <p:nvSpPr>
          <p:cNvPr id="817198" name="Oval 46"/>
          <p:cNvSpPr>
            <a:spLocks noChangeArrowheads="1"/>
          </p:cNvSpPr>
          <p:nvPr/>
        </p:nvSpPr>
        <p:spPr bwMode="auto">
          <a:xfrm>
            <a:off x="4572000" y="3276600"/>
            <a:ext cx="10668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99" name="Text Box 47"/>
          <p:cNvSpPr txBox="1">
            <a:spLocks noChangeArrowheads="1"/>
          </p:cNvSpPr>
          <p:nvPr/>
        </p:nvSpPr>
        <p:spPr bwMode="auto">
          <a:xfrm>
            <a:off x="4724400" y="3289300"/>
            <a:ext cx="833438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L</a:t>
            </a:r>
          </a:p>
          <a:p>
            <a:r>
              <a:rPr lang="en-US" sz="1800" i="1">
                <a:solidFill>
                  <a:schemeClr val="tx1"/>
                </a:solidFill>
              </a:rPr>
              <a:t>in</a:t>
            </a:r>
            <a:r>
              <a:rPr lang="en-US" sz="1800">
                <a:solidFill>
                  <a:schemeClr val="tx1"/>
                </a:solidFill>
              </a:rPr>
              <a:t>=real</a:t>
            </a:r>
          </a:p>
        </p:txBody>
      </p:sp>
      <p:sp>
        <p:nvSpPr>
          <p:cNvPr id="817200" name="Oval 48"/>
          <p:cNvSpPr>
            <a:spLocks noChangeArrowheads="1"/>
          </p:cNvSpPr>
          <p:nvPr/>
        </p:nvSpPr>
        <p:spPr bwMode="auto">
          <a:xfrm>
            <a:off x="5638800" y="2044700"/>
            <a:ext cx="10668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201" name="Text Box 49"/>
          <p:cNvSpPr txBox="1">
            <a:spLocks noChangeArrowheads="1"/>
          </p:cNvSpPr>
          <p:nvPr/>
        </p:nvSpPr>
        <p:spPr bwMode="auto">
          <a:xfrm>
            <a:off x="5791200" y="2057400"/>
            <a:ext cx="833438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L</a:t>
            </a:r>
          </a:p>
          <a:p>
            <a:r>
              <a:rPr lang="en-US" sz="1800" i="1">
                <a:solidFill>
                  <a:schemeClr val="tx1"/>
                </a:solidFill>
              </a:rPr>
              <a:t>in</a:t>
            </a:r>
            <a:r>
              <a:rPr lang="en-US" sz="1800">
                <a:solidFill>
                  <a:schemeClr val="tx1"/>
                </a:solidFill>
              </a:rPr>
              <a:t>=real</a:t>
            </a:r>
          </a:p>
        </p:txBody>
      </p:sp>
      <p:sp>
        <p:nvSpPr>
          <p:cNvPr id="817202" name="Oval 50"/>
          <p:cNvSpPr>
            <a:spLocks noChangeArrowheads="1"/>
          </p:cNvSpPr>
          <p:nvPr/>
        </p:nvSpPr>
        <p:spPr bwMode="auto">
          <a:xfrm>
            <a:off x="2590800" y="3505200"/>
            <a:ext cx="10668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203" name="Line 51"/>
          <p:cNvSpPr>
            <a:spLocks noChangeShapeType="1"/>
          </p:cNvSpPr>
          <p:nvPr/>
        </p:nvSpPr>
        <p:spPr bwMode="auto">
          <a:xfrm flipH="1">
            <a:off x="3352800" y="1676400"/>
            <a:ext cx="205740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7204" name="Line 52"/>
          <p:cNvSpPr>
            <a:spLocks noChangeShapeType="1"/>
          </p:cNvSpPr>
          <p:nvPr/>
        </p:nvSpPr>
        <p:spPr bwMode="auto">
          <a:xfrm flipH="1">
            <a:off x="2514600" y="4343400"/>
            <a:ext cx="4572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7205" name="Text Box 53"/>
          <p:cNvSpPr txBox="1">
            <a:spLocks noChangeArrowheads="1"/>
          </p:cNvSpPr>
          <p:nvPr/>
        </p:nvSpPr>
        <p:spPr bwMode="auto">
          <a:xfrm>
            <a:off x="7543800" y="4006850"/>
            <a:ext cx="1550988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addtype(id</a:t>
            </a:r>
            <a:r>
              <a:rPr lang="en-US" sz="1600" baseline="-25000"/>
              <a:t>1</a:t>
            </a:r>
            <a:r>
              <a:rPr lang="en-US" sz="1600"/>
              <a:t>,real)</a:t>
            </a:r>
          </a:p>
        </p:txBody>
      </p:sp>
      <p:sp>
        <p:nvSpPr>
          <p:cNvPr id="817206" name="Freeform 54"/>
          <p:cNvSpPr>
            <a:spLocks/>
          </p:cNvSpPr>
          <p:nvPr/>
        </p:nvSpPr>
        <p:spPr bwMode="auto">
          <a:xfrm>
            <a:off x="4419600" y="4343400"/>
            <a:ext cx="3581400" cy="660400"/>
          </a:xfrm>
          <a:custGeom>
            <a:avLst/>
            <a:gdLst/>
            <a:ahLst/>
            <a:cxnLst>
              <a:cxn ang="0">
                <a:pos x="0" y="224"/>
              </a:cxn>
              <a:cxn ang="0">
                <a:pos x="912" y="32"/>
              </a:cxn>
              <a:cxn ang="0">
                <a:pos x="1392" y="416"/>
              </a:cxn>
              <a:cxn ang="0">
                <a:pos x="2160" y="32"/>
              </a:cxn>
            </a:cxnLst>
            <a:rect l="0" t="0" r="r" b="b"/>
            <a:pathLst>
              <a:path w="2160" h="416">
                <a:moveTo>
                  <a:pt x="0" y="224"/>
                </a:moveTo>
                <a:cubicBezTo>
                  <a:pt x="340" y="112"/>
                  <a:pt x="680" y="0"/>
                  <a:pt x="912" y="32"/>
                </a:cubicBezTo>
                <a:cubicBezTo>
                  <a:pt x="1144" y="64"/>
                  <a:pt x="1184" y="416"/>
                  <a:pt x="1392" y="416"/>
                </a:cubicBezTo>
                <a:cubicBezTo>
                  <a:pt x="1600" y="416"/>
                  <a:pt x="1880" y="224"/>
                  <a:pt x="2160" y="32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7207" name="Freeform 55"/>
          <p:cNvSpPr>
            <a:spLocks/>
          </p:cNvSpPr>
          <p:nvPr/>
        </p:nvSpPr>
        <p:spPr bwMode="auto">
          <a:xfrm>
            <a:off x="5334000" y="3200400"/>
            <a:ext cx="27432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672" y="0"/>
              </a:cxn>
              <a:cxn ang="0">
                <a:pos x="1200" y="240"/>
              </a:cxn>
              <a:cxn ang="0">
                <a:pos x="1728" y="0"/>
              </a:cxn>
            </a:cxnLst>
            <a:rect l="0" t="0" r="r" b="b"/>
            <a:pathLst>
              <a:path w="1728" h="240">
                <a:moveTo>
                  <a:pt x="0" y="240"/>
                </a:moveTo>
                <a:cubicBezTo>
                  <a:pt x="236" y="120"/>
                  <a:pt x="472" y="0"/>
                  <a:pt x="672" y="0"/>
                </a:cubicBezTo>
                <a:cubicBezTo>
                  <a:pt x="872" y="0"/>
                  <a:pt x="1024" y="240"/>
                  <a:pt x="1200" y="240"/>
                </a:cubicBezTo>
                <a:cubicBezTo>
                  <a:pt x="1376" y="240"/>
                  <a:pt x="1640" y="40"/>
                  <a:pt x="1728" y="0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7208" name="Text Box 56"/>
          <p:cNvSpPr txBox="1">
            <a:spLocks noChangeArrowheads="1"/>
          </p:cNvSpPr>
          <p:nvPr/>
        </p:nvSpPr>
        <p:spPr bwMode="auto">
          <a:xfrm>
            <a:off x="7516813" y="2787650"/>
            <a:ext cx="1550987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addtype(id</a:t>
            </a:r>
            <a:r>
              <a:rPr lang="en-US" sz="1600" baseline="-25000"/>
              <a:t>2</a:t>
            </a:r>
            <a:r>
              <a:rPr lang="en-US" sz="1600"/>
              <a:t>,real)</a:t>
            </a:r>
          </a:p>
        </p:txBody>
      </p:sp>
      <p:sp>
        <p:nvSpPr>
          <p:cNvPr id="817209" name="Freeform 57"/>
          <p:cNvSpPr>
            <a:spLocks/>
          </p:cNvSpPr>
          <p:nvPr/>
        </p:nvSpPr>
        <p:spPr bwMode="auto">
          <a:xfrm>
            <a:off x="6172200" y="1968500"/>
            <a:ext cx="1828800" cy="495300"/>
          </a:xfrm>
          <a:custGeom>
            <a:avLst/>
            <a:gdLst/>
            <a:ahLst/>
            <a:cxnLst>
              <a:cxn ang="0">
                <a:pos x="0" y="248"/>
              </a:cxn>
              <a:cxn ang="0">
                <a:pos x="480" y="8"/>
              </a:cxn>
              <a:cxn ang="0">
                <a:pos x="720" y="296"/>
              </a:cxn>
              <a:cxn ang="0">
                <a:pos x="1152" y="104"/>
              </a:cxn>
            </a:cxnLst>
            <a:rect l="0" t="0" r="r" b="b"/>
            <a:pathLst>
              <a:path w="1152" h="312">
                <a:moveTo>
                  <a:pt x="0" y="248"/>
                </a:moveTo>
                <a:cubicBezTo>
                  <a:pt x="180" y="124"/>
                  <a:pt x="360" y="0"/>
                  <a:pt x="480" y="8"/>
                </a:cubicBezTo>
                <a:cubicBezTo>
                  <a:pt x="600" y="16"/>
                  <a:pt x="608" y="280"/>
                  <a:pt x="720" y="296"/>
                </a:cubicBezTo>
                <a:cubicBezTo>
                  <a:pt x="832" y="312"/>
                  <a:pt x="992" y="208"/>
                  <a:pt x="1152" y="104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7210" name="Text Box 58"/>
          <p:cNvSpPr txBox="1">
            <a:spLocks noChangeArrowheads="1"/>
          </p:cNvSpPr>
          <p:nvPr/>
        </p:nvSpPr>
        <p:spPr bwMode="auto">
          <a:xfrm>
            <a:off x="7543800" y="1752600"/>
            <a:ext cx="1550988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addtype(id</a:t>
            </a:r>
            <a:r>
              <a:rPr lang="en-US" sz="1600" baseline="-25000"/>
              <a:t>3</a:t>
            </a:r>
            <a:r>
              <a:rPr lang="en-US" sz="1600"/>
              <a:t>,real)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5AD7E075-31A3-4B37-8F03-0949907429D6}" type="slidenum">
              <a:rPr lang="en-US"/>
              <a:pPr/>
              <a:t>25</a:t>
            </a:fld>
            <a:endParaRPr lang="en-US"/>
          </a:p>
        </p:txBody>
      </p:sp>
      <p:sp>
        <p:nvSpPr>
          <p:cNvPr id="120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effectLst/>
                <a:ea typeface="굴림" pitchFamily="50" charset="-127"/>
              </a:rPr>
              <a:t>Three-address code</a:t>
            </a:r>
          </a:p>
        </p:txBody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ffectLst/>
                <a:ea typeface="굴림" pitchFamily="50" charset="-127"/>
              </a:rPr>
              <a:t>A more common representation is THREE-ADDRESS CODE .</a:t>
            </a:r>
          </a:p>
          <a:p>
            <a:pPr>
              <a:lnSpc>
                <a:spcPct val="90000"/>
              </a:lnSpc>
            </a:pPr>
            <a:r>
              <a:rPr lang="en-US" altLang="ko-KR">
                <a:effectLst/>
                <a:ea typeface="굴림" pitchFamily="50" charset="-127"/>
              </a:rPr>
              <a:t>Three address code is close to assembly language, making machine code generation easier.</a:t>
            </a:r>
          </a:p>
          <a:p>
            <a:pPr>
              <a:lnSpc>
                <a:spcPct val="90000"/>
              </a:lnSpc>
            </a:pPr>
            <a:r>
              <a:rPr lang="en-US" altLang="ko-KR">
                <a:effectLst/>
                <a:ea typeface="굴림" pitchFamily="50" charset="-127"/>
              </a:rPr>
              <a:t>Three address has statements of the form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>
                <a:effectLst/>
                <a:ea typeface="굴림" pitchFamily="50" charset="-127"/>
              </a:rPr>
              <a:t>x := y op z</a:t>
            </a:r>
          </a:p>
          <a:p>
            <a:pPr>
              <a:lnSpc>
                <a:spcPct val="90000"/>
              </a:lnSpc>
            </a:pPr>
            <a:r>
              <a:rPr lang="en-US" altLang="ko-KR">
                <a:effectLst/>
                <a:ea typeface="굴림" pitchFamily="50" charset="-127"/>
              </a:rPr>
              <a:t>To get an expression like x + y * z, we introduce TEMPORARIES: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>
                <a:effectLst/>
                <a:ea typeface="굴림" pitchFamily="50" charset="-127"/>
              </a:rPr>
              <a:t>t1 := y * z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>
                <a:effectLst/>
                <a:ea typeface="굴림" pitchFamily="50" charset="-127"/>
              </a:rPr>
              <a:t>t2 := x + t1</a:t>
            </a:r>
          </a:p>
          <a:p>
            <a:pPr>
              <a:lnSpc>
                <a:spcPct val="90000"/>
              </a:lnSpc>
            </a:pPr>
            <a:r>
              <a:rPr lang="en-US" altLang="ko-KR">
                <a:effectLst/>
                <a:ea typeface="굴림" pitchFamily="50" charset="-127"/>
              </a:rPr>
              <a:t>Three address is easy to generate from syntax trees. We associate a temporary with each interior tree node.</a:t>
            </a:r>
            <a:endParaRPr lang="en-US" altLang="ko-KR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Address Code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51023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Statements of general form </a:t>
            </a:r>
            <a:r>
              <a:rPr lang="en-US" dirty="0">
                <a:latin typeface="Verdana" pitchFamily="34" charset="0"/>
              </a:rPr>
              <a:t>x:=y op z</a:t>
            </a:r>
          </a:p>
          <a:p>
            <a:r>
              <a:rPr lang="en-US" dirty="0" smtClean="0"/>
              <a:t>No </a:t>
            </a:r>
            <a:r>
              <a:rPr lang="en-US" dirty="0"/>
              <a:t>built-up arithmetic expressions are allowed.</a:t>
            </a:r>
          </a:p>
          <a:p>
            <a:r>
              <a:rPr lang="en-US" dirty="0" smtClean="0"/>
              <a:t>As </a:t>
            </a:r>
            <a:r>
              <a:rPr lang="en-US" dirty="0"/>
              <a:t>a result, </a:t>
            </a:r>
            <a:r>
              <a:rPr lang="en-US" dirty="0">
                <a:latin typeface="Verdana" pitchFamily="34" charset="0"/>
              </a:rPr>
              <a:t>x:=y + z * w</a:t>
            </a:r>
            <a:br>
              <a:rPr lang="en-US" dirty="0">
                <a:latin typeface="Verdana" pitchFamily="34" charset="0"/>
              </a:rPr>
            </a:br>
            <a:r>
              <a:rPr lang="en-US" dirty="0"/>
              <a:t>should be represented as</a:t>
            </a:r>
            <a:br>
              <a:rPr lang="en-US" dirty="0"/>
            </a:br>
            <a:r>
              <a:rPr lang="en-US" dirty="0">
                <a:latin typeface="Verdana" pitchFamily="34" charset="0"/>
              </a:rPr>
              <a:t>t</a:t>
            </a:r>
            <a:r>
              <a:rPr lang="en-US" baseline="-25000" dirty="0">
                <a:latin typeface="Verdana" pitchFamily="34" charset="0"/>
              </a:rPr>
              <a:t>1</a:t>
            </a:r>
            <a:r>
              <a:rPr lang="en-US" dirty="0">
                <a:latin typeface="Verdana" pitchFamily="34" charset="0"/>
              </a:rPr>
              <a:t>:=z * w</a:t>
            </a:r>
            <a:br>
              <a:rPr lang="en-US" dirty="0">
                <a:latin typeface="Verdana" pitchFamily="34" charset="0"/>
              </a:rPr>
            </a:br>
            <a:r>
              <a:rPr lang="en-US" dirty="0">
                <a:latin typeface="Verdana" pitchFamily="34" charset="0"/>
              </a:rPr>
              <a:t>t</a:t>
            </a:r>
            <a:r>
              <a:rPr lang="en-US" baseline="-25000" dirty="0">
                <a:latin typeface="Verdana" pitchFamily="34" charset="0"/>
              </a:rPr>
              <a:t>2</a:t>
            </a:r>
            <a:r>
              <a:rPr lang="en-US" dirty="0">
                <a:latin typeface="Verdana" pitchFamily="34" charset="0"/>
              </a:rPr>
              <a:t>:=y + t</a:t>
            </a:r>
            <a:r>
              <a:rPr lang="en-US" baseline="-25000" dirty="0">
                <a:latin typeface="Verdana" pitchFamily="34" charset="0"/>
              </a:rPr>
              <a:t>1</a:t>
            </a:r>
            <a:r>
              <a:rPr lang="en-US" dirty="0">
                <a:latin typeface="Verdana" pitchFamily="34" charset="0"/>
              </a:rPr>
              <a:t/>
            </a:r>
            <a:br>
              <a:rPr lang="en-US" dirty="0">
                <a:latin typeface="Verdana" pitchFamily="34" charset="0"/>
              </a:rPr>
            </a:br>
            <a:r>
              <a:rPr lang="en-US" dirty="0">
                <a:latin typeface="Verdana" pitchFamily="34" charset="0"/>
              </a:rPr>
              <a:t>x:=t</a:t>
            </a:r>
            <a:r>
              <a:rPr lang="en-US" baseline="-25000" dirty="0">
                <a:latin typeface="Verdana" pitchFamily="34" charset="0"/>
              </a:rPr>
              <a:t>2</a:t>
            </a:r>
          </a:p>
          <a:p>
            <a:r>
              <a:rPr lang="en-US" dirty="0" smtClean="0"/>
              <a:t>Observe </a:t>
            </a:r>
            <a:r>
              <a:rPr lang="en-US" dirty="0"/>
              <a:t>that given the syntax-tree or the dag of the graphical representation we can easily derive a three address code for assignments as above.</a:t>
            </a:r>
          </a:p>
          <a:p>
            <a:r>
              <a:rPr lang="en-US" dirty="0" smtClean="0"/>
              <a:t>In </a:t>
            </a:r>
            <a:r>
              <a:rPr lang="en-US" dirty="0"/>
              <a:t>fact three-address code is a linearization of the tree.</a:t>
            </a:r>
          </a:p>
          <a:p>
            <a:r>
              <a:rPr lang="en-US" dirty="0" smtClean="0"/>
              <a:t>Three-address </a:t>
            </a:r>
            <a:r>
              <a:rPr lang="en-US" dirty="0"/>
              <a:t>code is useful: related to machine-language/ simple/ </a:t>
            </a:r>
            <a:r>
              <a:rPr lang="en-US" dirty="0" err="1" smtClean="0"/>
              <a:t>optimisable</a:t>
            </a:r>
            <a:r>
              <a:rPr lang="en-US" dirty="0"/>
              <a:t>.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09939C3B-5648-4E00-89F6-DF677CCF7F43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6.2 Three-Address Code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three-address code, there is at most one operator on the right side of an instruction; that is, no built-up arithmetic expressions are permitted.</a:t>
            </a:r>
          </a:p>
          <a:p>
            <a:pPr>
              <a:buFontTx/>
              <a:buNone/>
            </a:pPr>
            <a:r>
              <a:rPr lang="en-US" altLang="zh-TW" dirty="0"/>
              <a:t>		</a:t>
            </a:r>
            <a:r>
              <a:rPr lang="en-US" altLang="zh-TW" b="1" dirty="0" err="1">
                <a:latin typeface="Courier New" pitchFamily="49" charset="0"/>
              </a:rPr>
              <a:t>x+y</a:t>
            </a:r>
            <a:r>
              <a:rPr lang="en-US" altLang="zh-TW" b="1" dirty="0">
                <a:latin typeface="Courier New" pitchFamily="49" charset="0"/>
              </a:rPr>
              <a:t>*z </a:t>
            </a:r>
            <a:r>
              <a:rPr lang="en-US" altLang="zh-TW" b="1" dirty="0">
                <a:latin typeface="Courier New" pitchFamily="49" charset="0"/>
                <a:sym typeface="Symbol" charset="2"/>
              </a:rPr>
              <a:t> t</a:t>
            </a:r>
            <a:r>
              <a:rPr lang="en-US" altLang="zh-TW" b="1" baseline="-25000" dirty="0">
                <a:latin typeface="Courier New" pitchFamily="49" charset="0"/>
                <a:sym typeface="Symbol" charset="2"/>
              </a:rPr>
              <a:t>1 </a:t>
            </a:r>
            <a:r>
              <a:rPr lang="en-US" altLang="zh-TW" b="1" dirty="0">
                <a:latin typeface="Courier New" pitchFamily="49" charset="0"/>
                <a:sym typeface="Symbol" charset="2"/>
              </a:rPr>
              <a:t>= y * z  </a:t>
            </a:r>
          </a:p>
          <a:p>
            <a:pPr>
              <a:buFontTx/>
              <a:buNone/>
            </a:pPr>
            <a:r>
              <a:rPr lang="en-US" altLang="zh-TW" b="1" dirty="0">
                <a:latin typeface="Courier New" pitchFamily="49" charset="0"/>
                <a:sym typeface="Symbol" charset="2"/>
              </a:rPr>
              <a:t>			   t</a:t>
            </a:r>
            <a:r>
              <a:rPr lang="en-US" altLang="zh-TW" b="1" baseline="-25000" dirty="0">
                <a:latin typeface="Courier New" pitchFamily="49" charset="0"/>
                <a:sym typeface="Symbol" charset="2"/>
              </a:rPr>
              <a:t>2 </a:t>
            </a:r>
            <a:r>
              <a:rPr lang="en-US" altLang="zh-TW" b="1" dirty="0">
                <a:latin typeface="Courier New" pitchFamily="49" charset="0"/>
                <a:sym typeface="Symbol" charset="2"/>
              </a:rPr>
              <a:t>= x + t</a:t>
            </a:r>
            <a:r>
              <a:rPr lang="en-US" altLang="zh-TW" b="1" baseline="-25000" dirty="0">
                <a:latin typeface="Courier New" pitchFamily="49" charset="0"/>
                <a:sym typeface="Symbol" charset="2"/>
              </a:rPr>
              <a:t>1</a:t>
            </a:r>
          </a:p>
          <a:p>
            <a:r>
              <a:rPr lang="en-US" altLang="zh-TW" b="1" i="1" dirty="0"/>
              <a:t>Example</a:t>
            </a:r>
            <a:r>
              <a:rPr lang="en-US" altLang="zh-TW" b="1" dirty="0"/>
              <a:t> 6.4</a:t>
            </a:r>
            <a:r>
              <a:rPr lang="en-US" altLang="zh-TW" dirty="0"/>
              <a:t>:</a:t>
            </a:r>
            <a:endParaRPr lang="en-US" altLang="zh-TW" b="1" i="1" dirty="0"/>
          </a:p>
        </p:txBody>
      </p:sp>
      <p:pic>
        <p:nvPicPr>
          <p:cNvPr id="275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81400"/>
            <a:ext cx="52197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140C033C-599D-4DA2-9B92-217C4FE21364}" type="slidenum">
              <a:rPr lang="en-US"/>
              <a:pPr/>
              <a:t>28</a:t>
            </a:fld>
            <a:endParaRPr lang="en-US"/>
          </a:p>
        </p:txBody>
      </p:sp>
      <p:sp>
        <p:nvSpPr>
          <p:cNvPr id="1206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0">
                <a:effectLst/>
                <a:ea typeface="굴림" pitchFamily="50" charset="-127"/>
              </a:rPr>
              <a:t>Types of Three Address code statements</a:t>
            </a:r>
          </a:p>
        </p:txBody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5257800"/>
          </a:xfrm>
        </p:spPr>
        <p:txBody>
          <a:bodyPr>
            <a:normAutofit fontScale="85000" lnSpcReduction="20000"/>
          </a:bodyPr>
          <a:lstStyle/>
          <a:p>
            <a:pPr marL="381000" indent="-381000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altLang="ko-KR" sz="2800" dirty="0">
                <a:effectLst/>
                <a:ea typeface="굴림" pitchFamily="50" charset="-127"/>
              </a:rPr>
              <a:t>Assignment statements of the form x := y op z, where op is a binary arithmetic or logical operation.</a:t>
            </a:r>
          </a:p>
          <a:p>
            <a:pPr marL="381000" indent="-381000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altLang="ko-KR" sz="2800" dirty="0" smtClean="0">
                <a:effectLst/>
                <a:ea typeface="굴림" pitchFamily="50" charset="-127"/>
              </a:rPr>
              <a:t>Assignment </a:t>
            </a:r>
            <a:r>
              <a:rPr lang="en-US" altLang="ko-KR" sz="2800" dirty="0">
                <a:effectLst/>
                <a:ea typeface="굴림" pitchFamily="50" charset="-127"/>
              </a:rPr>
              <a:t>statements of the form x := op Y, where op is a unary operator, such as unary minus, logical negation</a:t>
            </a:r>
          </a:p>
          <a:p>
            <a:pPr marL="381000" indent="-381000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altLang="ko-KR" sz="2800" dirty="0">
                <a:effectLst/>
                <a:ea typeface="굴림" pitchFamily="50" charset="-127"/>
              </a:rPr>
              <a:t>Copy statements of the form x := y, which assigns the value of y to x.</a:t>
            </a:r>
          </a:p>
          <a:p>
            <a:pPr marL="381000" indent="-381000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altLang="ko-KR" sz="2800" dirty="0">
                <a:effectLst/>
                <a:ea typeface="굴림" pitchFamily="50" charset="-127"/>
              </a:rPr>
              <a:t>Unconditional statements </a:t>
            </a:r>
            <a:r>
              <a:rPr lang="en-US" altLang="ko-KR" sz="2800" dirty="0" err="1">
                <a:effectLst/>
                <a:ea typeface="굴림" pitchFamily="50" charset="-127"/>
              </a:rPr>
              <a:t>goto</a:t>
            </a:r>
            <a:r>
              <a:rPr lang="en-US" altLang="ko-KR" sz="2800" dirty="0">
                <a:effectLst/>
                <a:ea typeface="굴림" pitchFamily="50" charset="-127"/>
              </a:rPr>
              <a:t> L, which means the statement with label L is the next to be executed.</a:t>
            </a:r>
          </a:p>
          <a:p>
            <a:pPr marL="381000" indent="-381000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altLang="ko-KR" sz="2800" dirty="0">
                <a:effectLst/>
                <a:ea typeface="굴림" pitchFamily="50" charset="-127"/>
              </a:rPr>
              <a:t>Conditional jumps, such as if x </a:t>
            </a:r>
            <a:r>
              <a:rPr lang="en-US" altLang="ko-KR" sz="2800" dirty="0" err="1">
                <a:effectLst/>
                <a:ea typeface="굴림" pitchFamily="50" charset="-127"/>
              </a:rPr>
              <a:t>relop</a:t>
            </a:r>
            <a:r>
              <a:rPr lang="en-US" altLang="ko-KR" sz="2800" dirty="0">
                <a:effectLst/>
                <a:ea typeface="굴림" pitchFamily="50" charset="-127"/>
              </a:rPr>
              <a:t> y </a:t>
            </a:r>
            <a:r>
              <a:rPr lang="en-US" altLang="ko-KR" sz="2800" dirty="0" err="1">
                <a:effectLst/>
                <a:ea typeface="굴림" pitchFamily="50" charset="-127"/>
              </a:rPr>
              <a:t>goto</a:t>
            </a:r>
            <a:r>
              <a:rPr lang="en-US" altLang="ko-KR" sz="2800" dirty="0">
                <a:effectLst/>
                <a:ea typeface="굴림" pitchFamily="50" charset="-127"/>
              </a:rPr>
              <a:t> L, where </a:t>
            </a:r>
            <a:r>
              <a:rPr lang="en-US" altLang="ko-KR" sz="2800" dirty="0" err="1">
                <a:effectLst/>
                <a:ea typeface="굴림" pitchFamily="50" charset="-127"/>
              </a:rPr>
              <a:t>relop</a:t>
            </a:r>
            <a:r>
              <a:rPr lang="en-US" altLang="ko-KR" sz="2800" dirty="0">
                <a:effectLst/>
                <a:ea typeface="굴림" pitchFamily="50" charset="-127"/>
              </a:rPr>
              <a:t> is a relational operator (&lt;, =, &gt;=, etc) and L is a label. (If the condition x </a:t>
            </a:r>
            <a:r>
              <a:rPr lang="en-US" altLang="ko-KR" sz="2800" dirty="0" err="1">
                <a:effectLst/>
                <a:ea typeface="굴림" pitchFamily="50" charset="-127"/>
              </a:rPr>
              <a:t>relop</a:t>
            </a:r>
            <a:r>
              <a:rPr lang="en-US" altLang="ko-KR" sz="2800" dirty="0">
                <a:effectLst/>
                <a:ea typeface="굴림" pitchFamily="50" charset="-127"/>
              </a:rPr>
              <a:t> y is true, the statement with label L will be executed next.)</a:t>
            </a:r>
            <a:endParaRPr lang="en-US" altLang="ko-KR" sz="2800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AD4B2C7-FB04-4A1C-A140-9B2E8932C237}" type="slidenum">
              <a:rPr lang="en-US"/>
              <a:pPr/>
              <a:t>29</a:t>
            </a:fld>
            <a:endParaRPr lang="en-US"/>
          </a:p>
        </p:txBody>
      </p:sp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b="0" dirty="0">
                <a:effectLst/>
                <a:ea typeface="굴림" pitchFamily="50" charset="-127"/>
              </a:rPr>
              <a:t>Types of Three Address Code statements</a:t>
            </a:r>
          </a:p>
        </p:txBody>
      </p:sp>
      <p:sp>
        <p:nvSpPr>
          <p:cNvPr id="120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686800" cy="571500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AutoNum type="arabicPeriod" startAt="6"/>
            </a:pPr>
            <a:r>
              <a:rPr lang="en-US" altLang="ko-KR" sz="2000" dirty="0">
                <a:effectLst/>
                <a:ea typeface="굴림" pitchFamily="50" charset="-127"/>
              </a:rPr>
              <a:t>Statements </a:t>
            </a:r>
            <a:r>
              <a:rPr lang="en-US" altLang="ko-KR" sz="2000" dirty="0" err="1">
                <a:effectLst/>
                <a:ea typeface="굴림" pitchFamily="50" charset="-127"/>
              </a:rPr>
              <a:t>param</a:t>
            </a:r>
            <a:r>
              <a:rPr lang="en-US" altLang="ko-KR" sz="2000" dirty="0">
                <a:effectLst/>
                <a:ea typeface="굴림" pitchFamily="50" charset="-127"/>
              </a:rPr>
              <a:t> x and call p, n for procedure calls, and return y, where y represents the (optional) returned value. The typical usage: p(x1, …, </a:t>
            </a:r>
            <a:r>
              <a:rPr lang="en-US" altLang="ko-KR" sz="2000" dirty="0" err="1">
                <a:effectLst/>
                <a:ea typeface="굴림" pitchFamily="50" charset="-127"/>
              </a:rPr>
              <a:t>xn</a:t>
            </a:r>
            <a:r>
              <a:rPr lang="en-US" altLang="ko-KR" sz="2000" dirty="0">
                <a:effectLst/>
                <a:ea typeface="굴림" pitchFamily="50" charset="-127"/>
              </a:rPr>
              <a:t>) </a:t>
            </a:r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>
                <a:effectLst/>
                <a:ea typeface="굴림" pitchFamily="50" charset="-127"/>
              </a:rPr>
              <a:t>	</a:t>
            </a:r>
            <a:r>
              <a:rPr lang="en-US" altLang="ko-KR" sz="2000" dirty="0" err="1">
                <a:effectLst/>
                <a:ea typeface="굴림" pitchFamily="50" charset="-127"/>
              </a:rPr>
              <a:t>param</a:t>
            </a:r>
            <a:r>
              <a:rPr lang="en-US" altLang="ko-KR" sz="2000" dirty="0">
                <a:effectLst/>
                <a:ea typeface="굴림" pitchFamily="50" charset="-127"/>
              </a:rPr>
              <a:t> x1</a:t>
            </a:r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>
                <a:effectLst/>
                <a:ea typeface="굴림" pitchFamily="50" charset="-127"/>
              </a:rPr>
              <a:t>	</a:t>
            </a:r>
            <a:r>
              <a:rPr lang="en-US" altLang="ko-KR" sz="2000" dirty="0" err="1">
                <a:effectLst/>
                <a:ea typeface="굴림" pitchFamily="50" charset="-127"/>
              </a:rPr>
              <a:t>param</a:t>
            </a:r>
            <a:r>
              <a:rPr lang="en-US" altLang="ko-KR" sz="2000" dirty="0">
                <a:effectLst/>
                <a:ea typeface="굴림" pitchFamily="50" charset="-127"/>
              </a:rPr>
              <a:t> x2</a:t>
            </a:r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>
                <a:effectLst/>
                <a:ea typeface="굴림" pitchFamily="50" charset="-127"/>
              </a:rPr>
              <a:t>	…</a:t>
            </a:r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>
                <a:effectLst/>
                <a:ea typeface="굴림" pitchFamily="50" charset="-127"/>
              </a:rPr>
              <a:t>	</a:t>
            </a:r>
            <a:r>
              <a:rPr lang="en-US" altLang="ko-KR" sz="2000" dirty="0" err="1">
                <a:effectLst/>
                <a:ea typeface="굴림" pitchFamily="50" charset="-127"/>
              </a:rPr>
              <a:t>param</a:t>
            </a:r>
            <a:r>
              <a:rPr lang="en-US" altLang="ko-KR" sz="2000" dirty="0">
                <a:effectLst/>
                <a:ea typeface="굴림" pitchFamily="50" charset="-127"/>
              </a:rPr>
              <a:t> </a:t>
            </a:r>
            <a:r>
              <a:rPr lang="en-US" altLang="ko-KR" sz="2000" dirty="0" err="1">
                <a:effectLst/>
                <a:ea typeface="굴림" pitchFamily="50" charset="-127"/>
              </a:rPr>
              <a:t>xn</a:t>
            </a:r>
            <a:endParaRPr lang="en-US" altLang="ko-KR" sz="2000" dirty="0">
              <a:effectLst/>
              <a:ea typeface="굴림" pitchFamily="50" charset="-127"/>
            </a:endParaRPr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>
                <a:effectLst/>
                <a:ea typeface="굴림" pitchFamily="50" charset="-127"/>
              </a:rPr>
              <a:t>	call p, n</a:t>
            </a:r>
          </a:p>
          <a:p>
            <a:pPr marL="457200" indent="-457200">
              <a:buFont typeface="Wingdings" pitchFamily="2" charset="2"/>
              <a:buAutoNum type="arabicPeriod" startAt="6"/>
            </a:pPr>
            <a:r>
              <a:rPr lang="en-US" altLang="ko-KR" sz="2000" dirty="0">
                <a:effectLst/>
                <a:ea typeface="굴림" pitchFamily="50" charset="-127"/>
              </a:rPr>
              <a:t>Index assignments of the form x := y[</a:t>
            </a:r>
            <a:r>
              <a:rPr lang="en-US" altLang="ko-KR" sz="2000" dirty="0" err="1">
                <a:effectLst/>
                <a:ea typeface="굴림" pitchFamily="50" charset="-127"/>
              </a:rPr>
              <a:t>i</a:t>
            </a:r>
            <a:r>
              <a:rPr lang="en-US" altLang="ko-KR" sz="2000" dirty="0">
                <a:effectLst/>
                <a:ea typeface="굴림" pitchFamily="50" charset="-127"/>
              </a:rPr>
              <a:t>] and x[</a:t>
            </a:r>
            <a:r>
              <a:rPr lang="en-US" altLang="ko-KR" sz="2000" dirty="0" err="1">
                <a:effectLst/>
                <a:ea typeface="굴림" pitchFamily="50" charset="-127"/>
              </a:rPr>
              <a:t>i</a:t>
            </a:r>
            <a:r>
              <a:rPr lang="en-US" altLang="ko-KR" sz="2000" dirty="0">
                <a:effectLst/>
                <a:ea typeface="굴림" pitchFamily="50" charset="-127"/>
              </a:rPr>
              <a:t>] := y. The first sets x to the value in the location </a:t>
            </a:r>
            <a:r>
              <a:rPr lang="en-US" altLang="ko-KR" sz="2000" dirty="0" err="1">
                <a:effectLst/>
                <a:ea typeface="굴림" pitchFamily="50" charset="-127"/>
              </a:rPr>
              <a:t>i</a:t>
            </a:r>
            <a:r>
              <a:rPr lang="en-US" altLang="ko-KR" sz="2000" dirty="0">
                <a:effectLst/>
                <a:ea typeface="굴림" pitchFamily="50" charset="-127"/>
              </a:rPr>
              <a:t> memory units beyond location y. The second sets the content of the location </a:t>
            </a:r>
            <a:r>
              <a:rPr lang="en-US" altLang="ko-KR" sz="2000" dirty="0" err="1">
                <a:effectLst/>
                <a:ea typeface="굴림" pitchFamily="50" charset="-127"/>
              </a:rPr>
              <a:t>i</a:t>
            </a:r>
            <a:r>
              <a:rPr lang="en-US" altLang="ko-KR" sz="2000" dirty="0">
                <a:effectLst/>
                <a:ea typeface="굴림" pitchFamily="50" charset="-127"/>
              </a:rPr>
              <a:t> unit beyond x to the value of y.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AutoNum type="arabicPeriod" startAt="6"/>
            </a:pPr>
            <a:r>
              <a:rPr lang="en-US" altLang="ko-KR" sz="2000" dirty="0">
                <a:effectLst/>
                <a:ea typeface="굴림" pitchFamily="50" charset="-127"/>
              </a:rPr>
              <a:t>Address and pointer assignments:</a:t>
            </a:r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>
                <a:effectLst/>
                <a:ea typeface="굴림" pitchFamily="50" charset="-127"/>
              </a:rPr>
              <a:t>	x := &amp;y</a:t>
            </a:r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>
                <a:effectLst/>
                <a:ea typeface="굴림" pitchFamily="50" charset="-127"/>
              </a:rPr>
              <a:t>	x := *y</a:t>
            </a:r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>
                <a:effectLst/>
                <a:ea typeface="굴림" pitchFamily="50" charset="-127"/>
              </a:rPr>
              <a:t>	*x := y</a:t>
            </a:r>
            <a:endParaRPr lang="en-US" altLang="ko-KR" sz="2000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just">
              <a:lnSpc>
                <a:spcPct val="170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itchFamily="2" charset="2"/>
              <a:buChar char="v"/>
            </a:pPr>
            <a:r>
              <a:rPr lang="en-US" sz="3300" i="1" dirty="0" smtClean="0"/>
              <a:t>Intermediate codes</a:t>
            </a:r>
            <a:r>
              <a:rPr lang="en-US" sz="3300" dirty="0" smtClean="0"/>
              <a:t> are machine independent codes, but they are close  to machine instructions.</a:t>
            </a:r>
          </a:p>
          <a:p>
            <a:pPr marL="342900" indent="-342900" algn="just">
              <a:lnSpc>
                <a:spcPct val="170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itchFamily="2" charset="2"/>
              <a:buChar char="v"/>
            </a:pPr>
            <a:r>
              <a:rPr lang="en-US" sz="3300" dirty="0" smtClean="0"/>
              <a:t>The given program in a source language is converted to an equivalent program in an intermediate language by the intermediate code generator. </a:t>
            </a:r>
          </a:p>
          <a:p>
            <a:pPr marL="342900" indent="-342900" algn="just">
              <a:lnSpc>
                <a:spcPct val="170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itchFamily="2" charset="2"/>
              <a:buChar char="v"/>
            </a:pPr>
            <a:endParaRPr lang="en-US" sz="3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16010467-B149-49F8-B58C-E93F193B3FDD}" type="slidenum">
              <a:rPr lang="en-US"/>
              <a:pPr/>
              <a:t>30</a:t>
            </a:fld>
            <a:endParaRPr lang="en-US"/>
          </a:p>
        </p:txBody>
      </p:sp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0">
                <a:effectLst/>
                <a:ea typeface="굴림" pitchFamily="50" charset="-127"/>
              </a:rPr>
              <a:t>Three Address Code implementation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/>
                <a:ea typeface="굴림" pitchFamily="50" charset="-127"/>
              </a:rPr>
              <a:t>The main representation is QUADRUPLES (</a:t>
            </a:r>
            <a:r>
              <a:rPr lang="en-US" altLang="ko-KR" dirty="0" err="1">
                <a:effectLst/>
                <a:ea typeface="굴림" pitchFamily="50" charset="-127"/>
              </a:rPr>
              <a:t>structs</a:t>
            </a:r>
            <a:r>
              <a:rPr lang="en-US" altLang="ko-KR" dirty="0">
                <a:effectLst/>
                <a:ea typeface="굴림" pitchFamily="50" charset="-127"/>
              </a:rPr>
              <a:t> containing 4 fields)</a:t>
            </a:r>
          </a:p>
          <a:p>
            <a:pPr lvl="1"/>
            <a:r>
              <a:rPr lang="en-US" altLang="ko-KR" sz="2400" dirty="0">
                <a:effectLst/>
                <a:ea typeface="굴림" pitchFamily="50" charset="-127"/>
              </a:rPr>
              <a:t>OP: the operator</a:t>
            </a:r>
          </a:p>
          <a:p>
            <a:pPr lvl="1"/>
            <a:r>
              <a:rPr lang="en-US" altLang="ko-KR" sz="2400" dirty="0">
                <a:effectLst/>
                <a:ea typeface="굴림" pitchFamily="50" charset="-127"/>
              </a:rPr>
              <a:t>ARG1: the first operand</a:t>
            </a:r>
          </a:p>
          <a:p>
            <a:pPr lvl="1"/>
            <a:r>
              <a:rPr lang="en-US" altLang="ko-KR" sz="2400" dirty="0">
                <a:effectLst/>
                <a:ea typeface="굴림" pitchFamily="50" charset="-127"/>
              </a:rPr>
              <a:t>ARG2: the second operand</a:t>
            </a:r>
          </a:p>
          <a:p>
            <a:pPr lvl="1"/>
            <a:r>
              <a:rPr lang="en-US" altLang="ko-KR" sz="2400" dirty="0">
                <a:effectLst/>
                <a:ea typeface="굴림" pitchFamily="50" charset="-127"/>
              </a:rPr>
              <a:t>RESULT: the destination</a:t>
            </a:r>
          </a:p>
          <a:p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1FAE396B-8638-491C-8A2D-77D62318051A}" type="slidenum">
              <a:rPr lang="en-US"/>
              <a:pPr/>
              <a:t>31</a:t>
            </a:fld>
            <a:endParaRPr lang="en-US"/>
          </a:p>
        </p:txBody>
      </p:sp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0">
                <a:effectLst/>
                <a:ea typeface="굴림" pitchFamily="50" charset="-127"/>
              </a:rPr>
              <a:t>Three Address Code implementation</a:t>
            </a:r>
          </a:p>
        </p:txBody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322638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u="sng">
                <a:effectLst/>
                <a:ea typeface="굴림" pitchFamily="50" charset="-127"/>
              </a:rPr>
              <a:t>Code: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ffectLst/>
                <a:ea typeface="굴림" pitchFamily="50" charset="-127"/>
              </a:rPr>
              <a:t>a := b * -c + b * -c</a:t>
            </a:r>
          </a:p>
          <a:p>
            <a:pPr>
              <a:lnSpc>
                <a:spcPct val="90000"/>
              </a:lnSpc>
            </a:pPr>
            <a:endParaRPr lang="en-US" altLang="ko-KR" sz="2400">
              <a:effectLst/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u="sng">
                <a:effectLst/>
                <a:ea typeface="굴림" pitchFamily="50" charset="-127"/>
              </a:rPr>
              <a:t>Three Address Code: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ffectLst/>
                <a:ea typeface="굴림" pitchFamily="50" charset="-127"/>
              </a:rPr>
              <a:t>t1 := -c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ffectLst/>
                <a:ea typeface="굴림" pitchFamily="50" charset="-127"/>
              </a:rPr>
              <a:t>t2 := b * t1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ffectLst/>
                <a:ea typeface="굴림" pitchFamily="50" charset="-127"/>
              </a:rPr>
              <a:t>t3 := -c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ffectLst/>
                <a:ea typeface="굴림" pitchFamily="50" charset="-127"/>
              </a:rPr>
              <a:t>t4 := b * t3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ffectLst/>
                <a:ea typeface="굴림" pitchFamily="50" charset="-127"/>
              </a:rPr>
              <a:t>t5 := t2 + t4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ffectLst/>
                <a:ea typeface="굴림" pitchFamily="50" charset="-127"/>
              </a:rPr>
              <a:t>a := t5</a:t>
            </a:r>
            <a:endParaRPr lang="en-US" altLang="ko-KR" sz="2400">
              <a:ea typeface="굴림" pitchFamily="50" charset="-127"/>
            </a:endParaRPr>
          </a:p>
        </p:txBody>
      </p:sp>
      <p:pic>
        <p:nvPicPr>
          <p:cNvPr id="11315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275" y="2781300"/>
            <a:ext cx="4687888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1CAD8466-4B4C-49B9-A447-FC95F7E3422C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/>
              <a:t>6.2.2 Quadruples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Three-address instructions can be implemented as objects or as record with fields for the operator and operands.</a:t>
            </a:r>
          </a:p>
          <a:p>
            <a:r>
              <a:rPr lang="en-US" altLang="zh-TW"/>
              <a:t>Three such representations</a:t>
            </a:r>
          </a:p>
          <a:p>
            <a:pPr lvl="1"/>
            <a:r>
              <a:rPr lang="en-US" altLang="zh-TW" i="1"/>
              <a:t>Quadruple</a:t>
            </a:r>
            <a:r>
              <a:rPr lang="en-US" altLang="zh-TW"/>
              <a:t>, </a:t>
            </a:r>
            <a:r>
              <a:rPr lang="en-US" altLang="zh-TW" i="1"/>
              <a:t>triples</a:t>
            </a:r>
            <a:r>
              <a:rPr lang="en-US" altLang="zh-TW"/>
              <a:t>, and </a:t>
            </a:r>
            <a:r>
              <a:rPr lang="en-US" altLang="zh-TW" i="1"/>
              <a:t>indirect triples</a:t>
            </a:r>
          </a:p>
          <a:p>
            <a:r>
              <a:rPr lang="en-US" altLang="zh-TW"/>
              <a:t>A </a:t>
            </a:r>
            <a:r>
              <a:rPr lang="en-US" altLang="zh-TW" i="1"/>
              <a:t>quadruple</a:t>
            </a:r>
            <a:r>
              <a:rPr lang="en-US" altLang="zh-TW"/>
              <a:t> (or </a:t>
            </a:r>
            <a:r>
              <a:rPr lang="en-US" altLang="zh-TW" i="1"/>
              <a:t>quad</a:t>
            </a:r>
            <a:r>
              <a:rPr lang="en-US" altLang="zh-TW"/>
              <a:t>) has four fields: </a:t>
            </a:r>
            <a:r>
              <a:rPr lang="en-US" altLang="zh-TW" i="1"/>
              <a:t>op</a:t>
            </a:r>
            <a:r>
              <a:rPr lang="en-US" altLang="zh-TW"/>
              <a:t>, </a:t>
            </a:r>
            <a:r>
              <a:rPr lang="en-US" altLang="zh-TW" i="1"/>
              <a:t>arg</a:t>
            </a:r>
            <a:r>
              <a:rPr lang="en-US" altLang="zh-TW" i="1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arg</a:t>
            </a:r>
            <a:r>
              <a:rPr lang="en-US" altLang="zh-TW" i="1" baseline="-25000"/>
              <a:t>2</a:t>
            </a:r>
            <a:r>
              <a:rPr lang="en-US" altLang="zh-TW"/>
              <a:t>, and </a:t>
            </a:r>
            <a:r>
              <a:rPr lang="en-US" altLang="zh-TW" i="1"/>
              <a:t>result</a:t>
            </a:r>
            <a:r>
              <a:rPr lang="en-US" altLang="zh-TW"/>
              <a:t>.</a:t>
            </a:r>
          </a:p>
          <a:p>
            <a:r>
              <a:rPr lang="en-US" altLang="zh-TW" b="1" i="1"/>
              <a:t>Example</a:t>
            </a:r>
            <a:r>
              <a:rPr lang="en-US" altLang="zh-TW" b="1"/>
              <a:t> 6.6</a:t>
            </a:r>
            <a:r>
              <a:rPr lang="en-US" altLang="zh-TW"/>
              <a:t>:</a:t>
            </a:r>
            <a:endParaRPr lang="en-US" altLang="zh-TW" b="1" i="1"/>
          </a:p>
        </p:txBody>
      </p:sp>
      <p:pic>
        <p:nvPicPr>
          <p:cNvPr id="299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191000"/>
            <a:ext cx="6019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AFF4B1EC-B3F7-44D2-BE54-0B9B25042CED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/>
              <a:t>6.2.3 Triples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</a:t>
            </a:r>
            <a:r>
              <a:rPr lang="en-US" altLang="zh-TW" i="1"/>
              <a:t>triple</a:t>
            </a:r>
            <a:r>
              <a:rPr lang="en-US" altLang="zh-TW"/>
              <a:t> has only three fields: </a:t>
            </a:r>
            <a:r>
              <a:rPr lang="en-US" altLang="zh-TW" i="1"/>
              <a:t>op</a:t>
            </a:r>
            <a:r>
              <a:rPr lang="en-US" altLang="zh-TW"/>
              <a:t>, </a:t>
            </a:r>
            <a:r>
              <a:rPr lang="en-US" altLang="zh-TW" i="1"/>
              <a:t>arg</a:t>
            </a:r>
            <a:r>
              <a:rPr lang="en-US" altLang="zh-TW" baseline="-25000"/>
              <a:t>1</a:t>
            </a:r>
            <a:r>
              <a:rPr lang="en-US" altLang="zh-TW"/>
              <a:t>, and </a:t>
            </a:r>
            <a:r>
              <a:rPr lang="en-US" altLang="zh-TW" i="1"/>
              <a:t>arg</a:t>
            </a:r>
            <a:r>
              <a:rPr lang="en-US" altLang="zh-TW" baseline="-25000"/>
              <a:t>2</a:t>
            </a:r>
          </a:p>
          <a:p>
            <a:r>
              <a:rPr lang="en-US" altLang="zh-TW"/>
              <a:t>Using triples, we refer to the result of an operation </a:t>
            </a:r>
            <a:r>
              <a:rPr lang="en-US" altLang="zh-TW" i="1"/>
              <a:t> x op y </a:t>
            </a:r>
            <a:r>
              <a:rPr lang="en-US" altLang="zh-TW"/>
              <a:t>by its position, rather by an explicit temporary name.</a:t>
            </a:r>
          </a:p>
          <a:p>
            <a:r>
              <a:rPr lang="en-US" altLang="zh-TW" b="1" i="1"/>
              <a:t>Example</a:t>
            </a:r>
            <a:r>
              <a:rPr lang="en-US" altLang="zh-TW" b="1"/>
              <a:t> 6.7</a:t>
            </a:r>
            <a:r>
              <a:rPr lang="en-US" altLang="zh-TW"/>
              <a:t>:</a:t>
            </a:r>
            <a:endParaRPr lang="en-US" altLang="zh-TW" b="1" i="1"/>
          </a:p>
        </p:txBody>
      </p:sp>
      <p:pic>
        <p:nvPicPr>
          <p:cNvPr id="300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581400"/>
            <a:ext cx="624840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Implementations of 3-address statements, II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Triples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Verdana" pitchFamily="34" charset="0"/>
              </a:rPr>
              <a:t>t</a:t>
            </a:r>
            <a:r>
              <a:rPr lang="en-US" baseline="-25000">
                <a:latin typeface="Verdana" pitchFamily="34" charset="0"/>
              </a:rPr>
              <a:t>1</a:t>
            </a:r>
            <a:r>
              <a:rPr lang="en-US">
                <a:latin typeface="Verdana" pitchFamily="34" charset="0"/>
              </a:rPr>
              <a:t>:=- c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Verdana" pitchFamily="34" charset="0"/>
              </a:rPr>
              <a:t>t</a:t>
            </a:r>
            <a:r>
              <a:rPr lang="en-US" baseline="-25000">
                <a:latin typeface="Verdana" pitchFamily="34" charset="0"/>
              </a:rPr>
              <a:t>2</a:t>
            </a:r>
            <a:r>
              <a:rPr lang="en-US">
                <a:latin typeface="Verdana" pitchFamily="34" charset="0"/>
              </a:rPr>
              <a:t>:=b * t</a:t>
            </a:r>
            <a:r>
              <a:rPr lang="en-US" baseline="-25000">
                <a:latin typeface="Verdana" pitchFamily="34" charset="0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Verdana" pitchFamily="34" charset="0"/>
              </a:rPr>
              <a:t>t</a:t>
            </a:r>
            <a:r>
              <a:rPr lang="en-US" baseline="-25000">
                <a:latin typeface="Verdana" pitchFamily="34" charset="0"/>
              </a:rPr>
              <a:t>3</a:t>
            </a:r>
            <a:r>
              <a:rPr lang="en-US">
                <a:latin typeface="Verdana" pitchFamily="34" charset="0"/>
              </a:rPr>
              <a:t>:=- c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Verdana" pitchFamily="34" charset="0"/>
              </a:rPr>
              <a:t>t</a:t>
            </a:r>
            <a:r>
              <a:rPr lang="en-US" baseline="-25000">
                <a:latin typeface="Verdana" pitchFamily="34" charset="0"/>
              </a:rPr>
              <a:t>4</a:t>
            </a:r>
            <a:r>
              <a:rPr lang="en-US">
                <a:latin typeface="Verdana" pitchFamily="34" charset="0"/>
              </a:rPr>
              <a:t>:=b * t</a:t>
            </a:r>
            <a:r>
              <a:rPr lang="en-US" baseline="-25000">
                <a:latin typeface="Verdana" pitchFamily="34" charset="0"/>
              </a:rPr>
              <a:t>3</a:t>
            </a:r>
            <a:endParaRPr lang="en-US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>
                <a:latin typeface="Verdana" pitchFamily="34" charset="0"/>
              </a:rPr>
              <a:t>t</a:t>
            </a:r>
            <a:r>
              <a:rPr lang="en-US" baseline="-25000">
                <a:latin typeface="Verdana" pitchFamily="34" charset="0"/>
              </a:rPr>
              <a:t>5</a:t>
            </a:r>
            <a:r>
              <a:rPr lang="en-US">
                <a:latin typeface="Verdana" pitchFamily="34" charset="0"/>
              </a:rPr>
              <a:t>:=t</a:t>
            </a:r>
            <a:r>
              <a:rPr lang="en-US" baseline="-25000">
                <a:latin typeface="Verdana" pitchFamily="34" charset="0"/>
              </a:rPr>
              <a:t>2</a:t>
            </a:r>
            <a:r>
              <a:rPr lang="en-US">
                <a:latin typeface="Verdana" pitchFamily="34" charset="0"/>
              </a:rPr>
              <a:t> + t</a:t>
            </a:r>
            <a:r>
              <a:rPr lang="en-US" baseline="-25000">
                <a:latin typeface="Verdana" pitchFamily="34" charset="0"/>
              </a:rPr>
              <a:t>4</a:t>
            </a:r>
            <a:endParaRPr lang="en-US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>
                <a:latin typeface="Verdana" pitchFamily="34" charset="0"/>
              </a:rPr>
              <a:t>a:=t</a:t>
            </a:r>
            <a:r>
              <a:rPr lang="en-US" baseline="-25000">
                <a:latin typeface="Verdana" pitchFamily="34" charset="0"/>
              </a:rPr>
              <a:t>5</a:t>
            </a: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864310" name="Group 54"/>
          <p:cNvGraphicFramePr>
            <a:graphicFrameLocks noGrp="1"/>
          </p:cNvGraphicFramePr>
          <p:nvPr/>
        </p:nvGraphicFramePr>
        <p:xfrm>
          <a:off x="3810000" y="1219200"/>
          <a:ext cx="4511675" cy="3987802"/>
        </p:xfrm>
        <a:graphic>
          <a:graphicData uri="http://schemas.openxmlformats.org/drawingml/2006/table">
            <a:tbl>
              <a:tblPr/>
              <a:tblGrid>
                <a:gridCol w="1127125"/>
                <a:gridCol w="1128713"/>
                <a:gridCol w="1127125"/>
                <a:gridCol w="1128712"/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arg1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uminus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(0)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uminus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assign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4311" name="Text Box 55"/>
          <p:cNvSpPr txBox="1">
            <a:spLocks noChangeArrowheads="1"/>
          </p:cNvSpPr>
          <p:nvPr/>
        </p:nvSpPr>
        <p:spPr bwMode="auto">
          <a:xfrm>
            <a:off x="381000" y="5562600"/>
            <a:ext cx="8305800" cy="457200"/>
          </a:xfrm>
          <a:prstGeom prst="rect">
            <a:avLst/>
          </a:prstGeom>
          <a:solidFill>
            <a:srgbClr val="DDDDDD"/>
          </a:solidFill>
          <a:ln w="254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</a:rPr>
              <a:t>Temporary names are not entered into the symbol table.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types of 3-address statements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e.g. ternary operations like </a:t>
            </a:r>
            <a:br>
              <a:rPr lang="en-US"/>
            </a:br>
            <a:r>
              <a:rPr lang="en-US">
                <a:latin typeface="Verdana" pitchFamily="34" charset="0"/>
              </a:rPr>
              <a:t>x[i]:=y			x:=y[i]	</a:t>
            </a:r>
          </a:p>
          <a:p>
            <a:r>
              <a:rPr lang="en-US"/>
              <a:t>require two or more entries. e.g.</a:t>
            </a:r>
            <a:endParaRPr lang="en-US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endParaRPr lang="en-US">
              <a:latin typeface="Verdana" pitchFamily="34" charset="0"/>
            </a:endParaRPr>
          </a:p>
        </p:txBody>
      </p:sp>
      <p:graphicFrame>
        <p:nvGraphicFramePr>
          <p:cNvPr id="865326" name="Group 46"/>
          <p:cNvGraphicFramePr>
            <a:graphicFrameLocks noGrp="1"/>
          </p:cNvGraphicFramePr>
          <p:nvPr/>
        </p:nvGraphicFramePr>
        <p:xfrm>
          <a:off x="4114800" y="2819400"/>
          <a:ext cx="4511675" cy="1708151"/>
        </p:xfrm>
        <a:graphic>
          <a:graphicData uri="http://schemas.openxmlformats.org/drawingml/2006/table">
            <a:tbl>
              <a:tblPr/>
              <a:tblGrid>
                <a:gridCol w="1127125"/>
                <a:gridCol w="1128713"/>
                <a:gridCol w="1127125"/>
                <a:gridCol w="1128712"/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arg1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 ]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assign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5327" name="Group 47"/>
          <p:cNvGraphicFramePr>
            <a:graphicFrameLocks noGrp="1"/>
          </p:cNvGraphicFramePr>
          <p:nvPr/>
        </p:nvGraphicFramePr>
        <p:xfrm>
          <a:off x="2422525" y="4648200"/>
          <a:ext cx="4511675" cy="1708151"/>
        </p:xfrm>
        <a:graphic>
          <a:graphicData uri="http://schemas.openxmlformats.org/drawingml/2006/table">
            <a:tbl>
              <a:tblPr/>
              <a:tblGrid>
                <a:gridCol w="1127125"/>
                <a:gridCol w="1128713"/>
                <a:gridCol w="1127125"/>
                <a:gridCol w="1128712"/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arg1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 ]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assign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9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10255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FC77E7F9-2400-4114-9160-5CF8EDFC8B0C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6.2.3 </a:t>
            </a:r>
            <a:r>
              <a:rPr lang="en-US" altLang="zh-TW" sz="2800" dirty="0" smtClean="0"/>
              <a:t>indirect Triples</a:t>
            </a:r>
            <a:endParaRPr lang="en-US" altLang="zh-TW" sz="2800" dirty="0"/>
          </a:p>
        </p:txBody>
      </p:sp>
      <p:pic>
        <p:nvPicPr>
          <p:cNvPr id="314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80962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8842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 * minus c + b * minus c</a:t>
            </a:r>
            <a:endParaRPr lang="en-US" sz="2200" smtClean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6400800" y="1371600"/>
            <a:ext cx="13335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t1 = minus c</a:t>
            </a:r>
          </a:p>
          <a:p>
            <a:r>
              <a:rPr lang="en-US" sz="1800"/>
              <a:t>t2 = b * t1</a:t>
            </a:r>
          </a:p>
          <a:p>
            <a:r>
              <a:rPr lang="en-US" sz="1800"/>
              <a:t>t3 = minus c</a:t>
            </a:r>
          </a:p>
          <a:p>
            <a:r>
              <a:rPr lang="en-US" sz="1800"/>
              <a:t>t4 = b * t3</a:t>
            </a:r>
          </a:p>
          <a:p>
            <a:r>
              <a:rPr lang="en-US" sz="1800"/>
              <a:t>t5 = t2 + t4</a:t>
            </a:r>
          </a:p>
          <a:p>
            <a:r>
              <a:rPr lang="en-US" sz="1800"/>
              <a:t>a = t5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6019800" y="914400"/>
            <a:ext cx="2559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Three address code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41148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305593" y="4876006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447007" y="4876006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9394" y="48760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4341813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" y="4570413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4799013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" y="5027613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0" y="5256213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1" name="TextBox 15"/>
          <p:cNvSpPr txBox="1">
            <a:spLocks noChangeArrowheads="1"/>
          </p:cNvSpPr>
          <p:nvPr/>
        </p:nvSpPr>
        <p:spPr bwMode="auto">
          <a:xfrm>
            <a:off x="381000" y="4038600"/>
            <a:ext cx="6873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minus</a:t>
            </a:r>
          </a:p>
        </p:txBody>
      </p:sp>
      <p:sp>
        <p:nvSpPr>
          <p:cNvPr id="14352" name="TextBox 18"/>
          <p:cNvSpPr txBox="1">
            <a:spLocks noChangeArrowheads="1"/>
          </p:cNvSpPr>
          <p:nvPr/>
        </p:nvSpPr>
        <p:spPr bwMode="auto">
          <a:xfrm>
            <a:off x="439738" y="42672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14353" name="TextBox 20"/>
          <p:cNvSpPr txBox="1">
            <a:spLocks noChangeArrowheads="1"/>
          </p:cNvSpPr>
          <p:nvPr/>
        </p:nvSpPr>
        <p:spPr bwMode="auto">
          <a:xfrm>
            <a:off x="381000" y="4495800"/>
            <a:ext cx="6873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minus</a:t>
            </a:r>
          </a:p>
        </p:txBody>
      </p:sp>
      <p:sp>
        <p:nvSpPr>
          <p:cNvPr id="14354" name="TextBox 21"/>
          <p:cNvSpPr txBox="1">
            <a:spLocks noChangeArrowheads="1"/>
          </p:cNvSpPr>
          <p:nvPr/>
        </p:nvSpPr>
        <p:spPr bwMode="auto">
          <a:xfrm>
            <a:off x="1019175" y="4495800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14355" name="TextBox 22"/>
          <p:cNvSpPr txBox="1">
            <a:spLocks noChangeArrowheads="1"/>
          </p:cNvSpPr>
          <p:nvPr/>
        </p:nvSpPr>
        <p:spPr bwMode="auto">
          <a:xfrm>
            <a:off x="1846263" y="4538663"/>
            <a:ext cx="3444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t3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611188" y="4876800"/>
            <a:ext cx="1522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7" name="TextBox 24"/>
          <p:cNvSpPr txBox="1">
            <a:spLocks noChangeArrowheads="1"/>
          </p:cNvSpPr>
          <p:nvPr/>
        </p:nvSpPr>
        <p:spPr bwMode="auto">
          <a:xfrm>
            <a:off x="457200" y="4767263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14358" name="TextBox 27"/>
          <p:cNvSpPr txBox="1">
            <a:spLocks noChangeArrowheads="1"/>
          </p:cNvSpPr>
          <p:nvPr/>
        </p:nvSpPr>
        <p:spPr bwMode="auto">
          <a:xfrm>
            <a:off x="474663" y="4995863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14359" name="TextBox 28"/>
          <p:cNvSpPr txBox="1">
            <a:spLocks noChangeArrowheads="1"/>
          </p:cNvSpPr>
          <p:nvPr/>
        </p:nvSpPr>
        <p:spPr bwMode="auto">
          <a:xfrm>
            <a:off x="457200" y="5257800"/>
            <a:ext cx="300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=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1066800" y="4875213"/>
            <a:ext cx="15224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1" name="TextBox 32"/>
          <p:cNvSpPr txBox="1">
            <a:spLocks noChangeArrowheads="1"/>
          </p:cNvSpPr>
          <p:nvPr/>
        </p:nvSpPr>
        <p:spPr bwMode="auto">
          <a:xfrm>
            <a:off x="1008063" y="4081463"/>
            <a:ext cx="276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14362" name="TextBox 33"/>
          <p:cNvSpPr txBox="1">
            <a:spLocks noChangeArrowheads="1"/>
          </p:cNvSpPr>
          <p:nvPr/>
        </p:nvSpPr>
        <p:spPr bwMode="auto">
          <a:xfrm>
            <a:off x="1846263" y="4081463"/>
            <a:ext cx="3444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t1</a:t>
            </a:r>
          </a:p>
        </p:txBody>
      </p:sp>
      <p:sp>
        <p:nvSpPr>
          <p:cNvPr id="14363" name="TextBox 34"/>
          <p:cNvSpPr txBox="1">
            <a:spLocks noChangeArrowheads="1"/>
          </p:cNvSpPr>
          <p:nvPr/>
        </p:nvSpPr>
        <p:spPr bwMode="auto">
          <a:xfrm>
            <a:off x="1027113" y="42672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14364" name="TextBox 35"/>
          <p:cNvSpPr txBox="1">
            <a:spLocks noChangeArrowheads="1"/>
          </p:cNvSpPr>
          <p:nvPr/>
        </p:nvSpPr>
        <p:spPr bwMode="auto">
          <a:xfrm>
            <a:off x="1865313" y="4267200"/>
            <a:ext cx="3444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t2</a:t>
            </a:r>
          </a:p>
        </p:txBody>
      </p:sp>
      <p:sp>
        <p:nvSpPr>
          <p:cNvPr id="14365" name="TextBox 36"/>
          <p:cNvSpPr txBox="1">
            <a:spLocks noChangeArrowheads="1"/>
          </p:cNvSpPr>
          <p:nvPr/>
        </p:nvSpPr>
        <p:spPr bwMode="auto">
          <a:xfrm>
            <a:off x="1447800" y="4267200"/>
            <a:ext cx="344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t1</a:t>
            </a:r>
          </a:p>
        </p:txBody>
      </p:sp>
      <p:sp>
        <p:nvSpPr>
          <p:cNvPr id="14366" name="TextBox 37"/>
          <p:cNvSpPr txBox="1">
            <a:spLocks noChangeArrowheads="1"/>
          </p:cNvSpPr>
          <p:nvPr/>
        </p:nvSpPr>
        <p:spPr bwMode="auto">
          <a:xfrm>
            <a:off x="1066800" y="4724400"/>
            <a:ext cx="287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14367" name="TextBox 38"/>
          <p:cNvSpPr txBox="1">
            <a:spLocks noChangeArrowheads="1"/>
          </p:cNvSpPr>
          <p:nvPr/>
        </p:nvSpPr>
        <p:spPr bwMode="auto">
          <a:xfrm>
            <a:off x="1905000" y="4724400"/>
            <a:ext cx="344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t4</a:t>
            </a:r>
          </a:p>
        </p:txBody>
      </p:sp>
      <p:sp>
        <p:nvSpPr>
          <p:cNvPr id="14368" name="TextBox 39"/>
          <p:cNvSpPr txBox="1">
            <a:spLocks noChangeArrowheads="1"/>
          </p:cNvSpPr>
          <p:nvPr/>
        </p:nvSpPr>
        <p:spPr bwMode="auto">
          <a:xfrm>
            <a:off x="1487488" y="4724400"/>
            <a:ext cx="3460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t3</a:t>
            </a:r>
          </a:p>
        </p:txBody>
      </p:sp>
      <p:sp>
        <p:nvSpPr>
          <p:cNvPr id="14369" name="TextBox 40"/>
          <p:cNvSpPr txBox="1">
            <a:spLocks noChangeArrowheads="1"/>
          </p:cNvSpPr>
          <p:nvPr/>
        </p:nvSpPr>
        <p:spPr bwMode="auto">
          <a:xfrm>
            <a:off x="1066800" y="4995863"/>
            <a:ext cx="34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t2</a:t>
            </a:r>
          </a:p>
        </p:txBody>
      </p:sp>
      <p:sp>
        <p:nvSpPr>
          <p:cNvPr id="14370" name="TextBox 41"/>
          <p:cNvSpPr txBox="1">
            <a:spLocks noChangeArrowheads="1"/>
          </p:cNvSpPr>
          <p:nvPr/>
        </p:nvSpPr>
        <p:spPr bwMode="auto">
          <a:xfrm>
            <a:off x="1905000" y="4995863"/>
            <a:ext cx="34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t5</a:t>
            </a:r>
          </a:p>
        </p:txBody>
      </p:sp>
      <p:sp>
        <p:nvSpPr>
          <p:cNvPr id="14371" name="TextBox 42"/>
          <p:cNvSpPr txBox="1">
            <a:spLocks noChangeArrowheads="1"/>
          </p:cNvSpPr>
          <p:nvPr/>
        </p:nvSpPr>
        <p:spPr bwMode="auto">
          <a:xfrm>
            <a:off x="1487488" y="4995863"/>
            <a:ext cx="346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t4</a:t>
            </a:r>
          </a:p>
        </p:txBody>
      </p:sp>
      <p:sp>
        <p:nvSpPr>
          <p:cNvPr id="14372" name="TextBox 43"/>
          <p:cNvSpPr txBox="1">
            <a:spLocks noChangeArrowheads="1"/>
          </p:cNvSpPr>
          <p:nvPr/>
        </p:nvSpPr>
        <p:spPr bwMode="auto">
          <a:xfrm>
            <a:off x="1066800" y="5257800"/>
            <a:ext cx="344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t5</a:t>
            </a:r>
          </a:p>
        </p:txBody>
      </p:sp>
      <p:sp>
        <p:nvSpPr>
          <p:cNvPr id="14373" name="TextBox 44"/>
          <p:cNvSpPr txBox="1">
            <a:spLocks noChangeArrowheads="1"/>
          </p:cNvSpPr>
          <p:nvPr/>
        </p:nvSpPr>
        <p:spPr bwMode="auto">
          <a:xfrm>
            <a:off x="1905000" y="5257800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14374" name="TextBox 46"/>
          <p:cNvSpPr txBox="1">
            <a:spLocks noChangeArrowheads="1"/>
          </p:cNvSpPr>
          <p:nvPr/>
        </p:nvSpPr>
        <p:spPr bwMode="auto">
          <a:xfrm>
            <a:off x="914400" y="3810000"/>
            <a:ext cx="546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arg1</a:t>
            </a:r>
          </a:p>
        </p:txBody>
      </p:sp>
      <p:sp>
        <p:nvSpPr>
          <p:cNvPr id="14375" name="TextBox 47"/>
          <p:cNvSpPr txBox="1">
            <a:spLocks noChangeArrowheads="1"/>
          </p:cNvSpPr>
          <p:nvPr/>
        </p:nvSpPr>
        <p:spPr bwMode="auto">
          <a:xfrm>
            <a:off x="1752600" y="3810000"/>
            <a:ext cx="642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result</a:t>
            </a:r>
          </a:p>
        </p:txBody>
      </p:sp>
      <p:sp>
        <p:nvSpPr>
          <p:cNvPr id="14376" name="TextBox 48"/>
          <p:cNvSpPr txBox="1">
            <a:spLocks noChangeArrowheads="1"/>
          </p:cNvSpPr>
          <p:nvPr/>
        </p:nvSpPr>
        <p:spPr bwMode="auto">
          <a:xfrm>
            <a:off x="1358900" y="3810000"/>
            <a:ext cx="546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arg2</a:t>
            </a:r>
          </a:p>
        </p:txBody>
      </p:sp>
      <p:sp>
        <p:nvSpPr>
          <p:cNvPr id="14377" name="TextBox 52"/>
          <p:cNvSpPr txBox="1">
            <a:spLocks noChangeArrowheads="1"/>
          </p:cNvSpPr>
          <p:nvPr/>
        </p:nvSpPr>
        <p:spPr bwMode="auto">
          <a:xfrm>
            <a:off x="457200" y="3810000"/>
            <a:ext cx="390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op</a:t>
            </a:r>
          </a:p>
        </p:txBody>
      </p:sp>
      <p:sp>
        <p:nvSpPr>
          <p:cNvPr id="14378" name="TextBox 53"/>
          <p:cNvSpPr txBox="1">
            <a:spLocks noChangeArrowheads="1"/>
          </p:cNvSpPr>
          <p:nvPr/>
        </p:nvSpPr>
        <p:spPr bwMode="auto">
          <a:xfrm>
            <a:off x="530225" y="3424238"/>
            <a:ext cx="1603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Quadruples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471863" y="4114800"/>
            <a:ext cx="1404937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2709069" y="4880769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3244057" y="4880769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471863" y="4343400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471863" y="4572000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471863" y="4800600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471863" y="5029200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471863" y="5257800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7" name="TextBox 63"/>
          <p:cNvSpPr txBox="1">
            <a:spLocks noChangeArrowheads="1"/>
          </p:cNvSpPr>
          <p:nvPr/>
        </p:nvSpPr>
        <p:spPr bwMode="auto">
          <a:xfrm>
            <a:off x="3395663" y="4043363"/>
            <a:ext cx="687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minus</a:t>
            </a:r>
          </a:p>
        </p:txBody>
      </p:sp>
      <p:sp>
        <p:nvSpPr>
          <p:cNvPr id="14388" name="TextBox 64"/>
          <p:cNvSpPr txBox="1">
            <a:spLocks noChangeArrowheads="1"/>
          </p:cNvSpPr>
          <p:nvPr/>
        </p:nvSpPr>
        <p:spPr bwMode="auto">
          <a:xfrm>
            <a:off x="3454400" y="4271963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14389" name="TextBox 65"/>
          <p:cNvSpPr txBox="1">
            <a:spLocks noChangeArrowheads="1"/>
          </p:cNvSpPr>
          <p:nvPr/>
        </p:nvSpPr>
        <p:spPr bwMode="auto">
          <a:xfrm>
            <a:off x="3395663" y="4500563"/>
            <a:ext cx="687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minus</a:t>
            </a:r>
          </a:p>
        </p:txBody>
      </p:sp>
      <p:sp>
        <p:nvSpPr>
          <p:cNvPr id="14390" name="TextBox 66"/>
          <p:cNvSpPr txBox="1">
            <a:spLocks noChangeArrowheads="1"/>
          </p:cNvSpPr>
          <p:nvPr/>
        </p:nvSpPr>
        <p:spPr bwMode="auto">
          <a:xfrm>
            <a:off x="4033838" y="4500563"/>
            <a:ext cx="276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3624263" y="4881563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92" name="TextBox 69"/>
          <p:cNvSpPr txBox="1">
            <a:spLocks noChangeArrowheads="1"/>
          </p:cNvSpPr>
          <p:nvPr/>
        </p:nvSpPr>
        <p:spPr bwMode="auto">
          <a:xfrm>
            <a:off x="3471863" y="4772025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14393" name="TextBox 70"/>
          <p:cNvSpPr txBox="1">
            <a:spLocks noChangeArrowheads="1"/>
          </p:cNvSpPr>
          <p:nvPr/>
        </p:nvSpPr>
        <p:spPr bwMode="auto">
          <a:xfrm>
            <a:off x="3489325" y="5000625"/>
            <a:ext cx="300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14394" name="TextBox 71"/>
          <p:cNvSpPr txBox="1">
            <a:spLocks noChangeArrowheads="1"/>
          </p:cNvSpPr>
          <p:nvPr/>
        </p:nvSpPr>
        <p:spPr bwMode="auto">
          <a:xfrm>
            <a:off x="3471863" y="5262563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=</a:t>
            </a:r>
          </a:p>
        </p:txBody>
      </p:sp>
      <p:sp>
        <p:nvSpPr>
          <p:cNvPr id="14395" name="TextBox 73"/>
          <p:cNvSpPr txBox="1">
            <a:spLocks noChangeArrowheads="1"/>
          </p:cNvSpPr>
          <p:nvPr/>
        </p:nvSpPr>
        <p:spPr bwMode="auto">
          <a:xfrm>
            <a:off x="4022725" y="4086225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14396" name="TextBox 75"/>
          <p:cNvSpPr txBox="1">
            <a:spLocks noChangeArrowheads="1"/>
          </p:cNvSpPr>
          <p:nvPr/>
        </p:nvSpPr>
        <p:spPr bwMode="auto">
          <a:xfrm>
            <a:off x="4041775" y="4271963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14397" name="TextBox 77"/>
          <p:cNvSpPr txBox="1">
            <a:spLocks noChangeArrowheads="1"/>
          </p:cNvSpPr>
          <p:nvPr/>
        </p:nvSpPr>
        <p:spPr bwMode="auto">
          <a:xfrm>
            <a:off x="4462463" y="4271963"/>
            <a:ext cx="425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(0)</a:t>
            </a:r>
          </a:p>
        </p:txBody>
      </p:sp>
      <p:sp>
        <p:nvSpPr>
          <p:cNvPr id="14398" name="TextBox 78"/>
          <p:cNvSpPr txBox="1">
            <a:spLocks noChangeArrowheads="1"/>
          </p:cNvSpPr>
          <p:nvPr/>
        </p:nvSpPr>
        <p:spPr bwMode="auto">
          <a:xfrm>
            <a:off x="4081463" y="4729163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14399" name="TextBox 80"/>
          <p:cNvSpPr txBox="1">
            <a:spLocks noChangeArrowheads="1"/>
          </p:cNvSpPr>
          <p:nvPr/>
        </p:nvSpPr>
        <p:spPr bwMode="auto">
          <a:xfrm>
            <a:off x="4502150" y="4729163"/>
            <a:ext cx="425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(2)</a:t>
            </a:r>
          </a:p>
        </p:txBody>
      </p:sp>
      <p:sp>
        <p:nvSpPr>
          <p:cNvPr id="14400" name="TextBox 81"/>
          <p:cNvSpPr txBox="1">
            <a:spLocks noChangeArrowheads="1"/>
          </p:cNvSpPr>
          <p:nvPr/>
        </p:nvSpPr>
        <p:spPr bwMode="auto">
          <a:xfrm>
            <a:off x="4081463" y="5000625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(1)</a:t>
            </a:r>
          </a:p>
        </p:txBody>
      </p:sp>
      <p:sp>
        <p:nvSpPr>
          <p:cNvPr id="14401" name="TextBox 83"/>
          <p:cNvSpPr txBox="1">
            <a:spLocks noChangeArrowheads="1"/>
          </p:cNvSpPr>
          <p:nvPr/>
        </p:nvSpPr>
        <p:spPr bwMode="auto">
          <a:xfrm>
            <a:off x="4502150" y="5000625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(3)</a:t>
            </a:r>
          </a:p>
        </p:txBody>
      </p:sp>
      <p:sp>
        <p:nvSpPr>
          <p:cNvPr id="14402" name="TextBox 84"/>
          <p:cNvSpPr txBox="1">
            <a:spLocks noChangeArrowheads="1"/>
          </p:cNvSpPr>
          <p:nvPr/>
        </p:nvSpPr>
        <p:spPr bwMode="auto">
          <a:xfrm>
            <a:off x="4081463" y="5262563"/>
            <a:ext cx="276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14403" name="TextBox 86"/>
          <p:cNvSpPr txBox="1">
            <a:spLocks noChangeArrowheads="1"/>
          </p:cNvSpPr>
          <p:nvPr/>
        </p:nvSpPr>
        <p:spPr bwMode="auto">
          <a:xfrm>
            <a:off x="3929063" y="3814763"/>
            <a:ext cx="546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arg1</a:t>
            </a:r>
          </a:p>
        </p:txBody>
      </p:sp>
      <p:sp>
        <p:nvSpPr>
          <p:cNvPr id="14404" name="TextBox 88"/>
          <p:cNvSpPr txBox="1">
            <a:spLocks noChangeArrowheads="1"/>
          </p:cNvSpPr>
          <p:nvPr/>
        </p:nvSpPr>
        <p:spPr bwMode="auto">
          <a:xfrm>
            <a:off x="4373563" y="3814763"/>
            <a:ext cx="546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arg2</a:t>
            </a:r>
          </a:p>
        </p:txBody>
      </p:sp>
      <p:sp>
        <p:nvSpPr>
          <p:cNvPr id="14405" name="TextBox 89"/>
          <p:cNvSpPr txBox="1">
            <a:spLocks noChangeArrowheads="1"/>
          </p:cNvSpPr>
          <p:nvPr/>
        </p:nvSpPr>
        <p:spPr bwMode="auto">
          <a:xfrm>
            <a:off x="3471863" y="3814763"/>
            <a:ext cx="388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op</a:t>
            </a:r>
          </a:p>
        </p:txBody>
      </p:sp>
      <p:sp>
        <p:nvSpPr>
          <p:cNvPr id="14406" name="TextBox 90"/>
          <p:cNvSpPr txBox="1">
            <a:spLocks noChangeArrowheads="1"/>
          </p:cNvSpPr>
          <p:nvPr/>
        </p:nvSpPr>
        <p:spPr bwMode="auto">
          <a:xfrm>
            <a:off x="3544888" y="3429000"/>
            <a:ext cx="1044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Triples</a:t>
            </a:r>
          </a:p>
        </p:txBody>
      </p:sp>
      <p:cxnSp>
        <p:nvCxnSpPr>
          <p:cNvPr id="99" name="Straight Connector 98"/>
          <p:cNvCxnSpPr/>
          <p:nvPr/>
        </p:nvCxnSpPr>
        <p:spPr>
          <a:xfrm rot="5400000">
            <a:off x="4114800" y="4875213"/>
            <a:ext cx="15224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08" name="TextBox 99"/>
          <p:cNvSpPr txBox="1">
            <a:spLocks noChangeArrowheads="1"/>
          </p:cNvSpPr>
          <p:nvPr/>
        </p:nvSpPr>
        <p:spPr bwMode="auto">
          <a:xfrm>
            <a:off x="4495800" y="5300663"/>
            <a:ext cx="425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(4)</a:t>
            </a:r>
          </a:p>
        </p:txBody>
      </p:sp>
      <p:sp>
        <p:nvSpPr>
          <p:cNvPr id="14409" name="TextBox 101"/>
          <p:cNvSpPr txBox="1">
            <a:spLocks noChangeArrowheads="1"/>
          </p:cNvSpPr>
          <p:nvPr/>
        </p:nvSpPr>
        <p:spPr bwMode="auto">
          <a:xfrm>
            <a:off x="3217863" y="40386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14410" name="TextBox 102"/>
          <p:cNvSpPr txBox="1">
            <a:spLocks noChangeArrowheads="1"/>
          </p:cNvSpPr>
          <p:nvPr/>
        </p:nvSpPr>
        <p:spPr bwMode="auto">
          <a:xfrm>
            <a:off x="3217863" y="42672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4411" name="TextBox 103"/>
          <p:cNvSpPr txBox="1">
            <a:spLocks noChangeArrowheads="1"/>
          </p:cNvSpPr>
          <p:nvPr/>
        </p:nvSpPr>
        <p:spPr bwMode="auto">
          <a:xfrm>
            <a:off x="3217863" y="44958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14412" name="TextBox 104"/>
          <p:cNvSpPr txBox="1">
            <a:spLocks noChangeArrowheads="1"/>
          </p:cNvSpPr>
          <p:nvPr/>
        </p:nvSpPr>
        <p:spPr bwMode="auto">
          <a:xfrm>
            <a:off x="3217863" y="4767263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4413" name="TextBox 105"/>
          <p:cNvSpPr txBox="1">
            <a:spLocks noChangeArrowheads="1"/>
          </p:cNvSpPr>
          <p:nvPr/>
        </p:nvSpPr>
        <p:spPr bwMode="auto">
          <a:xfrm>
            <a:off x="3217863" y="4995863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4414" name="TextBox 106"/>
          <p:cNvSpPr txBox="1">
            <a:spLocks noChangeArrowheads="1"/>
          </p:cNvSpPr>
          <p:nvPr/>
        </p:nvSpPr>
        <p:spPr bwMode="auto">
          <a:xfrm>
            <a:off x="3217863" y="52578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7459663" y="4186238"/>
            <a:ext cx="1404937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6696869" y="49522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7231857" y="4952206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459663" y="4414838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459663" y="4643438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459663" y="4872038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7459663" y="5100638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7459663" y="5329238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23" name="TextBox 115"/>
          <p:cNvSpPr txBox="1">
            <a:spLocks noChangeArrowheads="1"/>
          </p:cNvSpPr>
          <p:nvPr/>
        </p:nvSpPr>
        <p:spPr bwMode="auto">
          <a:xfrm>
            <a:off x="7383463" y="4114800"/>
            <a:ext cx="6873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minus</a:t>
            </a:r>
          </a:p>
        </p:txBody>
      </p:sp>
      <p:sp>
        <p:nvSpPr>
          <p:cNvPr id="14424" name="TextBox 116"/>
          <p:cNvSpPr txBox="1">
            <a:spLocks noChangeArrowheads="1"/>
          </p:cNvSpPr>
          <p:nvPr/>
        </p:nvSpPr>
        <p:spPr bwMode="auto">
          <a:xfrm>
            <a:off x="7442200" y="4343400"/>
            <a:ext cx="287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14425" name="TextBox 117"/>
          <p:cNvSpPr txBox="1">
            <a:spLocks noChangeArrowheads="1"/>
          </p:cNvSpPr>
          <p:nvPr/>
        </p:nvSpPr>
        <p:spPr bwMode="auto">
          <a:xfrm>
            <a:off x="7383463" y="4572000"/>
            <a:ext cx="6873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minus</a:t>
            </a:r>
          </a:p>
        </p:txBody>
      </p:sp>
      <p:sp>
        <p:nvSpPr>
          <p:cNvPr id="14426" name="TextBox 118"/>
          <p:cNvSpPr txBox="1">
            <a:spLocks noChangeArrowheads="1"/>
          </p:cNvSpPr>
          <p:nvPr/>
        </p:nvSpPr>
        <p:spPr bwMode="auto">
          <a:xfrm>
            <a:off x="8021638" y="4572000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cxnSp>
        <p:nvCxnSpPr>
          <p:cNvPr id="120" name="Straight Connector 119"/>
          <p:cNvCxnSpPr/>
          <p:nvPr/>
        </p:nvCxnSpPr>
        <p:spPr>
          <a:xfrm rot="5400000">
            <a:off x="7612857" y="4953794"/>
            <a:ext cx="1522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28" name="TextBox 120"/>
          <p:cNvSpPr txBox="1">
            <a:spLocks noChangeArrowheads="1"/>
          </p:cNvSpPr>
          <p:nvPr/>
        </p:nvSpPr>
        <p:spPr bwMode="auto">
          <a:xfrm>
            <a:off x="7459663" y="4843463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14429" name="TextBox 121"/>
          <p:cNvSpPr txBox="1">
            <a:spLocks noChangeArrowheads="1"/>
          </p:cNvSpPr>
          <p:nvPr/>
        </p:nvSpPr>
        <p:spPr bwMode="auto">
          <a:xfrm>
            <a:off x="7477125" y="50720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14430" name="TextBox 122"/>
          <p:cNvSpPr txBox="1">
            <a:spLocks noChangeArrowheads="1"/>
          </p:cNvSpPr>
          <p:nvPr/>
        </p:nvSpPr>
        <p:spPr bwMode="auto">
          <a:xfrm>
            <a:off x="7459663" y="5334000"/>
            <a:ext cx="3000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=</a:t>
            </a:r>
          </a:p>
        </p:txBody>
      </p:sp>
      <p:sp>
        <p:nvSpPr>
          <p:cNvPr id="14431" name="TextBox 123"/>
          <p:cNvSpPr txBox="1">
            <a:spLocks noChangeArrowheads="1"/>
          </p:cNvSpPr>
          <p:nvPr/>
        </p:nvSpPr>
        <p:spPr bwMode="auto">
          <a:xfrm>
            <a:off x="8010525" y="4157663"/>
            <a:ext cx="276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14432" name="TextBox 124"/>
          <p:cNvSpPr txBox="1">
            <a:spLocks noChangeArrowheads="1"/>
          </p:cNvSpPr>
          <p:nvPr/>
        </p:nvSpPr>
        <p:spPr bwMode="auto">
          <a:xfrm>
            <a:off x="8029575" y="4343400"/>
            <a:ext cx="287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14433" name="TextBox 125"/>
          <p:cNvSpPr txBox="1">
            <a:spLocks noChangeArrowheads="1"/>
          </p:cNvSpPr>
          <p:nvPr/>
        </p:nvSpPr>
        <p:spPr bwMode="auto">
          <a:xfrm>
            <a:off x="8450263" y="4343400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(0)</a:t>
            </a:r>
          </a:p>
        </p:txBody>
      </p:sp>
      <p:sp>
        <p:nvSpPr>
          <p:cNvPr id="14434" name="TextBox 126"/>
          <p:cNvSpPr txBox="1">
            <a:spLocks noChangeArrowheads="1"/>
          </p:cNvSpPr>
          <p:nvPr/>
        </p:nvSpPr>
        <p:spPr bwMode="auto">
          <a:xfrm>
            <a:off x="8069263" y="48006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14435" name="TextBox 127"/>
          <p:cNvSpPr txBox="1">
            <a:spLocks noChangeArrowheads="1"/>
          </p:cNvSpPr>
          <p:nvPr/>
        </p:nvSpPr>
        <p:spPr bwMode="auto">
          <a:xfrm>
            <a:off x="8489950" y="4800600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(2)</a:t>
            </a:r>
          </a:p>
        </p:txBody>
      </p:sp>
      <p:sp>
        <p:nvSpPr>
          <p:cNvPr id="14436" name="TextBox 128"/>
          <p:cNvSpPr txBox="1">
            <a:spLocks noChangeArrowheads="1"/>
          </p:cNvSpPr>
          <p:nvPr/>
        </p:nvSpPr>
        <p:spPr bwMode="auto">
          <a:xfrm>
            <a:off x="8069263" y="5072063"/>
            <a:ext cx="425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(1)</a:t>
            </a:r>
          </a:p>
        </p:txBody>
      </p:sp>
      <p:sp>
        <p:nvSpPr>
          <p:cNvPr id="14437" name="TextBox 129"/>
          <p:cNvSpPr txBox="1">
            <a:spLocks noChangeArrowheads="1"/>
          </p:cNvSpPr>
          <p:nvPr/>
        </p:nvSpPr>
        <p:spPr bwMode="auto">
          <a:xfrm>
            <a:off x="8489950" y="5072063"/>
            <a:ext cx="425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(3)</a:t>
            </a:r>
          </a:p>
        </p:txBody>
      </p:sp>
      <p:sp>
        <p:nvSpPr>
          <p:cNvPr id="14438" name="TextBox 130"/>
          <p:cNvSpPr txBox="1">
            <a:spLocks noChangeArrowheads="1"/>
          </p:cNvSpPr>
          <p:nvPr/>
        </p:nvSpPr>
        <p:spPr bwMode="auto">
          <a:xfrm>
            <a:off x="8069263" y="5334000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14439" name="TextBox 131"/>
          <p:cNvSpPr txBox="1">
            <a:spLocks noChangeArrowheads="1"/>
          </p:cNvSpPr>
          <p:nvPr/>
        </p:nvSpPr>
        <p:spPr bwMode="auto">
          <a:xfrm>
            <a:off x="7916863" y="3886200"/>
            <a:ext cx="546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arg1</a:t>
            </a:r>
          </a:p>
        </p:txBody>
      </p:sp>
      <p:sp>
        <p:nvSpPr>
          <p:cNvPr id="14440" name="TextBox 132"/>
          <p:cNvSpPr txBox="1">
            <a:spLocks noChangeArrowheads="1"/>
          </p:cNvSpPr>
          <p:nvPr/>
        </p:nvSpPr>
        <p:spPr bwMode="auto">
          <a:xfrm>
            <a:off x="8361363" y="3886200"/>
            <a:ext cx="546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arg2</a:t>
            </a:r>
          </a:p>
        </p:txBody>
      </p:sp>
      <p:sp>
        <p:nvSpPr>
          <p:cNvPr id="14441" name="TextBox 133"/>
          <p:cNvSpPr txBox="1">
            <a:spLocks noChangeArrowheads="1"/>
          </p:cNvSpPr>
          <p:nvPr/>
        </p:nvSpPr>
        <p:spPr bwMode="auto">
          <a:xfrm>
            <a:off x="7459663" y="3886200"/>
            <a:ext cx="3889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op</a:t>
            </a:r>
          </a:p>
        </p:txBody>
      </p:sp>
      <p:sp>
        <p:nvSpPr>
          <p:cNvPr id="14442" name="TextBox 134"/>
          <p:cNvSpPr txBox="1">
            <a:spLocks noChangeArrowheads="1"/>
          </p:cNvSpPr>
          <p:nvPr/>
        </p:nvSpPr>
        <p:spPr bwMode="auto">
          <a:xfrm>
            <a:off x="6553200" y="3429000"/>
            <a:ext cx="2071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Indirect Triples</a:t>
            </a:r>
          </a:p>
        </p:txBody>
      </p:sp>
      <p:cxnSp>
        <p:nvCxnSpPr>
          <p:cNvPr id="136" name="Straight Connector 135"/>
          <p:cNvCxnSpPr/>
          <p:nvPr/>
        </p:nvCxnSpPr>
        <p:spPr>
          <a:xfrm rot="5400000">
            <a:off x="8102600" y="4948238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44" name="TextBox 136"/>
          <p:cNvSpPr txBox="1">
            <a:spLocks noChangeArrowheads="1"/>
          </p:cNvSpPr>
          <p:nvPr/>
        </p:nvSpPr>
        <p:spPr bwMode="auto">
          <a:xfrm>
            <a:off x="8483600" y="5372100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(4)</a:t>
            </a:r>
          </a:p>
        </p:txBody>
      </p:sp>
      <p:sp>
        <p:nvSpPr>
          <p:cNvPr id="14445" name="TextBox 137"/>
          <p:cNvSpPr txBox="1">
            <a:spLocks noChangeArrowheads="1"/>
          </p:cNvSpPr>
          <p:nvPr/>
        </p:nvSpPr>
        <p:spPr bwMode="auto">
          <a:xfrm>
            <a:off x="7205663" y="4110038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14446" name="TextBox 138"/>
          <p:cNvSpPr txBox="1">
            <a:spLocks noChangeArrowheads="1"/>
          </p:cNvSpPr>
          <p:nvPr/>
        </p:nvSpPr>
        <p:spPr bwMode="auto">
          <a:xfrm>
            <a:off x="7205663" y="4338638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4447" name="TextBox 139"/>
          <p:cNvSpPr txBox="1">
            <a:spLocks noChangeArrowheads="1"/>
          </p:cNvSpPr>
          <p:nvPr/>
        </p:nvSpPr>
        <p:spPr bwMode="auto">
          <a:xfrm>
            <a:off x="7205663" y="4567238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14448" name="TextBox 140"/>
          <p:cNvSpPr txBox="1">
            <a:spLocks noChangeArrowheads="1"/>
          </p:cNvSpPr>
          <p:nvPr/>
        </p:nvSpPr>
        <p:spPr bwMode="auto">
          <a:xfrm>
            <a:off x="7205663" y="48387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4449" name="TextBox 141"/>
          <p:cNvSpPr txBox="1">
            <a:spLocks noChangeArrowheads="1"/>
          </p:cNvSpPr>
          <p:nvPr/>
        </p:nvSpPr>
        <p:spPr bwMode="auto">
          <a:xfrm>
            <a:off x="7205663" y="50673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4450" name="TextBox 142"/>
          <p:cNvSpPr txBox="1">
            <a:spLocks noChangeArrowheads="1"/>
          </p:cNvSpPr>
          <p:nvPr/>
        </p:nvSpPr>
        <p:spPr bwMode="auto">
          <a:xfrm>
            <a:off x="7205663" y="5329238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5663407" y="4952206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>
            <a:off x="6198394" y="49522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53" name="TextBox 145"/>
          <p:cNvSpPr txBox="1">
            <a:spLocks noChangeArrowheads="1"/>
          </p:cNvSpPr>
          <p:nvPr/>
        </p:nvSpPr>
        <p:spPr bwMode="auto">
          <a:xfrm>
            <a:off x="6350000" y="4114800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(0)</a:t>
            </a:r>
          </a:p>
        </p:txBody>
      </p:sp>
      <p:sp>
        <p:nvSpPr>
          <p:cNvPr id="14454" name="TextBox 146"/>
          <p:cNvSpPr txBox="1">
            <a:spLocks noChangeArrowheads="1"/>
          </p:cNvSpPr>
          <p:nvPr/>
        </p:nvSpPr>
        <p:spPr bwMode="auto">
          <a:xfrm>
            <a:off x="6408738" y="4343400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(1)</a:t>
            </a:r>
          </a:p>
        </p:txBody>
      </p:sp>
      <p:sp>
        <p:nvSpPr>
          <p:cNvPr id="14455" name="TextBox 147"/>
          <p:cNvSpPr txBox="1">
            <a:spLocks noChangeArrowheads="1"/>
          </p:cNvSpPr>
          <p:nvPr/>
        </p:nvSpPr>
        <p:spPr bwMode="auto">
          <a:xfrm>
            <a:off x="6350000" y="4572000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(2)</a:t>
            </a:r>
          </a:p>
        </p:txBody>
      </p:sp>
      <p:sp>
        <p:nvSpPr>
          <p:cNvPr id="14456" name="TextBox 148"/>
          <p:cNvSpPr txBox="1">
            <a:spLocks noChangeArrowheads="1"/>
          </p:cNvSpPr>
          <p:nvPr/>
        </p:nvSpPr>
        <p:spPr bwMode="auto">
          <a:xfrm>
            <a:off x="6426200" y="4843463"/>
            <a:ext cx="425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(3)</a:t>
            </a:r>
          </a:p>
        </p:txBody>
      </p:sp>
      <p:sp>
        <p:nvSpPr>
          <p:cNvPr id="14457" name="TextBox 149"/>
          <p:cNvSpPr txBox="1">
            <a:spLocks noChangeArrowheads="1"/>
          </p:cNvSpPr>
          <p:nvPr/>
        </p:nvSpPr>
        <p:spPr bwMode="auto">
          <a:xfrm>
            <a:off x="6443663" y="5072063"/>
            <a:ext cx="425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(4)</a:t>
            </a:r>
          </a:p>
        </p:txBody>
      </p:sp>
      <p:sp>
        <p:nvSpPr>
          <p:cNvPr id="14458" name="TextBox 150"/>
          <p:cNvSpPr txBox="1">
            <a:spLocks noChangeArrowheads="1"/>
          </p:cNvSpPr>
          <p:nvPr/>
        </p:nvSpPr>
        <p:spPr bwMode="auto">
          <a:xfrm>
            <a:off x="6426200" y="5334000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(5)</a:t>
            </a:r>
          </a:p>
        </p:txBody>
      </p:sp>
      <p:sp>
        <p:nvSpPr>
          <p:cNvPr id="14459" name="TextBox 151"/>
          <p:cNvSpPr txBox="1">
            <a:spLocks noChangeArrowheads="1"/>
          </p:cNvSpPr>
          <p:nvPr/>
        </p:nvSpPr>
        <p:spPr bwMode="auto">
          <a:xfrm>
            <a:off x="6426200" y="3886200"/>
            <a:ext cx="388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op</a:t>
            </a:r>
          </a:p>
        </p:txBody>
      </p:sp>
      <p:sp>
        <p:nvSpPr>
          <p:cNvPr id="14460" name="TextBox 152"/>
          <p:cNvSpPr txBox="1">
            <a:spLocks noChangeArrowheads="1"/>
          </p:cNvSpPr>
          <p:nvPr/>
        </p:nvSpPr>
        <p:spPr bwMode="auto">
          <a:xfrm>
            <a:off x="6096000" y="4110038"/>
            <a:ext cx="390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35</a:t>
            </a:r>
          </a:p>
        </p:txBody>
      </p:sp>
      <p:sp>
        <p:nvSpPr>
          <p:cNvPr id="14461" name="TextBox 153"/>
          <p:cNvSpPr txBox="1">
            <a:spLocks noChangeArrowheads="1"/>
          </p:cNvSpPr>
          <p:nvPr/>
        </p:nvSpPr>
        <p:spPr bwMode="auto">
          <a:xfrm>
            <a:off x="6096000" y="4338638"/>
            <a:ext cx="390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36</a:t>
            </a:r>
          </a:p>
        </p:txBody>
      </p:sp>
      <p:sp>
        <p:nvSpPr>
          <p:cNvPr id="14462" name="TextBox 154"/>
          <p:cNvSpPr txBox="1">
            <a:spLocks noChangeArrowheads="1"/>
          </p:cNvSpPr>
          <p:nvPr/>
        </p:nvSpPr>
        <p:spPr bwMode="auto">
          <a:xfrm>
            <a:off x="6096000" y="4567238"/>
            <a:ext cx="390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37</a:t>
            </a:r>
          </a:p>
        </p:txBody>
      </p:sp>
      <p:sp>
        <p:nvSpPr>
          <p:cNvPr id="14463" name="TextBox 155"/>
          <p:cNvSpPr txBox="1">
            <a:spLocks noChangeArrowheads="1"/>
          </p:cNvSpPr>
          <p:nvPr/>
        </p:nvSpPr>
        <p:spPr bwMode="auto">
          <a:xfrm>
            <a:off x="6096000" y="4838700"/>
            <a:ext cx="390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38</a:t>
            </a:r>
          </a:p>
        </p:txBody>
      </p:sp>
      <p:sp>
        <p:nvSpPr>
          <p:cNvPr id="14464" name="TextBox 156"/>
          <p:cNvSpPr txBox="1">
            <a:spLocks noChangeArrowheads="1"/>
          </p:cNvSpPr>
          <p:nvPr/>
        </p:nvSpPr>
        <p:spPr bwMode="auto">
          <a:xfrm>
            <a:off x="6096000" y="5067300"/>
            <a:ext cx="390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39</a:t>
            </a:r>
          </a:p>
        </p:txBody>
      </p:sp>
      <p:sp>
        <p:nvSpPr>
          <p:cNvPr id="14465" name="TextBox 157"/>
          <p:cNvSpPr txBox="1">
            <a:spLocks noChangeArrowheads="1"/>
          </p:cNvSpPr>
          <p:nvPr/>
        </p:nvSpPr>
        <p:spPr bwMode="auto">
          <a:xfrm>
            <a:off x="6096000" y="5329238"/>
            <a:ext cx="390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40</a:t>
            </a:r>
          </a:p>
        </p:txBody>
      </p:sp>
      <p:cxnSp>
        <p:nvCxnSpPr>
          <p:cNvPr id="160" name="Straight Connector 159"/>
          <p:cNvCxnSpPr/>
          <p:nvPr/>
        </p:nvCxnSpPr>
        <p:spPr>
          <a:xfrm>
            <a:off x="6400800" y="4191000"/>
            <a:ext cx="577850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400800" y="4414838"/>
            <a:ext cx="57785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32550" y="4567238"/>
            <a:ext cx="57785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400800" y="4872038"/>
            <a:ext cx="57785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5100638"/>
            <a:ext cx="57785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400800" y="5405438"/>
            <a:ext cx="57785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lide Number Placeholder 13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23FF224D-ECBB-491D-A1F3-ADEA9A8D5184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/>
              <a:t>6.2.1 Address and Instructions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/>
              <a:t>Three-address code is built from two concepts: addresses and instructions.</a:t>
            </a:r>
          </a:p>
          <a:p>
            <a:pPr>
              <a:lnSpc>
                <a:spcPct val="90000"/>
              </a:lnSpc>
            </a:pPr>
            <a:r>
              <a:rPr lang="en-US" altLang="zh-TW" sz="1800"/>
              <a:t>An address can be one of the following:</a:t>
            </a:r>
          </a:p>
          <a:p>
            <a:pPr lvl="1">
              <a:lnSpc>
                <a:spcPct val="90000"/>
              </a:lnSpc>
            </a:pPr>
            <a:r>
              <a:rPr lang="en-US" altLang="zh-TW" sz="1600"/>
              <a:t>A </a:t>
            </a:r>
            <a:r>
              <a:rPr lang="en-US" altLang="zh-TW" sz="1600" i="1"/>
              <a:t>name</a:t>
            </a:r>
            <a:endParaRPr lang="en-US" altLang="zh-TW" sz="1600"/>
          </a:p>
          <a:p>
            <a:pPr lvl="1">
              <a:lnSpc>
                <a:spcPct val="90000"/>
              </a:lnSpc>
            </a:pPr>
            <a:r>
              <a:rPr lang="en-US" altLang="zh-TW" sz="1600"/>
              <a:t>A </a:t>
            </a:r>
            <a:r>
              <a:rPr lang="en-US" altLang="zh-TW" sz="1600" i="1"/>
              <a:t>constant</a:t>
            </a:r>
            <a:endParaRPr lang="en-US" altLang="zh-TW" sz="1600"/>
          </a:p>
          <a:p>
            <a:pPr lvl="1">
              <a:lnSpc>
                <a:spcPct val="90000"/>
              </a:lnSpc>
            </a:pPr>
            <a:r>
              <a:rPr lang="en-US" altLang="zh-TW" sz="1600"/>
              <a:t>A </a:t>
            </a:r>
            <a:r>
              <a:rPr lang="en-US" altLang="zh-TW" sz="1600" i="1"/>
              <a:t>compiler-generated temporary</a:t>
            </a:r>
            <a:endParaRPr lang="en-US" altLang="zh-TW" sz="1600"/>
          </a:p>
          <a:p>
            <a:pPr>
              <a:lnSpc>
                <a:spcPct val="90000"/>
              </a:lnSpc>
            </a:pPr>
            <a:r>
              <a:rPr lang="en-US" altLang="zh-TW" sz="1800"/>
              <a:t>A list of common three-address instruction forms:</a:t>
            </a:r>
          </a:p>
          <a:p>
            <a:pPr lvl="1">
              <a:lnSpc>
                <a:spcPct val="90000"/>
              </a:lnSpc>
            </a:pPr>
            <a:r>
              <a:rPr lang="en-US" altLang="zh-TW" sz="1600"/>
              <a:t>Assignment instructions of the form </a:t>
            </a:r>
            <a:r>
              <a:rPr lang="en-US" altLang="zh-TW" sz="1600" i="1"/>
              <a:t>x</a:t>
            </a:r>
            <a:r>
              <a:rPr lang="en-US" altLang="zh-TW" sz="1600"/>
              <a:t> = </a:t>
            </a:r>
            <a:r>
              <a:rPr lang="en-US" altLang="zh-TW" sz="1600" i="1"/>
              <a:t>y</a:t>
            </a:r>
            <a:r>
              <a:rPr lang="en-US" altLang="zh-TW" sz="1600"/>
              <a:t> </a:t>
            </a:r>
            <a:r>
              <a:rPr lang="en-US" altLang="zh-TW" sz="1600" i="1"/>
              <a:t>op z</a:t>
            </a:r>
          </a:p>
          <a:p>
            <a:pPr lvl="1">
              <a:lnSpc>
                <a:spcPct val="90000"/>
              </a:lnSpc>
            </a:pPr>
            <a:r>
              <a:rPr lang="en-US" altLang="zh-TW" sz="1600"/>
              <a:t>Assignments of the for </a:t>
            </a:r>
            <a:r>
              <a:rPr lang="en-US" altLang="zh-TW" sz="1600" i="1"/>
              <a:t>x = op y</a:t>
            </a:r>
            <a:endParaRPr lang="en-US" altLang="zh-TW" sz="1600"/>
          </a:p>
          <a:p>
            <a:pPr lvl="1">
              <a:lnSpc>
                <a:spcPct val="90000"/>
              </a:lnSpc>
            </a:pPr>
            <a:r>
              <a:rPr lang="en-US" altLang="zh-TW" sz="1600" i="1"/>
              <a:t>Copy instructions</a:t>
            </a:r>
            <a:r>
              <a:rPr lang="en-US" altLang="zh-TW" sz="1600"/>
              <a:t> of the form </a:t>
            </a:r>
            <a:r>
              <a:rPr lang="en-US" altLang="zh-TW" sz="1600" i="1"/>
              <a:t>x = y</a:t>
            </a:r>
            <a:endParaRPr lang="en-US" altLang="zh-TW" sz="1600"/>
          </a:p>
          <a:p>
            <a:pPr lvl="1">
              <a:lnSpc>
                <a:spcPct val="90000"/>
              </a:lnSpc>
            </a:pPr>
            <a:r>
              <a:rPr lang="en-US" altLang="zh-TW" sz="1600"/>
              <a:t>An unconditional jump </a:t>
            </a:r>
            <a:r>
              <a:rPr lang="en-US" altLang="zh-TW" sz="1400" b="1">
                <a:latin typeface="Courier New" pitchFamily="49" charset="0"/>
              </a:rPr>
              <a:t>goto</a:t>
            </a:r>
            <a:r>
              <a:rPr lang="en-US" altLang="zh-TW" sz="1600">
                <a:latin typeface="Courier New" pitchFamily="49" charset="0"/>
              </a:rPr>
              <a:t> </a:t>
            </a:r>
            <a:r>
              <a:rPr lang="en-US" altLang="zh-TW" sz="1600" i="1"/>
              <a:t>L</a:t>
            </a:r>
            <a:r>
              <a:rPr lang="en-US" altLang="zh-TW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z="1600"/>
              <a:t>Conditional jumps of the form </a:t>
            </a:r>
            <a:r>
              <a:rPr lang="en-US" altLang="zh-TW" sz="1400" b="1">
                <a:latin typeface="Courier New" pitchFamily="49" charset="0"/>
              </a:rPr>
              <a:t>if</a:t>
            </a:r>
            <a:r>
              <a:rPr lang="en-US" altLang="zh-TW" sz="1600"/>
              <a:t> </a:t>
            </a:r>
            <a:r>
              <a:rPr lang="en-US" altLang="zh-TW" sz="1600" i="1"/>
              <a:t>x</a:t>
            </a:r>
            <a:r>
              <a:rPr lang="en-US" altLang="zh-TW" sz="1600"/>
              <a:t> </a:t>
            </a:r>
            <a:r>
              <a:rPr lang="en-US" altLang="zh-TW" sz="1400" b="1">
                <a:latin typeface="Courier New" pitchFamily="49" charset="0"/>
              </a:rPr>
              <a:t>goto</a:t>
            </a:r>
            <a:r>
              <a:rPr lang="en-US" altLang="zh-TW" sz="1600"/>
              <a:t> </a:t>
            </a:r>
            <a:r>
              <a:rPr lang="en-US" altLang="zh-TW" sz="1600" i="1"/>
              <a:t>L</a:t>
            </a:r>
            <a:r>
              <a:rPr lang="en-US" altLang="zh-TW" sz="1600"/>
              <a:t> and </a:t>
            </a:r>
            <a:r>
              <a:rPr lang="en-US" altLang="zh-TW" sz="1400" b="1">
                <a:latin typeface="Courier New" pitchFamily="49" charset="0"/>
              </a:rPr>
              <a:t>ifFalse</a:t>
            </a:r>
            <a:r>
              <a:rPr lang="en-US" altLang="zh-TW" sz="1600"/>
              <a:t> </a:t>
            </a:r>
            <a:r>
              <a:rPr lang="en-US" altLang="zh-TW" sz="1600" i="1"/>
              <a:t>x</a:t>
            </a:r>
            <a:r>
              <a:rPr lang="en-US" altLang="zh-TW" sz="1600"/>
              <a:t> </a:t>
            </a:r>
            <a:r>
              <a:rPr lang="en-US" altLang="zh-TW" sz="1400" b="1">
                <a:latin typeface="Courier New" pitchFamily="49" charset="0"/>
              </a:rPr>
              <a:t>goto</a:t>
            </a:r>
            <a:r>
              <a:rPr lang="en-US" altLang="zh-TW" sz="1600"/>
              <a:t> </a:t>
            </a:r>
            <a:r>
              <a:rPr lang="en-US" altLang="zh-TW" sz="1600" i="1"/>
              <a:t>L</a:t>
            </a:r>
            <a:endParaRPr lang="en-US" altLang="zh-TW" sz="1600"/>
          </a:p>
          <a:p>
            <a:pPr lvl="1">
              <a:lnSpc>
                <a:spcPct val="90000"/>
              </a:lnSpc>
            </a:pPr>
            <a:r>
              <a:rPr lang="en-US" altLang="zh-TW" sz="1600"/>
              <a:t>Conditional jumps such as </a:t>
            </a:r>
            <a:r>
              <a:rPr lang="en-US" altLang="zh-TW" sz="1400" b="1">
                <a:latin typeface="Courier New" pitchFamily="49" charset="0"/>
              </a:rPr>
              <a:t>if</a:t>
            </a:r>
            <a:r>
              <a:rPr lang="en-US" altLang="zh-TW" sz="1600"/>
              <a:t> </a:t>
            </a:r>
            <a:r>
              <a:rPr lang="en-US" altLang="zh-TW" sz="1600" i="1"/>
              <a:t>x</a:t>
            </a:r>
            <a:r>
              <a:rPr lang="en-US" altLang="zh-TW" sz="1600"/>
              <a:t> </a:t>
            </a:r>
            <a:r>
              <a:rPr lang="en-US" altLang="zh-TW" sz="1600" i="1"/>
              <a:t>relop</a:t>
            </a:r>
            <a:r>
              <a:rPr lang="en-US" altLang="zh-TW" sz="1600"/>
              <a:t> </a:t>
            </a:r>
            <a:r>
              <a:rPr lang="en-US" altLang="zh-TW" sz="1600" i="1"/>
              <a:t>y</a:t>
            </a:r>
            <a:r>
              <a:rPr lang="en-US" altLang="zh-TW" sz="1600"/>
              <a:t> </a:t>
            </a:r>
            <a:r>
              <a:rPr lang="en-US" altLang="zh-TW" sz="1400" b="1">
                <a:latin typeface="Courier New" pitchFamily="49" charset="0"/>
              </a:rPr>
              <a:t>goto</a:t>
            </a:r>
            <a:r>
              <a:rPr lang="en-US" altLang="zh-TW" sz="1600"/>
              <a:t> </a:t>
            </a:r>
            <a:r>
              <a:rPr lang="en-US" altLang="zh-TW" sz="1600" i="1"/>
              <a:t>L</a:t>
            </a:r>
          </a:p>
          <a:p>
            <a:pPr lvl="1">
              <a:lnSpc>
                <a:spcPct val="90000"/>
              </a:lnSpc>
            </a:pPr>
            <a:r>
              <a:rPr lang="en-US" altLang="zh-TW" sz="1600"/>
              <a:t>Procedure calls and returns</a:t>
            </a:r>
          </a:p>
          <a:p>
            <a:pPr lvl="1">
              <a:lnSpc>
                <a:spcPct val="90000"/>
              </a:lnSpc>
            </a:pPr>
            <a:r>
              <a:rPr lang="en-US" altLang="zh-TW" sz="1600"/>
              <a:t>Indexed copy instructions of the form </a:t>
            </a:r>
            <a:r>
              <a:rPr lang="en-US" altLang="zh-TW" sz="1600" i="1"/>
              <a:t>x</a:t>
            </a:r>
            <a:r>
              <a:rPr lang="en-US" altLang="zh-TW" sz="1600"/>
              <a:t>=</a:t>
            </a:r>
            <a:r>
              <a:rPr lang="en-US" altLang="zh-TW" sz="1600" i="1"/>
              <a:t>y</a:t>
            </a:r>
            <a:r>
              <a:rPr lang="en-US" altLang="zh-TW" sz="1400" b="1">
                <a:latin typeface="Courier New" pitchFamily="49" charset="0"/>
              </a:rPr>
              <a:t>[</a:t>
            </a:r>
            <a:r>
              <a:rPr lang="en-US" altLang="zh-TW" sz="1600" i="1"/>
              <a:t>i</a:t>
            </a:r>
            <a:r>
              <a:rPr lang="en-US" altLang="zh-TW" sz="1400" b="1">
                <a:latin typeface="Courier New" pitchFamily="49" charset="0"/>
              </a:rPr>
              <a:t>]</a:t>
            </a:r>
            <a:r>
              <a:rPr lang="en-US" altLang="zh-TW" sz="1600"/>
              <a:t> and </a:t>
            </a:r>
            <a:r>
              <a:rPr lang="en-US" altLang="zh-TW" sz="1600" i="1"/>
              <a:t>x</a:t>
            </a:r>
            <a:r>
              <a:rPr lang="en-US" altLang="zh-TW" sz="1400" b="1">
                <a:latin typeface="Courier New" pitchFamily="49" charset="0"/>
              </a:rPr>
              <a:t>[</a:t>
            </a:r>
            <a:r>
              <a:rPr lang="en-US" altLang="zh-TW" sz="1600" i="1"/>
              <a:t>i</a:t>
            </a:r>
            <a:r>
              <a:rPr lang="en-US" altLang="zh-TW" sz="1400" b="1">
                <a:latin typeface="Courier New" pitchFamily="49" charset="0"/>
              </a:rPr>
              <a:t>]</a:t>
            </a:r>
            <a:r>
              <a:rPr lang="en-US" altLang="zh-TW" sz="1600"/>
              <a:t>=</a:t>
            </a:r>
            <a:r>
              <a:rPr lang="en-US" altLang="zh-TW" sz="1600" i="1"/>
              <a:t>y</a:t>
            </a:r>
          </a:p>
          <a:p>
            <a:pPr lvl="1">
              <a:lnSpc>
                <a:spcPct val="90000"/>
              </a:lnSpc>
            </a:pPr>
            <a:r>
              <a:rPr lang="en-US" altLang="zh-TW" sz="1600"/>
              <a:t>Address and pointer assignments of the form </a:t>
            </a:r>
            <a:r>
              <a:rPr lang="en-US" altLang="zh-TW" sz="1600" i="1"/>
              <a:t>x</a:t>
            </a:r>
            <a:r>
              <a:rPr lang="en-US" altLang="zh-TW" sz="1600"/>
              <a:t> = </a:t>
            </a:r>
            <a:r>
              <a:rPr lang="en-US" altLang="zh-TW" sz="1600" i="1"/>
              <a:t>&amp;y</a:t>
            </a:r>
            <a:r>
              <a:rPr lang="en-US" altLang="zh-TW" sz="1600"/>
              <a:t>, </a:t>
            </a:r>
            <a:r>
              <a:rPr lang="en-US" altLang="zh-TW" sz="1600" i="1"/>
              <a:t>x </a:t>
            </a:r>
            <a:r>
              <a:rPr lang="en-US" altLang="zh-TW" sz="1600"/>
              <a:t>= </a:t>
            </a:r>
            <a:r>
              <a:rPr lang="en-US" altLang="zh-TW" sz="1600" i="1"/>
              <a:t>*y</a:t>
            </a:r>
            <a:r>
              <a:rPr lang="en-US" altLang="zh-TW" sz="1600"/>
              <a:t>, and </a:t>
            </a:r>
            <a:r>
              <a:rPr lang="en-US" altLang="zh-TW" sz="1600" i="1"/>
              <a:t>*x </a:t>
            </a:r>
            <a:r>
              <a:rPr lang="en-US" altLang="zh-TW" sz="1600"/>
              <a:t>= </a:t>
            </a:r>
            <a:r>
              <a:rPr lang="en-US" altLang="zh-TW" sz="1600" i="1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4E9744B-9D58-461F-BDE4-6A6B21181AF1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/>
              <a:t>6.2.1 Address and Instructions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1"/>
              <a:t>Example </a:t>
            </a:r>
            <a:r>
              <a:rPr lang="en-US" altLang="zh-TW" b="1"/>
              <a:t>6.5</a:t>
            </a:r>
            <a:r>
              <a:rPr lang="en-US" altLang="zh-TW"/>
              <a:t>:</a:t>
            </a:r>
          </a:p>
          <a:p>
            <a:pPr lvl="1"/>
            <a:r>
              <a:rPr lang="en-US" altLang="zh-TW" b="1">
                <a:latin typeface="Courier New" pitchFamily="49" charset="0"/>
              </a:rPr>
              <a:t>do i = i +1; while (a[i]&lt;v);</a:t>
            </a:r>
          </a:p>
        </p:txBody>
      </p:sp>
      <p:pic>
        <p:nvPicPr>
          <p:cNvPr id="297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95600"/>
            <a:ext cx="5981700" cy="182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001000" cy="6245352"/>
          </a:xfrm>
        </p:spPr>
        <p:txBody>
          <a:bodyPr>
            <a:normAutofit fontScale="62500" lnSpcReduction="20000"/>
          </a:bodyPr>
          <a:lstStyle/>
          <a:p>
            <a:pPr marL="342900" indent="-342900" algn="just">
              <a:lnSpc>
                <a:spcPct val="170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itchFamily="2" charset="2"/>
              <a:buChar char="v"/>
            </a:pPr>
            <a:r>
              <a:rPr lang="en-US" sz="3300" dirty="0" smtClean="0"/>
              <a:t>Intermediate language can be many different languages, and the designer of the compiler decides this intermediate language.</a:t>
            </a:r>
          </a:p>
          <a:p>
            <a:pPr marL="742950" lvl="1" indent="-285750" algn="just">
              <a:lnSpc>
                <a:spcPct val="170000"/>
              </a:lnSpc>
              <a:buSzPct val="69000"/>
              <a:buFont typeface="Wingdings" pitchFamily="2" charset="2"/>
              <a:buChar char="q"/>
            </a:pPr>
            <a:r>
              <a:rPr lang="en-US" sz="3300" dirty="0" smtClean="0"/>
              <a:t>syntax trees can be used as an intermediate language.</a:t>
            </a:r>
          </a:p>
          <a:p>
            <a:pPr marL="742950" lvl="1" indent="-285750" algn="just">
              <a:lnSpc>
                <a:spcPct val="170000"/>
              </a:lnSpc>
              <a:buSzPct val="69000"/>
              <a:buFont typeface="Wingdings" pitchFamily="2" charset="2"/>
              <a:buChar char="q"/>
            </a:pPr>
            <a:r>
              <a:rPr lang="en-US" sz="3300" dirty="0" smtClean="0"/>
              <a:t>postfix notation can be used as an intermediate language.</a:t>
            </a:r>
          </a:p>
          <a:p>
            <a:pPr marL="742950" lvl="1" indent="-285750" algn="just">
              <a:lnSpc>
                <a:spcPct val="170000"/>
              </a:lnSpc>
              <a:buSzPct val="69000"/>
              <a:buFont typeface="Wingdings" pitchFamily="2" charset="2"/>
              <a:buChar char="q"/>
            </a:pPr>
            <a:r>
              <a:rPr lang="en-US" sz="3300" dirty="0" smtClean="0"/>
              <a:t>three-address code (Quadruples) can be used as an intermediate language</a:t>
            </a:r>
          </a:p>
          <a:p>
            <a:pPr marL="1143000" lvl="2" indent="-228600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3300" dirty="0" smtClean="0">
                <a:solidFill>
                  <a:srgbClr val="FF3300"/>
                </a:solidFill>
              </a:rPr>
              <a:t>we will use quadruples to discuss intermediate code generation</a:t>
            </a:r>
          </a:p>
          <a:p>
            <a:pPr marL="1143000" lvl="2" indent="-228600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3300" dirty="0" smtClean="0">
                <a:solidFill>
                  <a:srgbClr val="FF3300"/>
                </a:solidFill>
              </a:rPr>
              <a:t>quadruples are close to machine instructions, but they are not actual machine instructions.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3C233AE5-A365-4DD3-AD3B-6CC5A06319C7}" type="slidenum">
              <a:rPr lang="en-US"/>
              <a:pPr/>
              <a:t>40</a:t>
            </a:fld>
            <a:endParaRPr lang="en-US"/>
          </a:p>
        </p:txBody>
      </p:sp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0">
                <a:effectLst/>
                <a:ea typeface="굴림" pitchFamily="50" charset="-127"/>
              </a:rPr>
              <a:t>Syntax-directed generation of Three Address Code</a:t>
            </a:r>
          </a:p>
        </p:txBody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ffectLst/>
                <a:ea typeface="굴림" pitchFamily="50" charset="-127"/>
              </a:rPr>
              <a:t>Idea: expressions get two attributes:</a:t>
            </a:r>
          </a:p>
          <a:p>
            <a:pPr lvl="1"/>
            <a:r>
              <a:rPr lang="en-US" altLang="ko-KR">
                <a:effectLst/>
                <a:ea typeface="굴림" pitchFamily="50" charset="-127"/>
              </a:rPr>
              <a:t>E.place: a name to hold the value of E at runtime</a:t>
            </a:r>
          </a:p>
          <a:p>
            <a:pPr lvl="2"/>
            <a:r>
              <a:rPr lang="en-US" altLang="ko-KR">
                <a:effectLst/>
                <a:ea typeface="굴림" pitchFamily="50" charset="-127"/>
              </a:rPr>
              <a:t>id.place is just the lexeme for the id</a:t>
            </a:r>
          </a:p>
          <a:p>
            <a:pPr lvl="1"/>
            <a:r>
              <a:rPr lang="en-US" altLang="ko-KR">
                <a:effectLst/>
                <a:ea typeface="굴림" pitchFamily="50" charset="-127"/>
              </a:rPr>
              <a:t>E.code: the sequence of 3AC statements implementing E</a:t>
            </a:r>
          </a:p>
          <a:p>
            <a:endParaRPr lang="en-US" altLang="ko-KR">
              <a:effectLst/>
              <a:ea typeface="굴림" pitchFamily="50" charset="-127"/>
            </a:endParaRPr>
          </a:p>
          <a:p>
            <a:r>
              <a:rPr lang="en-US" altLang="ko-KR">
                <a:effectLst/>
                <a:ea typeface="굴림" pitchFamily="50" charset="-127"/>
              </a:rPr>
              <a:t>We associate temporary names for interior nodes of the syntax tree.</a:t>
            </a:r>
          </a:p>
          <a:p>
            <a:pPr lvl="1"/>
            <a:r>
              <a:rPr lang="en-US" altLang="ko-KR">
                <a:effectLst/>
                <a:ea typeface="굴림" pitchFamily="50" charset="-127"/>
              </a:rPr>
              <a:t>The function newtemp() returns a fresh temporary name on each invocation</a:t>
            </a:r>
          </a:p>
          <a:p>
            <a:endParaRPr lang="en-US" altLang="ko-KR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85F8364D-741E-4E69-AC6F-9294333B8B0D}" type="slidenum">
              <a:rPr lang="en-US"/>
              <a:pPr/>
              <a:t>41</a:t>
            </a:fld>
            <a:endParaRPr lang="en-US"/>
          </a:p>
        </p:txBody>
      </p:sp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effectLst/>
                <a:ea typeface="굴림" pitchFamily="50" charset="-127"/>
              </a:rPr>
              <a:t>Syntax-directed translation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ko-KR" sz="2800">
                <a:effectLst/>
                <a:ea typeface="굴림" pitchFamily="50" charset="-127"/>
              </a:rPr>
              <a:t>For ASSIGNMENT statements and expressions, we can use this SDD: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u="sng">
                <a:effectLst/>
                <a:ea typeface="굴림" pitchFamily="50" charset="-127"/>
              </a:rPr>
              <a:t>Production</a:t>
            </a:r>
            <a:r>
              <a:rPr lang="en-US" altLang="ko-KR" sz="2400">
                <a:effectLst/>
                <a:ea typeface="굴림" pitchFamily="50" charset="-127"/>
              </a:rPr>
              <a:t> 		</a:t>
            </a:r>
            <a:r>
              <a:rPr lang="en-US" altLang="ko-KR" sz="2400" u="sng">
                <a:effectLst/>
                <a:ea typeface="굴림" pitchFamily="50" charset="-127"/>
              </a:rPr>
              <a:t>Semantic Rules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effectLst/>
                <a:ea typeface="굴림" pitchFamily="50" charset="-127"/>
              </a:rPr>
              <a:t>S -&gt; id := E 		S.code := E.code || gen( id.place ‘:=‘ E.place 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effectLst/>
                <a:ea typeface="굴림" pitchFamily="50" charset="-127"/>
              </a:rPr>
              <a:t>E -&gt; E1 + E2 	E.place := newtemp();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effectLst/>
                <a:ea typeface="굴림" pitchFamily="50" charset="-127"/>
              </a:rPr>
              <a:t>				E.code := E1.code || E2.code ||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effectLst/>
                <a:ea typeface="굴림" pitchFamily="50" charset="-127"/>
              </a:rPr>
              <a:t>					gen( E.place ‘:=‘ E1.place ‘+’ E2.place 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effectLst/>
                <a:ea typeface="굴림" pitchFamily="50" charset="-127"/>
              </a:rPr>
              <a:t>E -&gt; E1 * E2 	E.place := newtemp();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effectLst/>
                <a:ea typeface="굴림" pitchFamily="50" charset="-127"/>
              </a:rPr>
              <a:t>				E.code := E1.code || E2.code ||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effectLst/>
                <a:ea typeface="굴림" pitchFamily="50" charset="-127"/>
              </a:rPr>
              <a:t>					gen( E.place ‘:=‘ E1.place ‘*’ E2.place 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effectLst/>
                <a:ea typeface="굴림" pitchFamily="50" charset="-127"/>
              </a:rPr>
              <a:t>E -&gt; - E1 		E.place := newtemp();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effectLst/>
                <a:ea typeface="굴림" pitchFamily="50" charset="-127"/>
              </a:rPr>
              <a:t>				E.code := E1.code || gen( E.place ‘:=‘ ‘uminus’</a:t>
            </a:r>
            <a:br>
              <a:rPr lang="en-US" altLang="ko-KR" sz="2400">
                <a:effectLst/>
                <a:ea typeface="굴림" pitchFamily="50" charset="-127"/>
              </a:rPr>
            </a:br>
            <a:r>
              <a:rPr lang="en-US" altLang="ko-KR" sz="2400">
                <a:effectLst/>
                <a:ea typeface="굴림" pitchFamily="50" charset="-127"/>
              </a:rPr>
              <a:t>							 E1.place 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effectLst/>
                <a:ea typeface="굴림" pitchFamily="50" charset="-127"/>
              </a:rPr>
              <a:t>E -&gt; ( E1 ) 		E.place := E1.place; E.code := E1.code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effectLst/>
                <a:ea typeface="굴림" pitchFamily="50" charset="-127"/>
              </a:rPr>
              <a:t>E -&gt; id 		E.place := id.place; E.code := ‘’</a:t>
            </a:r>
          </a:p>
          <a:p>
            <a:pPr>
              <a:lnSpc>
                <a:spcPct val="80000"/>
              </a:lnSpc>
            </a:pPr>
            <a:endParaRPr lang="en-US" altLang="ko-KR" sz="280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CCACBBD-1002-441A-8C1B-B46E186C0558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/>
              <a:t>6.4.1 Operations Within Expressions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1"/>
              <a:t>Example</a:t>
            </a:r>
            <a:r>
              <a:rPr lang="en-US" altLang="zh-TW" b="1"/>
              <a:t> 6.11</a:t>
            </a:r>
            <a:r>
              <a:rPr lang="en-US" altLang="zh-TW"/>
              <a:t>: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</a:rPr>
              <a:t>a = b+ -c  </a:t>
            </a:r>
            <a:endParaRPr lang="en-US" altLang="zh-TW" b="1">
              <a:latin typeface="Courier New" pitchFamily="49" charset="0"/>
              <a:sym typeface="Symbol" charset="2"/>
            </a:endParaRP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  <a:sym typeface="Symbol" charset="2"/>
              </a:rPr>
              <a:t>     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  <a:sym typeface="Symbol" charset="2"/>
              </a:rPr>
              <a:t>t1 = minus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  <a:sym typeface="Symbol" charset="2"/>
              </a:rPr>
              <a:t>t2 = b + t1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  <a:sym typeface="Symbol" charset="2"/>
              </a:rPr>
              <a:t>a = t2</a:t>
            </a:r>
          </a:p>
        </p:txBody>
      </p:sp>
      <p:sp>
        <p:nvSpPr>
          <p:cNvPr id="309253" name="AutoShape 5"/>
          <p:cNvSpPr>
            <a:spLocks noChangeArrowheads="1"/>
          </p:cNvSpPr>
          <p:nvPr/>
        </p:nvSpPr>
        <p:spPr bwMode="auto">
          <a:xfrm>
            <a:off x="1524000" y="22860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676400"/>
            <a:ext cx="5867400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30175" y="704850"/>
            <a:ext cx="8909050" cy="3895725"/>
          </a:xfrm>
          <a:ln/>
        </p:spPr>
        <p:txBody>
          <a:bodyPr/>
          <a:lstStyle/>
          <a:p>
            <a:pPr>
              <a:lnSpc>
                <a:spcPct val="15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latin typeface="Lucida Bright" pitchFamily="18" charset="0"/>
              </a:rPr>
              <a:t/>
            </a:r>
            <a:br>
              <a:rPr lang="en-US" sz="4400" dirty="0">
                <a:latin typeface="Lucida Bright" pitchFamily="18" charset="0"/>
              </a:rPr>
            </a:br>
            <a:r>
              <a:rPr lang="en-US" sz="4400" dirty="0">
                <a:solidFill>
                  <a:srgbClr val="355E00"/>
                </a:solidFill>
                <a:latin typeface="Lucida Bright" pitchFamily="18" charset="0"/>
              </a:rPr>
              <a:t/>
            </a:r>
            <a:br>
              <a:rPr lang="en-US" sz="4400" dirty="0">
                <a:solidFill>
                  <a:srgbClr val="355E00"/>
                </a:solidFill>
                <a:latin typeface="Lucida Bright" pitchFamily="18" charset="0"/>
              </a:rPr>
            </a:br>
            <a:r>
              <a:rPr lang="en-US" dirty="0" smtClean="0">
                <a:solidFill>
                  <a:srgbClr val="004586"/>
                </a:solidFill>
                <a:latin typeface="Lucida Bright" pitchFamily="18" charset="0"/>
              </a:rPr>
              <a:t>Intermediate </a:t>
            </a:r>
            <a:r>
              <a:rPr lang="en-US" dirty="0">
                <a:solidFill>
                  <a:srgbClr val="004586"/>
                </a:solidFill>
                <a:latin typeface="Lucida Bright" pitchFamily="18" charset="0"/>
              </a:rPr>
              <a:t>Code Generation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B6AB6A9-C9D0-46C0-9871-FCDA81F8749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629400" y="6477000"/>
            <a:ext cx="1827213" cy="304800"/>
          </a:xfrm>
          <a:prstGeom prst="rect">
            <a:avLst/>
          </a:prstGeom>
        </p:spPr>
        <p:txBody>
          <a:bodyPr/>
          <a:lstStyle/>
          <a:p>
            <a:fld id="{4DA3738F-0F6E-4104-A332-BE1191085B5D}" type="slidenum">
              <a:rPr lang="en-US"/>
              <a:pPr/>
              <a:t>45</a:t>
            </a:fld>
            <a:endParaRPr lang="en-US"/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Intermediate Code Generation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173163"/>
            <a:ext cx="8077200" cy="5303837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Forms of intermediate code vary from </a:t>
            </a:r>
            <a:r>
              <a:rPr lang="en-US" b="1" dirty="0"/>
              <a:t>high level</a:t>
            </a:r>
            <a:r>
              <a:rPr lang="en-US" dirty="0"/>
              <a:t> ...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Annotated abstract syntax trees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Directed acyclic graphs (common </a:t>
            </a:r>
            <a:r>
              <a:rPr lang="en-US" dirty="0" err="1"/>
              <a:t>subexpressions</a:t>
            </a:r>
            <a:r>
              <a:rPr lang="en-US" dirty="0"/>
              <a:t> are coalesced)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... to the </a:t>
            </a:r>
            <a:r>
              <a:rPr lang="en-US" b="1" dirty="0"/>
              <a:t>low level</a:t>
            </a:r>
            <a:r>
              <a:rPr lang="en-US" dirty="0"/>
              <a:t> Three Address Code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Each instruction has, at most, one binary operation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More abstract than machine instructions</a:t>
            </a:r>
          </a:p>
          <a:p>
            <a:pPr marL="1141413" lvl="2" indent="-2270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No explicit memory allocation</a:t>
            </a:r>
          </a:p>
          <a:p>
            <a:pPr marL="1141413" lvl="2" indent="-2270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No specific hardware architecture assumptions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Lower level than syntax trees</a:t>
            </a:r>
          </a:p>
          <a:p>
            <a:pPr marL="1141413" lvl="2" indent="-2270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Control structures are spelled out in terms of instruction jumps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Suitable for many types of code optimization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Java </a:t>
            </a:r>
            <a:r>
              <a:rPr lang="en-US" dirty="0" err="1"/>
              <a:t>bytecode</a:t>
            </a:r>
            <a:r>
              <a:rPr lang="en-US" dirty="0"/>
              <a:t> VM (Virtual Machine) instructions have both: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Stack machine operations are lower level than Three Address Code.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But some operations require name lookups, and are higher level.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629400" y="6477000"/>
            <a:ext cx="1827213" cy="304800"/>
          </a:xfrm>
          <a:prstGeom prst="rect">
            <a:avLst/>
          </a:prstGeom>
        </p:spPr>
        <p:txBody>
          <a:bodyPr/>
          <a:lstStyle/>
          <a:p>
            <a:fld id="{B6600638-9967-4735-9E1D-3A091E3D4FCA}" type="slidenum">
              <a:rPr lang="en-US"/>
              <a:pPr/>
              <a:t>46</a:t>
            </a:fld>
            <a:endParaRPr lang="en-US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Three Address Code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5181600"/>
          </a:xfrm>
          <a:ln/>
        </p:spPr>
        <p:txBody>
          <a:bodyPr>
            <a:normAutofit lnSpcReduction="10000"/>
          </a:bodyPr>
          <a:lstStyle/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Consists of a sequence of instructions, each instruction may have up to three addresses, prototypically</a:t>
            </a:r>
            <a:br>
              <a:rPr lang="en-US"/>
            </a:br>
            <a:r>
              <a:rPr lang="en-US"/>
              <a:t>	t1 = t2 op t3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Addresses may be one of: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 name.  Each name is a symbol table index.  For convenience, we write the names as the identifier.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 constant.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 compiler-generated temporary.  Each time a temporary address is needed, the compiler generates another name from the stream t1, t2, t3, etc.</a:t>
            </a:r>
          </a:p>
          <a:p>
            <a:pPr marL="1141413" lvl="2" indent="-2270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Temporary names allow for code optimization to easily move instructions</a:t>
            </a:r>
          </a:p>
          <a:p>
            <a:pPr marL="1141413" lvl="2" indent="-2270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At target-code generation time, these names will be allocated to registers or to memory.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629400" y="6477000"/>
            <a:ext cx="1827213" cy="304800"/>
          </a:xfrm>
          <a:prstGeom prst="rect">
            <a:avLst/>
          </a:prstGeom>
        </p:spPr>
        <p:txBody>
          <a:bodyPr/>
          <a:lstStyle/>
          <a:p>
            <a:fld id="{98E6B6D3-0B29-4DE4-90F3-B462EF8023AA}" type="slidenum">
              <a:rPr lang="en-US"/>
              <a:pPr/>
              <a:t>47</a:t>
            </a:fld>
            <a:endParaRPr 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Three Address Code Instructions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876800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Symbolic labels will be used as instruction addresses for instructions that alter the flow of control.  The instruction addresses of labels will be filled in later.</a:t>
            </a:r>
            <a:br>
              <a:rPr lang="en-US"/>
            </a:br>
            <a:r>
              <a:rPr lang="en-US"/>
              <a:t>		</a:t>
            </a:r>
            <a:r>
              <a:rPr lang="en-US" sz="2000"/>
              <a:t>L:  t1 = t2 op t3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Assignment instructions:  x = y op z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Includes binary arithmetic and logical operations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Unary assignments:          x = op y 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Includes unary arithmetic op (-) and logical op (!) and type conversion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Copy instructions:		x = y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These may be optimized later.</a:t>
            </a:r>
          </a:p>
          <a:p>
            <a:pPr marL="341313" indent="-341313"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629400" y="6477000"/>
            <a:ext cx="1827213" cy="304800"/>
          </a:xfrm>
          <a:prstGeom prst="rect">
            <a:avLst/>
          </a:prstGeom>
        </p:spPr>
        <p:txBody>
          <a:bodyPr/>
          <a:lstStyle/>
          <a:p>
            <a:fld id="{3C295AC0-E308-440C-AFA3-A26D3BA19498}" type="slidenum">
              <a:rPr lang="en-US"/>
              <a:pPr/>
              <a:t>48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Three Address Code Instructions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105400"/>
          </a:xfrm>
          <a:ln/>
        </p:spPr>
        <p:txBody>
          <a:bodyPr>
            <a:normAutofit lnSpcReduction="10000"/>
          </a:bodyPr>
          <a:lstStyle/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Unconditional jump:  goto L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 is a symbolic label of an instruction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Conditional jumps:	</a:t>
            </a:r>
            <a:br>
              <a:rPr lang="en-US"/>
            </a:br>
            <a:r>
              <a:rPr lang="en-US"/>
              <a:t>	if x goto L	and	ifFalse x goto L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Left: If x is true, execute instruction L next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Right: If x is false, execute instruction L next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Conditional jumps:</a:t>
            </a:r>
            <a:br>
              <a:rPr lang="en-US"/>
            </a:br>
            <a:r>
              <a:rPr lang="en-US"/>
              <a:t>	if x relop y goto L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Procedure calls.  For a procedure call p(x1, …, xn)</a:t>
            </a:r>
            <a:br>
              <a:rPr lang="en-US"/>
            </a:br>
            <a:r>
              <a:rPr lang="en-US"/>
              <a:t>	param x1</a:t>
            </a:r>
            <a:br>
              <a:rPr lang="en-US"/>
            </a:br>
            <a:r>
              <a:rPr lang="en-US"/>
              <a:t>	…   </a:t>
            </a:r>
            <a:br>
              <a:rPr lang="en-US"/>
            </a:br>
            <a:r>
              <a:rPr lang="en-US"/>
              <a:t>	param xn</a:t>
            </a:r>
            <a:br>
              <a:rPr lang="en-US"/>
            </a:br>
            <a:r>
              <a:rPr lang="en-US"/>
              <a:t>	call p, n</a:t>
            </a:r>
          </a:p>
          <a:p>
            <a:pPr marL="341313" indent="-341313"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629400" y="6477000"/>
            <a:ext cx="1827213" cy="304800"/>
          </a:xfrm>
          <a:prstGeom prst="rect">
            <a:avLst/>
          </a:prstGeom>
        </p:spPr>
        <p:txBody>
          <a:bodyPr/>
          <a:lstStyle/>
          <a:p>
            <a:fld id="{21638084-C242-413B-B820-C07CA91FF2E5}" type="slidenum">
              <a:rPr lang="en-US"/>
              <a:pPr/>
              <a:t>49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Three Address Code Instructions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1311275"/>
            <a:ext cx="8410575" cy="5165725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Indexed copy instructions:   x = y[i]    and x[i] = y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Left:  sets x to the value in the location [i memory units beyond y] (in C)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Right:  sets the contents of the location [i memory units beyond y] to x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Address and pointer instructions: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x = &amp;y sets the value of x to be the location (address) of y.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x = *y, presumably y is a pointer or temporary whose value is a location.  The value of x is set to the contents of that location.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*x = y sets the value of the object pointed to by x to the value of y.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 Java, all object variables store references (pointers), and Strings and arrays are implicit objects: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Object o = "some string object", sets the reference o to hold the address of this string. The String object itself is shared, not copied by value.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x = y[i], uses the implicit length-aware array object y; there is full object here, not just array contents.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output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r>
              <a:rPr lang="en-US" dirty="0" smtClean="0"/>
              <a:t>Computation of values for variables</a:t>
            </a:r>
          </a:p>
          <a:p>
            <a:r>
              <a:rPr lang="en-US" dirty="0" smtClean="0"/>
              <a:t>The generation of intermediate code</a:t>
            </a:r>
          </a:p>
          <a:p>
            <a:r>
              <a:rPr lang="en-US" dirty="0" smtClean="0"/>
              <a:t>Printing error message</a:t>
            </a:r>
          </a:p>
          <a:p>
            <a:r>
              <a:rPr lang="en-US" dirty="0" smtClean="0"/>
              <a:t>Placement of value in a table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value associated with a grammar symbol is called a </a:t>
            </a:r>
            <a:r>
              <a:rPr lang="en-US" b="1" dirty="0" smtClean="0"/>
              <a:t>translation</a:t>
            </a:r>
            <a:r>
              <a:rPr lang="en-US" dirty="0" smtClean="0"/>
              <a:t> of that symbol.</a:t>
            </a:r>
          </a:p>
          <a:p>
            <a:r>
              <a:rPr lang="en-US" dirty="0" smtClean="0"/>
              <a:t>The translation fields of a grammar symbol X with names like X.VAL, X.TRUE, X.CODE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629400" y="6477000"/>
            <a:ext cx="1827213" cy="304800"/>
          </a:xfrm>
          <a:prstGeom prst="rect">
            <a:avLst/>
          </a:prstGeom>
        </p:spPr>
        <p:txBody>
          <a:bodyPr/>
          <a:lstStyle/>
          <a:p>
            <a:fld id="{6D7F8E58-84AB-43EC-9187-2978D6AF8300}" type="slidenum">
              <a:rPr lang="en-US"/>
              <a:pPr/>
              <a:t>50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6096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Three Address Code Representation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876800"/>
          </a:xfrm>
          <a:ln/>
        </p:spPr>
        <p:txBody>
          <a:bodyPr/>
          <a:lstStyle/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Representations include quadruples (used here), triples and indirect triples.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 the quadruple representation, there are four fields for each instruction:  op, arg1, arg2 and result.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Binary ops have the obvious representation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Unary ops don’t use arg2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Operators like param don’t use either arg2 or result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Jumps put the target label into result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629400" y="6477000"/>
            <a:ext cx="1827213" cy="304800"/>
          </a:xfrm>
          <a:prstGeom prst="rect">
            <a:avLst/>
          </a:prstGeom>
        </p:spPr>
        <p:txBody>
          <a:bodyPr/>
          <a:lstStyle/>
          <a:p>
            <a:fld id="{92255CA2-2590-4638-A2E9-2BA819279A83}" type="slidenum">
              <a:rPr lang="en-US"/>
              <a:pPr/>
              <a:t>51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303213" y="609600"/>
            <a:ext cx="8516937" cy="6096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Syntax-Directed Translation of Intermediate Code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876800"/>
          </a:xfrm>
          <a:ln/>
        </p:spPr>
        <p:txBody>
          <a:bodyPr/>
          <a:lstStyle/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Incremental Translation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Instead of using an attribute to keep the generated code, we assume that we can generate instructions into a stream of instructions</a:t>
            </a:r>
          </a:p>
          <a:p>
            <a:pPr marL="1141413" lvl="2" indent="-2270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gen(&lt;three address instruction&gt;) generates an instruction</a:t>
            </a:r>
          </a:p>
          <a:p>
            <a:pPr marL="1141413" lvl="2" indent="-2270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new Temp() generates a new temporary</a:t>
            </a:r>
          </a:p>
          <a:p>
            <a:pPr marL="1141413" lvl="2" indent="-2270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lookup(top, id) returns the symbol table entry for id at the topmost (innermost) lexical level</a:t>
            </a:r>
          </a:p>
          <a:p>
            <a:pPr marL="1141413" lvl="2" indent="-2270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newlabel() generates a new abstract label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60BFAB-EA86-42D6-B715-78E425ED3981}" type="slidenum">
              <a:rPr lang="en-US"/>
              <a:pPr/>
              <a:t>52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Translation of Expressions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96200" cy="914400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Uses the attribute addr to keep the addr of the instruction for that nonterminal symbol.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/>
        </p:nvGraphicFramePr>
        <p:xfrm>
          <a:off x="990600" y="2667000"/>
          <a:ext cx="7621588" cy="3759202"/>
        </p:xfrm>
        <a:graphic>
          <a:graphicData uri="http://schemas.openxmlformats.org/drawingml/2006/table">
            <a:tbl>
              <a:tblPr/>
              <a:tblGrid>
                <a:gridCol w="2057400"/>
                <a:gridCol w="5564188"/>
              </a:tblGrid>
              <a:tr h="741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pitchFamily="2" charset="2"/>
                          <a:cs typeface="Times New Roman" pitchFamily="18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id = E ;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Gen(lookup(top, id.text) = E.addr)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pitchFamily="2" charset="2"/>
                          <a:cs typeface="Times New Roman" pitchFamily="18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E1 + E2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E.addr = new Temp()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Gen(E.addr = E1.addr plus E2.addr)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|  - E1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E.addr = new Temp()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Gen(E.addr = minus E1.addr)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|  ( E1 )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E.addr = E1.addr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|  id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E.addr = lookup(top, id.text)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629400" y="6477000"/>
            <a:ext cx="1827213" cy="304800"/>
          </a:xfrm>
          <a:prstGeom prst="rect">
            <a:avLst/>
          </a:prstGeom>
        </p:spPr>
        <p:txBody>
          <a:bodyPr/>
          <a:lstStyle/>
          <a:p>
            <a:fld id="{EE720FDC-5879-4DA4-9BA9-1AD02F7A11A3}" type="slidenum">
              <a:rPr lang="en-US"/>
              <a:pPr/>
              <a:t>53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14338"/>
            <a:ext cx="7696200" cy="620712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Boolean Expressions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17600"/>
            <a:ext cx="7924800" cy="5453063"/>
          </a:xfrm>
          <a:ln/>
        </p:spPr>
        <p:txBody>
          <a:bodyPr>
            <a:normAutofit fontScale="92500"/>
          </a:bodyPr>
          <a:lstStyle/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Boolean expressions have different translations depending on their context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Compute logical values – code can be generated in analogy to arithmetic expressions for the logical operators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Alter the flow of control – boolean expressions can be used as conditional expressions in statements:  if, for and while.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Control Flow Boolean expressions have two inherited attributes: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latin typeface="Bitstream Vera Sans Mono" pitchFamily="33" charset="0"/>
              </a:rPr>
              <a:t>B.true</a:t>
            </a:r>
            <a:r>
              <a:rPr lang="en-US"/>
              <a:t>, the label to which control flows if B is true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latin typeface="Bitstream Vera Sans Mono" pitchFamily="33" charset="0"/>
              </a:rPr>
              <a:t>B.false</a:t>
            </a:r>
            <a:r>
              <a:rPr lang="en-US"/>
              <a:t>, the label to which control flows if B is false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>
                <a:latin typeface="Bitstream Vera Sans Mono" pitchFamily="33" charset="0"/>
              </a:rPr>
              <a:t>B.false = S.next</a:t>
            </a:r>
            <a:r>
              <a:rPr lang="en-US"/>
              <a:t>  means:</a:t>
            </a:r>
          </a:p>
          <a:p>
            <a:pPr marL="1141413" lvl="2"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if B is false, Goto whatever address comes after instruction S is completed.</a:t>
            </a:r>
          </a:p>
          <a:p>
            <a:pPr marL="1141413" lvl="2"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This would be used for   S </a:t>
            </a:r>
            <a:r>
              <a:rPr lang="en-US">
                <a:latin typeface="DejaVu Sans" pitchFamily="32" charset="0"/>
              </a:rPr>
              <a:t>→</a:t>
            </a:r>
            <a:r>
              <a:rPr lang="en-US"/>
              <a:t> if (B) S1   expansion</a:t>
            </a:r>
          </a:p>
          <a:p>
            <a:pPr marL="1141413" lvl="2"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     (in this case, we also have S1.next = S.next)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629400" y="6477000"/>
            <a:ext cx="1827213" cy="304800"/>
          </a:xfrm>
          <a:prstGeom prst="rect">
            <a:avLst/>
          </a:prstGeom>
        </p:spPr>
        <p:txBody>
          <a:bodyPr/>
          <a:lstStyle/>
          <a:p>
            <a:fld id="{1564C116-E922-4861-871A-AEAF277E7EAB}" type="slidenum">
              <a:rPr lang="en-US"/>
              <a:pPr/>
              <a:t>54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Short-Circuit Boolean Expressions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800600"/>
          </a:xfrm>
          <a:ln/>
        </p:spPr>
        <p:txBody>
          <a:bodyPr/>
          <a:lstStyle/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Some language semantics decree that boolean expressions have so-called short-circuit semantics.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 this case, computing boolean operations may also have flow-of-control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Example:</a:t>
            </a:r>
            <a:br>
              <a:rPr lang="en-US"/>
            </a:br>
            <a:r>
              <a:rPr lang="en-US"/>
              <a:t>	if ( x &lt; 100 || x &gt; 200 &amp;&amp;  x != y )  x = 0;</a:t>
            </a:r>
            <a:br>
              <a:rPr lang="en-US"/>
            </a:br>
            <a:r>
              <a:rPr lang="en-US"/>
              <a:t>Translation:</a:t>
            </a:r>
            <a:br>
              <a:rPr lang="en-US"/>
            </a:br>
            <a:r>
              <a:rPr lang="en-US"/>
              <a:t>	if x &lt; 100 goto L2</a:t>
            </a:r>
            <a:br>
              <a:rPr lang="en-US"/>
            </a:br>
            <a:r>
              <a:rPr lang="en-US"/>
              <a:t>	ifFalse x &gt;200 goto L1</a:t>
            </a:r>
            <a:br>
              <a:rPr lang="en-US"/>
            </a:br>
            <a:r>
              <a:rPr lang="en-US"/>
              <a:t>	ifFalse x != y goto L1</a:t>
            </a:r>
            <a:br>
              <a:rPr lang="en-US"/>
            </a:br>
            <a:r>
              <a:rPr lang="en-US"/>
              <a:t>L2:  x = 0</a:t>
            </a:r>
            <a:br>
              <a:rPr lang="en-US"/>
            </a:br>
            <a:r>
              <a:rPr lang="en-US"/>
              <a:t>L1: 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629400" y="6477000"/>
            <a:ext cx="1827213" cy="304800"/>
          </a:xfrm>
          <a:prstGeom prst="rect">
            <a:avLst/>
          </a:prstGeom>
        </p:spPr>
        <p:txBody>
          <a:bodyPr/>
          <a:lstStyle/>
          <a:p>
            <a:fld id="{1202DBCE-922B-479A-AA05-42B97786EF9A}" type="slidenum">
              <a:rPr lang="en-US"/>
              <a:pPr/>
              <a:t>55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65125"/>
            <a:ext cx="7696200" cy="5810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Flow-of-Control Statements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1116013"/>
            <a:ext cx="3768725" cy="1520825"/>
          </a:xfrm>
          <a:solidFill>
            <a:srgbClr val="FFFFFF"/>
          </a:solidFill>
          <a:ln w="18360">
            <a:solidFill>
              <a:srgbClr val="000000"/>
            </a:solidFill>
          </a:ln>
        </p:spPr>
        <p:txBody>
          <a:bodyPr lIns="99000" tIns="55800" rIns="99000" bIns="55800">
            <a:normAutofit fontScale="92500"/>
          </a:bodyPr>
          <a:lstStyle/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 </a:t>
            </a:r>
            <a:r>
              <a:rPr lang="en-US">
                <a:latin typeface="Wingdings" pitchFamily="2" charset="2"/>
              </a:rPr>
              <a:t>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if</a:t>
            </a:r>
            <a:r>
              <a:rPr lang="en-US"/>
              <a:t> ( B ) S1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     |  </a:t>
            </a:r>
            <a:r>
              <a:rPr lang="en-US" b="1">
                <a:solidFill>
                  <a:srgbClr val="FF0000"/>
                </a:solidFill>
              </a:rPr>
              <a:t>if</a:t>
            </a:r>
            <a:r>
              <a:rPr lang="en-US"/>
              <a:t> ( B ) S1  </a:t>
            </a:r>
            <a:r>
              <a:rPr lang="en-US" b="1">
                <a:solidFill>
                  <a:srgbClr val="FF0000"/>
                </a:solidFill>
              </a:rPr>
              <a:t>else</a:t>
            </a:r>
            <a:r>
              <a:rPr lang="en-US"/>
              <a:t>  S2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     |  </a:t>
            </a:r>
            <a:r>
              <a:rPr lang="en-US" b="1">
                <a:solidFill>
                  <a:srgbClr val="FF0000"/>
                </a:solidFill>
              </a:rPr>
              <a:t>while</a:t>
            </a:r>
            <a:r>
              <a:rPr lang="en-US"/>
              <a:t> ( B ) S1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197600" y="1404938"/>
            <a:ext cx="1295400" cy="192087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B.Code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S1.Code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214938" y="1933575"/>
            <a:ext cx="1031875" cy="1395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   B.true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  B.false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= S.next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H="1">
            <a:off x="6196013" y="1938338"/>
            <a:ext cx="12985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6196013" y="2535238"/>
            <a:ext cx="12985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7645400" y="1352550"/>
            <a:ext cx="10604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to B.true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to B.false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7416800" y="1557338"/>
            <a:ext cx="228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7416800" y="1785938"/>
            <a:ext cx="228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435100" y="3103563"/>
            <a:ext cx="1295400" cy="32766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B.Code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S1.Code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FF"/>
                </a:solidFill>
              </a:rPr>
              <a:t>goto S.next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FF"/>
                </a:solidFill>
              </a:rPr>
              <a:t>S2.code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…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08000" y="3621088"/>
            <a:ext cx="977900" cy="2533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 B.true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280099"/>
                </a:solidFill>
              </a:rPr>
              <a:t>B.False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>
                <a:solidFill>
                  <a:srgbClr val="280099"/>
                </a:solidFill>
              </a:rPr>
              <a:t>S.Next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1433513" y="3636963"/>
            <a:ext cx="12985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1433513" y="4398963"/>
            <a:ext cx="12985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882900" y="3051175"/>
            <a:ext cx="10604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to B.true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to B.false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654300" y="3255963"/>
            <a:ext cx="228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2654300" y="3484563"/>
            <a:ext cx="228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H="1">
            <a:off x="1433513" y="4932363"/>
            <a:ext cx="12985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1435100" y="5389563"/>
            <a:ext cx="12954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6238875" y="4154488"/>
            <a:ext cx="1295400" cy="20574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B.Code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6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S1.Code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6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FF"/>
                </a:solidFill>
              </a:rPr>
              <a:t>goto begin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6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…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600">
              <a:solidFill>
                <a:srgbClr val="000000"/>
              </a:solidFill>
            </a:endParaRP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218113" y="4086225"/>
            <a:ext cx="1069975" cy="2136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FF"/>
                </a:solidFill>
              </a:rPr>
              <a:t>    begin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   B.true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  B.false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= S.next</a:t>
            </a: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 flipH="1">
            <a:off x="6237288" y="4754563"/>
            <a:ext cx="12985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>
            <a:off x="6237288" y="5586413"/>
            <a:ext cx="12985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7686675" y="4238625"/>
            <a:ext cx="10604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to B.true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to B.false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7458075" y="4443413"/>
            <a:ext cx="228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7458075" y="4672013"/>
            <a:ext cx="228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 flipH="1">
            <a:off x="6237288" y="5199063"/>
            <a:ext cx="12985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670050" y="2705100"/>
            <a:ext cx="938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FF0000"/>
                </a:solidFill>
              </a:rPr>
              <a:t>if-else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640513" y="993775"/>
            <a:ext cx="4413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FF0000"/>
                </a:solidFill>
              </a:rPr>
              <a:t>if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6432550" y="3700463"/>
            <a:ext cx="8747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FF0000"/>
                </a:solidFill>
              </a:rPr>
              <a:t>while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5E4779D-1415-4E40-9A53-BE8EEA07CE50}" type="slidenum">
              <a:rPr lang="en-US"/>
              <a:pPr/>
              <a:t>56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6962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Flow-of-Control Translations</a:t>
            </a:r>
          </a:p>
        </p:txBody>
      </p:sp>
      <p:graphicFrame>
        <p:nvGraphicFramePr>
          <p:cNvPr id="15362" name="Group 2"/>
          <p:cNvGraphicFramePr>
            <a:graphicFrameLocks noGrp="1"/>
          </p:cNvGraphicFramePr>
          <p:nvPr/>
        </p:nvGraphicFramePr>
        <p:xfrm>
          <a:off x="387350" y="622300"/>
          <a:ext cx="8355013" cy="6073778"/>
        </p:xfrm>
        <a:graphic>
          <a:graphicData uri="http://schemas.openxmlformats.org/drawingml/2006/table">
            <a:tbl>
              <a:tblPr/>
              <a:tblGrid>
                <a:gridCol w="2678113"/>
                <a:gridCol w="5676900"/>
              </a:tblGrid>
              <a:tr h="7667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pitchFamily="2" charset="2"/>
                          <a:cs typeface="Times New Roman" pitchFamily="18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S.Next = newlabel()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P.Code = S.code || label(S.next)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pitchFamily="2" charset="2"/>
                          <a:cs typeface="Times New Roman" pitchFamily="18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assign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S.Code = assign.code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50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pitchFamily="2" charset="2"/>
                          <a:cs typeface="Times New Roman" pitchFamily="18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if ( B ) S1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B.True = newlabel()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B.False = S1.next = S.next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S.Code = B.code || label(B.true) || S1.code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3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pitchFamily="2" charset="2"/>
                          <a:cs typeface="Times New Roman" pitchFamily="18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if ( B ) S1 else S2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B.True = newlabel();  b.false = newlabel();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S1.next = S2.next = S.next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S.Code = B.code || label(B.true) || S1.code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|| gen (goto S.next)   || label (B.false)    || S2.code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3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pitchFamily="2" charset="2"/>
                          <a:cs typeface="Times New Roman" pitchFamily="18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while (B) S1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Begin = newlabel();  B.True = newlabel();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B.False = S.next;  S1.next = begin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S.Code = label(begin) || B.code || label(B.true)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|| S1.code || gen(goto begin)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pitchFamily="2" charset="2"/>
                          <a:cs typeface="Times New Roman" pitchFamily="18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S1 S2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S1.next = newlabel();  S2.next = S.next;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S.Code = S1.code || label(S1.next) || S2.code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6791325" y="841375"/>
            <a:ext cx="1670050" cy="1187450"/>
          </a:xfrm>
          <a:prstGeom prst="rect">
            <a:avLst/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</a:rPr>
              <a:t>||</a:t>
            </a:r>
            <a:r>
              <a:rPr lang="en-US" sz="2000">
                <a:solidFill>
                  <a:srgbClr val="000000"/>
                </a:solidFill>
              </a:rPr>
              <a:t>  :  Code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concatenation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operator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A426C9-A809-4A91-8A05-2264795DBD9A}" type="slidenum">
              <a:rPr lang="en-US"/>
              <a:pPr/>
              <a:t>57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700088" y="331788"/>
            <a:ext cx="7696200" cy="5810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Control-Flow Boolean Expressions</a:t>
            </a:r>
          </a:p>
        </p:txBody>
      </p:sp>
      <p:graphicFrame>
        <p:nvGraphicFramePr>
          <p:cNvPr id="16386" name="Group 2"/>
          <p:cNvGraphicFramePr>
            <a:graphicFrameLocks noGrp="1"/>
          </p:cNvGraphicFramePr>
          <p:nvPr/>
        </p:nvGraphicFramePr>
        <p:xfrm>
          <a:off x="685800" y="1049338"/>
          <a:ext cx="7926388" cy="5534025"/>
        </p:xfrm>
        <a:graphic>
          <a:graphicData uri="http://schemas.openxmlformats.org/drawingml/2006/table">
            <a:tbl>
              <a:tblPr/>
              <a:tblGrid>
                <a:gridCol w="2209800"/>
                <a:gridCol w="5716588"/>
              </a:tblGrid>
              <a:tr h="1203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pitchFamily="2" charset="2"/>
                          <a:cs typeface="Times New Roman" pitchFamily="18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B1 || B2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B1.true = B.true;  B1.false = newlabel();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B2.true = B.true;  B2.false = B.false;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B.Code = B1.code || label(B1.false) || B2.code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pitchFamily="2" charset="2"/>
                          <a:cs typeface="Times New Roman" pitchFamily="18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B1 &amp;&amp; B2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B1.true = newlabel();  B1.false = B.false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B2.true = B.true;  B2.false = B.false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B.Code = B1.code || label(B1.true) || B2.code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pitchFamily="2" charset="2"/>
                          <a:cs typeface="Times New Roman" pitchFamily="18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! B1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B1.True = B.false;  B1.false = B.true;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B.Code = B1.code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pitchFamily="2" charset="2"/>
                          <a:cs typeface="Times New Roman" pitchFamily="18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E1 rel E2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B.Code = E1.code || E2.code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|| gen( if E1.addr relop E2.addr goto B.true)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|| gen( goto B.false)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pitchFamily="2" charset="2"/>
                          <a:cs typeface="Times New Roman" pitchFamily="18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true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B.Code = gen(goto B.true)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pitchFamily="2" charset="2"/>
                          <a:cs typeface="Times New Roman" pitchFamily="18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false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B.Code = gen(goto B.false)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629400" y="6477000"/>
            <a:ext cx="1827213" cy="304800"/>
          </a:xfrm>
          <a:prstGeom prst="rect">
            <a:avLst/>
          </a:prstGeom>
        </p:spPr>
        <p:txBody>
          <a:bodyPr/>
          <a:lstStyle/>
          <a:p>
            <a:fld id="{455EF98E-0D43-4448-B234-FE4073501BEA}" type="slidenum">
              <a:rPr lang="en-US"/>
              <a:pPr/>
              <a:t>58</a:t>
            </a:fld>
            <a:endParaRPr lang="en-US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6096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Avoiding Redundant Gotos, Backpatching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876800"/>
          </a:xfrm>
          <a:ln/>
        </p:spPr>
        <p:txBody>
          <a:bodyPr/>
          <a:lstStyle/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Use ifFalse instructions where necessary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Also use attribute value “fall” to mean to fall through where possible, instead of generating goto to the next expression</a:t>
            </a:r>
            <a:br>
              <a:rPr lang="en-US"/>
            </a:br>
            <a:endParaRPr lang="en-US"/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abstract labels require a two-pass scheme to later fill in the addresses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This can be avoided by instead passing a list of addresses that need to be filled in, and filling them as it becomes possible.  This is called backpatching.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629400" y="6477000"/>
            <a:ext cx="1827213" cy="304800"/>
          </a:xfrm>
          <a:prstGeom prst="rect">
            <a:avLst/>
          </a:prstGeom>
        </p:spPr>
        <p:txBody>
          <a:bodyPr/>
          <a:lstStyle/>
          <a:p>
            <a:fld id="{3AACF75A-324E-4E24-908E-843B85F23ECB}" type="slidenum">
              <a:rPr lang="en-US"/>
              <a:pPr/>
              <a:t>59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49238" y="357188"/>
            <a:ext cx="8586787" cy="64611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Java Bytecode, Virtual Machine Instructions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3013"/>
            <a:ext cx="7924800" cy="5341937"/>
          </a:xfrm>
          <a:ln/>
        </p:spPr>
        <p:txBody>
          <a:bodyPr>
            <a:normAutofit fontScale="92500" lnSpcReduction="10000"/>
          </a:bodyPr>
          <a:lstStyle/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Java bytecode is an intermediate representation.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It uses a stack-machine, which is generally at a lower level than a three-address code.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But it also has some conceptually high-level instructions that need table lookups for method names, etc.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lookups are needed due to dynamic class loading in Java: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If class A uses class B, the reference can only compile if you have access to B.class (or if your IDE can compile B.java to its B.class).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 runtime, A.class and B.class hold bytecode for class A and B.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Loading A does not automatically load B. B is loaded only if it is needed.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Before B is loaded, its method signatures (interfaces) are known but implementation may change; there is no known address-of-method.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designing an intermediate-code generator, there are two basic issues:</a:t>
            </a:r>
          </a:p>
          <a:p>
            <a:pPr lvl="1"/>
            <a:r>
              <a:rPr lang="en-US" sz="2400" dirty="0" smtClean="0"/>
              <a:t>Decide what intermediate code we should generate</a:t>
            </a:r>
          </a:p>
          <a:p>
            <a:pPr lvl="1"/>
            <a:r>
              <a:rPr lang="en-US" sz="2400" dirty="0" smtClean="0"/>
              <a:t>Implement an algorithm for generating this code.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629400" y="6477000"/>
            <a:ext cx="1827213" cy="304800"/>
          </a:xfrm>
          <a:prstGeom prst="rect">
            <a:avLst/>
          </a:prstGeom>
        </p:spPr>
        <p:txBody>
          <a:bodyPr/>
          <a:lstStyle/>
          <a:p>
            <a:fld id="{CC88BAB2-3697-4502-947C-D951CC352ECE}" type="slidenum">
              <a:rPr lang="en-US"/>
              <a:pPr/>
              <a:t>60</a:t>
            </a:fld>
            <a:endParaRPr lang="en-US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57188"/>
            <a:ext cx="7696200" cy="646112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Displaying Bytecode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1035050"/>
            <a:ext cx="8378825" cy="5549900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From command line, you can use this command to see the bytecode: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javap -private -c MyClass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You need to have access to MyClass.class file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There are many options to see more information about local variables, where they are accessed in bytecode, etc.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Important: Stack machine stack is empty after each full instruction.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Example:      d = a + b * c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    instruction    stack    description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iload_1       a           get local var #2, a, push it into stack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iload_2       a,b        push b into stack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iload_3       a,b,c     push c into stack (now, c is on top of stack)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imul            a,x        integer multiply top two elements, push result x=b*c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iadd             y          integer add top two elements, push result y=a*x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istore 4        --         pop and store top of stack to d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629400" y="6477000"/>
            <a:ext cx="1827213" cy="304800"/>
          </a:xfrm>
          <a:prstGeom prst="rect">
            <a:avLst/>
          </a:prstGeom>
        </p:spPr>
        <p:txBody>
          <a:bodyPr/>
          <a:lstStyle/>
          <a:p>
            <a:fld id="{6F456772-9E64-49C8-AD16-5F428FB77994}" type="slidenum">
              <a:rPr lang="en-US"/>
              <a:pPr/>
              <a:t>61</a:t>
            </a:fld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57188"/>
            <a:ext cx="7696200" cy="646112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Method Call in Java Bytecode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3063" y="1243013"/>
            <a:ext cx="8448675" cy="5341937"/>
          </a:xfrm>
          <a:ln/>
        </p:spPr>
        <p:txBody>
          <a:bodyPr>
            <a:normAutofit fontScale="92500" lnSpcReduction="10000"/>
          </a:bodyPr>
          <a:lstStyle/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Method calls need symbol lookup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Example:  System.out.println(d);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18:  getstatic   #2;    //Field java/lang/System.out:Ljava/io/PrintStream;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21:  iload   4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23:  invokevirtual   #3; //Method java/io/PrintStream.println:(I)V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Java internal signature: Lmypkg.MyClass: object of MyClass, defined in package mypkg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Java internal signature: (I)V: takes integer, returns void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We will be focusing on MicroJava virtual machine instructions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Few instructions compared to full Java VM instructions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Simpler language features, less complicated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Same basic principles as Java VM in method calls, field access, etc.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But: Classes don't have methods in MicroJava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1FA31C4E-6229-418D-8437-7915B38AEFCB}" type="slidenum">
              <a:rPr lang="en-US">
                <a:latin typeface="Times New Roman" pitchFamily="18" charset="0"/>
              </a:rPr>
              <a:pPr/>
              <a:t>62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Three-Address Code (Quadraples)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 quadraple is:</a:t>
            </a:r>
          </a:p>
          <a:p>
            <a:pPr>
              <a:buFontTx/>
              <a:buNone/>
            </a:pPr>
            <a:r>
              <a:rPr lang="en-US" smtClean="0"/>
              <a:t>		</a:t>
            </a:r>
            <a:r>
              <a:rPr lang="en-US" smtClean="0">
                <a:latin typeface="Courier New" pitchFamily="49" charset="0"/>
              </a:rPr>
              <a:t>x </a:t>
            </a:r>
            <a:r>
              <a:rPr lang="en-US" b="1" smtClean="0">
                <a:latin typeface="Courier New" pitchFamily="49" charset="0"/>
              </a:rPr>
              <a:t>:=</a:t>
            </a:r>
            <a:r>
              <a:rPr lang="en-US" smtClean="0">
                <a:latin typeface="Courier New" pitchFamily="49" charset="0"/>
              </a:rPr>
              <a:t> y </a:t>
            </a:r>
            <a:r>
              <a:rPr lang="en-US" b="1" i="1" smtClean="0">
                <a:latin typeface="Courier New" pitchFamily="49" charset="0"/>
              </a:rPr>
              <a:t>op</a:t>
            </a:r>
            <a:r>
              <a:rPr lang="en-US" smtClean="0">
                <a:latin typeface="Courier New" pitchFamily="49" charset="0"/>
              </a:rPr>
              <a:t> z</a:t>
            </a:r>
          </a:p>
          <a:p>
            <a:pPr>
              <a:buFontTx/>
              <a:buNone/>
            </a:pPr>
            <a:r>
              <a:rPr lang="en-US" smtClean="0"/>
              <a:t>	where x, y and z are names, constants or compiler-generated temporaries;  </a:t>
            </a:r>
            <a:r>
              <a:rPr lang="en-US" b="1" smtClean="0">
                <a:latin typeface="Courier New" pitchFamily="49" charset="0"/>
              </a:rPr>
              <a:t>op</a:t>
            </a:r>
            <a:r>
              <a:rPr lang="en-US" smtClean="0"/>
              <a:t> is any operator.</a:t>
            </a:r>
          </a:p>
          <a:p>
            <a:pPr>
              <a:buFontTx/>
              <a:buNone/>
            </a:pPr>
            <a:endParaRPr lang="en-US" smtClean="0"/>
          </a:p>
          <a:p>
            <a:r>
              <a:rPr lang="en-US" smtClean="0"/>
              <a:t>But we may also the following notation for quadraples (much better notation because it looks like a machine code instruction)</a:t>
            </a:r>
          </a:p>
          <a:p>
            <a:pPr>
              <a:buFontTx/>
              <a:buNone/>
            </a:pPr>
            <a:r>
              <a:rPr lang="en-US" smtClean="0"/>
              <a:t>		</a:t>
            </a:r>
            <a:r>
              <a:rPr lang="en-US" smtClean="0">
                <a:latin typeface="Courier New" pitchFamily="49" charset="0"/>
              </a:rPr>
              <a:t>op  y,z,x</a:t>
            </a:r>
          </a:p>
          <a:p>
            <a:pPr>
              <a:buFontTx/>
              <a:buNone/>
            </a:pPr>
            <a:r>
              <a:rPr lang="en-US" smtClean="0"/>
              <a:t>	apply operator </a:t>
            </a:r>
            <a:r>
              <a:rPr lang="en-US" smtClean="0">
                <a:latin typeface="Courier New" pitchFamily="49" charset="0"/>
              </a:rPr>
              <a:t>op</a:t>
            </a:r>
            <a:r>
              <a:rPr lang="en-US" smtClean="0"/>
              <a:t> to </a:t>
            </a:r>
            <a:r>
              <a:rPr lang="en-US" smtClean="0">
                <a:latin typeface="Courier New" pitchFamily="49" charset="0"/>
              </a:rPr>
              <a:t>y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z</a:t>
            </a:r>
            <a:r>
              <a:rPr lang="en-US" smtClean="0"/>
              <a:t>, and store the result in </a:t>
            </a:r>
            <a:r>
              <a:rPr lang="en-US" smtClean="0">
                <a:latin typeface="Courier New" pitchFamily="49" charset="0"/>
              </a:rPr>
              <a:t>x</a:t>
            </a:r>
            <a:r>
              <a:rPr lang="en-US" smtClean="0"/>
              <a:t>.</a:t>
            </a:r>
          </a:p>
          <a:p>
            <a:pPr>
              <a:buFontTx/>
              <a:buNone/>
            </a:pPr>
            <a:endParaRPr lang="en-US" smtClean="0"/>
          </a:p>
          <a:p>
            <a:r>
              <a:rPr lang="en-US" smtClean="0"/>
              <a:t>We use the term “three-address code” because each statement usually contains three addresses (two for operands, one for the result).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998C6F50-83DC-4F39-A3D4-7D2642F1F5E4}" type="slidenum">
              <a:rPr lang="en-US">
                <a:latin typeface="Times New Roman" pitchFamily="18" charset="0"/>
              </a:rPr>
              <a:pPr/>
              <a:t>63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Three-Address Statements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i="1" smtClean="0"/>
              <a:t>Binary Operator:</a:t>
            </a:r>
            <a:r>
              <a:rPr lang="en-US" smtClean="0"/>
              <a:t> 	</a:t>
            </a:r>
            <a:r>
              <a:rPr lang="en-US" smtClean="0">
                <a:latin typeface="Courier New" pitchFamily="49" charset="0"/>
              </a:rPr>
              <a:t>op y,z,result</a:t>
            </a:r>
            <a:r>
              <a:rPr lang="en-US" smtClean="0"/>
              <a:t>   or   </a:t>
            </a:r>
            <a:r>
              <a:rPr lang="en-US" smtClean="0">
                <a:latin typeface="Courier New" pitchFamily="49" charset="0"/>
              </a:rPr>
              <a:t>result := y op z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	where </a:t>
            </a:r>
            <a:r>
              <a:rPr lang="en-US" sz="2000" smtClean="0">
                <a:latin typeface="Courier New" pitchFamily="49" charset="0"/>
              </a:rPr>
              <a:t>op</a:t>
            </a:r>
            <a:r>
              <a:rPr lang="en-US" sz="2000" smtClean="0"/>
              <a:t> is a binary arithmetic or logical operator. This binary operator is applied to </a:t>
            </a:r>
            <a:r>
              <a:rPr lang="en-US" sz="2000" smtClean="0">
                <a:latin typeface="Courier New" pitchFamily="49" charset="0"/>
              </a:rPr>
              <a:t>y</a:t>
            </a:r>
            <a:r>
              <a:rPr lang="en-US" sz="2000" smtClean="0"/>
              <a:t> and </a:t>
            </a:r>
            <a:r>
              <a:rPr lang="en-US" sz="2000" smtClean="0">
                <a:latin typeface="Courier New" pitchFamily="49" charset="0"/>
              </a:rPr>
              <a:t>z</a:t>
            </a:r>
            <a:r>
              <a:rPr lang="en-US" sz="2000" smtClean="0"/>
              <a:t>, and the result of the operation is stored in </a:t>
            </a:r>
            <a:r>
              <a:rPr lang="en-US" sz="2000" smtClean="0">
                <a:latin typeface="Courier New" pitchFamily="49" charset="0"/>
              </a:rPr>
              <a:t>result</a:t>
            </a:r>
            <a:r>
              <a:rPr lang="en-US" sz="2000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	Ex:		</a:t>
            </a:r>
            <a:r>
              <a:rPr lang="en-US" sz="2000" smtClean="0">
                <a:latin typeface="Courier New" pitchFamily="49" charset="0"/>
              </a:rPr>
              <a:t>add  a,b,c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gt   a,b,c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addr a,b,c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addi a,b,c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i="1" smtClean="0"/>
              <a:t>Unary Operator:</a:t>
            </a:r>
            <a:r>
              <a:rPr lang="en-US" smtClean="0"/>
              <a:t> 	</a:t>
            </a:r>
            <a:r>
              <a:rPr lang="en-US" smtClean="0">
                <a:latin typeface="Courier New" pitchFamily="49" charset="0"/>
              </a:rPr>
              <a:t>op y,,result</a:t>
            </a:r>
            <a:r>
              <a:rPr lang="en-US" smtClean="0"/>
              <a:t>   or   </a:t>
            </a:r>
            <a:r>
              <a:rPr lang="en-US" smtClean="0">
                <a:latin typeface="Courier New" pitchFamily="49" charset="0"/>
              </a:rPr>
              <a:t>result := op y</a:t>
            </a: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	where </a:t>
            </a:r>
            <a:r>
              <a:rPr lang="en-US" sz="2000" smtClean="0">
                <a:latin typeface="Courier New" pitchFamily="49" charset="0"/>
              </a:rPr>
              <a:t>op</a:t>
            </a:r>
            <a:r>
              <a:rPr lang="en-US" sz="2000" smtClean="0"/>
              <a:t> is a unary arithmetic or logical operator. This unary operator is applied to </a:t>
            </a:r>
            <a:r>
              <a:rPr lang="en-US" sz="2000" smtClean="0">
                <a:latin typeface="Courier New" pitchFamily="49" charset="0"/>
              </a:rPr>
              <a:t>y</a:t>
            </a:r>
            <a:r>
              <a:rPr lang="en-US" sz="2000" smtClean="0"/>
              <a:t>, and the result of the operation is stored in </a:t>
            </a:r>
            <a:r>
              <a:rPr lang="en-US" sz="2000" smtClean="0">
                <a:latin typeface="Courier New" pitchFamily="49" charset="0"/>
              </a:rPr>
              <a:t>result</a:t>
            </a:r>
            <a:r>
              <a:rPr lang="en-US" sz="2000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	Ex:		</a:t>
            </a:r>
            <a:r>
              <a:rPr lang="en-US" sz="2000" smtClean="0">
                <a:latin typeface="Courier New" pitchFamily="49" charset="0"/>
              </a:rPr>
              <a:t>uminus    a,,c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not       a,,c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inttoreal a,,c	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AD277533-71AA-4F1F-8415-D2DFE0D6225D}" type="slidenum">
              <a:rPr lang="en-US">
                <a:latin typeface="Times New Roman" pitchFamily="18" charset="0"/>
              </a:rPr>
              <a:pPr/>
              <a:t>64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Three-Address Statements (cont.)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i="1" smtClean="0"/>
              <a:t>Move Operator:</a:t>
            </a:r>
            <a:r>
              <a:rPr lang="en-US" smtClean="0"/>
              <a:t> 	</a:t>
            </a:r>
            <a:r>
              <a:rPr lang="en-US" smtClean="0">
                <a:latin typeface="Courier New" pitchFamily="49" charset="0"/>
              </a:rPr>
              <a:t>mov y,,result</a:t>
            </a:r>
            <a:r>
              <a:rPr lang="en-US" smtClean="0"/>
              <a:t>   or   </a:t>
            </a:r>
            <a:r>
              <a:rPr lang="en-US" smtClean="0">
                <a:latin typeface="Courier New" pitchFamily="49" charset="0"/>
              </a:rPr>
              <a:t>result := y</a:t>
            </a:r>
          </a:p>
          <a:p>
            <a:pPr>
              <a:buFontTx/>
              <a:buNone/>
            </a:pPr>
            <a:r>
              <a:rPr lang="en-US" sz="2000" smtClean="0"/>
              <a:t>	where the content of </a:t>
            </a:r>
            <a:r>
              <a:rPr lang="en-US" sz="2000" smtClean="0">
                <a:latin typeface="Courier New" pitchFamily="49" charset="0"/>
              </a:rPr>
              <a:t>y</a:t>
            </a:r>
            <a:r>
              <a:rPr lang="en-US" sz="2000" smtClean="0"/>
              <a:t> is copied into </a:t>
            </a:r>
            <a:r>
              <a:rPr lang="en-US" sz="2000" smtClean="0">
                <a:latin typeface="Courier New" pitchFamily="49" charset="0"/>
              </a:rPr>
              <a:t>result</a:t>
            </a:r>
            <a:r>
              <a:rPr lang="en-US" sz="2000" smtClean="0"/>
              <a:t>.</a:t>
            </a:r>
          </a:p>
          <a:p>
            <a:pPr>
              <a:buFontTx/>
              <a:buNone/>
            </a:pPr>
            <a:r>
              <a:rPr lang="en-US" sz="2000" smtClean="0"/>
              <a:t>	Ex:		</a:t>
            </a:r>
            <a:r>
              <a:rPr lang="en-US" sz="2000" smtClean="0">
                <a:latin typeface="Courier New" pitchFamily="49" charset="0"/>
              </a:rPr>
              <a:t>mov   a,,c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	movi  a,,c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	movr  a,,c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i="1" smtClean="0"/>
              <a:t>Unconditional Jumps:</a:t>
            </a:r>
            <a:r>
              <a:rPr lang="en-US" smtClean="0"/>
              <a:t>  </a:t>
            </a:r>
            <a:r>
              <a:rPr lang="en-US" smtClean="0">
                <a:latin typeface="Courier New" pitchFamily="49" charset="0"/>
              </a:rPr>
              <a:t>jmp ,,L</a:t>
            </a:r>
            <a:r>
              <a:rPr lang="en-US" smtClean="0"/>
              <a:t>   or   </a:t>
            </a:r>
            <a:r>
              <a:rPr lang="en-US" smtClean="0">
                <a:latin typeface="Courier New" pitchFamily="49" charset="0"/>
              </a:rPr>
              <a:t>goto L</a:t>
            </a:r>
          </a:p>
          <a:p>
            <a:pPr>
              <a:buFontTx/>
              <a:buNone/>
            </a:pPr>
            <a:r>
              <a:rPr lang="en-US" sz="2000" smtClean="0"/>
              <a:t>	We will jump to the three-address code with the label </a:t>
            </a:r>
            <a:r>
              <a:rPr lang="en-US" sz="2000" smtClean="0">
                <a:latin typeface="Courier New" pitchFamily="49" charset="0"/>
              </a:rPr>
              <a:t>L</a:t>
            </a:r>
            <a:r>
              <a:rPr lang="en-US" sz="2000" smtClean="0"/>
              <a:t>, and the execution continues from that statement.</a:t>
            </a:r>
          </a:p>
          <a:p>
            <a:pPr>
              <a:buFontTx/>
              <a:buNone/>
            </a:pPr>
            <a:r>
              <a:rPr lang="en-US" sz="2000" smtClean="0"/>
              <a:t>	Ex:		</a:t>
            </a:r>
            <a:r>
              <a:rPr lang="en-US" sz="2000" smtClean="0">
                <a:latin typeface="Courier New" pitchFamily="49" charset="0"/>
              </a:rPr>
              <a:t>jmp  ,,L1	</a:t>
            </a:r>
            <a:r>
              <a:rPr lang="en-US" sz="2000" smtClean="0"/>
              <a:t>// jump to L1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	jmp  ,,7 	</a:t>
            </a:r>
            <a:r>
              <a:rPr lang="en-US" sz="2000" smtClean="0"/>
              <a:t>// jump to the statement 7</a:t>
            </a:r>
            <a:r>
              <a:rPr lang="en-US" sz="2000" smtClean="0">
                <a:latin typeface="Courier New" pitchFamily="49" charset="0"/>
              </a:rPr>
              <a:t>	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A4C0B7E9-441F-4DE4-B7D7-48115991DE9A}" type="slidenum">
              <a:rPr lang="en-US">
                <a:latin typeface="Times New Roman" pitchFamily="18" charset="0"/>
              </a:rPr>
              <a:pPr/>
              <a:t>65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Three-Address Statements (cont.)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015" y="1219200"/>
            <a:ext cx="8932985" cy="51054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b="1" i="1" smtClean="0"/>
              <a:t>Conditional Jumps:</a:t>
            </a:r>
            <a:r>
              <a:rPr lang="en-US" smtClean="0"/>
              <a:t>  </a:t>
            </a:r>
            <a:r>
              <a:rPr lang="en-US" smtClean="0">
                <a:latin typeface="Courier New" pitchFamily="49" charset="0"/>
              </a:rPr>
              <a:t>jmp</a:t>
            </a:r>
            <a:r>
              <a:rPr lang="en-US" b="1" i="1" smtClean="0">
                <a:latin typeface="Courier New" pitchFamily="49" charset="0"/>
              </a:rPr>
              <a:t>relop</a:t>
            </a:r>
            <a:r>
              <a:rPr lang="en-US" smtClean="0">
                <a:latin typeface="Courier New" pitchFamily="49" charset="0"/>
              </a:rPr>
              <a:t> y,z,L</a:t>
            </a:r>
            <a:r>
              <a:rPr lang="en-US" smtClean="0"/>
              <a:t>   or   </a:t>
            </a:r>
            <a:r>
              <a:rPr lang="en-US" smtClean="0">
                <a:latin typeface="Courier New" pitchFamily="49" charset="0"/>
              </a:rPr>
              <a:t>if y </a:t>
            </a:r>
            <a:r>
              <a:rPr lang="en-US" b="1" i="1" smtClean="0">
                <a:latin typeface="Courier New" pitchFamily="49" charset="0"/>
              </a:rPr>
              <a:t>relop</a:t>
            </a:r>
            <a:r>
              <a:rPr lang="en-US" smtClean="0">
                <a:latin typeface="Courier New" pitchFamily="49" charset="0"/>
              </a:rPr>
              <a:t> z goto L</a:t>
            </a:r>
          </a:p>
          <a:p>
            <a:pPr>
              <a:buFontTx/>
              <a:buNone/>
            </a:pPr>
            <a:r>
              <a:rPr lang="en-US" sz="2000" smtClean="0"/>
              <a:t>	We will jump to the three-address code with the label </a:t>
            </a:r>
            <a:r>
              <a:rPr lang="en-US" sz="2000" smtClean="0">
                <a:latin typeface="Courier New" pitchFamily="49" charset="0"/>
              </a:rPr>
              <a:t>L </a:t>
            </a:r>
            <a:r>
              <a:rPr lang="en-US" sz="2000" smtClean="0"/>
              <a:t>if  the result of </a:t>
            </a:r>
            <a:r>
              <a:rPr lang="en-US" sz="2000" smtClean="0">
                <a:latin typeface="Courier New" pitchFamily="49" charset="0"/>
              </a:rPr>
              <a:t>y relop z</a:t>
            </a:r>
            <a:r>
              <a:rPr lang="en-US" sz="2000" smtClean="0"/>
              <a:t>  is true, and the execution continues from that statement. If the result is false, the execution continues from the statement following this conditional jump statement.</a:t>
            </a:r>
          </a:p>
          <a:p>
            <a:pPr>
              <a:buFontTx/>
              <a:buNone/>
            </a:pPr>
            <a:r>
              <a:rPr lang="en-US" sz="2000" smtClean="0"/>
              <a:t>	Ex:		</a:t>
            </a:r>
            <a:r>
              <a:rPr lang="en-US" sz="2000" smtClean="0">
                <a:latin typeface="Courier New" pitchFamily="49" charset="0"/>
              </a:rPr>
              <a:t>jmpgt   y,z,L1	</a:t>
            </a:r>
            <a:r>
              <a:rPr lang="en-US" sz="2000" smtClean="0"/>
              <a:t>// jump to L1 if y&gt;z</a:t>
            </a:r>
          </a:p>
          <a:p>
            <a:pPr>
              <a:buFontTx/>
              <a:buNone/>
            </a:pPr>
            <a:r>
              <a:rPr lang="en-US" sz="2000" smtClean="0"/>
              <a:t>			</a:t>
            </a:r>
            <a:r>
              <a:rPr lang="en-US" sz="2000" smtClean="0">
                <a:latin typeface="Courier New" pitchFamily="49" charset="0"/>
              </a:rPr>
              <a:t>jmpgte  y,z,L1	</a:t>
            </a:r>
            <a:r>
              <a:rPr lang="en-US" sz="2000" smtClean="0"/>
              <a:t>// jump to L1 if y&gt;=z</a:t>
            </a:r>
          </a:p>
          <a:p>
            <a:pPr>
              <a:buFontTx/>
              <a:buNone/>
            </a:pPr>
            <a:r>
              <a:rPr lang="en-US" sz="2000" smtClean="0"/>
              <a:t>			</a:t>
            </a:r>
            <a:r>
              <a:rPr lang="en-US" sz="2000" smtClean="0">
                <a:latin typeface="Courier New" pitchFamily="49" charset="0"/>
              </a:rPr>
              <a:t>jmpe    y,z,L1	</a:t>
            </a:r>
            <a:r>
              <a:rPr lang="en-US" sz="2000" smtClean="0"/>
              <a:t>// jump to L1 if y==z</a:t>
            </a:r>
          </a:p>
          <a:p>
            <a:pPr>
              <a:buFontTx/>
              <a:buNone/>
            </a:pPr>
            <a:r>
              <a:rPr lang="en-US" sz="2000" smtClean="0"/>
              <a:t>			</a:t>
            </a:r>
            <a:r>
              <a:rPr lang="en-US" sz="2000" smtClean="0">
                <a:latin typeface="Courier New" pitchFamily="49" charset="0"/>
              </a:rPr>
              <a:t>jmpne   y,z,L1	</a:t>
            </a:r>
            <a:r>
              <a:rPr lang="en-US" sz="2000" smtClean="0"/>
              <a:t>// jump to L1 if y!=z</a:t>
            </a:r>
          </a:p>
          <a:p>
            <a:pPr>
              <a:buFontTx/>
              <a:buNone/>
            </a:pPr>
            <a:endParaRPr lang="en-US" sz="1000" smtClean="0"/>
          </a:p>
          <a:p>
            <a:pPr>
              <a:buFontTx/>
              <a:buNone/>
            </a:pPr>
            <a:r>
              <a:rPr lang="en-US" sz="2000" smtClean="0"/>
              <a:t>	Our relational operator can also be a unary operator.</a:t>
            </a:r>
          </a:p>
          <a:p>
            <a:pPr>
              <a:buFontTx/>
              <a:buNone/>
            </a:pPr>
            <a:r>
              <a:rPr lang="en-US" sz="2000" smtClean="0"/>
              <a:t>			 </a:t>
            </a:r>
            <a:r>
              <a:rPr lang="en-US" sz="2000" smtClean="0">
                <a:latin typeface="Courier New" pitchFamily="49" charset="0"/>
              </a:rPr>
              <a:t>jmpnz   y,,L1	</a:t>
            </a:r>
            <a:r>
              <a:rPr lang="en-US" sz="2000" smtClean="0"/>
              <a:t>// jump to L1 if y is not zero</a:t>
            </a:r>
          </a:p>
          <a:p>
            <a:pPr>
              <a:buFontTx/>
              <a:buNone/>
            </a:pPr>
            <a:r>
              <a:rPr lang="en-US" sz="2000" smtClean="0"/>
              <a:t>			 </a:t>
            </a:r>
            <a:r>
              <a:rPr lang="en-US" sz="2000" smtClean="0">
                <a:latin typeface="Courier New" pitchFamily="49" charset="0"/>
              </a:rPr>
              <a:t>jmpz    y,,L1	</a:t>
            </a:r>
            <a:r>
              <a:rPr lang="en-US" sz="2000" smtClean="0"/>
              <a:t>// jump to L1 if y is zero</a:t>
            </a:r>
          </a:p>
          <a:p>
            <a:pPr>
              <a:buFontTx/>
              <a:buNone/>
            </a:pPr>
            <a:r>
              <a:rPr lang="en-US" sz="2000" smtClean="0"/>
              <a:t>			 </a:t>
            </a:r>
            <a:r>
              <a:rPr lang="en-US" sz="2000" smtClean="0">
                <a:latin typeface="Courier New" pitchFamily="49" charset="0"/>
              </a:rPr>
              <a:t>jmpt    y,,L1	</a:t>
            </a:r>
            <a:r>
              <a:rPr lang="en-US" sz="2000" smtClean="0"/>
              <a:t>// jump to L1 if y is true</a:t>
            </a:r>
          </a:p>
          <a:p>
            <a:pPr>
              <a:buFontTx/>
              <a:buNone/>
            </a:pPr>
            <a:r>
              <a:rPr lang="en-US" sz="2000" smtClean="0"/>
              <a:t>			 </a:t>
            </a:r>
            <a:r>
              <a:rPr lang="en-US" sz="2000" smtClean="0">
                <a:latin typeface="Courier New" pitchFamily="49" charset="0"/>
              </a:rPr>
              <a:t>jmpf    y,,L1	</a:t>
            </a:r>
            <a:r>
              <a:rPr lang="en-US" sz="2000" smtClean="0"/>
              <a:t>// jump to L1 if y is false</a:t>
            </a:r>
            <a:endParaRPr lang="en-US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1F815710-13B3-4542-9F4A-A0A95EF95A9C}" type="slidenum">
              <a:rPr lang="en-US">
                <a:latin typeface="Times New Roman" pitchFamily="18" charset="0"/>
              </a:rPr>
              <a:pPr/>
              <a:t>66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Three-Address Statements (cont.)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b="1" i="1" smtClean="0"/>
              <a:t>Procedure Parameters:</a:t>
            </a:r>
            <a:r>
              <a:rPr lang="en-US" smtClean="0"/>
              <a:t> 	</a:t>
            </a:r>
            <a:r>
              <a:rPr lang="en-US" smtClean="0">
                <a:latin typeface="Courier New" pitchFamily="49" charset="0"/>
              </a:rPr>
              <a:t>param x,,</a:t>
            </a:r>
            <a:r>
              <a:rPr lang="en-US" smtClean="0"/>
              <a:t>   or   </a:t>
            </a:r>
            <a:r>
              <a:rPr lang="en-US" smtClean="0">
                <a:latin typeface="Courier New" pitchFamily="49" charset="0"/>
              </a:rPr>
              <a:t>param x</a:t>
            </a:r>
          </a:p>
          <a:p>
            <a:pPr>
              <a:buFontTx/>
              <a:buNone/>
            </a:pPr>
            <a:r>
              <a:rPr lang="en-US" b="1" i="1" smtClean="0"/>
              <a:t>Procedure Calls:</a:t>
            </a:r>
            <a:r>
              <a:rPr lang="en-US" smtClean="0"/>
              <a:t> 		</a:t>
            </a:r>
            <a:r>
              <a:rPr lang="en-US" smtClean="0">
                <a:latin typeface="Courier New" pitchFamily="49" charset="0"/>
              </a:rPr>
              <a:t>call p,n,</a:t>
            </a:r>
            <a:r>
              <a:rPr lang="en-US" smtClean="0"/>
              <a:t>   or   </a:t>
            </a:r>
            <a:r>
              <a:rPr lang="en-US" smtClean="0">
                <a:latin typeface="Courier New" pitchFamily="49" charset="0"/>
              </a:rPr>
              <a:t>call p,n</a:t>
            </a:r>
          </a:p>
          <a:p>
            <a:pPr>
              <a:buFontTx/>
              <a:buNone/>
            </a:pPr>
            <a:r>
              <a:rPr lang="en-US" sz="2000" smtClean="0"/>
              <a:t>	where </a:t>
            </a:r>
            <a:r>
              <a:rPr lang="en-US" sz="2000" smtClean="0">
                <a:latin typeface="Courier New" pitchFamily="49" charset="0"/>
              </a:rPr>
              <a:t>x</a:t>
            </a:r>
            <a:r>
              <a:rPr lang="en-US" sz="2000" smtClean="0"/>
              <a:t> is an actual parameter, we invoke the procedure </a:t>
            </a:r>
            <a:r>
              <a:rPr lang="en-US" sz="2000" smtClean="0">
                <a:latin typeface="Courier New" pitchFamily="49" charset="0"/>
              </a:rPr>
              <a:t>p</a:t>
            </a:r>
            <a:r>
              <a:rPr lang="en-US" sz="2000" smtClean="0"/>
              <a:t> with </a:t>
            </a:r>
            <a:r>
              <a:rPr lang="en-US" sz="2000" smtClean="0">
                <a:latin typeface="Courier New" pitchFamily="49" charset="0"/>
              </a:rPr>
              <a:t>n</a:t>
            </a:r>
            <a:r>
              <a:rPr lang="en-US" sz="2000" smtClean="0"/>
              <a:t> parameters. </a:t>
            </a:r>
          </a:p>
          <a:p>
            <a:pPr>
              <a:buFontTx/>
              <a:buNone/>
            </a:pPr>
            <a:r>
              <a:rPr lang="en-US" sz="2000" smtClean="0"/>
              <a:t>	Ex:		</a:t>
            </a:r>
            <a:r>
              <a:rPr lang="en-US" sz="2000" smtClean="0">
                <a:latin typeface="Courier New" pitchFamily="49" charset="0"/>
              </a:rPr>
              <a:t>param x</a:t>
            </a:r>
            <a:r>
              <a:rPr lang="en-US" sz="2000" baseline="-25000" smtClean="0">
                <a:latin typeface="Courier New" pitchFamily="49" charset="0"/>
              </a:rPr>
              <a:t>1</a:t>
            </a:r>
            <a:r>
              <a:rPr lang="en-US" sz="2000" smtClean="0">
                <a:latin typeface="Courier New" pitchFamily="49" charset="0"/>
              </a:rPr>
              <a:t>,,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	param x</a:t>
            </a:r>
            <a:r>
              <a:rPr lang="en-US" sz="2000" baseline="-25000" smtClean="0">
                <a:latin typeface="Courier New" pitchFamily="49" charset="0"/>
              </a:rPr>
              <a:t>2</a:t>
            </a:r>
            <a:r>
              <a:rPr lang="en-US" sz="2000" smtClean="0">
                <a:latin typeface="Courier New" pitchFamily="49" charset="0"/>
              </a:rPr>
              <a:t>,,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			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 p(x</a:t>
            </a:r>
            <a:r>
              <a:rPr lang="en-US" sz="2000" baseline="-25000" smtClean="0">
                <a:latin typeface="Courier New" pitchFamily="49" charset="0"/>
                <a:sym typeface="Wingdings" pitchFamily="2" charset="2"/>
              </a:rPr>
              <a:t>1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,...,x</a:t>
            </a:r>
            <a:r>
              <a:rPr lang="en-US" sz="2000" baseline="-25000" smtClean="0">
                <a:latin typeface="Courier New" pitchFamily="49" charset="0"/>
                <a:sym typeface="Wingdings" pitchFamily="2" charset="2"/>
              </a:rPr>
              <a:t>n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)</a:t>
            </a: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	param x</a:t>
            </a:r>
            <a:r>
              <a:rPr lang="en-US" sz="2000" baseline="-25000" smtClean="0">
                <a:latin typeface="Courier New" pitchFamily="49" charset="0"/>
              </a:rPr>
              <a:t>n</a:t>
            </a:r>
            <a:r>
              <a:rPr lang="en-US" sz="2000" smtClean="0">
                <a:latin typeface="Courier New" pitchFamily="49" charset="0"/>
              </a:rPr>
              <a:t>,,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	call  p,n,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f(x+1,y) </a:t>
            </a:r>
            <a:r>
              <a:rPr lang="en-US" sz="2000" smtClean="0">
                <a:latin typeface="Courier New" pitchFamily="49" charset="0"/>
                <a:sym typeface="Wingdings" pitchFamily="2" charset="2"/>
              </a:rPr>
              <a:t>	add   x,1,t1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sym typeface="Wingdings" pitchFamily="2" charset="2"/>
              </a:rPr>
              <a:t>				param t1,,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sym typeface="Wingdings" pitchFamily="2" charset="2"/>
              </a:rPr>
              <a:t>				param y,,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sym typeface="Wingdings" pitchFamily="2" charset="2"/>
              </a:rPr>
              <a:t>				call  f,2,</a:t>
            </a:r>
            <a:endParaRPr lang="en-US" sz="200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9C79E123-C0A4-4410-BEBF-3D390779ED92}" type="slidenum">
              <a:rPr lang="en-US">
                <a:latin typeface="Times New Roman" pitchFamily="18" charset="0"/>
              </a:rPr>
              <a:pPr/>
              <a:t>67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Three-Address Statements (cont.)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/>
              <a:t>Indexed Assignments:    	</a:t>
            </a:r>
          </a:p>
          <a:p>
            <a:pPr>
              <a:buFontTx/>
              <a:buNone/>
            </a:pPr>
            <a:r>
              <a:rPr lang="en-US" b="1" i="1" smtClean="0"/>
              <a:t>		</a:t>
            </a:r>
            <a:r>
              <a:rPr lang="en-US" smtClean="0">
                <a:latin typeface="Courier New" pitchFamily="49" charset="0"/>
              </a:rPr>
              <a:t>move y[i],,x  </a:t>
            </a:r>
            <a:r>
              <a:rPr lang="en-US" smtClean="0"/>
              <a:t>or</a:t>
            </a:r>
            <a:r>
              <a:rPr lang="en-US" smtClean="0">
                <a:latin typeface="Courier New" pitchFamily="49" charset="0"/>
              </a:rPr>
              <a:t>  x := y[i]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		move x,,y[i]  </a:t>
            </a:r>
            <a:r>
              <a:rPr lang="en-US" smtClean="0"/>
              <a:t>or</a:t>
            </a:r>
            <a:r>
              <a:rPr lang="en-US" smtClean="0">
                <a:latin typeface="Courier New" pitchFamily="49" charset="0"/>
              </a:rPr>
              <a:t>  y[i] := x</a:t>
            </a:r>
            <a:endParaRPr lang="en-US" b="1" i="1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b="1" i="1" smtClean="0"/>
              <a:t>Address and Pointer Assignments: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		moveaddr y,,x  </a:t>
            </a:r>
            <a:r>
              <a:rPr lang="en-US" smtClean="0"/>
              <a:t>or</a:t>
            </a:r>
            <a:r>
              <a:rPr lang="en-US" smtClean="0">
                <a:latin typeface="Courier New" pitchFamily="49" charset="0"/>
              </a:rPr>
              <a:t>  x := &amp;y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		movecont y,,x  </a:t>
            </a:r>
            <a:r>
              <a:rPr lang="en-US" smtClean="0"/>
              <a:t>or</a:t>
            </a:r>
            <a:r>
              <a:rPr lang="en-US" smtClean="0">
                <a:latin typeface="Courier New" pitchFamily="49" charset="0"/>
              </a:rPr>
              <a:t>  x := *y</a:t>
            </a:r>
            <a:endParaRPr lang="en-US" b="1" i="1" smtClean="0"/>
          </a:p>
          <a:p>
            <a:pPr>
              <a:buFontTx/>
              <a:buNone/>
            </a:pPr>
            <a:endParaRPr lang="en-US" b="1" i="1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07B4E151-3358-4F19-83DA-C4EC4F9E3BF7}" type="slidenum">
              <a:rPr lang="en-US">
                <a:latin typeface="Times New Roman" pitchFamily="18" charset="0"/>
              </a:rPr>
              <a:pPr/>
              <a:t>68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Syntax-Directed Translation into Three-Address Code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354" y="1219200"/>
            <a:ext cx="8721969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smtClean="0"/>
              <a:t>S </a:t>
            </a:r>
            <a:r>
              <a:rPr lang="en-US" sz="2000" smtClean="0">
                <a:sym typeface="Symbol" pitchFamily="18" charset="2"/>
              </a:rPr>
              <a:t> </a:t>
            </a:r>
            <a:r>
              <a:rPr lang="en-US" sz="2000" b="1" smtClean="0">
                <a:sym typeface="Symbol" pitchFamily="18" charset="2"/>
              </a:rPr>
              <a:t>id</a:t>
            </a:r>
            <a:r>
              <a:rPr lang="en-US" sz="2000" smtClean="0">
                <a:sym typeface="Symbol" pitchFamily="18" charset="2"/>
              </a:rPr>
              <a:t> := E	S.code = E.code || gen(‘mov’ E.place ‘,,’ id.place)</a:t>
            </a:r>
          </a:p>
          <a:p>
            <a:pPr>
              <a:buFontTx/>
              <a:buNone/>
            </a:pPr>
            <a:r>
              <a:rPr lang="en-US" sz="2000" smtClean="0"/>
              <a:t>E </a:t>
            </a:r>
            <a:r>
              <a:rPr lang="en-US" sz="2000" smtClean="0">
                <a:sym typeface="Symbol" pitchFamily="18" charset="2"/>
              </a:rPr>
              <a:t>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+ E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	E.place = newtemp();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E.code =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.code || E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.code || gen(‘add’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.place ‘,’ E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.place ‘,’ E.place)</a:t>
            </a:r>
          </a:p>
          <a:p>
            <a:pPr>
              <a:buFontTx/>
              <a:buNone/>
            </a:pPr>
            <a:r>
              <a:rPr lang="en-US" sz="2000" smtClean="0"/>
              <a:t>E </a:t>
            </a:r>
            <a:r>
              <a:rPr lang="en-US" sz="2000" smtClean="0">
                <a:sym typeface="Symbol" pitchFamily="18" charset="2"/>
              </a:rPr>
              <a:t>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* E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	E.place = newtemp();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E.code =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.code || E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.code || gen(‘mult’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.place ‘,’ E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.place ‘,’ E.place)</a:t>
            </a:r>
          </a:p>
          <a:p>
            <a:pPr>
              <a:buFontTx/>
              <a:buNone/>
            </a:pPr>
            <a:r>
              <a:rPr lang="en-US" sz="2000" smtClean="0"/>
              <a:t>E </a:t>
            </a:r>
            <a:r>
              <a:rPr lang="en-US" sz="2000" smtClean="0">
                <a:sym typeface="Symbol" pitchFamily="18" charset="2"/>
              </a:rPr>
              <a:t> -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	E.place = newtemp();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E.code =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.code || gen(‘uminus’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.place ‘,,’ E.place)</a:t>
            </a:r>
          </a:p>
          <a:p>
            <a:pPr>
              <a:buFontTx/>
              <a:buNone/>
            </a:pPr>
            <a:r>
              <a:rPr lang="en-US" sz="2000" smtClean="0"/>
              <a:t>E </a:t>
            </a:r>
            <a:r>
              <a:rPr lang="en-US" sz="2000" smtClean="0">
                <a:sym typeface="Symbol" pitchFamily="18" charset="2"/>
              </a:rPr>
              <a:t> (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)	E.place =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.place;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E.code =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.code</a:t>
            </a:r>
          </a:p>
          <a:p>
            <a:pPr>
              <a:buFontTx/>
              <a:buNone/>
            </a:pPr>
            <a:r>
              <a:rPr lang="en-US" sz="2000" smtClean="0"/>
              <a:t>E </a:t>
            </a:r>
            <a:r>
              <a:rPr lang="en-US" sz="2000" smtClean="0">
                <a:sym typeface="Symbol" pitchFamily="18" charset="2"/>
              </a:rPr>
              <a:t> </a:t>
            </a:r>
            <a:r>
              <a:rPr lang="en-US" sz="2000" b="1" smtClean="0">
                <a:sym typeface="Symbol" pitchFamily="18" charset="2"/>
              </a:rPr>
              <a:t>id</a:t>
            </a:r>
            <a:r>
              <a:rPr lang="en-US" sz="2000" smtClean="0">
                <a:sym typeface="Symbol" pitchFamily="18" charset="2"/>
              </a:rPr>
              <a:t>		E.place = </a:t>
            </a:r>
            <a:r>
              <a:rPr lang="en-US" sz="2000" b="1" smtClean="0">
                <a:sym typeface="Symbol" pitchFamily="18" charset="2"/>
              </a:rPr>
              <a:t>id</a:t>
            </a:r>
            <a:r>
              <a:rPr lang="en-US" sz="2000" smtClean="0">
                <a:sym typeface="Symbol" pitchFamily="18" charset="2"/>
              </a:rPr>
              <a:t>.place;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E.code = null</a:t>
            </a: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3A84F20B-2949-43E4-9691-B67C634C836F}" type="slidenum">
              <a:rPr lang="en-US">
                <a:latin typeface="Times New Roman" pitchFamily="18" charset="0"/>
              </a:rPr>
              <a:pPr/>
              <a:t>69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Syntax-Directed Translation (cont.)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000" smtClean="0"/>
              <a:t>S </a:t>
            </a:r>
            <a:r>
              <a:rPr lang="en-US" sz="2000" smtClean="0">
                <a:sym typeface="Symbol" pitchFamily="18" charset="2"/>
              </a:rPr>
              <a:t> while E do S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	S.begin = newlabel();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	S.after = newlabel();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	S.code = gen(S.begin “:”)  ||  E.code  ||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		 gen(‘jmpf’ E.place ‘,,’ S.after)  || S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.code ||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		 gen(‘jmp’ ‘,,’ S.begin)  || 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		 gen(S.after ‘:”)</a:t>
            </a:r>
          </a:p>
          <a:p>
            <a:pPr>
              <a:buFontTx/>
              <a:buNone/>
            </a:pPr>
            <a:r>
              <a:rPr lang="en-US" sz="2000" smtClean="0"/>
              <a:t>S </a:t>
            </a:r>
            <a:r>
              <a:rPr lang="en-US" sz="2000" smtClean="0">
                <a:sym typeface="Symbol" pitchFamily="18" charset="2"/>
              </a:rPr>
              <a:t> if E then S</a:t>
            </a:r>
            <a:r>
              <a:rPr lang="en-US" sz="2000" baseline="-25000" smtClean="0">
                <a:sym typeface="Symbol" pitchFamily="18" charset="2"/>
              </a:rPr>
              <a:t>1 </a:t>
            </a:r>
            <a:r>
              <a:rPr lang="en-US" sz="2000" smtClean="0">
                <a:sym typeface="Symbol" pitchFamily="18" charset="2"/>
              </a:rPr>
              <a:t>else S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  	S.else = newlabel();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	S.after = newlabel();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	S.code = E.code  ||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		 gen(‘jmpf’ E.place ‘,,’ S.else)  || S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.code ||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		 gen(‘jmp’ ‘,,’ S.after)  ||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		 gen(S.else ‘:”) || S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.code ||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		 gen(S.after ‘:”)</a:t>
            </a: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Syntax-Directed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3200" dirty="0" smtClean="0"/>
              <a:t>A SDD is a context-free grammar together with attributes and rules.</a:t>
            </a:r>
          </a:p>
          <a:p>
            <a:r>
              <a:rPr lang="en-US" altLang="zh-TW" sz="3200" dirty="0" smtClean="0"/>
              <a:t>Attributes may be of any kind:</a:t>
            </a:r>
          </a:p>
          <a:p>
            <a:pPr lvl="1"/>
            <a:r>
              <a:rPr lang="en-US" altLang="zh-TW" sz="3000" dirty="0" smtClean="0"/>
              <a:t>Numbers, types, table references, or strings, for instance.</a:t>
            </a:r>
          </a:p>
          <a:p>
            <a:pPr>
              <a:lnSpc>
                <a:spcPct val="79000"/>
              </a:lnSpc>
            </a:pPr>
            <a:r>
              <a:rPr lang="en-US" sz="3200" dirty="0" smtClean="0"/>
              <a:t>It is a CFG grammar augmented with: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“Attributes” (assigned to each grammar symbol).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Semantic Rules (associated to each production involving the Attributes of the symbols in the production).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Attributes can be synthesized or inherited.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39C6AC20-72A9-4369-8759-2E67E8C61F62}" type="slidenum">
              <a:rPr lang="en-US">
                <a:latin typeface="Times New Roman" pitchFamily="18" charset="0"/>
              </a:rPr>
              <a:pPr/>
              <a:t>70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Scheme to Produce Three-Address Code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354" y="1219200"/>
            <a:ext cx="8721969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smtClean="0"/>
              <a:t>S </a:t>
            </a:r>
            <a:r>
              <a:rPr lang="en-US" sz="2000" smtClean="0">
                <a:sym typeface="Symbol" pitchFamily="18" charset="2"/>
              </a:rPr>
              <a:t> </a:t>
            </a:r>
            <a:r>
              <a:rPr lang="en-US" sz="2000" b="1" smtClean="0">
                <a:sym typeface="Symbol" pitchFamily="18" charset="2"/>
              </a:rPr>
              <a:t>id</a:t>
            </a:r>
            <a:r>
              <a:rPr lang="en-US" sz="2000" smtClean="0">
                <a:sym typeface="Symbol" pitchFamily="18" charset="2"/>
              </a:rPr>
              <a:t> := E	{ p= lookup(id.name);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   if (p is not nil) then  emit(‘mov’ E.place ‘,,’ p)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   else error(“undefined-variable”)  }</a:t>
            </a:r>
          </a:p>
          <a:p>
            <a:pPr>
              <a:buFontTx/>
              <a:buNone/>
            </a:pPr>
            <a:r>
              <a:rPr lang="en-US" sz="2000" smtClean="0"/>
              <a:t>E </a:t>
            </a:r>
            <a:r>
              <a:rPr lang="en-US" sz="2000" smtClean="0">
                <a:sym typeface="Symbol" pitchFamily="18" charset="2"/>
              </a:rPr>
              <a:t>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+ E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	{ E.place = newtemp();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   emit(‘add’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.place ‘,’ E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.place ‘,’ E.place) }</a:t>
            </a:r>
          </a:p>
          <a:p>
            <a:pPr>
              <a:buFontTx/>
              <a:buNone/>
            </a:pPr>
            <a:r>
              <a:rPr lang="en-US" sz="2000" smtClean="0"/>
              <a:t>E </a:t>
            </a:r>
            <a:r>
              <a:rPr lang="en-US" sz="2000" smtClean="0">
                <a:sym typeface="Symbol" pitchFamily="18" charset="2"/>
              </a:rPr>
              <a:t>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* E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	{ E.place = newtemp();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   emit(‘mult’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.place ‘,’ E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.place ‘,’ E.place)  }</a:t>
            </a:r>
          </a:p>
          <a:p>
            <a:pPr>
              <a:buFontTx/>
              <a:buNone/>
            </a:pPr>
            <a:r>
              <a:rPr lang="en-US" sz="2000" smtClean="0"/>
              <a:t>E </a:t>
            </a:r>
            <a:r>
              <a:rPr lang="en-US" sz="2000" smtClean="0">
                <a:sym typeface="Symbol" pitchFamily="18" charset="2"/>
              </a:rPr>
              <a:t> -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	{ E.place = newtemp();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   emit(‘uminus’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.place ‘,,’ E.place)  }</a:t>
            </a:r>
          </a:p>
          <a:p>
            <a:pPr>
              <a:buFontTx/>
              <a:buNone/>
            </a:pPr>
            <a:r>
              <a:rPr lang="en-US" sz="2000" smtClean="0"/>
              <a:t>E </a:t>
            </a:r>
            <a:r>
              <a:rPr lang="en-US" sz="2000" smtClean="0">
                <a:sym typeface="Symbol" pitchFamily="18" charset="2"/>
              </a:rPr>
              <a:t> (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)	{ E.place = E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.place; }			</a:t>
            </a:r>
          </a:p>
          <a:p>
            <a:pPr>
              <a:buFontTx/>
              <a:buNone/>
            </a:pPr>
            <a:r>
              <a:rPr lang="en-US" sz="2000" smtClean="0"/>
              <a:t>E </a:t>
            </a:r>
            <a:r>
              <a:rPr lang="en-US" sz="2000" smtClean="0">
                <a:sym typeface="Symbol" pitchFamily="18" charset="2"/>
              </a:rPr>
              <a:t> </a:t>
            </a:r>
            <a:r>
              <a:rPr lang="en-US" sz="2000" b="1" smtClean="0">
                <a:sym typeface="Symbol" pitchFamily="18" charset="2"/>
              </a:rPr>
              <a:t>id</a:t>
            </a:r>
            <a:r>
              <a:rPr lang="en-US" sz="2000" smtClean="0">
                <a:sym typeface="Symbol" pitchFamily="18" charset="2"/>
              </a:rPr>
              <a:t>		{ p= lookup(id.name);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   if (p is not nil) then E.place = </a:t>
            </a:r>
            <a:r>
              <a:rPr lang="en-US" sz="2000" b="1" smtClean="0">
                <a:sym typeface="Symbol" pitchFamily="18" charset="2"/>
              </a:rPr>
              <a:t>id</a:t>
            </a:r>
            <a:r>
              <a:rPr lang="en-US" sz="2000" smtClean="0">
                <a:sym typeface="Symbol" pitchFamily="18" charset="2"/>
              </a:rPr>
              <a:t>.place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	   else error(“undefined-variable”)  }</a:t>
            </a: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623021D7-4A6C-4A16-B36E-A76288136CE4}" type="slidenum">
              <a:rPr lang="en-US">
                <a:latin typeface="Times New Roman" pitchFamily="18" charset="0"/>
              </a:rPr>
              <a:pPr/>
              <a:t>71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Scheme with Locations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354" y="1219200"/>
            <a:ext cx="8721969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smtClean="0"/>
              <a:t>S </a:t>
            </a:r>
            <a:r>
              <a:rPr lang="en-US" sz="1600" smtClean="0">
                <a:sym typeface="Symbol" pitchFamily="18" charset="2"/>
              </a:rPr>
              <a:t> </a:t>
            </a:r>
            <a:r>
              <a:rPr lang="en-US" sz="1600" b="1" smtClean="0">
                <a:sym typeface="Symbol" pitchFamily="18" charset="2"/>
              </a:rPr>
              <a:t>id</a:t>
            </a:r>
            <a:r>
              <a:rPr lang="en-US" sz="1600" smtClean="0">
                <a:sym typeface="Symbol" pitchFamily="18" charset="2"/>
              </a:rPr>
              <a:t> := { E.inloc = S.inloc } E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sym typeface="Symbol" pitchFamily="18" charset="2"/>
              </a:rPr>
              <a:t> 	{ p = lookup(id.name);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sym typeface="Symbol" pitchFamily="18" charset="2"/>
              </a:rPr>
              <a:t>	   if (p is not nil) then  { emit(E.outloc ‘mov’ E.place ‘,,’ p); S.outloc=E.outloc+1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sym typeface="Symbol" pitchFamily="18" charset="2"/>
              </a:rPr>
              <a:t>	   else { error(“undefined-variable”); S.outloc=E.outloc }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/>
              <a:t>E </a:t>
            </a:r>
            <a:r>
              <a:rPr lang="en-US" sz="1600" smtClean="0">
                <a:sym typeface="Symbol" pitchFamily="18" charset="2"/>
              </a:rPr>
              <a:t> {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.inloc = E.inloc }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 + { 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.inloc =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.outloc } 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sym typeface="Symbol" pitchFamily="18" charset="2"/>
              </a:rPr>
              <a:t>         { E.place = newtemp();  emit(E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.outloc ‘add’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.place ‘,’ 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.place ‘,’ E.place); E.outloc=E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.outloc+1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/>
              <a:t>E </a:t>
            </a:r>
            <a:r>
              <a:rPr lang="en-US" sz="1600" smtClean="0">
                <a:sym typeface="Symbol" pitchFamily="18" charset="2"/>
              </a:rPr>
              <a:t> {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.inloc = E.inloc }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 + { 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.inloc =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.outloc } 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sym typeface="Symbol" pitchFamily="18" charset="2"/>
              </a:rPr>
              <a:t>         { E.place = newtemp();  emit(E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.outloc ‘mult’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.place ‘,’ 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.place ‘,’ E.place); E.outloc=E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.outloc+1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/>
              <a:t>E </a:t>
            </a:r>
            <a:r>
              <a:rPr lang="en-US" sz="1600" smtClean="0">
                <a:sym typeface="Symbol" pitchFamily="18" charset="2"/>
              </a:rPr>
              <a:t> - {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.inloc = E.inloc }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sym typeface="Symbol" pitchFamily="18" charset="2"/>
              </a:rPr>
              <a:t>	  { E.place = newtemp(); emit(E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.outloc ‘uminus’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.place ‘,,’ E.place); E.outloc=E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.outloc+1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/>
              <a:t>E </a:t>
            </a:r>
            <a:r>
              <a:rPr lang="en-US" sz="1600" smtClean="0">
                <a:sym typeface="Symbol" pitchFamily="18" charset="2"/>
              </a:rPr>
              <a:t> (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 )	{ E.place =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.place; E.outloc=E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.outloc+1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sym typeface="Symbol" pitchFamily="18" charset="2"/>
              </a:rPr>
              <a:t>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/>
              <a:t>E </a:t>
            </a:r>
            <a:r>
              <a:rPr lang="en-US" sz="1600" smtClean="0">
                <a:sym typeface="Symbol" pitchFamily="18" charset="2"/>
              </a:rPr>
              <a:t> </a:t>
            </a:r>
            <a:r>
              <a:rPr lang="en-US" sz="1600" b="1" smtClean="0">
                <a:sym typeface="Symbol" pitchFamily="18" charset="2"/>
              </a:rPr>
              <a:t>id</a:t>
            </a:r>
            <a:r>
              <a:rPr lang="en-US" sz="1600" smtClean="0">
                <a:sym typeface="Symbol" pitchFamily="18" charset="2"/>
              </a:rPr>
              <a:t> { E.outloc = E.inloc; p= lookup(id.name); 	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sym typeface="Symbol" pitchFamily="18" charset="2"/>
              </a:rPr>
              <a:t>	         if (p is not nil) then E.place = </a:t>
            </a:r>
            <a:r>
              <a:rPr lang="en-US" sz="1600" b="1" smtClean="0">
                <a:sym typeface="Symbol" pitchFamily="18" charset="2"/>
              </a:rPr>
              <a:t>id</a:t>
            </a:r>
            <a:r>
              <a:rPr lang="en-US" sz="1600" smtClean="0">
                <a:sym typeface="Symbol" pitchFamily="18" charset="2"/>
              </a:rPr>
              <a:t>.place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sym typeface="Symbol" pitchFamily="18" charset="2"/>
              </a:rPr>
              <a:t>	         else error(“undefined-variable”)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05028AC2-A244-4C2C-AC0E-A089A66051E0}" type="slidenum">
              <a:rPr lang="en-US">
                <a:latin typeface="Times New Roman" pitchFamily="18" charset="0"/>
              </a:rPr>
              <a:pPr/>
              <a:t>72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Expressions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smtClean="0"/>
              <a:t>E </a:t>
            </a:r>
            <a:r>
              <a:rPr lang="en-US" sz="1600" smtClean="0">
                <a:sym typeface="Symbol" pitchFamily="18" charset="2"/>
              </a:rPr>
              <a:t> {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.inloc = E.inloc }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 and { 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.inloc =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.outloc } 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         { E.place = newtemp();  emit(E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.outloc ‘and’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.place ‘,’ 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.place ‘,’ E.place);  E.outloc=E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.outloc+1 }</a:t>
            </a:r>
          </a:p>
          <a:p>
            <a:pPr>
              <a:buFontTx/>
              <a:buNone/>
            </a:pPr>
            <a:endParaRPr lang="en-US" sz="1600" smtClean="0"/>
          </a:p>
          <a:p>
            <a:pPr>
              <a:buFontTx/>
              <a:buNone/>
            </a:pPr>
            <a:r>
              <a:rPr lang="en-US" sz="1600" smtClean="0"/>
              <a:t>E </a:t>
            </a:r>
            <a:r>
              <a:rPr lang="en-US" sz="1600" smtClean="0">
                <a:sym typeface="Symbol" pitchFamily="18" charset="2"/>
              </a:rPr>
              <a:t> {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.inloc = E.inloc }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 or { 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.inloc =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.outloc } 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         { E.place = newtemp();  emit(E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.outloc ‘and’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.place ‘,’ 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.place ‘,’ E.place);  E.outloc=E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.outloc+1 }</a:t>
            </a:r>
          </a:p>
          <a:p>
            <a:pPr>
              <a:buFontTx/>
              <a:buNone/>
            </a:pPr>
            <a:endParaRPr lang="en-US" sz="1600" smtClean="0"/>
          </a:p>
          <a:p>
            <a:pPr>
              <a:buFontTx/>
              <a:buNone/>
            </a:pPr>
            <a:r>
              <a:rPr lang="en-US" sz="1600" smtClean="0"/>
              <a:t>E </a:t>
            </a:r>
            <a:r>
              <a:rPr lang="en-US" sz="1600" smtClean="0">
                <a:sym typeface="Symbol" pitchFamily="18" charset="2"/>
              </a:rPr>
              <a:t> not {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.inloc = E.inloc }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 	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	  { E.place = newtemp(); emit(E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.outloc ‘not’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.place ‘,,’ E.place); E.outloc=E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.outloc+1 }</a:t>
            </a:r>
          </a:p>
          <a:p>
            <a:pPr>
              <a:buFontTx/>
              <a:buNone/>
            </a:pPr>
            <a:endParaRPr lang="en-US" sz="16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600" smtClean="0"/>
              <a:t>E </a:t>
            </a:r>
            <a:r>
              <a:rPr lang="en-US" sz="1600" smtClean="0">
                <a:sym typeface="Symbol" pitchFamily="18" charset="2"/>
              </a:rPr>
              <a:t> {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.inloc = E.inloc }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 </a:t>
            </a:r>
            <a:r>
              <a:rPr lang="en-US" sz="1600" b="1" smtClean="0">
                <a:sym typeface="Symbol" pitchFamily="18" charset="2"/>
              </a:rPr>
              <a:t>relop</a:t>
            </a:r>
            <a:r>
              <a:rPr lang="en-US" sz="1600" smtClean="0">
                <a:sym typeface="Symbol" pitchFamily="18" charset="2"/>
              </a:rPr>
              <a:t> { 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.inloc =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.outloc } 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         { E.place = newtemp();  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	     emit(E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.outloc </a:t>
            </a:r>
            <a:r>
              <a:rPr lang="en-US" sz="1600" b="1" smtClean="0">
                <a:sym typeface="Symbol" pitchFamily="18" charset="2"/>
              </a:rPr>
              <a:t>relop</a:t>
            </a:r>
            <a:r>
              <a:rPr lang="en-US" sz="1600" smtClean="0">
                <a:sym typeface="Symbol" pitchFamily="18" charset="2"/>
              </a:rPr>
              <a:t>.code E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.place ‘,’ 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.place ‘,’ E.place);  E.outloc=E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.outloc+1 }</a:t>
            </a:r>
          </a:p>
          <a:p>
            <a:pPr>
              <a:buFontTx/>
              <a:buNone/>
            </a:pPr>
            <a:endParaRPr lang="en-US" sz="160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160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160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DD3C51E5-3A3F-4465-A232-90CEFA23D022}" type="slidenum">
              <a:rPr lang="en-US">
                <a:latin typeface="Times New Roman" pitchFamily="18" charset="0"/>
              </a:rPr>
              <a:pPr/>
              <a:t>73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Scheme(cont.)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smtClean="0"/>
              <a:t>S </a:t>
            </a:r>
            <a:r>
              <a:rPr lang="en-US" sz="1600" smtClean="0">
                <a:sym typeface="Symbol" pitchFamily="18" charset="2"/>
              </a:rPr>
              <a:t> while { E.inloc = S.inloc } E do 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	 { emit(E.outloc ‘jmpf’ E.place ‘,,’ ‘</a:t>
            </a:r>
            <a:r>
              <a:rPr lang="en-US" sz="1600" b="1" smtClean="0">
                <a:sym typeface="Symbol" pitchFamily="18" charset="2"/>
              </a:rPr>
              <a:t>NOTKNOWN</a:t>
            </a:r>
            <a:r>
              <a:rPr lang="en-US" sz="1600" smtClean="0">
                <a:sym typeface="Symbol" pitchFamily="18" charset="2"/>
              </a:rPr>
              <a:t>’); 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	    S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.inloc=E.outloc+1;  }  S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	 { emit(S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.outloc ‘jmp’ ‘,,’ S.inloc);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	    S.outloc=S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.outloc+1;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	    backpatch(E.outloc,S.outloc); }</a:t>
            </a:r>
          </a:p>
          <a:p>
            <a:pPr>
              <a:buFontTx/>
              <a:buNone/>
            </a:pPr>
            <a:endParaRPr lang="en-US" sz="1600" smtClean="0"/>
          </a:p>
          <a:p>
            <a:pPr>
              <a:buFontTx/>
              <a:buNone/>
            </a:pPr>
            <a:r>
              <a:rPr lang="en-US" sz="1600" smtClean="0"/>
              <a:t>S </a:t>
            </a:r>
            <a:r>
              <a:rPr lang="en-US" sz="1600" smtClean="0">
                <a:sym typeface="Symbol" pitchFamily="18" charset="2"/>
              </a:rPr>
              <a:t> if { E.inloc = S.inloc } E then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	 { emit(E.outloc ‘jmpf’ E.place ‘,,’ ‘</a:t>
            </a:r>
            <a:r>
              <a:rPr lang="en-US" sz="1600" b="1" smtClean="0">
                <a:sym typeface="Symbol" pitchFamily="18" charset="2"/>
              </a:rPr>
              <a:t>NOTKNOWN</a:t>
            </a:r>
            <a:r>
              <a:rPr lang="en-US" sz="1600" smtClean="0">
                <a:sym typeface="Symbol" pitchFamily="18" charset="2"/>
              </a:rPr>
              <a:t>’); 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	    S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.inloc=E.outloc+1;  } S</a:t>
            </a:r>
            <a:r>
              <a:rPr lang="en-US" sz="1600" baseline="-25000" smtClean="0">
                <a:sym typeface="Symbol" pitchFamily="18" charset="2"/>
              </a:rPr>
              <a:t>1 </a:t>
            </a:r>
            <a:r>
              <a:rPr lang="en-US" sz="1600" smtClean="0">
                <a:sym typeface="Symbol" pitchFamily="18" charset="2"/>
              </a:rPr>
              <a:t>else 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	 { emit(S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.outloc ‘jmp’ ‘,,’ ‘</a:t>
            </a:r>
            <a:r>
              <a:rPr lang="en-US" sz="1600" b="1" smtClean="0">
                <a:sym typeface="Symbol" pitchFamily="18" charset="2"/>
              </a:rPr>
              <a:t>NOTKNOWN</a:t>
            </a:r>
            <a:r>
              <a:rPr lang="en-US" sz="1600" smtClean="0">
                <a:sym typeface="Symbol" pitchFamily="18" charset="2"/>
              </a:rPr>
              <a:t>’); 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	    S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.inloc=S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.outloc+1; 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	    backpatch(E.outloc,S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.inloc); }  S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  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	 { S.outloc=S</a:t>
            </a:r>
            <a:r>
              <a:rPr lang="en-US" sz="1600" baseline="-25000" smtClean="0">
                <a:sym typeface="Symbol" pitchFamily="18" charset="2"/>
              </a:rPr>
              <a:t>2</a:t>
            </a:r>
            <a:r>
              <a:rPr lang="en-US" sz="1600" smtClean="0">
                <a:sym typeface="Symbol" pitchFamily="18" charset="2"/>
              </a:rPr>
              <a:t>.outloc; </a:t>
            </a:r>
          </a:p>
          <a:p>
            <a:pPr>
              <a:buFontTx/>
              <a:buNone/>
            </a:pPr>
            <a:r>
              <a:rPr lang="en-US" sz="1600" smtClean="0">
                <a:sym typeface="Symbol" pitchFamily="18" charset="2"/>
              </a:rPr>
              <a:t>	    backpatch(S</a:t>
            </a:r>
            <a:r>
              <a:rPr lang="en-US" sz="1600" baseline="-25000" smtClean="0">
                <a:sym typeface="Symbol" pitchFamily="18" charset="2"/>
              </a:rPr>
              <a:t>1</a:t>
            </a:r>
            <a:r>
              <a:rPr lang="en-US" sz="1600" smtClean="0">
                <a:sym typeface="Symbol" pitchFamily="18" charset="2"/>
              </a:rPr>
              <a:t>.outloc,S.outloc); } 	</a:t>
            </a:r>
          </a:p>
          <a:p>
            <a:pPr>
              <a:buFontTx/>
              <a:buNone/>
            </a:pP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FBEFDD73-2187-42A6-90C4-DE9722D7ACE8}" type="slidenum">
              <a:rPr lang="en-US">
                <a:latin typeface="Times New Roman" pitchFamily="18" charset="0"/>
              </a:rPr>
              <a:pPr/>
              <a:t>74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Address Codes - Example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1600" smtClean="0"/>
              <a:t>x:=1; 					</a:t>
            </a:r>
            <a:r>
              <a:rPr lang="en-US" sz="1600" smtClean="0">
                <a:latin typeface="Courier New" pitchFamily="49" charset="0"/>
              </a:rPr>
              <a:t>01: mov   1,,x</a:t>
            </a:r>
            <a:r>
              <a:rPr lang="en-US" sz="1600" smtClean="0"/>
              <a:t> 	</a:t>
            </a:r>
          </a:p>
          <a:p>
            <a:pPr>
              <a:buFontTx/>
              <a:buNone/>
            </a:pPr>
            <a:r>
              <a:rPr lang="en-US" sz="1600" smtClean="0"/>
              <a:t>y:=x+10;					</a:t>
            </a:r>
            <a:r>
              <a:rPr lang="en-US" sz="1600" smtClean="0">
                <a:latin typeface="Courier New" pitchFamily="49" charset="0"/>
              </a:rPr>
              <a:t>02: add   x,10,t1</a:t>
            </a:r>
          </a:p>
          <a:p>
            <a:pPr>
              <a:buFontTx/>
              <a:buNone/>
            </a:pPr>
            <a:r>
              <a:rPr lang="en-US" sz="1600" smtClean="0"/>
              <a:t>while (x&lt;y) {		</a:t>
            </a:r>
            <a:r>
              <a:rPr lang="en-US" sz="1600" smtClean="0">
                <a:sym typeface="Wingdings" pitchFamily="2" charset="2"/>
              </a:rPr>
              <a:t>		</a:t>
            </a:r>
            <a:r>
              <a:rPr lang="en-US" sz="1600" smtClean="0">
                <a:latin typeface="Courier New" pitchFamily="49" charset="0"/>
              </a:rPr>
              <a:t>03: mov   t1,,y</a:t>
            </a:r>
            <a:endParaRPr lang="en-US" sz="1600" smtClean="0"/>
          </a:p>
          <a:p>
            <a:pPr>
              <a:buFontTx/>
              <a:buNone/>
            </a:pPr>
            <a:r>
              <a:rPr lang="en-US" sz="1600" smtClean="0"/>
              <a:t>	x:=x+1;				</a:t>
            </a:r>
            <a:r>
              <a:rPr lang="en-US" sz="1600" smtClean="0">
                <a:latin typeface="Courier New" pitchFamily="49" charset="0"/>
              </a:rPr>
              <a:t>04: lt    x,y,t2</a:t>
            </a:r>
            <a:endParaRPr lang="en-US" sz="1600" smtClean="0"/>
          </a:p>
          <a:p>
            <a:pPr>
              <a:buFontTx/>
              <a:buNone/>
            </a:pPr>
            <a:r>
              <a:rPr lang="en-US" sz="1600" smtClean="0"/>
              <a:t>	if (x%2==1) then y:=y+1;			</a:t>
            </a:r>
            <a:r>
              <a:rPr lang="en-US" sz="1600" smtClean="0">
                <a:latin typeface="Courier New" pitchFamily="49" charset="0"/>
              </a:rPr>
              <a:t>05: jmpf  t2,,17</a:t>
            </a:r>
            <a:endParaRPr lang="en-US" sz="1600" smtClean="0"/>
          </a:p>
          <a:p>
            <a:pPr>
              <a:buFontTx/>
              <a:buNone/>
            </a:pPr>
            <a:r>
              <a:rPr lang="en-US" sz="1600" smtClean="0"/>
              <a:t>	else y:=y-2;				</a:t>
            </a:r>
            <a:r>
              <a:rPr lang="en-US" sz="1600" smtClean="0">
                <a:latin typeface="Courier New" pitchFamily="49" charset="0"/>
              </a:rPr>
              <a:t>06: add   x,1,t3</a:t>
            </a:r>
            <a:endParaRPr lang="en-US" sz="1600" smtClean="0"/>
          </a:p>
          <a:p>
            <a:pPr>
              <a:buFontTx/>
              <a:buNone/>
            </a:pPr>
            <a:r>
              <a:rPr lang="en-US" sz="1600" smtClean="0"/>
              <a:t>}						</a:t>
            </a:r>
            <a:r>
              <a:rPr lang="en-US" sz="1600" smtClean="0">
                <a:latin typeface="Courier New" pitchFamily="49" charset="0"/>
              </a:rPr>
              <a:t>07: mov   t3,,x</a:t>
            </a:r>
            <a:endParaRPr lang="en-US" sz="1600" smtClean="0"/>
          </a:p>
          <a:p>
            <a:pPr>
              <a:buFontTx/>
              <a:buNone/>
            </a:pPr>
            <a:r>
              <a:rPr lang="en-US" sz="1600" smtClean="0"/>
              <a:t>						</a:t>
            </a:r>
            <a:r>
              <a:rPr lang="en-US" sz="1600" smtClean="0">
                <a:solidFill>
                  <a:schemeClr val="accent1"/>
                </a:solidFill>
                <a:latin typeface="Courier New" pitchFamily="49" charset="0"/>
              </a:rPr>
              <a:t>08: mod   x,2,t4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chemeClr val="accent1"/>
                </a:solidFill>
                <a:latin typeface="Courier New" pitchFamily="49" charset="0"/>
              </a:rPr>
              <a:t>						09: eq    t4,1,t5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chemeClr val="accent1"/>
                </a:solidFill>
                <a:latin typeface="Courier New" pitchFamily="49" charset="0"/>
              </a:rPr>
              <a:t>						10: jmpf  t5,,14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chemeClr val="accent1"/>
                </a:solidFill>
                <a:latin typeface="Courier New" pitchFamily="49" charset="0"/>
              </a:rPr>
              <a:t>						11: add   y,1,t6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chemeClr val="accent1"/>
                </a:solidFill>
                <a:latin typeface="Courier New" pitchFamily="49" charset="0"/>
              </a:rPr>
              <a:t>						12: mov   t6,,y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chemeClr val="accent1"/>
                </a:solidFill>
                <a:latin typeface="Courier New" pitchFamily="49" charset="0"/>
              </a:rPr>
              <a:t>						13: jmp   ,,16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chemeClr val="accent1"/>
                </a:solidFill>
                <a:latin typeface="Courier New" pitchFamily="49" charset="0"/>
              </a:rPr>
              <a:t>						14: sub   y,2,t7</a:t>
            </a:r>
          </a:p>
          <a:p>
            <a:pPr>
              <a:buFontTx/>
              <a:buNone/>
            </a:pPr>
            <a:r>
              <a:rPr lang="en-US" sz="1600" smtClean="0">
                <a:solidFill>
                  <a:schemeClr val="accent1"/>
                </a:solidFill>
                <a:latin typeface="Courier New" pitchFamily="49" charset="0"/>
              </a:rPr>
              <a:t>						15: mov   t7,,y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49" charset="0"/>
              </a:rPr>
              <a:t>						16: jmp   ,,4</a:t>
            </a:r>
          </a:p>
          <a:p>
            <a:pPr>
              <a:buFontTx/>
              <a:buNone/>
            </a:pPr>
            <a:r>
              <a:rPr lang="en-US" sz="1600" smtClean="0"/>
              <a:t>						</a:t>
            </a:r>
            <a:r>
              <a:rPr lang="en-US" sz="1600" smtClean="0">
                <a:latin typeface="Courier New" pitchFamily="49" charset="0"/>
              </a:rPr>
              <a:t>17: </a:t>
            </a: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0DDDFC-C330-4D25-9162-AE42150A98EA}" type="slidenum">
              <a:rPr lang="en-US">
                <a:latin typeface="Times New Roman" pitchFamily="18" charset="0"/>
              </a:rPr>
              <a:pPr/>
              <a:t>75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1693" y="1219200"/>
            <a:ext cx="8299938" cy="5257800"/>
          </a:xfrm>
        </p:spPr>
        <p:txBody>
          <a:bodyPr>
            <a:normAutofit lnSpcReduction="10000"/>
          </a:bodyPr>
          <a:lstStyle/>
          <a:p>
            <a:r>
              <a:rPr lang="en-US" sz="2000" smtClean="0"/>
              <a:t>Elements of arrays can be accessed quickly if the elements are stored in a block of consecutive locations.</a:t>
            </a:r>
          </a:p>
          <a:p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A one-dimensional array </a:t>
            </a:r>
            <a:r>
              <a:rPr lang="en-US" sz="2000" b="1" smtClean="0"/>
              <a:t>A</a:t>
            </a:r>
            <a:r>
              <a:rPr lang="en-US" sz="2000" smtClean="0"/>
              <a:t>: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base</a:t>
            </a:r>
            <a:r>
              <a:rPr lang="en-US" sz="2000" baseline="-25000" smtClean="0"/>
              <a:t>A</a:t>
            </a:r>
            <a:r>
              <a:rPr lang="en-US" sz="2000" smtClean="0"/>
              <a:t>   low		i		     width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b="1" smtClean="0"/>
              <a:t>base</a:t>
            </a:r>
            <a:r>
              <a:rPr lang="en-US" sz="2000" b="1" baseline="-25000" smtClean="0"/>
              <a:t>A</a:t>
            </a:r>
            <a:r>
              <a:rPr lang="en-US" sz="2000" smtClean="0"/>
              <a:t> is the address of the first location of the array A, </a:t>
            </a:r>
          </a:p>
          <a:p>
            <a:pPr>
              <a:buFontTx/>
              <a:buNone/>
            </a:pPr>
            <a:r>
              <a:rPr lang="en-US" sz="2000" b="1" smtClean="0"/>
              <a:t>width</a:t>
            </a:r>
            <a:r>
              <a:rPr lang="en-US" sz="2000" smtClean="0"/>
              <a:t> is the width of each array element.</a:t>
            </a:r>
          </a:p>
          <a:p>
            <a:pPr>
              <a:buFontTx/>
              <a:buNone/>
            </a:pPr>
            <a:r>
              <a:rPr lang="en-US" sz="2000" b="1" smtClean="0"/>
              <a:t>low</a:t>
            </a:r>
            <a:r>
              <a:rPr lang="en-US" sz="2000" smtClean="0"/>
              <a:t> is the index of the first array element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location of A[i]  </a:t>
            </a:r>
            <a:r>
              <a:rPr lang="en-US" sz="2000" smtClean="0">
                <a:sym typeface="Wingdings" pitchFamily="2" charset="2"/>
              </a:rPr>
              <a:t> </a:t>
            </a:r>
            <a:r>
              <a:rPr lang="en-US" sz="2000" smtClean="0"/>
              <a:t> base</a:t>
            </a:r>
            <a:r>
              <a:rPr lang="en-US" sz="2000" baseline="-25000" smtClean="0"/>
              <a:t>A</a:t>
            </a:r>
            <a:r>
              <a:rPr lang="en-US" sz="2000" smtClean="0"/>
              <a:t>+(i-low)*width</a:t>
            </a:r>
          </a:p>
        </p:txBody>
      </p:sp>
      <p:graphicFrame>
        <p:nvGraphicFramePr>
          <p:cNvPr id="431130" name="Group 26"/>
          <p:cNvGraphicFramePr>
            <a:graphicFrameLocks noGrp="1"/>
          </p:cNvGraphicFramePr>
          <p:nvPr>
            <p:ph sz="half" idx="2"/>
          </p:nvPr>
        </p:nvGraphicFramePr>
        <p:xfrm>
          <a:off x="1055077" y="2819400"/>
          <a:ext cx="4290647" cy="396240"/>
        </p:xfrm>
        <a:graphic>
          <a:graphicData uri="http://schemas.openxmlformats.org/drawingml/2006/table">
            <a:tbl>
              <a:tblPr/>
              <a:tblGrid>
                <a:gridCol w="562708"/>
                <a:gridCol w="1336431"/>
                <a:gridCol w="492369"/>
                <a:gridCol w="1336431"/>
                <a:gridCol w="562708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   …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   …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4" name="Line 27"/>
          <p:cNvSpPr>
            <a:spLocks noChangeShapeType="1"/>
          </p:cNvSpPr>
          <p:nvPr/>
        </p:nvSpPr>
        <p:spPr bwMode="auto">
          <a:xfrm flipV="1">
            <a:off x="703385" y="3200400"/>
            <a:ext cx="35169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Line 28"/>
          <p:cNvSpPr>
            <a:spLocks noChangeShapeType="1"/>
          </p:cNvSpPr>
          <p:nvPr/>
        </p:nvSpPr>
        <p:spPr bwMode="auto">
          <a:xfrm flipV="1">
            <a:off x="3024554" y="3276600"/>
            <a:ext cx="14067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AutoShape 29"/>
          <p:cNvSpPr>
            <a:spLocks/>
          </p:cNvSpPr>
          <p:nvPr/>
        </p:nvSpPr>
        <p:spPr bwMode="auto">
          <a:xfrm rot="16200000" flipV="1">
            <a:off x="4988169" y="3071446"/>
            <a:ext cx="152400" cy="562708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30"/>
          <p:cNvSpPr>
            <a:spLocks noChangeShapeType="1"/>
          </p:cNvSpPr>
          <p:nvPr/>
        </p:nvSpPr>
        <p:spPr bwMode="auto">
          <a:xfrm flipV="1">
            <a:off x="5064369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Line 31"/>
          <p:cNvSpPr>
            <a:spLocks noChangeShapeType="1"/>
          </p:cNvSpPr>
          <p:nvPr/>
        </p:nvSpPr>
        <p:spPr bwMode="auto">
          <a:xfrm flipV="1">
            <a:off x="1336431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29DE9C1E-6F00-4AD5-AC39-95E783D4E97E}" type="slidenum">
              <a:rPr lang="en-US">
                <a:latin typeface="Times New Roman" pitchFamily="18" charset="0"/>
              </a:rPr>
              <a:pPr/>
              <a:t>76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(cont.)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base</a:t>
            </a:r>
            <a:r>
              <a:rPr lang="en-US" baseline="-25000" smtClean="0">
                <a:latin typeface="Courier New" pitchFamily="49" charset="0"/>
              </a:rPr>
              <a:t>A</a:t>
            </a:r>
            <a:r>
              <a:rPr lang="en-US" smtClean="0">
                <a:latin typeface="Courier New" pitchFamily="49" charset="0"/>
              </a:rPr>
              <a:t>+(i-low)*width</a:t>
            </a:r>
            <a:r>
              <a:rPr lang="en-US" smtClean="0"/>
              <a:t>   </a:t>
            </a:r>
          </a:p>
          <a:p>
            <a:pPr>
              <a:buFontTx/>
              <a:buNone/>
            </a:pPr>
            <a:r>
              <a:rPr lang="en-US" smtClean="0"/>
              <a:t>can be re-written as </a:t>
            </a:r>
            <a:r>
              <a:rPr lang="en-US" smtClean="0">
                <a:latin typeface="Courier New" pitchFamily="49" charset="0"/>
              </a:rPr>
              <a:t>  </a:t>
            </a:r>
            <a:r>
              <a:rPr lang="en-US" smtClean="0">
                <a:solidFill>
                  <a:srgbClr val="CC0000"/>
                </a:solidFill>
                <a:latin typeface="Courier New" pitchFamily="49" charset="0"/>
              </a:rPr>
              <a:t>i*width</a:t>
            </a:r>
            <a:r>
              <a:rPr lang="en-US" smtClean="0">
                <a:latin typeface="Courier New" pitchFamily="49" charset="0"/>
              </a:rPr>
              <a:t> +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(base</a:t>
            </a:r>
            <a:r>
              <a:rPr lang="en-US" baseline="-25000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-low*width)</a:t>
            </a:r>
            <a:endParaRPr lang="en-US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should be computed at run-time	can be computed at compile-time</a:t>
            </a:r>
          </a:p>
          <a:p>
            <a:pPr>
              <a:buFontTx/>
              <a:buNone/>
            </a:pPr>
            <a:endParaRPr lang="en-US" smtClean="0"/>
          </a:p>
          <a:p>
            <a:r>
              <a:rPr lang="en-US" smtClean="0"/>
              <a:t>So, the location of A[i] can be computed at the run-time by evaluating the formula i*width+c  where c is (base</a:t>
            </a:r>
            <a:r>
              <a:rPr lang="en-US" baseline="-25000" smtClean="0"/>
              <a:t>A</a:t>
            </a:r>
            <a:r>
              <a:rPr lang="en-US" smtClean="0"/>
              <a:t>-low*width) which is evaluated at compile-time.</a:t>
            </a:r>
          </a:p>
          <a:p>
            <a:endParaRPr lang="en-US" smtClean="0"/>
          </a:p>
          <a:p>
            <a:r>
              <a:rPr lang="en-US" smtClean="0"/>
              <a:t>Intermediate code generator should produce the code to evaluate this formula i*width+c  (one multiplication and one addition operation).</a:t>
            </a:r>
          </a:p>
        </p:txBody>
      </p:sp>
      <p:sp>
        <p:nvSpPr>
          <p:cNvPr id="17414" name="AutoShape 4"/>
          <p:cNvSpPr>
            <a:spLocks/>
          </p:cNvSpPr>
          <p:nvPr/>
        </p:nvSpPr>
        <p:spPr bwMode="auto">
          <a:xfrm rot="16200000" flipV="1">
            <a:off x="5967046" y="873369"/>
            <a:ext cx="304800" cy="2672862"/>
          </a:xfrm>
          <a:prstGeom prst="leftBrace">
            <a:avLst>
              <a:gd name="adj1" fmla="val 7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AutoShape 5"/>
          <p:cNvSpPr>
            <a:spLocks/>
          </p:cNvSpPr>
          <p:nvPr/>
        </p:nvSpPr>
        <p:spPr bwMode="auto">
          <a:xfrm rot="16200000" flipV="1">
            <a:off x="3543300" y="1532793"/>
            <a:ext cx="228600" cy="1125415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 flipV="1">
            <a:off x="2391508" y="2209800"/>
            <a:ext cx="105507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7"/>
          <p:cNvSpPr>
            <a:spLocks noChangeShapeType="1"/>
          </p:cNvSpPr>
          <p:nvPr/>
        </p:nvSpPr>
        <p:spPr bwMode="auto">
          <a:xfrm flipH="1" flipV="1">
            <a:off x="6049108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7F152-0E3D-45BE-A4D5-92093D164B71}" type="slidenum">
              <a:rPr lang="en-US">
                <a:latin typeface="Times New Roman" pitchFamily="18" charset="0"/>
              </a:rPr>
              <a:pPr/>
              <a:t>77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Two-Dimensional Arrays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1693" y="1219200"/>
            <a:ext cx="8440615" cy="5105400"/>
          </a:xfrm>
        </p:spPr>
        <p:txBody>
          <a:bodyPr/>
          <a:lstStyle/>
          <a:p>
            <a:r>
              <a:rPr lang="en-US" smtClean="0"/>
              <a:t>A two-dimensional array can be stored in </a:t>
            </a:r>
          </a:p>
          <a:p>
            <a:pPr lvl="1"/>
            <a:r>
              <a:rPr lang="en-US" sz="2400" smtClean="0"/>
              <a:t>either </a:t>
            </a:r>
            <a:r>
              <a:rPr lang="en-US" sz="2400" b="1" smtClean="0"/>
              <a:t>row-major</a:t>
            </a:r>
            <a:r>
              <a:rPr lang="en-US" sz="2400" smtClean="0"/>
              <a:t> (</a:t>
            </a:r>
            <a:r>
              <a:rPr lang="en-US" sz="2400" i="1" smtClean="0"/>
              <a:t>row-by-row</a:t>
            </a:r>
            <a:r>
              <a:rPr lang="en-US" sz="2400" smtClean="0"/>
              <a:t>) or </a:t>
            </a:r>
          </a:p>
          <a:p>
            <a:pPr lvl="1"/>
            <a:r>
              <a:rPr lang="en-US" sz="2400" b="1" smtClean="0"/>
              <a:t>column-major</a:t>
            </a:r>
            <a:r>
              <a:rPr lang="en-US" sz="2400" smtClean="0"/>
              <a:t> (</a:t>
            </a:r>
            <a:r>
              <a:rPr lang="en-US" sz="2400" i="1" smtClean="0"/>
              <a:t>column-by-column</a:t>
            </a:r>
            <a:r>
              <a:rPr lang="en-US" sz="2400" smtClean="0"/>
              <a:t>).</a:t>
            </a:r>
          </a:p>
          <a:p>
            <a:r>
              <a:rPr lang="en-US" smtClean="0"/>
              <a:t>Most of the programming languages use </a:t>
            </a:r>
            <a:r>
              <a:rPr lang="en-US" b="1" smtClean="0"/>
              <a:t>row-major</a:t>
            </a:r>
            <a:r>
              <a:rPr lang="en-US" smtClean="0"/>
              <a:t> method.</a:t>
            </a:r>
          </a:p>
          <a:p>
            <a:endParaRPr lang="en-US" smtClean="0"/>
          </a:p>
          <a:p>
            <a:r>
              <a:rPr lang="en-US" smtClean="0"/>
              <a:t>Row-major representation of a two-dimensional array: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Tx/>
              <a:buNone/>
            </a:pPr>
            <a:r>
              <a:rPr lang="en-US" smtClean="0"/>
              <a:t>		row</a:t>
            </a:r>
            <a:r>
              <a:rPr lang="en-US" baseline="-25000" smtClean="0"/>
              <a:t>1</a:t>
            </a:r>
            <a:r>
              <a:rPr lang="en-US" smtClean="0"/>
              <a:t>	    row</a:t>
            </a:r>
            <a:r>
              <a:rPr lang="en-US" baseline="-25000" smtClean="0"/>
              <a:t>2</a:t>
            </a:r>
            <a:r>
              <a:rPr lang="en-US" smtClean="0"/>
              <a:t> 		     row</a:t>
            </a:r>
            <a:r>
              <a:rPr lang="en-US" baseline="-25000" smtClean="0"/>
              <a:t>n</a:t>
            </a:r>
            <a:endParaRPr lang="en-US" smtClean="0"/>
          </a:p>
          <a:p>
            <a:endParaRPr lang="en-US" smtClean="0"/>
          </a:p>
        </p:txBody>
      </p:sp>
      <p:graphicFrame>
        <p:nvGraphicFramePr>
          <p:cNvPr id="434229" name="Group 53"/>
          <p:cNvGraphicFramePr>
            <a:graphicFrameLocks noGrp="1"/>
          </p:cNvGraphicFramePr>
          <p:nvPr>
            <p:ph sz="half" idx="2"/>
          </p:nvPr>
        </p:nvGraphicFramePr>
        <p:xfrm>
          <a:off x="1336431" y="4038600"/>
          <a:ext cx="4376612" cy="396240"/>
        </p:xfrm>
        <a:graphic>
          <a:graphicData uri="http://schemas.openxmlformats.org/drawingml/2006/table">
            <a:tbl>
              <a:tblPr/>
              <a:tblGrid>
                <a:gridCol w="211015"/>
                <a:gridCol w="465992"/>
                <a:gridCol w="194212"/>
                <a:gridCol w="194212"/>
                <a:gridCol w="533400"/>
                <a:gridCol w="194212"/>
                <a:gridCol w="1633903"/>
                <a:gridCol w="194212"/>
                <a:gridCol w="561242"/>
                <a:gridCol w="19421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2" name="AutoShape 48"/>
          <p:cNvSpPr>
            <a:spLocks/>
          </p:cNvSpPr>
          <p:nvPr/>
        </p:nvSpPr>
        <p:spPr bwMode="auto">
          <a:xfrm rot="16200000" flipV="1">
            <a:off x="1682262" y="4149969"/>
            <a:ext cx="152400" cy="844062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AutoShape 49"/>
          <p:cNvSpPr>
            <a:spLocks/>
          </p:cNvSpPr>
          <p:nvPr/>
        </p:nvSpPr>
        <p:spPr bwMode="auto">
          <a:xfrm rot="16200000" flipV="1">
            <a:off x="2596662" y="4149969"/>
            <a:ext cx="152400" cy="844062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AutoShape 50"/>
          <p:cNvSpPr>
            <a:spLocks/>
          </p:cNvSpPr>
          <p:nvPr/>
        </p:nvSpPr>
        <p:spPr bwMode="auto">
          <a:xfrm rot="16200000" flipV="1">
            <a:off x="5058508" y="4149969"/>
            <a:ext cx="152400" cy="844062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Line 54"/>
          <p:cNvSpPr>
            <a:spLocks noChangeShapeType="1"/>
          </p:cNvSpPr>
          <p:nvPr/>
        </p:nvSpPr>
        <p:spPr bwMode="auto">
          <a:xfrm flipV="1">
            <a:off x="1547446" y="4724400"/>
            <a:ext cx="21101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6" name="Line 55"/>
          <p:cNvSpPr>
            <a:spLocks noChangeShapeType="1"/>
          </p:cNvSpPr>
          <p:nvPr/>
        </p:nvSpPr>
        <p:spPr bwMode="auto">
          <a:xfrm flipH="1" flipV="1">
            <a:off x="2672862" y="4724400"/>
            <a:ext cx="703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7" name="Line 56"/>
          <p:cNvSpPr>
            <a:spLocks noChangeShapeType="1"/>
          </p:cNvSpPr>
          <p:nvPr/>
        </p:nvSpPr>
        <p:spPr bwMode="auto">
          <a:xfrm flipH="1" flipV="1">
            <a:off x="5134708" y="4724400"/>
            <a:ext cx="7033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CBCFD4E8-5A40-44D1-B31E-1DB5ABFE89DF}" type="slidenum">
              <a:rPr lang="en-US">
                <a:latin typeface="Times New Roman" pitchFamily="18" charset="0"/>
              </a:rPr>
              <a:pPr/>
              <a:t>78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Two-Dimensional Arrays (cont.)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The location of  A[i</a:t>
            </a:r>
            <a:r>
              <a:rPr lang="en-US" baseline="-25000" smtClean="0"/>
              <a:t>1</a:t>
            </a:r>
            <a:r>
              <a:rPr lang="en-US" smtClean="0"/>
              <a:t>,i</a:t>
            </a:r>
            <a:r>
              <a:rPr lang="en-US" baseline="-25000" smtClean="0"/>
              <a:t>2</a:t>
            </a:r>
            <a:r>
              <a:rPr lang="en-US" smtClean="0"/>
              <a:t>]  is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9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base</a:t>
            </a:r>
            <a:r>
              <a:rPr lang="en-US" baseline="-25000" smtClean="0"/>
              <a:t>A</a:t>
            </a:r>
            <a:r>
              <a:rPr lang="en-US" smtClean="0"/>
              <a:t>+ ((i</a:t>
            </a:r>
            <a:r>
              <a:rPr lang="en-US" baseline="-25000" smtClean="0"/>
              <a:t>1</a:t>
            </a:r>
            <a:r>
              <a:rPr lang="en-US" smtClean="0"/>
              <a:t>-low</a:t>
            </a:r>
            <a:r>
              <a:rPr lang="en-US" baseline="-25000" smtClean="0"/>
              <a:t>1</a:t>
            </a:r>
            <a:r>
              <a:rPr lang="en-US" smtClean="0"/>
              <a:t>)*n</a:t>
            </a:r>
            <a:r>
              <a:rPr lang="en-US" baseline="-25000" smtClean="0"/>
              <a:t>2</a:t>
            </a:r>
            <a:r>
              <a:rPr lang="en-US" smtClean="0"/>
              <a:t>+i</a:t>
            </a:r>
            <a:r>
              <a:rPr lang="en-US" baseline="-25000" smtClean="0"/>
              <a:t>2</a:t>
            </a:r>
            <a:r>
              <a:rPr lang="en-US" smtClean="0"/>
              <a:t>-low</a:t>
            </a:r>
            <a:r>
              <a:rPr lang="en-US" baseline="-25000" smtClean="0"/>
              <a:t>2</a:t>
            </a:r>
            <a:r>
              <a:rPr lang="en-US" smtClean="0"/>
              <a:t>)*width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/>
              <a:t>	base</a:t>
            </a:r>
            <a:r>
              <a:rPr lang="en-US" b="1" baseline="-25000" smtClean="0"/>
              <a:t>A</a:t>
            </a:r>
            <a:r>
              <a:rPr lang="en-US" smtClean="0"/>
              <a:t>  is the location of  the array A.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/>
              <a:t>	low</a:t>
            </a:r>
            <a:r>
              <a:rPr lang="en-US" b="1" baseline="-25000" smtClean="0"/>
              <a:t>1</a:t>
            </a:r>
            <a:r>
              <a:rPr lang="en-US" smtClean="0"/>
              <a:t>  is the index of the first row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/>
              <a:t>	low</a:t>
            </a:r>
            <a:r>
              <a:rPr lang="en-US" b="1" baseline="-25000" smtClean="0"/>
              <a:t>2</a:t>
            </a:r>
            <a:r>
              <a:rPr lang="en-US" smtClean="0"/>
              <a:t>  is the index of the first column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/>
              <a:t>	n</a:t>
            </a:r>
            <a:r>
              <a:rPr lang="en-US" b="1" baseline="-25000" smtClean="0"/>
              <a:t>2</a:t>
            </a:r>
            <a:r>
              <a:rPr lang="en-US" smtClean="0"/>
              <a:t>  is the number of elements in each row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/>
              <a:t>	width </a:t>
            </a:r>
            <a:r>
              <a:rPr lang="en-US" smtClean="0"/>
              <a:t> is the width of each array element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>
              <a:lnSpc>
                <a:spcPct val="90000"/>
              </a:lnSpc>
            </a:pPr>
            <a:r>
              <a:rPr lang="en-US" smtClean="0"/>
              <a:t>Again, this formula can be re-written as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rgbClr val="CC0000"/>
                </a:solidFill>
              </a:rPr>
              <a:t>((i</a:t>
            </a:r>
            <a:r>
              <a:rPr lang="en-US" baseline="-25000" smtClean="0">
                <a:solidFill>
                  <a:srgbClr val="CC0000"/>
                </a:solidFill>
              </a:rPr>
              <a:t>1</a:t>
            </a:r>
            <a:r>
              <a:rPr lang="en-US" smtClean="0">
                <a:solidFill>
                  <a:srgbClr val="CC0000"/>
                </a:solidFill>
              </a:rPr>
              <a:t>*n</a:t>
            </a:r>
            <a:r>
              <a:rPr lang="en-US" baseline="-25000" smtClean="0">
                <a:solidFill>
                  <a:srgbClr val="CC0000"/>
                </a:solidFill>
              </a:rPr>
              <a:t>2</a:t>
            </a:r>
            <a:r>
              <a:rPr lang="en-US" smtClean="0">
                <a:solidFill>
                  <a:srgbClr val="CC0000"/>
                </a:solidFill>
              </a:rPr>
              <a:t>)+i</a:t>
            </a:r>
            <a:r>
              <a:rPr lang="en-US" baseline="-25000" smtClean="0">
                <a:solidFill>
                  <a:srgbClr val="CC0000"/>
                </a:solidFill>
              </a:rPr>
              <a:t>2</a:t>
            </a:r>
            <a:r>
              <a:rPr lang="en-US" smtClean="0">
                <a:solidFill>
                  <a:srgbClr val="CC0000"/>
                </a:solidFill>
              </a:rPr>
              <a:t>)*width</a:t>
            </a:r>
            <a:r>
              <a:rPr lang="en-US" smtClean="0"/>
              <a:t>  +  </a:t>
            </a:r>
            <a:r>
              <a:rPr lang="en-US" smtClean="0">
                <a:solidFill>
                  <a:schemeClr val="accent2"/>
                </a:solidFill>
              </a:rPr>
              <a:t>(base</a:t>
            </a:r>
            <a:r>
              <a:rPr lang="en-US" baseline="-25000" smtClean="0">
                <a:solidFill>
                  <a:schemeClr val="accent2"/>
                </a:solidFill>
              </a:rPr>
              <a:t>A</a:t>
            </a:r>
            <a:r>
              <a:rPr lang="en-US" smtClean="0">
                <a:solidFill>
                  <a:schemeClr val="accent2"/>
                </a:solidFill>
              </a:rPr>
              <a:t>-((low</a:t>
            </a:r>
            <a:r>
              <a:rPr lang="en-US" baseline="-25000" smtClean="0">
                <a:solidFill>
                  <a:schemeClr val="accent2"/>
                </a:solidFill>
              </a:rPr>
              <a:t>1</a:t>
            </a:r>
            <a:r>
              <a:rPr lang="en-US" smtClean="0">
                <a:solidFill>
                  <a:schemeClr val="accent2"/>
                </a:solidFill>
              </a:rPr>
              <a:t>*n</a:t>
            </a:r>
            <a:r>
              <a:rPr lang="en-US" baseline="-25000" smtClean="0">
                <a:solidFill>
                  <a:schemeClr val="accent2"/>
                </a:solidFill>
              </a:rPr>
              <a:t>1</a:t>
            </a:r>
            <a:r>
              <a:rPr lang="en-US" smtClean="0">
                <a:solidFill>
                  <a:schemeClr val="accent2"/>
                </a:solidFill>
              </a:rPr>
              <a:t>)+low</a:t>
            </a:r>
            <a:r>
              <a:rPr lang="en-US" baseline="-25000" smtClean="0">
                <a:solidFill>
                  <a:schemeClr val="accent2"/>
                </a:solidFill>
              </a:rPr>
              <a:t>2</a:t>
            </a:r>
            <a:r>
              <a:rPr lang="en-US" smtClean="0">
                <a:solidFill>
                  <a:schemeClr val="accent2"/>
                </a:solidFill>
              </a:rPr>
              <a:t>)*width)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should be computed at run-time</a:t>
            </a:r>
            <a:r>
              <a:rPr lang="en-US" smtClean="0"/>
              <a:t>	</a:t>
            </a:r>
            <a:r>
              <a:rPr lang="en-US" sz="2000" smtClean="0"/>
              <a:t>can be computed at compile-time</a:t>
            </a:r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 flipV="1">
            <a:off x="1758461" y="5562600"/>
            <a:ext cx="422031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AutoShape 5"/>
          <p:cNvSpPr>
            <a:spLocks/>
          </p:cNvSpPr>
          <p:nvPr/>
        </p:nvSpPr>
        <p:spPr bwMode="auto">
          <a:xfrm rot="16200000" flipV="1">
            <a:off x="2171700" y="4428393"/>
            <a:ext cx="228600" cy="2039815"/>
          </a:xfrm>
          <a:prstGeom prst="leftBrace">
            <a:avLst>
              <a:gd name="adj1" fmla="val 80556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AutoShape 6"/>
          <p:cNvSpPr>
            <a:spLocks/>
          </p:cNvSpPr>
          <p:nvPr/>
        </p:nvSpPr>
        <p:spPr bwMode="auto">
          <a:xfrm rot="16200000" flipV="1">
            <a:off x="5445369" y="3692769"/>
            <a:ext cx="152400" cy="3587262"/>
          </a:xfrm>
          <a:prstGeom prst="leftBrace">
            <a:avLst>
              <a:gd name="adj1" fmla="val 212500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 flipV="1">
            <a:off x="5064369" y="5562600"/>
            <a:ext cx="3516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0D8CCC10-449D-4163-97B1-346396E35C6C}" type="slidenum">
              <a:rPr lang="en-US">
                <a:latin typeface="Times New Roman" pitchFamily="18" charset="0"/>
              </a:rPr>
              <a:pPr/>
              <a:t>79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Multi-Dimensional Arrays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031" y="1219200"/>
            <a:ext cx="8510954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In general, the location of  A[i</a:t>
            </a:r>
            <a:r>
              <a:rPr lang="en-US" baseline="-25000" smtClean="0"/>
              <a:t>1</a:t>
            </a:r>
            <a:r>
              <a:rPr lang="en-US" smtClean="0"/>
              <a:t>,i</a:t>
            </a:r>
            <a:r>
              <a:rPr lang="en-US" baseline="-25000" smtClean="0"/>
              <a:t>2</a:t>
            </a:r>
            <a:r>
              <a:rPr lang="en-US" smtClean="0"/>
              <a:t>,...,i</a:t>
            </a:r>
            <a:r>
              <a:rPr lang="en-US" baseline="-25000" smtClean="0"/>
              <a:t>k</a:t>
            </a:r>
            <a:r>
              <a:rPr lang="en-US" smtClean="0"/>
              <a:t>]  is</a:t>
            </a:r>
          </a:p>
          <a:p>
            <a:pPr>
              <a:buFontTx/>
              <a:buNone/>
            </a:pPr>
            <a:endParaRPr lang="en-US" sz="800" smtClean="0">
              <a:solidFill>
                <a:srgbClr val="CC0000"/>
              </a:solidFill>
            </a:endParaRPr>
          </a:p>
          <a:p>
            <a:pPr>
              <a:buFontTx/>
              <a:buNone/>
            </a:pPr>
            <a:r>
              <a:rPr lang="en-US" sz="2000" smtClean="0">
                <a:solidFill>
                  <a:srgbClr val="CC0000"/>
                </a:solidFill>
              </a:rPr>
              <a:t>	(( ... ((i</a:t>
            </a:r>
            <a:r>
              <a:rPr lang="en-US" sz="2000" baseline="-25000" smtClean="0">
                <a:solidFill>
                  <a:srgbClr val="CC0000"/>
                </a:solidFill>
              </a:rPr>
              <a:t>1</a:t>
            </a:r>
            <a:r>
              <a:rPr lang="en-US" sz="2000" smtClean="0">
                <a:solidFill>
                  <a:srgbClr val="CC0000"/>
                </a:solidFill>
              </a:rPr>
              <a:t>*n</a:t>
            </a:r>
            <a:r>
              <a:rPr lang="en-US" sz="2000" baseline="-25000" smtClean="0">
                <a:solidFill>
                  <a:srgbClr val="CC0000"/>
                </a:solidFill>
              </a:rPr>
              <a:t>2</a:t>
            </a:r>
            <a:r>
              <a:rPr lang="en-US" sz="2000" smtClean="0">
                <a:solidFill>
                  <a:srgbClr val="CC0000"/>
                </a:solidFill>
              </a:rPr>
              <a:t>)+i</a:t>
            </a:r>
            <a:r>
              <a:rPr lang="en-US" sz="2000" baseline="-25000" smtClean="0">
                <a:solidFill>
                  <a:srgbClr val="CC0000"/>
                </a:solidFill>
              </a:rPr>
              <a:t>2</a:t>
            </a:r>
            <a:r>
              <a:rPr lang="en-US" sz="2000" smtClean="0">
                <a:solidFill>
                  <a:srgbClr val="CC0000"/>
                </a:solidFill>
              </a:rPr>
              <a:t>) ...)*n</a:t>
            </a:r>
            <a:r>
              <a:rPr lang="en-US" sz="2000" baseline="-25000" smtClean="0">
                <a:solidFill>
                  <a:srgbClr val="CC0000"/>
                </a:solidFill>
              </a:rPr>
              <a:t>k</a:t>
            </a:r>
            <a:r>
              <a:rPr lang="en-US" sz="2000" smtClean="0">
                <a:solidFill>
                  <a:srgbClr val="CC0000"/>
                </a:solidFill>
              </a:rPr>
              <a:t>+i</a:t>
            </a:r>
            <a:r>
              <a:rPr lang="en-US" sz="2000" baseline="-25000" smtClean="0">
                <a:solidFill>
                  <a:srgbClr val="CC0000"/>
                </a:solidFill>
              </a:rPr>
              <a:t>k</a:t>
            </a:r>
            <a:r>
              <a:rPr lang="en-US" sz="2000" smtClean="0">
                <a:solidFill>
                  <a:srgbClr val="CC0000"/>
                </a:solidFill>
              </a:rPr>
              <a:t>)*width</a:t>
            </a:r>
            <a:r>
              <a:rPr lang="en-US" sz="2000" smtClean="0"/>
              <a:t>  +  </a:t>
            </a:r>
            <a:r>
              <a:rPr lang="en-US" sz="2000" smtClean="0">
                <a:solidFill>
                  <a:schemeClr val="accent2"/>
                </a:solidFill>
              </a:rPr>
              <a:t>(base</a:t>
            </a:r>
            <a:r>
              <a:rPr lang="en-US" sz="2000" baseline="-25000" smtClean="0">
                <a:solidFill>
                  <a:schemeClr val="accent2"/>
                </a:solidFill>
              </a:rPr>
              <a:t>A</a:t>
            </a:r>
            <a:r>
              <a:rPr lang="en-US" sz="2000" smtClean="0">
                <a:solidFill>
                  <a:schemeClr val="accent2"/>
                </a:solidFill>
              </a:rPr>
              <a:t>-((...((low</a:t>
            </a:r>
            <a:r>
              <a:rPr lang="en-US" sz="2000" baseline="-25000" smtClean="0">
                <a:solidFill>
                  <a:schemeClr val="accent2"/>
                </a:solidFill>
              </a:rPr>
              <a:t>1</a:t>
            </a:r>
            <a:r>
              <a:rPr lang="en-US" sz="2000" smtClean="0">
                <a:solidFill>
                  <a:schemeClr val="accent2"/>
                </a:solidFill>
              </a:rPr>
              <a:t>*n</a:t>
            </a:r>
            <a:r>
              <a:rPr lang="en-US" sz="2000" baseline="-25000" smtClean="0">
                <a:solidFill>
                  <a:schemeClr val="accent2"/>
                </a:solidFill>
              </a:rPr>
              <a:t>1</a:t>
            </a:r>
            <a:r>
              <a:rPr lang="en-US" sz="2000" smtClean="0">
                <a:solidFill>
                  <a:schemeClr val="accent2"/>
                </a:solidFill>
              </a:rPr>
              <a:t>)+low</a:t>
            </a:r>
            <a:r>
              <a:rPr lang="en-US" sz="2000" baseline="-25000" smtClean="0">
                <a:solidFill>
                  <a:schemeClr val="accent2"/>
                </a:solidFill>
              </a:rPr>
              <a:t>2</a:t>
            </a:r>
            <a:r>
              <a:rPr lang="en-US" sz="2000" smtClean="0">
                <a:solidFill>
                  <a:schemeClr val="accent2"/>
                </a:solidFill>
              </a:rPr>
              <a:t>)...)*n</a:t>
            </a:r>
            <a:r>
              <a:rPr lang="en-US" sz="2000" baseline="-25000" smtClean="0">
                <a:solidFill>
                  <a:schemeClr val="accent2"/>
                </a:solidFill>
              </a:rPr>
              <a:t>k</a:t>
            </a:r>
            <a:r>
              <a:rPr lang="en-US" sz="2000" smtClean="0">
                <a:solidFill>
                  <a:schemeClr val="accent2"/>
                </a:solidFill>
              </a:rPr>
              <a:t>+low</a:t>
            </a:r>
            <a:r>
              <a:rPr lang="en-US" sz="2000" baseline="-25000" smtClean="0">
                <a:solidFill>
                  <a:schemeClr val="accent2"/>
                </a:solidFill>
              </a:rPr>
              <a:t>k</a:t>
            </a:r>
            <a:r>
              <a:rPr lang="en-US" sz="2000" smtClean="0">
                <a:solidFill>
                  <a:schemeClr val="accent2"/>
                </a:solidFill>
              </a:rPr>
              <a:t>)*width)</a:t>
            </a:r>
          </a:p>
          <a:p>
            <a:pPr>
              <a:buFontTx/>
              <a:buNone/>
            </a:pPr>
            <a:endParaRPr lang="en-US" sz="2000" smtClean="0">
              <a:solidFill>
                <a:schemeClr val="accent2"/>
              </a:solidFill>
            </a:endParaRPr>
          </a:p>
          <a:p>
            <a:r>
              <a:rPr lang="en-US" smtClean="0"/>
              <a:t>So, the intermediate code generator should produce the codes to evaluate the following formula (to find the location of A[i</a:t>
            </a:r>
            <a:r>
              <a:rPr lang="en-US" baseline="-25000" smtClean="0"/>
              <a:t>1</a:t>
            </a:r>
            <a:r>
              <a:rPr lang="en-US" smtClean="0"/>
              <a:t>,i</a:t>
            </a:r>
            <a:r>
              <a:rPr lang="en-US" baseline="-25000" smtClean="0"/>
              <a:t>2</a:t>
            </a:r>
            <a:r>
              <a:rPr lang="en-US" smtClean="0"/>
              <a:t>,...,i</a:t>
            </a:r>
            <a:r>
              <a:rPr lang="en-US" baseline="-25000" smtClean="0"/>
              <a:t>k</a:t>
            </a:r>
            <a:r>
              <a:rPr lang="en-US" smtClean="0"/>
              <a:t>]) :</a:t>
            </a:r>
          </a:p>
          <a:p>
            <a:pPr>
              <a:buFontTx/>
              <a:buNone/>
            </a:pPr>
            <a:endParaRPr lang="en-US" sz="800" smtClean="0"/>
          </a:p>
          <a:p>
            <a:pPr>
              <a:buFontTx/>
              <a:buNone/>
            </a:pPr>
            <a:r>
              <a:rPr lang="en-US" smtClean="0"/>
              <a:t>	 </a:t>
            </a:r>
            <a:r>
              <a:rPr lang="en-US" smtClean="0">
                <a:solidFill>
                  <a:srgbClr val="CC0000"/>
                </a:solidFill>
              </a:rPr>
              <a:t>(( ... ((i</a:t>
            </a:r>
            <a:r>
              <a:rPr lang="en-US" baseline="-25000" smtClean="0">
                <a:solidFill>
                  <a:srgbClr val="CC0000"/>
                </a:solidFill>
              </a:rPr>
              <a:t>1</a:t>
            </a:r>
            <a:r>
              <a:rPr lang="en-US" smtClean="0">
                <a:solidFill>
                  <a:srgbClr val="CC0000"/>
                </a:solidFill>
              </a:rPr>
              <a:t>*n</a:t>
            </a:r>
            <a:r>
              <a:rPr lang="en-US" baseline="-25000" smtClean="0">
                <a:solidFill>
                  <a:srgbClr val="CC0000"/>
                </a:solidFill>
              </a:rPr>
              <a:t>2</a:t>
            </a:r>
            <a:r>
              <a:rPr lang="en-US" smtClean="0">
                <a:solidFill>
                  <a:srgbClr val="CC0000"/>
                </a:solidFill>
              </a:rPr>
              <a:t>)+i</a:t>
            </a:r>
            <a:r>
              <a:rPr lang="en-US" baseline="-25000" smtClean="0">
                <a:solidFill>
                  <a:srgbClr val="CC0000"/>
                </a:solidFill>
              </a:rPr>
              <a:t>2</a:t>
            </a:r>
            <a:r>
              <a:rPr lang="en-US" smtClean="0">
                <a:solidFill>
                  <a:srgbClr val="CC0000"/>
                </a:solidFill>
              </a:rPr>
              <a:t>) ...)*n</a:t>
            </a:r>
            <a:r>
              <a:rPr lang="en-US" baseline="-25000" smtClean="0">
                <a:solidFill>
                  <a:srgbClr val="CC0000"/>
                </a:solidFill>
              </a:rPr>
              <a:t>k</a:t>
            </a:r>
            <a:r>
              <a:rPr lang="en-US" smtClean="0">
                <a:solidFill>
                  <a:srgbClr val="CC0000"/>
                </a:solidFill>
              </a:rPr>
              <a:t>+i</a:t>
            </a:r>
            <a:r>
              <a:rPr lang="en-US" baseline="-25000" smtClean="0">
                <a:solidFill>
                  <a:srgbClr val="CC0000"/>
                </a:solidFill>
              </a:rPr>
              <a:t>k</a:t>
            </a:r>
            <a:r>
              <a:rPr lang="en-US" smtClean="0">
                <a:solidFill>
                  <a:srgbClr val="CC0000"/>
                </a:solidFill>
              </a:rPr>
              <a:t>)*width</a:t>
            </a:r>
            <a:r>
              <a:rPr lang="en-US" smtClean="0"/>
              <a:t>  </a:t>
            </a:r>
            <a:r>
              <a:rPr lang="en-US" smtClean="0">
                <a:solidFill>
                  <a:srgbClr val="CC0000"/>
                </a:solidFill>
              </a:rPr>
              <a:t>+ c</a:t>
            </a:r>
          </a:p>
          <a:p>
            <a:endParaRPr lang="en-US" smtClean="0"/>
          </a:p>
          <a:p>
            <a:r>
              <a:rPr lang="en-US" smtClean="0"/>
              <a:t>To evaluate the </a:t>
            </a:r>
            <a:r>
              <a:rPr lang="en-US" smtClean="0">
                <a:solidFill>
                  <a:srgbClr val="CC0000"/>
                </a:solidFill>
              </a:rPr>
              <a:t>(( ... ((i</a:t>
            </a:r>
            <a:r>
              <a:rPr lang="en-US" baseline="-25000" smtClean="0">
                <a:solidFill>
                  <a:srgbClr val="CC0000"/>
                </a:solidFill>
              </a:rPr>
              <a:t>1</a:t>
            </a:r>
            <a:r>
              <a:rPr lang="en-US" smtClean="0">
                <a:solidFill>
                  <a:srgbClr val="CC0000"/>
                </a:solidFill>
              </a:rPr>
              <a:t>*n</a:t>
            </a:r>
            <a:r>
              <a:rPr lang="en-US" baseline="-25000" smtClean="0">
                <a:solidFill>
                  <a:srgbClr val="CC0000"/>
                </a:solidFill>
              </a:rPr>
              <a:t>2</a:t>
            </a:r>
            <a:r>
              <a:rPr lang="en-US" smtClean="0">
                <a:solidFill>
                  <a:srgbClr val="CC0000"/>
                </a:solidFill>
              </a:rPr>
              <a:t>)+i</a:t>
            </a:r>
            <a:r>
              <a:rPr lang="en-US" baseline="-25000" smtClean="0">
                <a:solidFill>
                  <a:srgbClr val="CC0000"/>
                </a:solidFill>
              </a:rPr>
              <a:t>2</a:t>
            </a:r>
            <a:r>
              <a:rPr lang="en-US" smtClean="0">
                <a:solidFill>
                  <a:srgbClr val="CC0000"/>
                </a:solidFill>
              </a:rPr>
              <a:t>) ...)*n</a:t>
            </a:r>
            <a:r>
              <a:rPr lang="en-US" baseline="-25000" smtClean="0">
                <a:solidFill>
                  <a:srgbClr val="CC0000"/>
                </a:solidFill>
              </a:rPr>
              <a:t>k</a:t>
            </a:r>
            <a:r>
              <a:rPr lang="en-US" smtClean="0">
                <a:solidFill>
                  <a:srgbClr val="CC0000"/>
                </a:solidFill>
              </a:rPr>
              <a:t>+i</a:t>
            </a:r>
            <a:r>
              <a:rPr lang="en-US" baseline="-25000" smtClean="0">
                <a:solidFill>
                  <a:srgbClr val="CC0000"/>
                </a:solidFill>
              </a:rPr>
              <a:t>k</a:t>
            </a:r>
            <a:r>
              <a:rPr lang="en-US" smtClean="0"/>
              <a:t>  portion of this formula, we can use the recurrence equation:</a:t>
            </a:r>
          </a:p>
          <a:p>
            <a:pPr>
              <a:buFontTx/>
              <a:buNone/>
            </a:pPr>
            <a:endParaRPr lang="en-US" sz="800" smtClean="0"/>
          </a:p>
          <a:p>
            <a:pPr>
              <a:buFontTx/>
              <a:buNone/>
            </a:pPr>
            <a:r>
              <a:rPr lang="en-US" smtClean="0"/>
              <a:t>	e</a:t>
            </a:r>
            <a:r>
              <a:rPr lang="en-US" baseline="-25000" smtClean="0"/>
              <a:t>1</a:t>
            </a:r>
            <a:r>
              <a:rPr lang="en-US" smtClean="0"/>
              <a:t> = i</a:t>
            </a:r>
            <a:r>
              <a:rPr lang="en-US" baseline="-25000" smtClean="0"/>
              <a:t>1</a:t>
            </a:r>
            <a:endParaRPr lang="en-US" smtClean="0"/>
          </a:p>
          <a:p>
            <a:pPr>
              <a:buFontTx/>
              <a:buNone/>
            </a:pPr>
            <a:r>
              <a:rPr lang="en-US" smtClean="0"/>
              <a:t>	e</a:t>
            </a:r>
            <a:r>
              <a:rPr lang="en-US" baseline="-25000" smtClean="0"/>
              <a:t>m</a:t>
            </a:r>
            <a:r>
              <a:rPr lang="en-US" smtClean="0"/>
              <a:t> = e</a:t>
            </a:r>
            <a:r>
              <a:rPr lang="en-US" baseline="-25000" smtClean="0"/>
              <a:t>m-1</a:t>
            </a:r>
            <a:r>
              <a:rPr lang="en-US" smtClean="0"/>
              <a:t> * n</a:t>
            </a:r>
            <a:r>
              <a:rPr lang="en-US" baseline="-25000" smtClean="0"/>
              <a:t>m</a:t>
            </a:r>
            <a:r>
              <a:rPr lang="en-US" smtClean="0"/>
              <a:t> + i</a:t>
            </a:r>
            <a:r>
              <a:rPr lang="en-US" baseline="-25000" smtClean="0"/>
              <a:t>m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production and semantic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E 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 E + E is written with semantic action as below</a:t>
            </a: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E 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 E</a:t>
            </a:r>
            <a:r>
              <a:rPr lang="en-US" baseline="30000" dirty="0" smtClean="0">
                <a:latin typeface="Courier New" pitchFamily="49" charset="0"/>
                <a:sym typeface="Wingdings" pitchFamily="2" charset="2"/>
              </a:rPr>
              <a:t>(1)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+ E</a:t>
            </a:r>
            <a:r>
              <a:rPr lang="en-US" baseline="30000" dirty="0" smtClean="0">
                <a:latin typeface="Courier New" pitchFamily="49" charset="0"/>
                <a:sym typeface="Wingdings" pitchFamily="2" charset="2"/>
              </a:rPr>
              <a:t>(2)  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{</a:t>
            </a:r>
            <a:r>
              <a:rPr lang="en-US" dirty="0" smtClean="0">
                <a:latin typeface="Courier New" pitchFamily="49" charset="0"/>
              </a:rPr>
              <a:t>E.VAL 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 E</a:t>
            </a:r>
            <a:r>
              <a:rPr lang="en-US" baseline="30000" dirty="0" smtClean="0">
                <a:latin typeface="Courier New" pitchFamily="49" charset="0"/>
                <a:sym typeface="Wingdings" pitchFamily="2" charset="2"/>
              </a:rPr>
              <a:t>(1)</a:t>
            </a:r>
            <a:r>
              <a:rPr lang="en-US" dirty="0" smtClean="0">
                <a:latin typeface="Courier New" pitchFamily="49" charset="0"/>
              </a:rPr>
              <a:t>.VAL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+ E</a:t>
            </a:r>
            <a:r>
              <a:rPr lang="en-US" baseline="30000" dirty="0" smtClean="0">
                <a:latin typeface="Courier New" pitchFamily="49" charset="0"/>
                <a:sym typeface="Wingdings" pitchFamily="2" charset="2"/>
              </a:rPr>
              <a:t>(2)</a:t>
            </a:r>
            <a:r>
              <a:rPr lang="en-US" dirty="0" smtClean="0">
                <a:latin typeface="Courier New" pitchFamily="49" charset="0"/>
              </a:rPr>
              <a:t>.VAL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}</a:t>
            </a:r>
            <a:r>
              <a:rPr lang="en-US" baseline="30000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baseline="-25000" dirty="0" smtClean="0">
                <a:latin typeface="Courier New" pitchFamily="49" charset="0"/>
                <a:sym typeface="Wingdings" pitchFamily="2" charset="2"/>
              </a:rPr>
              <a:t> </a:t>
            </a:r>
          </a:p>
          <a:p>
            <a:r>
              <a:rPr lang="en-US" dirty="0" smtClean="0"/>
              <a:t>The semantic actions is enclosed in braces and it appears after the production.</a:t>
            </a:r>
          </a:p>
          <a:p>
            <a:r>
              <a:rPr lang="en-US" dirty="0" smtClean="0"/>
              <a:t>The terminal symbol + in the production is translated into its usual meaning by the semantic rule.</a:t>
            </a:r>
          </a:p>
          <a:p>
            <a:r>
              <a:rPr lang="en-US" dirty="0" smtClean="0"/>
              <a:t>The production with several instances of the same symbol on the right, we distinguish the symbols with superscripts.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434944F8-7869-4148-AA6F-E67BBC4278E8}" type="slidenum">
              <a:rPr lang="en-US">
                <a:latin typeface="Times New Roman" pitchFamily="18" charset="0"/>
              </a:rPr>
              <a:pPr/>
              <a:t>80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Scheme for Arrays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we use the following grammar to calculate addresses of array elements, we need inherited attributes.</a:t>
            </a:r>
          </a:p>
          <a:p>
            <a:pPr>
              <a:buFontTx/>
              <a:buNone/>
            </a:pPr>
            <a:r>
              <a:rPr lang="en-US" sz="800" dirty="0" smtClean="0"/>
              <a:t>	</a:t>
            </a:r>
          </a:p>
          <a:p>
            <a:pPr>
              <a:buFontTx/>
              <a:buNone/>
            </a:pPr>
            <a:r>
              <a:rPr lang="en-US" dirty="0" smtClean="0"/>
              <a:t>		L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b="1" dirty="0" smtClean="0"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   |   </a:t>
            </a:r>
            <a:r>
              <a:rPr lang="en-US" b="1" dirty="0" smtClean="0"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 [ </a:t>
            </a:r>
            <a:r>
              <a:rPr lang="en-US" dirty="0" err="1" smtClean="0">
                <a:sym typeface="Symbol" pitchFamily="18" charset="2"/>
              </a:rPr>
              <a:t>Elist</a:t>
            </a:r>
            <a:r>
              <a:rPr lang="en-US" dirty="0" smtClean="0">
                <a:sym typeface="Symbol" pitchFamily="18" charset="2"/>
              </a:rPr>
              <a:t> ]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	</a:t>
            </a:r>
            <a:r>
              <a:rPr lang="en-US" dirty="0" err="1" smtClean="0">
                <a:sym typeface="Symbol" pitchFamily="18" charset="2"/>
              </a:rPr>
              <a:t>Elist</a:t>
            </a:r>
            <a:r>
              <a:rPr lang="en-US" dirty="0" smtClean="0">
                <a:sym typeface="Symbol" pitchFamily="18" charset="2"/>
              </a:rPr>
              <a:t>  </a:t>
            </a:r>
            <a:r>
              <a:rPr lang="en-US" dirty="0" err="1" smtClean="0">
                <a:sym typeface="Symbol" pitchFamily="18" charset="2"/>
              </a:rPr>
              <a:t>Elist</a:t>
            </a:r>
            <a:r>
              <a:rPr lang="en-US" dirty="0" smtClean="0">
                <a:sym typeface="Symbol" pitchFamily="18" charset="2"/>
              </a:rPr>
              <a:t> , E   |   E</a:t>
            </a: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Instead of this grammar, we will use the following grammar to calculate addresses of array elements so that we do not need inherited attributes (we will use only synthesized attributes).</a:t>
            </a:r>
          </a:p>
          <a:p>
            <a:endParaRPr lang="en-US" sz="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/>
              <a:t>		L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b="1" dirty="0" smtClean="0"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   |   </a:t>
            </a:r>
            <a:r>
              <a:rPr lang="en-US" dirty="0" err="1" smtClean="0">
                <a:sym typeface="Symbol" pitchFamily="18" charset="2"/>
              </a:rPr>
              <a:t>Elist</a:t>
            </a:r>
            <a:r>
              <a:rPr lang="en-US" dirty="0" smtClean="0">
                <a:sym typeface="Symbol" pitchFamily="18" charset="2"/>
              </a:rPr>
              <a:t> ]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	</a:t>
            </a:r>
            <a:r>
              <a:rPr lang="en-US" dirty="0" err="1" smtClean="0">
                <a:sym typeface="Symbol" pitchFamily="18" charset="2"/>
              </a:rPr>
              <a:t>Elist</a:t>
            </a:r>
            <a:r>
              <a:rPr lang="en-US" dirty="0" smtClean="0">
                <a:sym typeface="Symbol" pitchFamily="18" charset="2"/>
              </a:rPr>
              <a:t>  </a:t>
            </a:r>
            <a:r>
              <a:rPr lang="en-US" dirty="0" err="1" smtClean="0">
                <a:sym typeface="Symbol" pitchFamily="18" charset="2"/>
              </a:rPr>
              <a:t>Elist</a:t>
            </a:r>
            <a:r>
              <a:rPr lang="en-US" dirty="0" smtClean="0">
                <a:sym typeface="Symbol" pitchFamily="18" charset="2"/>
              </a:rPr>
              <a:t> , E   | </a:t>
            </a:r>
            <a:r>
              <a:rPr lang="en-US" b="1" dirty="0" smtClean="0"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 [ E</a:t>
            </a: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0228825F-9E19-44F3-953B-4C536C9DB925}" type="slidenum">
              <a:rPr lang="en-US">
                <a:latin typeface="Times New Roman" pitchFamily="18" charset="0"/>
              </a:rPr>
              <a:pPr/>
              <a:t>81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Scheme for Arrays (cont.)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 smtClean="0"/>
              <a:t>S </a:t>
            </a:r>
            <a:r>
              <a:rPr lang="en-US" dirty="0" smtClean="0">
                <a:sym typeface="Symbol" pitchFamily="18" charset="2"/>
              </a:rPr>
              <a:t> L := E	{ if (</a:t>
            </a:r>
            <a:r>
              <a:rPr lang="en-US" dirty="0" err="1" smtClean="0">
                <a:sym typeface="Symbol" pitchFamily="18" charset="2"/>
              </a:rPr>
              <a:t>L.offset</a:t>
            </a:r>
            <a:r>
              <a:rPr lang="en-US" dirty="0" smtClean="0">
                <a:sym typeface="Symbol" pitchFamily="18" charset="2"/>
              </a:rPr>
              <a:t> is null)  emit(‘</a:t>
            </a:r>
            <a:r>
              <a:rPr lang="en-US" dirty="0" err="1" smtClean="0">
                <a:sym typeface="Symbol" pitchFamily="18" charset="2"/>
              </a:rPr>
              <a:t>mov</a:t>
            </a:r>
            <a:r>
              <a:rPr lang="en-US" dirty="0" smtClean="0">
                <a:sym typeface="Symbol" pitchFamily="18" charset="2"/>
              </a:rPr>
              <a:t>’ </a:t>
            </a:r>
            <a:r>
              <a:rPr lang="en-US" dirty="0" err="1" smtClean="0">
                <a:sym typeface="Symbol" pitchFamily="18" charset="2"/>
              </a:rPr>
              <a:t>E.place</a:t>
            </a:r>
            <a:r>
              <a:rPr lang="en-US" dirty="0" smtClean="0">
                <a:sym typeface="Symbol" pitchFamily="18" charset="2"/>
              </a:rPr>
              <a:t> ‘,,’ </a:t>
            </a:r>
            <a:r>
              <a:rPr lang="en-US" dirty="0" err="1" smtClean="0">
                <a:sym typeface="Symbol" pitchFamily="18" charset="2"/>
              </a:rPr>
              <a:t>L.place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		   else emit(‘</a:t>
            </a:r>
            <a:r>
              <a:rPr lang="en-US" dirty="0" err="1" smtClean="0">
                <a:sym typeface="Symbol" pitchFamily="18" charset="2"/>
              </a:rPr>
              <a:t>mov</a:t>
            </a:r>
            <a:r>
              <a:rPr lang="en-US" dirty="0" smtClean="0">
                <a:sym typeface="Symbol" pitchFamily="18" charset="2"/>
              </a:rPr>
              <a:t>’ </a:t>
            </a:r>
            <a:r>
              <a:rPr lang="en-US" dirty="0" err="1" smtClean="0">
                <a:sym typeface="Symbol" pitchFamily="18" charset="2"/>
              </a:rPr>
              <a:t>E.place</a:t>
            </a:r>
            <a:r>
              <a:rPr lang="en-US" dirty="0" smtClean="0">
                <a:sym typeface="Symbol" pitchFamily="18" charset="2"/>
              </a:rPr>
              <a:t> ‘,,’ </a:t>
            </a:r>
            <a:r>
              <a:rPr lang="en-US" dirty="0" err="1" smtClean="0">
                <a:sym typeface="Symbol" pitchFamily="18" charset="2"/>
              </a:rPr>
              <a:t>L.place</a:t>
            </a:r>
            <a:r>
              <a:rPr lang="en-US" dirty="0" smtClean="0">
                <a:sym typeface="Symbol" pitchFamily="18" charset="2"/>
              </a:rPr>
              <a:t> ‘[‘ </a:t>
            </a:r>
            <a:r>
              <a:rPr lang="en-US" dirty="0" err="1" smtClean="0">
                <a:sym typeface="Symbol" pitchFamily="18" charset="2"/>
              </a:rPr>
              <a:t>L.offset</a:t>
            </a:r>
            <a:r>
              <a:rPr lang="en-US" dirty="0" smtClean="0">
                <a:sym typeface="Symbol" pitchFamily="18" charset="2"/>
              </a:rPr>
              <a:t> ‘]’) }</a:t>
            </a:r>
          </a:p>
          <a:p>
            <a:pPr>
              <a:buFontTx/>
              <a:buNone/>
            </a:pPr>
            <a:endParaRPr lang="en-US" sz="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/>
              <a:t>E </a:t>
            </a:r>
            <a:r>
              <a:rPr lang="en-US" dirty="0" smtClean="0">
                <a:sym typeface="Symbol" pitchFamily="18" charset="2"/>
              </a:rPr>
              <a:t> E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+ E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	{ </a:t>
            </a:r>
            <a:r>
              <a:rPr lang="en-US" dirty="0" err="1" smtClean="0">
                <a:sym typeface="Symbol" pitchFamily="18" charset="2"/>
              </a:rPr>
              <a:t>E.place</a:t>
            </a:r>
            <a:r>
              <a:rPr lang="en-US" dirty="0" smtClean="0">
                <a:sym typeface="Symbol" pitchFamily="18" charset="2"/>
              </a:rPr>
              <a:t> = </a:t>
            </a:r>
            <a:r>
              <a:rPr lang="en-US" dirty="0" err="1" smtClean="0">
                <a:sym typeface="Symbol" pitchFamily="18" charset="2"/>
              </a:rPr>
              <a:t>newtemp</a:t>
            </a:r>
            <a:r>
              <a:rPr lang="en-US" dirty="0" smtClean="0">
                <a:sym typeface="Symbol" pitchFamily="18" charset="2"/>
              </a:rPr>
              <a:t>();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		   emit(‘add’ E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.place ‘,’ E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.place ‘,’ </a:t>
            </a:r>
            <a:r>
              <a:rPr lang="en-US" dirty="0" err="1" smtClean="0">
                <a:sym typeface="Symbol" pitchFamily="18" charset="2"/>
              </a:rPr>
              <a:t>E.place</a:t>
            </a:r>
            <a:r>
              <a:rPr lang="en-US" dirty="0" smtClean="0">
                <a:sym typeface="Symbol" pitchFamily="18" charset="2"/>
              </a:rPr>
              <a:t>) }</a:t>
            </a:r>
          </a:p>
          <a:p>
            <a:pPr>
              <a:buFontTx/>
              <a:buNone/>
            </a:pPr>
            <a:endParaRPr lang="en-US" sz="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/>
              <a:t>E </a:t>
            </a:r>
            <a:r>
              <a:rPr lang="en-US" dirty="0" smtClean="0">
                <a:sym typeface="Symbol" pitchFamily="18" charset="2"/>
              </a:rPr>
              <a:t> ( E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)	{ </a:t>
            </a:r>
            <a:r>
              <a:rPr lang="en-US" dirty="0" err="1" smtClean="0">
                <a:sym typeface="Symbol" pitchFamily="18" charset="2"/>
              </a:rPr>
              <a:t>E.place</a:t>
            </a:r>
            <a:r>
              <a:rPr lang="en-US" dirty="0" smtClean="0">
                <a:sym typeface="Symbol" pitchFamily="18" charset="2"/>
              </a:rPr>
              <a:t> = E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.place; }</a:t>
            </a:r>
          </a:p>
          <a:p>
            <a:pPr>
              <a:buFontTx/>
              <a:buNone/>
            </a:pPr>
            <a:r>
              <a:rPr lang="en-US" sz="800" dirty="0" smtClean="0">
                <a:sym typeface="Symbol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dirty="0" smtClean="0"/>
              <a:t>E </a:t>
            </a:r>
            <a:r>
              <a:rPr lang="en-US" dirty="0" smtClean="0">
                <a:sym typeface="Symbol" pitchFamily="18" charset="2"/>
              </a:rPr>
              <a:t> L		{ if (</a:t>
            </a:r>
            <a:r>
              <a:rPr lang="en-US" dirty="0" err="1" smtClean="0">
                <a:sym typeface="Symbol" pitchFamily="18" charset="2"/>
              </a:rPr>
              <a:t>L.offset</a:t>
            </a:r>
            <a:r>
              <a:rPr lang="en-US" dirty="0" smtClean="0">
                <a:sym typeface="Symbol" pitchFamily="18" charset="2"/>
              </a:rPr>
              <a:t> is null)  </a:t>
            </a:r>
            <a:r>
              <a:rPr lang="en-US" dirty="0" err="1" smtClean="0">
                <a:sym typeface="Symbol" pitchFamily="18" charset="2"/>
              </a:rPr>
              <a:t>E.place</a:t>
            </a:r>
            <a:r>
              <a:rPr lang="en-US" dirty="0" smtClean="0">
                <a:sym typeface="Symbol" pitchFamily="18" charset="2"/>
              </a:rPr>
              <a:t> = </a:t>
            </a:r>
            <a:r>
              <a:rPr lang="en-US" dirty="0" err="1" smtClean="0">
                <a:sym typeface="Symbol" pitchFamily="18" charset="2"/>
              </a:rPr>
              <a:t>L.place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		   else { </a:t>
            </a:r>
            <a:r>
              <a:rPr lang="en-US" dirty="0" err="1" smtClean="0">
                <a:sym typeface="Symbol" pitchFamily="18" charset="2"/>
              </a:rPr>
              <a:t>E.place</a:t>
            </a:r>
            <a:r>
              <a:rPr lang="en-US" dirty="0" smtClean="0">
                <a:sym typeface="Symbol" pitchFamily="18" charset="2"/>
              </a:rPr>
              <a:t> = </a:t>
            </a:r>
            <a:r>
              <a:rPr lang="en-US" dirty="0" err="1" smtClean="0">
                <a:sym typeface="Symbol" pitchFamily="18" charset="2"/>
              </a:rPr>
              <a:t>newtemp</a:t>
            </a:r>
            <a:r>
              <a:rPr lang="en-US" dirty="0" smtClean="0">
                <a:sym typeface="Symbol" pitchFamily="18" charset="2"/>
              </a:rPr>
              <a:t>();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			 emit(‘</a:t>
            </a:r>
            <a:r>
              <a:rPr lang="en-US" dirty="0" err="1" smtClean="0">
                <a:sym typeface="Symbol" pitchFamily="18" charset="2"/>
              </a:rPr>
              <a:t>mov</a:t>
            </a:r>
            <a:r>
              <a:rPr lang="en-US" dirty="0" smtClean="0">
                <a:sym typeface="Symbol" pitchFamily="18" charset="2"/>
              </a:rPr>
              <a:t>’ </a:t>
            </a:r>
            <a:r>
              <a:rPr lang="en-US" dirty="0" err="1" smtClean="0">
                <a:sym typeface="Symbol" pitchFamily="18" charset="2"/>
              </a:rPr>
              <a:t>L.place</a:t>
            </a:r>
            <a:r>
              <a:rPr lang="en-US" dirty="0" smtClean="0">
                <a:sym typeface="Symbol" pitchFamily="18" charset="2"/>
              </a:rPr>
              <a:t> ‘[‘ </a:t>
            </a:r>
            <a:r>
              <a:rPr lang="en-US" dirty="0" err="1" smtClean="0">
                <a:sym typeface="Symbol" pitchFamily="18" charset="2"/>
              </a:rPr>
              <a:t>L.offset</a:t>
            </a:r>
            <a:r>
              <a:rPr lang="en-US" dirty="0" smtClean="0">
                <a:sym typeface="Symbol" pitchFamily="18" charset="2"/>
              </a:rPr>
              <a:t> ‘]’ ‘,,’ </a:t>
            </a:r>
            <a:r>
              <a:rPr lang="en-US" dirty="0" err="1" smtClean="0">
                <a:sym typeface="Symbol" pitchFamily="18" charset="2"/>
              </a:rPr>
              <a:t>E.place</a:t>
            </a:r>
            <a:r>
              <a:rPr lang="en-US" dirty="0" smtClean="0">
                <a:sym typeface="Symbol" pitchFamily="18" charset="2"/>
              </a:rPr>
              <a:t>) } }</a:t>
            </a: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541C68E6-608D-4140-9ADC-95E72BF68E6A}" type="slidenum">
              <a:rPr lang="en-US">
                <a:latin typeface="Times New Roman" pitchFamily="18" charset="0"/>
              </a:rPr>
              <a:pPr/>
              <a:t>82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Scheme for Arrays (cont.)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000" smtClean="0"/>
              <a:t>L </a:t>
            </a:r>
            <a:r>
              <a:rPr lang="en-US" sz="2000" smtClean="0">
                <a:sym typeface="Symbol" pitchFamily="18" charset="2"/>
              </a:rPr>
              <a:t> </a:t>
            </a:r>
            <a:r>
              <a:rPr lang="en-US" sz="2000" b="1" smtClean="0">
                <a:sym typeface="Symbol" pitchFamily="18" charset="2"/>
              </a:rPr>
              <a:t>id</a:t>
            </a:r>
            <a:r>
              <a:rPr lang="en-US" sz="2000" smtClean="0">
                <a:sym typeface="Symbol" pitchFamily="18" charset="2"/>
              </a:rPr>
              <a:t>   { L.place = </a:t>
            </a:r>
            <a:r>
              <a:rPr lang="en-US" sz="2000" b="1" smtClean="0">
                <a:sym typeface="Symbol" pitchFamily="18" charset="2"/>
              </a:rPr>
              <a:t>id</a:t>
            </a:r>
            <a:r>
              <a:rPr lang="en-US" sz="2000" smtClean="0">
                <a:sym typeface="Symbol" pitchFamily="18" charset="2"/>
              </a:rPr>
              <a:t>.place;  L.offset = null; }</a:t>
            </a:r>
          </a:p>
          <a:p>
            <a:pPr>
              <a:buFontTx/>
              <a:buNone/>
            </a:pPr>
            <a:endParaRPr lang="en-US" sz="8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smtClean="0"/>
              <a:t>L </a:t>
            </a:r>
            <a:r>
              <a:rPr lang="en-US" sz="2000" smtClean="0">
                <a:sym typeface="Symbol" pitchFamily="18" charset="2"/>
              </a:rPr>
              <a:t> Elist ]	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{ L.place = newtemp();  L.offset = newtemp();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   emit(‘mov’ c(Elist.array) ‘,,’ L.place);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   emit(‘mult’ Elist.place ‘,’ width(Elist.array) ‘,’ L.offset) }</a:t>
            </a:r>
          </a:p>
          <a:p>
            <a:pPr>
              <a:buFontTx/>
              <a:buNone/>
            </a:pPr>
            <a:endParaRPr lang="en-US" sz="8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Elist  Elist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, E 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{ Elist.array = Elist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.array ;  Elist.place = newtemp();  Elist.ndim = Elist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.ndim + 1;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   emit(‘mult’ Elist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.place ‘,’ limit(Elist.array,Elist.ndim) ‘,’ Elist.place);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   emit(‘add’ Elist.place ‘,’ E.place ‘,’ Elist.place); } </a:t>
            </a:r>
          </a:p>
          <a:p>
            <a:pPr>
              <a:buFontTx/>
              <a:buNone/>
            </a:pPr>
            <a:endParaRPr lang="en-US" sz="8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Elist  </a:t>
            </a:r>
            <a:r>
              <a:rPr lang="en-US" sz="2000" b="1" smtClean="0">
                <a:sym typeface="Symbol" pitchFamily="18" charset="2"/>
              </a:rPr>
              <a:t>id</a:t>
            </a:r>
            <a:r>
              <a:rPr lang="en-US" sz="2000" smtClean="0">
                <a:sym typeface="Symbol" pitchFamily="18" charset="2"/>
              </a:rPr>
              <a:t> [ E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{Elist.array = id.place ;  Elist.place = E.place;  Elist.ndim = 1; }</a:t>
            </a:r>
          </a:p>
          <a:p>
            <a:pPr>
              <a:buFontTx/>
              <a:buNone/>
            </a:pPr>
            <a:endParaRPr lang="en-US" sz="2000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791E8E44-8BC0-4324-9BD2-D2136E43A201}" type="slidenum">
              <a:rPr lang="en-US">
                <a:latin typeface="Times New Roman" pitchFamily="18" charset="0"/>
              </a:rPr>
              <a:pPr/>
              <a:t>83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Scheme for Arrays – Example1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one-dimensional </a:t>
            </a:r>
            <a:r>
              <a:rPr lang="en-US" smtClean="0">
                <a:latin typeface="Courier New" pitchFamily="49" charset="0"/>
              </a:rPr>
              <a:t>double</a:t>
            </a:r>
            <a:r>
              <a:rPr lang="en-US" smtClean="0"/>
              <a:t> array </a:t>
            </a:r>
            <a:r>
              <a:rPr lang="en-US" smtClean="0">
                <a:latin typeface="Courier New" pitchFamily="49" charset="0"/>
              </a:rPr>
              <a:t>A </a:t>
            </a:r>
            <a:r>
              <a:rPr lang="en-US" smtClean="0"/>
              <a:t>:  5..100 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  n</a:t>
            </a:r>
            <a:r>
              <a:rPr lang="en-US" baseline="-25000" smtClean="0">
                <a:sym typeface="Wingdings" pitchFamily="2" charset="2"/>
              </a:rPr>
              <a:t>1</a:t>
            </a:r>
            <a:r>
              <a:rPr lang="en-US" smtClean="0">
                <a:sym typeface="Wingdings" pitchFamily="2" charset="2"/>
              </a:rPr>
              <a:t>=95   width=8 (double)   low</a:t>
            </a:r>
            <a:r>
              <a:rPr lang="en-US" baseline="-25000" smtClean="0">
                <a:sym typeface="Wingdings" pitchFamily="2" charset="2"/>
              </a:rPr>
              <a:t>1</a:t>
            </a:r>
            <a:r>
              <a:rPr lang="en-US" smtClean="0">
                <a:sym typeface="Wingdings" pitchFamily="2" charset="2"/>
              </a:rPr>
              <a:t>=5</a:t>
            </a:r>
          </a:p>
          <a:p>
            <a:pPr>
              <a:buFontTx/>
              <a:buNone/>
            </a:pPr>
            <a:endParaRPr lang="en-US" smtClean="0">
              <a:sym typeface="Wingdings" pitchFamily="2" charset="2"/>
            </a:endParaRPr>
          </a:p>
          <a:p>
            <a:r>
              <a:rPr lang="en-US" smtClean="0"/>
              <a:t>Intermediate codes corresponding to    </a:t>
            </a:r>
            <a:r>
              <a:rPr lang="en-US" smtClean="0">
                <a:latin typeface="Courier New" pitchFamily="49" charset="0"/>
              </a:rPr>
              <a:t>x := A[y]</a:t>
            </a:r>
          </a:p>
          <a:p>
            <a:endParaRPr lang="en-US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	mov	   c,,t1		</a:t>
            </a:r>
            <a:r>
              <a:rPr lang="en-US" smtClean="0"/>
              <a:t>// where c=base</a:t>
            </a:r>
            <a:r>
              <a:rPr lang="en-US" baseline="-25000" smtClean="0"/>
              <a:t>A</a:t>
            </a:r>
            <a:r>
              <a:rPr lang="en-US" smtClean="0"/>
              <a:t>-(5)*8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	mult  y,8,t2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	mov   t1[t2],,t3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	mov   t3,,x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AB4FC2BC-462A-42F7-9D45-CA86D8BCAF94}" type="slidenum">
              <a:rPr lang="en-US">
                <a:latin typeface="Times New Roman" pitchFamily="18" charset="0"/>
              </a:rPr>
              <a:pPr/>
              <a:t>84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Scheme for Arrays – Example2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 two-dimensional </a:t>
            </a:r>
            <a:r>
              <a:rPr lang="en-US" smtClean="0">
                <a:latin typeface="Courier New" pitchFamily="49" charset="0"/>
              </a:rPr>
              <a:t>int</a:t>
            </a:r>
            <a:r>
              <a:rPr lang="en-US" smtClean="0"/>
              <a:t> array </a:t>
            </a:r>
            <a:r>
              <a:rPr lang="en-US" smtClean="0">
                <a:latin typeface="Courier New" pitchFamily="49" charset="0"/>
              </a:rPr>
              <a:t>A </a:t>
            </a:r>
            <a:r>
              <a:rPr lang="en-US" smtClean="0"/>
              <a:t>:  1..10x1..20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  n</a:t>
            </a:r>
            <a:r>
              <a:rPr lang="en-US" baseline="-25000" smtClean="0">
                <a:sym typeface="Wingdings" pitchFamily="2" charset="2"/>
              </a:rPr>
              <a:t>1</a:t>
            </a:r>
            <a:r>
              <a:rPr lang="en-US" smtClean="0">
                <a:sym typeface="Wingdings" pitchFamily="2" charset="2"/>
              </a:rPr>
              <a:t>=10   n</a:t>
            </a:r>
            <a:r>
              <a:rPr lang="en-US" baseline="-25000" smtClean="0">
                <a:sym typeface="Wingdings" pitchFamily="2" charset="2"/>
              </a:rPr>
              <a:t>2</a:t>
            </a:r>
            <a:r>
              <a:rPr lang="en-US" smtClean="0">
                <a:sym typeface="Wingdings" pitchFamily="2" charset="2"/>
              </a:rPr>
              <a:t>=20   width=4 (integers)   low</a:t>
            </a:r>
            <a:r>
              <a:rPr lang="en-US" baseline="-25000" smtClean="0">
                <a:sym typeface="Wingdings" pitchFamily="2" charset="2"/>
              </a:rPr>
              <a:t>1</a:t>
            </a:r>
            <a:r>
              <a:rPr lang="en-US" smtClean="0">
                <a:sym typeface="Wingdings" pitchFamily="2" charset="2"/>
              </a:rPr>
              <a:t>=1   low</a:t>
            </a:r>
            <a:r>
              <a:rPr lang="en-US" baseline="-25000" smtClean="0">
                <a:sym typeface="Wingdings" pitchFamily="2" charset="2"/>
              </a:rPr>
              <a:t>2</a:t>
            </a:r>
            <a:r>
              <a:rPr lang="en-US" smtClean="0">
                <a:sym typeface="Wingdings" pitchFamily="2" charset="2"/>
              </a:rPr>
              <a:t>=1</a:t>
            </a:r>
          </a:p>
          <a:p>
            <a:pPr>
              <a:buFontTx/>
              <a:buNone/>
            </a:pPr>
            <a:endParaRPr lang="en-US" smtClean="0">
              <a:sym typeface="Wingdings" pitchFamily="2" charset="2"/>
            </a:endParaRPr>
          </a:p>
          <a:p>
            <a:r>
              <a:rPr lang="en-US" smtClean="0"/>
              <a:t>Intermediate codes corresponding to    </a:t>
            </a:r>
            <a:r>
              <a:rPr lang="en-US" smtClean="0">
                <a:latin typeface="Courier New" pitchFamily="49" charset="0"/>
              </a:rPr>
              <a:t>x := A[y,z]</a:t>
            </a:r>
          </a:p>
          <a:p>
            <a:endParaRPr lang="en-US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	mult  y,20,t1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	add   t1,z,t1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	mov	   c,,t2		</a:t>
            </a:r>
            <a:r>
              <a:rPr lang="en-US" smtClean="0"/>
              <a:t>// where c=base</a:t>
            </a:r>
            <a:r>
              <a:rPr lang="en-US" baseline="-25000" smtClean="0"/>
              <a:t>A</a:t>
            </a:r>
            <a:r>
              <a:rPr lang="en-US" smtClean="0"/>
              <a:t>-(1*20+1)*4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	mult  t1,4,t3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	mov   t2[t3],,t4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	mov   t4,,x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D8633095-55E9-4799-8BEC-1475D6143C1A}" type="slidenum">
              <a:rPr lang="en-US">
                <a:latin typeface="Times New Roman" pitchFamily="18" charset="0"/>
              </a:rPr>
              <a:pPr/>
              <a:t>85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Scheme for Arrays – Example3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 three-dimensional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/>
              <a:t> array </a:t>
            </a:r>
            <a:r>
              <a:rPr lang="en-US" dirty="0" smtClean="0">
                <a:latin typeface="Courier New" pitchFamily="49" charset="0"/>
              </a:rPr>
              <a:t>A </a:t>
            </a:r>
            <a:r>
              <a:rPr lang="en-US" dirty="0" smtClean="0"/>
              <a:t>:  0..9x0..19x0..29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  n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=10   n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=20  n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=30  width=4 (integers)   low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=0   low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=0  low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=0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Intermediate codes corresponding to    </a:t>
            </a:r>
            <a:r>
              <a:rPr lang="en-US" dirty="0" smtClean="0">
                <a:latin typeface="Courier New" pitchFamily="49" charset="0"/>
              </a:rPr>
              <a:t>x := A[</a:t>
            </a:r>
            <a:r>
              <a:rPr lang="en-US" dirty="0" err="1" smtClean="0">
                <a:latin typeface="Courier New" pitchFamily="49" charset="0"/>
              </a:rPr>
              <a:t>w,y,z</a:t>
            </a:r>
            <a:r>
              <a:rPr lang="en-US" dirty="0" smtClean="0">
                <a:latin typeface="Courier New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endParaRPr lang="en-US" sz="8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mult</a:t>
            </a:r>
            <a:r>
              <a:rPr lang="en-US" dirty="0" smtClean="0">
                <a:latin typeface="Courier New" pitchFamily="49" charset="0"/>
              </a:rPr>
              <a:t>  w,20,t1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add   t1,y,t1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mult</a:t>
            </a:r>
            <a:r>
              <a:rPr lang="en-US" dirty="0" smtClean="0">
                <a:latin typeface="Courier New" pitchFamily="49" charset="0"/>
              </a:rPr>
              <a:t>  t1,30,t2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add   t2,z,t2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</a:rPr>
              <a:t>	   c,,t3		</a:t>
            </a:r>
            <a:r>
              <a:rPr lang="en-US" dirty="0" smtClean="0"/>
              <a:t>// where c=</a:t>
            </a:r>
            <a:r>
              <a:rPr lang="en-US" dirty="0" err="1" smtClean="0"/>
              <a:t>base</a:t>
            </a:r>
            <a:r>
              <a:rPr lang="en-US" baseline="-25000" dirty="0" err="1" smtClean="0"/>
              <a:t>A</a:t>
            </a:r>
            <a:r>
              <a:rPr lang="en-US" dirty="0" smtClean="0"/>
              <a:t>-((0*20+0)*30+0)*4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mult</a:t>
            </a:r>
            <a:r>
              <a:rPr lang="en-US" dirty="0" smtClean="0">
                <a:latin typeface="Courier New" pitchFamily="49" charset="0"/>
              </a:rPr>
              <a:t>  t2,4,t4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</a:rPr>
              <a:t>   t3[t4],,t5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</a:rPr>
              <a:t>   t5,,x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327FCE5F-A314-4746-97E5-055C6F7EFF9E}" type="slidenum">
              <a:rPr lang="en-US">
                <a:latin typeface="Times New Roman" pitchFamily="18" charset="0"/>
              </a:rPr>
              <a:pPr/>
              <a:t>86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Declarations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pitchFamily="18" charset="2"/>
              </a:rPr>
              <a:t> M D</a:t>
            </a:r>
          </a:p>
          <a:p>
            <a:pPr>
              <a:buFontTx/>
              <a:buNone/>
            </a:pPr>
            <a:r>
              <a:rPr lang="en-US" dirty="0" smtClean="0"/>
              <a:t>M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€		{ offset=0 }</a:t>
            </a:r>
          </a:p>
          <a:p>
            <a:pPr>
              <a:buFontTx/>
              <a:buNone/>
            </a:pPr>
            <a:r>
              <a:rPr lang="en-US" dirty="0" smtClean="0">
                <a:cs typeface="Times New Roman" pitchFamily="18" charset="0"/>
                <a:sym typeface="Symbol" pitchFamily="18" charset="2"/>
              </a:rPr>
              <a:t>D </a:t>
            </a:r>
            <a:r>
              <a:rPr lang="en-US" dirty="0" smtClean="0">
                <a:sym typeface="Symbol" pitchFamily="18" charset="2"/>
              </a:rPr>
              <a:t> D ; D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D   </a:t>
            </a:r>
            <a:r>
              <a:rPr lang="en-US" b="1" dirty="0" smtClean="0"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 : T	{ enter(</a:t>
            </a:r>
            <a:r>
              <a:rPr lang="en-US" b="1" dirty="0" err="1" smtClean="0">
                <a:sym typeface="Symbol" pitchFamily="18" charset="2"/>
              </a:rPr>
              <a:t>id</a:t>
            </a:r>
            <a:r>
              <a:rPr lang="en-US" dirty="0" err="1" smtClean="0">
                <a:sym typeface="Symbol" pitchFamily="18" charset="2"/>
              </a:rPr>
              <a:t>.name,T.type,offset</a:t>
            </a:r>
            <a:r>
              <a:rPr lang="en-US" dirty="0" smtClean="0">
                <a:sym typeface="Symbol" pitchFamily="18" charset="2"/>
              </a:rPr>
              <a:t>);  offset=</a:t>
            </a:r>
            <a:r>
              <a:rPr lang="en-US" dirty="0" err="1" smtClean="0">
                <a:sym typeface="Symbol" pitchFamily="18" charset="2"/>
              </a:rPr>
              <a:t>offset+T.width</a:t>
            </a:r>
            <a:r>
              <a:rPr lang="en-US" dirty="0" smtClean="0">
                <a:sym typeface="Symbol" pitchFamily="18" charset="2"/>
              </a:rPr>
              <a:t> }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T  </a:t>
            </a:r>
            <a:r>
              <a:rPr lang="en-US" dirty="0" err="1" smtClean="0">
                <a:sym typeface="Symbol" pitchFamily="18" charset="2"/>
              </a:rPr>
              <a:t>int</a:t>
            </a:r>
            <a:r>
              <a:rPr lang="en-US" dirty="0" smtClean="0">
                <a:sym typeface="Symbol" pitchFamily="18" charset="2"/>
              </a:rPr>
              <a:t>	{ </a:t>
            </a:r>
            <a:r>
              <a:rPr lang="en-US" dirty="0" err="1" smtClean="0">
                <a:sym typeface="Symbol" pitchFamily="18" charset="2"/>
              </a:rPr>
              <a:t>T.type</a:t>
            </a:r>
            <a:r>
              <a:rPr lang="en-US" dirty="0" smtClean="0">
                <a:sym typeface="Symbol" pitchFamily="18" charset="2"/>
              </a:rPr>
              <a:t>=</a:t>
            </a:r>
            <a:r>
              <a:rPr lang="en-US" dirty="0" err="1" smtClean="0">
                <a:sym typeface="Symbol" pitchFamily="18" charset="2"/>
              </a:rPr>
              <a:t>int</a:t>
            </a:r>
            <a:r>
              <a:rPr lang="en-US" dirty="0" smtClean="0">
                <a:sym typeface="Symbol" pitchFamily="18" charset="2"/>
              </a:rPr>
              <a:t>; </a:t>
            </a:r>
            <a:r>
              <a:rPr lang="en-US" dirty="0" err="1" smtClean="0">
                <a:sym typeface="Symbol" pitchFamily="18" charset="2"/>
              </a:rPr>
              <a:t>T.width</a:t>
            </a:r>
            <a:r>
              <a:rPr lang="en-US" dirty="0" smtClean="0">
                <a:sym typeface="Symbol" pitchFamily="18" charset="2"/>
              </a:rPr>
              <a:t>=4 }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T  real	{ </a:t>
            </a:r>
            <a:r>
              <a:rPr lang="en-US" dirty="0" err="1" smtClean="0">
                <a:sym typeface="Symbol" pitchFamily="18" charset="2"/>
              </a:rPr>
              <a:t>T.type</a:t>
            </a:r>
            <a:r>
              <a:rPr lang="en-US" dirty="0" smtClean="0">
                <a:sym typeface="Symbol" pitchFamily="18" charset="2"/>
              </a:rPr>
              <a:t>=real; </a:t>
            </a:r>
            <a:r>
              <a:rPr lang="en-US" dirty="0" err="1" smtClean="0">
                <a:sym typeface="Symbol" pitchFamily="18" charset="2"/>
              </a:rPr>
              <a:t>T.width</a:t>
            </a:r>
            <a:r>
              <a:rPr lang="en-US" dirty="0" smtClean="0">
                <a:sym typeface="Symbol" pitchFamily="18" charset="2"/>
              </a:rPr>
              <a:t>=8 }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T  array[num] of T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 { </a:t>
            </a:r>
            <a:r>
              <a:rPr lang="en-US" dirty="0" err="1" smtClean="0">
                <a:sym typeface="Symbol" pitchFamily="18" charset="2"/>
              </a:rPr>
              <a:t>T.type</a:t>
            </a:r>
            <a:r>
              <a:rPr lang="en-US" dirty="0" smtClean="0">
                <a:sym typeface="Symbol" pitchFamily="18" charset="2"/>
              </a:rPr>
              <a:t>=array(num.val,T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.type); 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			    </a:t>
            </a:r>
            <a:r>
              <a:rPr lang="en-US" dirty="0" err="1" smtClean="0">
                <a:sym typeface="Symbol" pitchFamily="18" charset="2"/>
              </a:rPr>
              <a:t>T.width</a:t>
            </a:r>
            <a:r>
              <a:rPr lang="en-US" dirty="0" smtClean="0">
                <a:sym typeface="Symbol" pitchFamily="18" charset="2"/>
              </a:rPr>
              <a:t>=num.val*T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.width } 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T  ↑ T</a:t>
            </a:r>
            <a:r>
              <a:rPr lang="en-US" baseline="-25000" dirty="0" smtClean="0">
                <a:sym typeface="Symbol" pitchFamily="18" charset="2"/>
              </a:rPr>
              <a:t>1	 </a:t>
            </a:r>
            <a:r>
              <a:rPr lang="en-US" dirty="0" smtClean="0">
                <a:sym typeface="Symbol" pitchFamily="18" charset="2"/>
              </a:rPr>
              <a:t>{ </a:t>
            </a:r>
            <a:r>
              <a:rPr lang="en-US" dirty="0" err="1" smtClean="0">
                <a:sym typeface="Symbol" pitchFamily="18" charset="2"/>
              </a:rPr>
              <a:t>T.type</a:t>
            </a:r>
            <a:r>
              <a:rPr lang="en-US" dirty="0" smtClean="0">
                <a:sym typeface="Symbol" pitchFamily="18" charset="2"/>
              </a:rPr>
              <a:t>=pointer(T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.type); </a:t>
            </a:r>
            <a:r>
              <a:rPr lang="en-US" dirty="0" err="1" smtClean="0">
                <a:sym typeface="Symbol" pitchFamily="18" charset="2"/>
              </a:rPr>
              <a:t>T.width</a:t>
            </a:r>
            <a:r>
              <a:rPr lang="en-US" dirty="0" smtClean="0">
                <a:sym typeface="Symbol" pitchFamily="18" charset="2"/>
              </a:rPr>
              <a:t>=4 }</a:t>
            </a: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where </a:t>
            </a:r>
            <a:r>
              <a:rPr lang="en-US" i="1" dirty="0" smtClean="0">
                <a:sym typeface="Symbol" pitchFamily="18" charset="2"/>
              </a:rPr>
              <a:t>enter</a:t>
            </a:r>
            <a:r>
              <a:rPr lang="en-US" dirty="0" smtClean="0">
                <a:sym typeface="Symbol" pitchFamily="18" charset="2"/>
              </a:rPr>
              <a:t> crates a symbol table entry with given values.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63B6551B-A8EA-4DFF-B5EB-D7FCE0DE1063}" type="slidenum">
              <a:rPr lang="en-US">
                <a:latin typeface="Times New Roman" pitchFamily="18" charset="0"/>
              </a:rPr>
              <a:pPr/>
              <a:t>87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Nested Procedure Declarations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smtClean="0"/>
              <a:t>For each procedure we should create a symbol table.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/>
              <a:t>mktable(previous)</a:t>
            </a:r>
            <a:r>
              <a:rPr lang="en-US" sz="2000" smtClean="0"/>
              <a:t> – create a new symbol table where previous is the parent symbol  table of this new symbol table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/>
              <a:t>enter(symtable,name,type,offset)</a:t>
            </a:r>
            <a:r>
              <a:rPr lang="en-US" sz="2000" smtClean="0"/>
              <a:t> – create a new entry for a variable in the given  symbol table.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/>
              <a:t>enterproc(symtable,name,newsymbtable)</a:t>
            </a:r>
            <a:r>
              <a:rPr lang="en-US" sz="2000" smtClean="0"/>
              <a:t> – create a new entry for the procedure in    the symbol table of its parent.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/>
              <a:t>addwidth(symtable,width)</a:t>
            </a:r>
            <a:r>
              <a:rPr lang="en-US" sz="2000" smtClean="0"/>
              <a:t> – puts the total width of all entries in the symbol table       into the header of that table.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We will have two stacks:</a:t>
            </a:r>
          </a:p>
          <a:p>
            <a:pPr lvl="1">
              <a:lnSpc>
                <a:spcPct val="90000"/>
              </a:lnSpc>
            </a:pPr>
            <a:r>
              <a:rPr lang="en-US" sz="1600" b="1" smtClean="0"/>
              <a:t>tblptr</a:t>
            </a:r>
            <a:r>
              <a:rPr lang="en-US" sz="1600" smtClean="0"/>
              <a:t> – to hold the pointers to the symbol tables</a:t>
            </a:r>
          </a:p>
          <a:p>
            <a:pPr lvl="1">
              <a:lnSpc>
                <a:spcPct val="90000"/>
              </a:lnSpc>
            </a:pPr>
            <a:r>
              <a:rPr lang="en-US" sz="1600" b="1" smtClean="0"/>
              <a:t>offset</a:t>
            </a:r>
            <a:r>
              <a:rPr lang="en-US" sz="1600" smtClean="0"/>
              <a:t> – to hold the current offsets in the symbol tables in </a:t>
            </a:r>
            <a:r>
              <a:rPr lang="en-US" sz="1600" b="1" smtClean="0"/>
              <a:t>tblptr</a:t>
            </a:r>
            <a:r>
              <a:rPr lang="en-US" sz="1600" smtClean="0"/>
              <a:t> stack.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	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33846" y="64770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BF6B2947-67C9-4D9E-838A-2C5BB7911B9D}" type="slidenum">
              <a:rPr lang="en-US">
                <a:latin typeface="Times New Roman" pitchFamily="18" charset="0"/>
              </a:rPr>
              <a:pPr/>
              <a:t>88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Nested Procedure Declarations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pitchFamily="18" charset="2"/>
              </a:rPr>
              <a:t> M D    { </a:t>
            </a:r>
            <a:r>
              <a:rPr lang="en-US" dirty="0" err="1" smtClean="0">
                <a:sym typeface="Symbol" pitchFamily="18" charset="2"/>
              </a:rPr>
              <a:t>addwidth</a:t>
            </a:r>
            <a:r>
              <a:rPr lang="en-US" dirty="0" smtClean="0">
                <a:sym typeface="Symbol" pitchFamily="18" charset="2"/>
              </a:rPr>
              <a:t>(top(</a:t>
            </a:r>
            <a:r>
              <a:rPr lang="en-US" dirty="0" err="1" smtClean="0">
                <a:sym typeface="Symbol" pitchFamily="18" charset="2"/>
              </a:rPr>
              <a:t>tblptr</a:t>
            </a:r>
            <a:r>
              <a:rPr lang="en-US" dirty="0" smtClean="0">
                <a:sym typeface="Symbol" pitchFamily="18" charset="2"/>
              </a:rPr>
              <a:t>),top(offset)); pop(</a:t>
            </a:r>
            <a:r>
              <a:rPr lang="en-US" dirty="0" err="1" smtClean="0">
                <a:sym typeface="Symbol" pitchFamily="18" charset="2"/>
              </a:rPr>
              <a:t>tblptr</a:t>
            </a:r>
            <a:r>
              <a:rPr lang="en-US" dirty="0" smtClean="0">
                <a:sym typeface="Symbol" pitchFamily="18" charset="2"/>
              </a:rPr>
              <a:t>); pop(offset)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M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€	        { t=</a:t>
            </a:r>
            <a:r>
              <a:rPr lang="en-US" dirty="0" err="1" smtClean="0">
                <a:cs typeface="Times New Roman" pitchFamily="18" charset="0"/>
                <a:sym typeface="Symbol" pitchFamily="18" charset="2"/>
              </a:rPr>
              <a:t>mktable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(nil); push(</a:t>
            </a:r>
            <a:r>
              <a:rPr lang="en-US" dirty="0" err="1" smtClean="0">
                <a:cs typeface="Times New Roman" pitchFamily="18" charset="0"/>
                <a:sym typeface="Symbol" pitchFamily="18" charset="2"/>
              </a:rPr>
              <a:t>t,tblptr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); push(0,offset)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dirty="0" smtClean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itchFamily="18" charset="0"/>
                <a:sym typeface="Symbol" pitchFamily="18" charset="2"/>
              </a:rPr>
              <a:t>D </a:t>
            </a:r>
            <a:r>
              <a:rPr lang="en-US" dirty="0" smtClean="0">
                <a:sym typeface="Symbol" pitchFamily="18" charset="2"/>
              </a:rPr>
              <a:t> D ; 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D   proc </a:t>
            </a:r>
            <a:r>
              <a:rPr lang="en-US" b="1" dirty="0" smtClean="0"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 N D ; 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		       { t=top(</a:t>
            </a:r>
            <a:r>
              <a:rPr lang="en-US" dirty="0" err="1" smtClean="0">
                <a:sym typeface="Symbol" pitchFamily="18" charset="2"/>
              </a:rPr>
              <a:t>tblptr</a:t>
            </a:r>
            <a:r>
              <a:rPr lang="en-US" dirty="0" smtClean="0">
                <a:sym typeface="Symbol" pitchFamily="18" charset="2"/>
              </a:rPr>
              <a:t>); </a:t>
            </a:r>
            <a:r>
              <a:rPr lang="en-US" dirty="0" err="1" smtClean="0">
                <a:sym typeface="Symbol" pitchFamily="18" charset="2"/>
              </a:rPr>
              <a:t>addwidth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err="1" smtClean="0">
                <a:sym typeface="Symbol" pitchFamily="18" charset="2"/>
              </a:rPr>
              <a:t>t,top</a:t>
            </a:r>
            <a:r>
              <a:rPr lang="en-US" dirty="0" smtClean="0">
                <a:sym typeface="Symbol" pitchFamily="18" charset="2"/>
              </a:rPr>
              <a:t>(offset));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		          pop(</a:t>
            </a:r>
            <a:r>
              <a:rPr lang="en-US" dirty="0" err="1" smtClean="0">
                <a:sym typeface="Symbol" pitchFamily="18" charset="2"/>
              </a:rPr>
              <a:t>tblptr</a:t>
            </a:r>
            <a:r>
              <a:rPr lang="en-US" dirty="0" smtClean="0">
                <a:sym typeface="Symbol" pitchFamily="18" charset="2"/>
              </a:rPr>
              <a:t>); pop(offset);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		          </a:t>
            </a:r>
            <a:r>
              <a:rPr lang="en-US" dirty="0" err="1" smtClean="0">
                <a:sym typeface="Symbol" pitchFamily="18" charset="2"/>
              </a:rPr>
              <a:t>enterproc</a:t>
            </a:r>
            <a:r>
              <a:rPr lang="en-US" dirty="0" smtClean="0">
                <a:sym typeface="Symbol" pitchFamily="18" charset="2"/>
              </a:rPr>
              <a:t>(top(</a:t>
            </a:r>
            <a:r>
              <a:rPr lang="en-US" dirty="0" err="1" smtClean="0">
                <a:sym typeface="Symbol" pitchFamily="18" charset="2"/>
              </a:rPr>
              <a:t>tblptr</a:t>
            </a:r>
            <a:r>
              <a:rPr lang="en-US" dirty="0" smtClean="0">
                <a:sym typeface="Symbol" pitchFamily="18" charset="2"/>
              </a:rPr>
              <a:t>),</a:t>
            </a:r>
            <a:r>
              <a:rPr lang="en-US" dirty="0" err="1" smtClean="0">
                <a:sym typeface="Symbol" pitchFamily="18" charset="2"/>
              </a:rPr>
              <a:t>id.name,t</a:t>
            </a:r>
            <a:r>
              <a:rPr lang="en-US" dirty="0" smtClean="0">
                <a:sym typeface="Symbol" pitchFamily="18" charset="2"/>
              </a:rPr>
              <a:t>)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D   </a:t>
            </a:r>
            <a:r>
              <a:rPr lang="en-US" b="1" dirty="0" smtClean="0"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 : T { enter(top(</a:t>
            </a:r>
            <a:r>
              <a:rPr lang="en-US" dirty="0" err="1" smtClean="0">
                <a:sym typeface="Symbol" pitchFamily="18" charset="2"/>
              </a:rPr>
              <a:t>tblptr</a:t>
            </a:r>
            <a:r>
              <a:rPr lang="en-US" dirty="0" smtClean="0">
                <a:sym typeface="Symbol" pitchFamily="18" charset="2"/>
              </a:rPr>
              <a:t>),</a:t>
            </a:r>
            <a:r>
              <a:rPr lang="en-US" dirty="0" err="1" smtClean="0">
                <a:sym typeface="Symbol" pitchFamily="18" charset="2"/>
              </a:rPr>
              <a:t>id.name,T.type,top</a:t>
            </a:r>
            <a:r>
              <a:rPr lang="en-US" dirty="0" smtClean="0">
                <a:sym typeface="Symbol" pitchFamily="18" charset="2"/>
              </a:rPr>
              <a:t>(offset));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		           top(offset)=top(offset)+</a:t>
            </a:r>
            <a:r>
              <a:rPr lang="en-US" dirty="0" err="1" smtClean="0">
                <a:sym typeface="Symbol" pitchFamily="18" charset="2"/>
              </a:rPr>
              <a:t>T.width</a:t>
            </a:r>
            <a:r>
              <a:rPr lang="en-US" dirty="0" smtClean="0">
                <a:sym typeface="Symbol" pitchFamily="18" charset="2"/>
              </a:rPr>
              <a:t>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N  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€	</a:t>
            </a:r>
            <a:r>
              <a:rPr lang="en-US" dirty="0" smtClean="0">
                <a:sym typeface="Symbol" pitchFamily="18" charset="2"/>
              </a:rPr>
              <a:t>       {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t=</a:t>
            </a:r>
            <a:r>
              <a:rPr lang="en-US" dirty="0" err="1" smtClean="0">
                <a:cs typeface="Times New Roman" pitchFamily="18" charset="0"/>
                <a:sym typeface="Symbol" pitchFamily="18" charset="2"/>
              </a:rPr>
              <a:t>mktable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(top(</a:t>
            </a:r>
            <a:r>
              <a:rPr lang="en-US" dirty="0" err="1" smtClean="0">
                <a:cs typeface="Times New Roman" pitchFamily="18" charset="0"/>
                <a:sym typeface="Symbol" pitchFamily="18" charset="2"/>
              </a:rPr>
              <a:t>tblptr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)); push(</a:t>
            </a:r>
            <a:r>
              <a:rPr lang="en-US" dirty="0" err="1" smtClean="0">
                <a:cs typeface="Times New Roman" pitchFamily="18" charset="0"/>
                <a:sym typeface="Symbol" pitchFamily="18" charset="2"/>
              </a:rPr>
              <a:t>t,tblptr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); push(0,offset)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translation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Synthesized translation</a:t>
            </a:r>
          </a:p>
          <a:p>
            <a:r>
              <a:rPr lang="en-US" sz="3200" dirty="0" smtClean="0"/>
              <a:t>Inherited translation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5463A7-47B6-4FBB-B357-DBB8533311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279</TotalTime>
  <Words>4260</Words>
  <Application>Microsoft Office PowerPoint</Application>
  <PresentationFormat>On-screen Show (4:3)</PresentationFormat>
  <Paragraphs>1200</Paragraphs>
  <Slides>88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0" baseType="lpstr">
      <vt:lpstr>Oriel</vt:lpstr>
      <vt:lpstr>Visio</vt:lpstr>
      <vt:lpstr>Syntax-Directed Translation</vt:lpstr>
      <vt:lpstr>Introduction</vt:lpstr>
      <vt:lpstr>Intermediate code generation</vt:lpstr>
      <vt:lpstr>Slide 4</vt:lpstr>
      <vt:lpstr>The output action</vt:lpstr>
      <vt:lpstr>two basic issues</vt:lpstr>
      <vt:lpstr>Syntax-Directed Definitions</vt:lpstr>
      <vt:lpstr>The production and semantic actions</vt:lpstr>
      <vt:lpstr>Types of translation</vt:lpstr>
      <vt:lpstr>Synthesized translation</vt:lpstr>
      <vt:lpstr>Inherited translation</vt:lpstr>
      <vt:lpstr>tips</vt:lpstr>
      <vt:lpstr>Translation on the parse trees</vt:lpstr>
      <vt:lpstr>Construct the parse tree  for the string 2 + 3 + 4</vt:lpstr>
      <vt:lpstr>Construct the parse tree  for the string 2 + 3 + 4</vt:lpstr>
      <vt:lpstr>Fig. 5.6. E.val is synthesized from E1.val and E2.val</vt:lpstr>
      <vt:lpstr>Example of  a Syntax-Directed Definition</vt:lpstr>
      <vt:lpstr>Slide 18</vt:lpstr>
      <vt:lpstr>Example of  a Syntax-Directed Definition</vt:lpstr>
      <vt:lpstr>Fig. 5.2. Syntax-directed definition of a simple desk calculator</vt:lpstr>
      <vt:lpstr>Fig. 5.3. Annotated parse tree for 3*5+4n.</vt:lpstr>
      <vt:lpstr>Fig. 5.4. Syntax-directed definition with inherited attribute L.in.</vt:lpstr>
      <vt:lpstr>Fig. 5.5. Parse tree with inherited attribute in at each node labeled L.</vt:lpstr>
      <vt:lpstr>Draw the Tree</vt:lpstr>
      <vt:lpstr>Three-address code</vt:lpstr>
      <vt:lpstr>Three Address Code</vt:lpstr>
      <vt:lpstr>6.2 Three-Address Code</vt:lpstr>
      <vt:lpstr>Types of Three Address code statements</vt:lpstr>
      <vt:lpstr>Types of Three Address Code statements</vt:lpstr>
      <vt:lpstr>Three Address Code implementation</vt:lpstr>
      <vt:lpstr>Three Address Code implementation</vt:lpstr>
      <vt:lpstr>6.2.2 Quadruples</vt:lpstr>
      <vt:lpstr>6.2.3 Triples</vt:lpstr>
      <vt:lpstr>Implementations of 3-address statements, II</vt:lpstr>
      <vt:lpstr>Other types of 3-address statements</vt:lpstr>
      <vt:lpstr>6.2.3 indirect Triples</vt:lpstr>
      <vt:lpstr>Example</vt:lpstr>
      <vt:lpstr>6.2.1 Address and Instructions</vt:lpstr>
      <vt:lpstr>6.2.1 Address and Instructions</vt:lpstr>
      <vt:lpstr>Syntax-directed generation of Three Address Code</vt:lpstr>
      <vt:lpstr>Syntax-directed translation</vt:lpstr>
      <vt:lpstr>6.4.1 Operations Within Expressions</vt:lpstr>
      <vt:lpstr>Slide 43</vt:lpstr>
      <vt:lpstr>  Intermediate Code Generation</vt:lpstr>
      <vt:lpstr>Intermediate Code Generation</vt:lpstr>
      <vt:lpstr>Three Address Code</vt:lpstr>
      <vt:lpstr>Three Address Code Instructions</vt:lpstr>
      <vt:lpstr>Three Address Code Instructions</vt:lpstr>
      <vt:lpstr>Three Address Code Instructions</vt:lpstr>
      <vt:lpstr>Three Address Code Representation</vt:lpstr>
      <vt:lpstr>Syntax-Directed Translation of Intermediate Code</vt:lpstr>
      <vt:lpstr>Translation of Expressions</vt:lpstr>
      <vt:lpstr>Boolean Expressions</vt:lpstr>
      <vt:lpstr>Short-Circuit Boolean Expressions</vt:lpstr>
      <vt:lpstr>Flow-of-Control Statements</vt:lpstr>
      <vt:lpstr>Flow-of-Control Translations</vt:lpstr>
      <vt:lpstr>Control-Flow Boolean Expressions</vt:lpstr>
      <vt:lpstr>Avoiding Redundant Gotos, Backpatching</vt:lpstr>
      <vt:lpstr>Java Bytecode, Virtual Machine Instructions</vt:lpstr>
      <vt:lpstr>Displaying Bytecode</vt:lpstr>
      <vt:lpstr>Method Call in Java Bytecode</vt:lpstr>
      <vt:lpstr>Three-Address Code (Quadraples)</vt:lpstr>
      <vt:lpstr>Three-Address Statements</vt:lpstr>
      <vt:lpstr>Three-Address Statements (cont.)</vt:lpstr>
      <vt:lpstr>Three-Address Statements (cont.)</vt:lpstr>
      <vt:lpstr>Three-Address Statements (cont.)</vt:lpstr>
      <vt:lpstr>Three-Address Statements (cont.)</vt:lpstr>
      <vt:lpstr>Syntax-Directed Translation into Three-Address Code</vt:lpstr>
      <vt:lpstr>Syntax-Directed Translation (cont.)</vt:lpstr>
      <vt:lpstr>Translation Scheme to Produce Three-Address Code</vt:lpstr>
      <vt:lpstr>Translation Scheme with Locations</vt:lpstr>
      <vt:lpstr>Boolean Expressions</vt:lpstr>
      <vt:lpstr>Translation Scheme(cont.)</vt:lpstr>
      <vt:lpstr>Three Address Codes - Example</vt:lpstr>
      <vt:lpstr>Arrays</vt:lpstr>
      <vt:lpstr>Arrays (cont.)</vt:lpstr>
      <vt:lpstr>Two-Dimensional Arrays</vt:lpstr>
      <vt:lpstr>Two-Dimensional Arrays (cont.)</vt:lpstr>
      <vt:lpstr>Multi-Dimensional Arrays</vt:lpstr>
      <vt:lpstr>Translation Scheme for Arrays</vt:lpstr>
      <vt:lpstr>Translation Scheme for Arrays (cont.)</vt:lpstr>
      <vt:lpstr>Translation Scheme for Arrays (cont.)</vt:lpstr>
      <vt:lpstr>Translation Scheme for Arrays – Example1</vt:lpstr>
      <vt:lpstr>Translation Scheme for Arrays – Example2</vt:lpstr>
      <vt:lpstr>Translation Scheme for Arrays – Example3</vt:lpstr>
      <vt:lpstr>Declarations</vt:lpstr>
      <vt:lpstr>Nested Procedure Declarations</vt:lpstr>
      <vt:lpstr>Nested Procedure Declarations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Syntax-Directed Translation</dc:title>
  <dc:creator>ESYS</dc:creator>
  <cp:lastModifiedBy>sys</cp:lastModifiedBy>
  <cp:revision>72</cp:revision>
  <dcterms:created xsi:type="dcterms:W3CDTF">2006-03-29T14:31:06Z</dcterms:created>
  <dcterms:modified xsi:type="dcterms:W3CDTF">2012-03-26T01:10:10Z</dcterms:modified>
</cp:coreProperties>
</file>