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9" r:id="rId6"/>
    <p:sldId id="264" r:id="rId7"/>
    <p:sldId id="265" r:id="rId8"/>
    <p:sldId id="259" r:id="rId9"/>
    <p:sldId id="270" r:id="rId10"/>
    <p:sldId id="271" r:id="rId11"/>
    <p:sldId id="272" r:id="rId12"/>
    <p:sldId id="273" r:id="rId13"/>
    <p:sldId id="274" r:id="rId14"/>
    <p:sldId id="260" r:id="rId15"/>
    <p:sldId id="261" r:id="rId16"/>
    <p:sldId id="266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65DE-97CF-433A-AFE8-FC17313BE75A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DB797-F80E-4864-8FEA-7443C902E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DA72-03EC-463F-95D8-B34E0357CAE9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570A-AD36-4DE0-8EDB-7C9D7BB259BA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8FF1-B5F4-4DE3-A1CE-70BBAD303C6B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FE8-ED78-4285-81C7-EE9CEA554112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128C-63A5-400C-B235-DC3E7C6B6FF8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ED77-18D2-4056-8CBD-86FD5462F76A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1EB0-C25D-4E51-9B61-55A69D53D346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51F5-DB48-4F60-8ABD-BAFBDD9C1F7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2D42-D754-4905-B09B-8D0F826E066C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579C-3890-4BE1-B532-7047954F0FC5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E794-3254-4205-A3AD-EC4445DC2985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05AE-866C-4F36-85BD-33F62F923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Lexical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9480-6DB0-400D-9625-B771745EC278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Input Buffering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70" y="1600200"/>
            <a:ext cx="910103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53" y="1828800"/>
            <a:ext cx="870729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Sentinels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>
            <a:no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forward pointer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to test if it is at the end of the buffer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to determine what character is read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multiway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 sentinel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added at each buffer end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can not be part of the source program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character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eof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is a natural choice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retains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role of entire input end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appears other than at the end of a buffer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input is at an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743200"/>
            <a:ext cx="4267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656" y="1752600"/>
            <a:ext cx="883364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Tokens, Patterns,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lexeme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a sequence of characters in the source program that is matched by the pattern for a token. 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lexeme is a basic lexical unit of a language comprising one or several words, the elements of which do not separately convey the meaning of the whole.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000000"/>
                </a:solidFill>
                <a:latin typeface="Times New Roman"/>
              </a:rPr>
              <a:t>Tokens, Patterns,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lexemes of a programming language include its identifier, literals, operators, and special words.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token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a language is a category of its lexemes.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pattern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a rule describing the set of lexemes that can represent as particular token in source program.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(“Hello Class”);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has tokens System, dot, out, dot,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left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String Hello Class, right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and a semicolon.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Examples of Tokens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Autofit/>
          </a:bodyPr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const pi = 3.1416;</a:t>
            </a: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substring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a lexeme for the token “identifier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.”</a:t>
            </a: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3" descr="D:\temp\seg2101_fig\A03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9000"/>
            <a:ext cx="8345488" cy="262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Lexeme and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Index = 2 * count +17;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2051"/>
          <p:cNvGrpSpPr>
            <a:grpSpLocks/>
          </p:cNvGrpSpPr>
          <p:nvPr/>
        </p:nvGrpSpPr>
        <p:grpSpPr bwMode="auto">
          <a:xfrm>
            <a:off x="1524000" y="1524000"/>
            <a:ext cx="6096000" cy="4725988"/>
            <a:chOff x="960" y="1296"/>
            <a:chExt cx="3840" cy="2977"/>
          </a:xfrm>
        </p:grpSpPr>
        <p:sp>
          <p:nvSpPr>
            <p:cNvPr id="7" name="Rectangle 2052"/>
            <p:cNvSpPr>
              <a:spLocks noChangeArrowheads="1"/>
            </p:cNvSpPr>
            <p:nvPr/>
          </p:nvSpPr>
          <p:spPr bwMode="auto">
            <a:xfrm>
              <a:off x="2880" y="394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semicolon</a:t>
              </a:r>
            </a:p>
          </p:txBody>
        </p:sp>
        <p:sp>
          <p:nvSpPr>
            <p:cNvPr id="8" name="Rectangle 2053"/>
            <p:cNvSpPr>
              <a:spLocks noChangeArrowheads="1"/>
            </p:cNvSpPr>
            <p:nvPr/>
          </p:nvSpPr>
          <p:spPr bwMode="auto">
            <a:xfrm>
              <a:off x="960" y="394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;</a:t>
              </a:r>
            </a:p>
          </p:txBody>
        </p:sp>
        <p:sp>
          <p:nvSpPr>
            <p:cNvPr id="9" name="Rectangle 2054"/>
            <p:cNvSpPr>
              <a:spLocks noChangeArrowheads="1"/>
            </p:cNvSpPr>
            <p:nvPr/>
          </p:nvSpPr>
          <p:spPr bwMode="auto">
            <a:xfrm>
              <a:off x="2880" y="3610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int_literal</a:t>
              </a:r>
            </a:p>
          </p:txBody>
        </p:sp>
        <p:sp>
          <p:nvSpPr>
            <p:cNvPr id="10" name="Rectangle 2055"/>
            <p:cNvSpPr>
              <a:spLocks noChangeArrowheads="1"/>
            </p:cNvSpPr>
            <p:nvPr/>
          </p:nvSpPr>
          <p:spPr bwMode="auto">
            <a:xfrm>
              <a:off x="960" y="3610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17</a:t>
              </a:r>
            </a:p>
          </p:txBody>
        </p:sp>
        <p:sp>
          <p:nvSpPr>
            <p:cNvPr id="11" name="Rectangle 2056"/>
            <p:cNvSpPr>
              <a:spLocks noChangeArrowheads="1"/>
            </p:cNvSpPr>
            <p:nvPr/>
          </p:nvSpPr>
          <p:spPr bwMode="auto">
            <a:xfrm>
              <a:off x="2880" y="3278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plus_op</a:t>
              </a:r>
            </a:p>
          </p:txBody>
        </p:sp>
        <p:sp>
          <p:nvSpPr>
            <p:cNvPr id="12" name="Rectangle 2057"/>
            <p:cNvSpPr>
              <a:spLocks noChangeArrowheads="1"/>
            </p:cNvSpPr>
            <p:nvPr/>
          </p:nvSpPr>
          <p:spPr bwMode="auto">
            <a:xfrm>
              <a:off x="960" y="3278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3" name="Rectangle 2058"/>
            <p:cNvSpPr>
              <a:spLocks noChangeArrowheads="1"/>
            </p:cNvSpPr>
            <p:nvPr/>
          </p:nvSpPr>
          <p:spPr bwMode="auto">
            <a:xfrm>
              <a:off x="2880" y="2947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identifier</a:t>
              </a:r>
            </a:p>
          </p:txBody>
        </p:sp>
        <p:sp>
          <p:nvSpPr>
            <p:cNvPr id="14" name="Rectangle 2059"/>
            <p:cNvSpPr>
              <a:spLocks noChangeArrowheads="1"/>
            </p:cNvSpPr>
            <p:nvPr/>
          </p:nvSpPr>
          <p:spPr bwMode="auto">
            <a:xfrm>
              <a:off x="960" y="2947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Count</a:t>
              </a:r>
            </a:p>
          </p:txBody>
        </p:sp>
        <p:sp>
          <p:nvSpPr>
            <p:cNvPr id="15" name="Rectangle 2060"/>
            <p:cNvSpPr>
              <a:spLocks noChangeArrowheads="1"/>
            </p:cNvSpPr>
            <p:nvPr/>
          </p:nvSpPr>
          <p:spPr bwMode="auto">
            <a:xfrm>
              <a:off x="2880" y="2616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multi_op</a:t>
              </a:r>
            </a:p>
          </p:txBody>
        </p:sp>
        <p:sp>
          <p:nvSpPr>
            <p:cNvPr id="16" name="Rectangle 2061"/>
            <p:cNvSpPr>
              <a:spLocks noChangeArrowheads="1"/>
            </p:cNvSpPr>
            <p:nvPr/>
          </p:nvSpPr>
          <p:spPr bwMode="auto">
            <a:xfrm>
              <a:off x="960" y="2616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*</a:t>
              </a:r>
            </a:p>
          </p:txBody>
        </p:sp>
        <p:sp>
          <p:nvSpPr>
            <p:cNvPr id="17" name="Rectangle 2062"/>
            <p:cNvSpPr>
              <a:spLocks noChangeArrowheads="1"/>
            </p:cNvSpPr>
            <p:nvPr/>
          </p:nvSpPr>
          <p:spPr bwMode="auto">
            <a:xfrm>
              <a:off x="2880" y="2286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int_literal</a:t>
              </a:r>
            </a:p>
          </p:txBody>
        </p:sp>
        <p:sp>
          <p:nvSpPr>
            <p:cNvPr id="18" name="Rectangle 2063"/>
            <p:cNvSpPr>
              <a:spLocks noChangeArrowheads="1"/>
            </p:cNvSpPr>
            <p:nvPr/>
          </p:nvSpPr>
          <p:spPr bwMode="auto">
            <a:xfrm>
              <a:off x="960" y="2286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19" name="Rectangle 2064"/>
            <p:cNvSpPr>
              <a:spLocks noChangeArrowheads="1"/>
            </p:cNvSpPr>
            <p:nvPr/>
          </p:nvSpPr>
          <p:spPr bwMode="auto">
            <a:xfrm>
              <a:off x="2880" y="1953"/>
              <a:ext cx="192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err="1"/>
                <a:t>equal_sign</a:t>
              </a:r>
              <a:endParaRPr lang="en-US" sz="2800" dirty="0"/>
            </a:p>
          </p:txBody>
        </p:sp>
        <p:sp>
          <p:nvSpPr>
            <p:cNvPr id="20" name="Rectangle 2065"/>
            <p:cNvSpPr>
              <a:spLocks noChangeArrowheads="1"/>
            </p:cNvSpPr>
            <p:nvPr/>
          </p:nvSpPr>
          <p:spPr bwMode="auto">
            <a:xfrm>
              <a:off x="960" y="1953"/>
              <a:ext cx="192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=</a:t>
              </a:r>
            </a:p>
          </p:txBody>
        </p:sp>
        <p:sp>
          <p:nvSpPr>
            <p:cNvPr id="21" name="Rectangle 2066"/>
            <p:cNvSpPr>
              <a:spLocks noChangeArrowheads="1"/>
            </p:cNvSpPr>
            <p:nvPr/>
          </p:nvSpPr>
          <p:spPr bwMode="auto">
            <a:xfrm>
              <a:off x="2880" y="162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Identifier</a:t>
              </a:r>
            </a:p>
          </p:txBody>
        </p:sp>
        <p:sp>
          <p:nvSpPr>
            <p:cNvPr id="22" name="Rectangle 2067"/>
            <p:cNvSpPr>
              <a:spLocks noChangeArrowheads="1"/>
            </p:cNvSpPr>
            <p:nvPr/>
          </p:nvSpPr>
          <p:spPr bwMode="auto">
            <a:xfrm>
              <a:off x="960" y="162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Index</a:t>
              </a:r>
            </a:p>
          </p:txBody>
        </p:sp>
        <p:sp>
          <p:nvSpPr>
            <p:cNvPr id="23" name="Rectangle 2068"/>
            <p:cNvSpPr>
              <a:spLocks noChangeArrowheads="1"/>
            </p:cNvSpPr>
            <p:nvPr/>
          </p:nvSpPr>
          <p:spPr bwMode="auto">
            <a:xfrm>
              <a:off x="2880" y="1296"/>
              <a:ext cx="19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Tokens</a:t>
              </a:r>
            </a:p>
          </p:txBody>
        </p:sp>
        <p:sp>
          <p:nvSpPr>
            <p:cNvPr id="24" name="Rectangle 2069"/>
            <p:cNvSpPr>
              <a:spLocks noChangeArrowheads="1"/>
            </p:cNvSpPr>
            <p:nvPr/>
          </p:nvSpPr>
          <p:spPr bwMode="auto">
            <a:xfrm>
              <a:off x="960" y="1296"/>
              <a:ext cx="19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/>
                <a:t>Lexemes</a:t>
              </a:r>
            </a:p>
          </p:txBody>
        </p:sp>
        <p:sp>
          <p:nvSpPr>
            <p:cNvPr id="25" name="Line 2070"/>
            <p:cNvSpPr>
              <a:spLocks noChangeShapeType="1"/>
            </p:cNvSpPr>
            <p:nvPr/>
          </p:nvSpPr>
          <p:spPr bwMode="auto">
            <a:xfrm>
              <a:off x="960" y="129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71"/>
            <p:cNvSpPr>
              <a:spLocks noChangeShapeType="1"/>
            </p:cNvSpPr>
            <p:nvPr/>
          </p:nvSpPr>
          <p:spPr bwMode="auto">
            <a:xfrm>
              <a:off x="960" y="162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072"/>
            <p:cNvSpPr>
              <a:spLocks noChangeShapeType="1"/>
            </p:cNvSpPr>
            <p:nvPr/>
          </p:nvSpPr>
          <p:spPr bwMode="auto">
            <a:xfrm>
              <a:off x="960" y="427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73"/>
            <p:cNvSpPr>
              <a:spLocks noChangeShapeType="1"/>
            </p:cNvSpPr>
            <p:nvPr/>
          </p:nvSpPr>
          <p:spPr bwMode="auto">
            <a:xfrm>
              <a:off x="960" y="1296"/>
              <a:ext cx="0" cy="29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074"/>
            <p:cNvSpPr>
              <a:spLocks noChangeShapeType="1"/>
            </p:cNvSpPr>
            <p:nvPr/>
          </p:nvSpPr>
          <p:spPr bwMode="auto">
            <a:xfrm>
              <a:off x="2880" y="1296"/>
              <a:ext cx="0" cy="29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075"/>
            <p:cNvSpPr>
              <a:spLocks noChangeShapeType="1"/>
            </p:cNvSpPr>
            <p:nvPr/>
          </p:nvSpPr>
          <p:spPr bwMode="auto">
            <a:xfrm>
              <a:off x="4800" y="1296"/>
              <a:ext cx="0" cy="29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76"/>
            <p:cNvSpPr>
              <a:spLocks noChangeShapeType="1"/>
            </p:cNvSpPr>
            <p:nvPr/>
          </p:nvSpPr>
          <p:spPr bwMode="auto">
            <a:xfrm>
              <a:off x="960" y="1953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077"/>
            <p:cNvSpPr>
              <a:spLocks noChangeShapeType="1"/>
            </p:cNvSpPr>
            <p:nvPr/>
          </p:nvSpPr>
          <p:spPr bwMode="auto">
            <a:xfrm>
              <a:off x="960" y="228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078"/>
            <p:cNvSpPr>
              <a:spLocks noChangeShapeType="1"/>
            </p:cNvSpPr>
            <p:nvPr/>
          </p:nvSpPr>
          <p:spPr bwMode="auto">
            <a:xfrm>
              <a:off x="960" y="261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79"/>
            <p:cNvSpPr>
              <a:spLocks noChangeShapeType="1"/>
            </p:cNvSpPr>
            <p:nvPr/>
          </p:nvSpPr>
          <p:spPr bwMode="auto">
            <a:xfrm>
              <a:off x="960" y="2947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080"/>
            <p:cNvSpPr>
              <a:spLocks noChangeShapeType="1"/>
            </p:cNvSpPr>
            <p:nvPr/>
          </p:nvSpPr>
          <p:spPr bwMode="auto">
            <a:xfrm>
              <a:off x="960" y="3278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081"/>
            <p:cNvSpPr>
              <a:spLocks noChangeShapeType="1"/>
            </p:cNvSpPr>
            <p:nvPr/>
          </p:nvSpPr>
          <p:spPr bwMode="auto">
            <a:xfrm>
              <a:off x="960" y="3610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082"/>
            <p:cNvSpPr>
              <a:spLocks noChangeShapeType="1"/>
            </p:cNvSpPr>
            <p:nvPr/>
          </p:nvSpPr>
          <p:spPr bwMode="auto">
            <a:xfrm>
              <a:off x="960" y="394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role of the lexical analyzer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Specification of tokens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Finite state machines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From a  regular expressions to an NFA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Convert NFA to DFA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Transforming grammars and regular expressions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Transforming automata to grammars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Language for specifying lexical analyzers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The Role of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Lexical analyzer is the first phase of a compiler.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Its main task is to read input characters and produce as output a sequence of tokens that parser uses for syntax analysis.</a:t>
            </a:r>
            <a:endParaRPr lang="en-US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4" descr="D:\temp\seg2101_fig\a03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2851150"/>
            <a:ext cx="8894763" cy="400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could be a separate pass – need intermediate file.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and SA are together in the same pass – eliminate the need of intermediate file.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returns to the parser a representation for the token it has found.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representation is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integer code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token is a simple construct.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paranthesis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comma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pair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 code and a pointer to the value of that token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identifiers, constant.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 code – token type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– value of that token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Pairs are used when the instances of a token need to be distinguished.  (Operators: +, * , &lt; , &lt;= 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Overview of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function of a scanner (called also lexical analyzer) is to: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characters from the source file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 characters into meaningful units, called tokens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scanner takes care of other things as well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Removal of comments and white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Keeping track of current 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Required for reporting error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 conversions of identifiers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Simplifies searching if the language is not case-sensitive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Interpretation of compiler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directives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Flags are internally set to direct code generation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Communication with the symbol or literal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Identifiers can be entered in the symbol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String literals can be entered in the literal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Issues in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There are several reasons for separating the analysis phase of compiling into lexical analysis and parsing:</a:t>
            </a:r>
            <a:endParaRPr lang="en-US" sz="3600" kern="0" dirty="0">
              <a:solidFill>
                <a:srgbClr val="000000"/>
              </a:solidFill>
              <a:latin typeface="Times New Roman"/>
            </a:endParaRP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Simpler design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Compiler efficiency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Compiler portability</a:t>
            </a:r>
            <a:endParaRPr lang="en-US" sz="3200" kern="0" dirty="0">
              <a:solidFill>
                <a:srgbClr val="000000"/>
              </a:solidFill>
              <a:latin typeface="Times New Roman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Specialized tools have been designed to help automate the construction of lexical analyzer and parser when they are separated.</a:t>
            </a:r>
            <a:endParaRPr lang="en-US" sz="36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8580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Simplicity of design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Separation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lexical from syntactical analysis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-&gt;simplify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at least one of the tasks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e.g. parser dealing with white spaces -&gt; complex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Cleaner overall language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Improved compiler efficiency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Liberty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to apply specialized techniques that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serves only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lexical tasks, not the whole parsing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Speedup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reading input characters using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specialized buffering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Enhanced compiler portability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device peculiarities are restricted to the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lexical analyzer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725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Lexical Analysis</vt:lpstr>
      <vt:lpstr>Contents</vt:lpstr>
      <vt:lpstr>The Role of Lexical Analyzer</vt:lpstr>
      <vt:lpstr>Slide 4</vt:lpstr>
      <vt:lpstr>Slide 5</vt:lpstr>
      <vt:lpstr>Overview of Scanning</vt:lpstr>
      <vt:lpstr>Slide 7</vt:lpstr>
      <vt:lpstr>Issues in Lexical Analysis</vt:lpstr>
      <vt:lpstr>Slide 9</vt:lpstr>
      <vt:lpstr>Input Buffering</vt:lpstr>
      <vt:lpstr>Slide 11</vt:lpstr>
      <vt:lpstr>Sentinels</vt:lpstr>
      <vt:lpstr>Slide 13</vt:lpstr>
      <vt:lpstr>Tokens, Patterns, Lexemes</vt:lpstr>
      <vt:lpstr>Tokens, Patterns, Lexemes</vt:lpstr>
      <vt:lpstr>Slide 16</vt:lpstr>
      <vt:lpstr>Examples of Tokens</vt:lpstr>
      <vt:lpstr>Lexeme and Token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Antony</dc:creator>
  <cp:lastModifiedBy>Valliammai</cp:lastModifiedBy>
  <cp:revision>23</cp:revision>
  <dcterms:created xsi:type="dcterms:W3CDTF">2015-01-20T01:39:01Z</dcterms:created>
  <dcterms:modified xsi:type="dcterms:W3CDTF">2017-08-20T02:40:03Z</dcterms:modified>
</cp:coreProperties>
</file>