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7"/>
  </p:notesMasterIdLst>
  <p:sldIdLst>
    <p:sldId id="256" r:id="rId2"/>
    <p:sldId id="263" r:id="rId3"/>
    <p:sldId id="265" r:id="rId4"/>
    <p:sldId id="273" r:id="rId5"/>
    <p:sldId id="274" r:id="rId6"/>
    <p:sldId id="275" r:id="rId7"/>
    <p:sldId id="276" r:id="rId8"/>
    <p:sldId id="277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Times New Roman" pitchFamily="1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4963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D27A8CD5-69A1-40E1-8B1C-9A780CF61E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3258C9-0405-42DE-A473-6B7F6F9519B0}" type="slidenum">
              <a:rPr lang="en-US"/>
              <a:pPr/>
              <a:t>1</a:t>
            </a:fld>
            <a:endParaRPr lang="en-US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71563" y="652463"/>
            <a:ext cx="4286250" cy="32654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DD13F4-A107-4572-A67B-E81AB32212AB}" type="slidenum">
              <a:rPr lang="en-US"/>
              <a:pPr/>
              <a:t>15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59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6D7717-9BD8-43D0-A831-3DE66F0AE8CE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99D93-5C9E-47F7-B6BE-B75A45DC46D1}" type="slidenum">
              <a:rPr lang="en-US"/>
              <a:pPr/>
              <a:t>3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438D5C-2059-4311-A70D-D332AD10C010}" type="slidenum">
              <a:rPr lang="en-US"/>
              <a:pPr/>
              <a:t>9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02D598-E479-4E23-933B-156D48BA54B9}" type="slidenum">
              <a:rPr lang="en-US"/>
              <a:pPr/>
              <a:t>10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12824A-DC88-4288-AADA-C8471BE3CDC1}" type="slidenum">
              <a:rPr lang="en-US"/>
              <a:pPr/>
              <a:t>11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C2156A-2AAC-464C-8613-BB81893C7AB2}" type="slidenum">
              <a:rPr lang="en-US"/>
              <a:pPr/>
              <a:t>12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5C6001-2B95-40F2-AE20-0A1F9896DD1A}" type="slidenum">
              <a:rPr lang="en-US"/>
              <a:pPr/>
              <a:t>13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4164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8CC888-3367-4D2E-B965-89709DBBB2BD}" type="slidenum">
              <a:rPr lang="en-US"/>
              <a:pPr/>
              <a:t>14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259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1908-310B-4A10-BBB8-021739B15A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2CA3-5B7A-4195-8E95-91B4B24FD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6522-A370-477C-9D13-A5DB1F892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358775"/>
            <a:ext cx="7694612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405563"/>
            <a:ext cx="2894013" cy="3571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629400" y="6477000"/>
            <a:ext cx="1827213" cy="304800"/>
          </a:xfrm>
        </p:spPr>
        <p:txBody>
          <a:bodyPr/>
          <a:lstStyle>
            <a:lvl1pPr>
              <a:defRPr/>
            </a:lvl1pPr>
          </a:lstStyle>
          <a:p>
            <a:fld id="{8C77ECF1-3D47-42BD-9F6F-A4073EFC5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358775"/>
            <a:ext cx="7694612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43013"/>
            <a:ext cx="7923213" cy="53403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405563"/>
            <a:ext cx="2894013" cy="3571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629400" y="6477000"/>
            <a:ext cx="1827213" cy="304800"/>
          </a:xfrm>
        </p:spPr>
        <p:txBody>
          <a:bodyPr/>
          <a:lstStyle>
            <a:lvl1pPr>
              <a:defRPr/>
            </a:lvl1pPr>
          </a:lstStyle>
          <a:p>
            <a:fld id="{22CF8F2C-396F-4E64-9D63-992284FA7E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B695-001C-4816-ADCB-B212861C2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299A-506C-4B91-8F86-B38499F4B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D0E-B45E-4D49-AAC9-35C221E8B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87F2-1058-425D-AE83-6224DD007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5E91-5454-4DE5-AA12-E53BA0F243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1A66-7EE3-4231-B486-37D03686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81F5-B036-4C09-A4DB-0062343A84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1CC2C-D3D3-44FF-9E26-9ABCFF01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83BA-9858-4ABD-86E4-F21E9D823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30175" y="1828801"/>
            <a:ext cx="8909050" cy="2438400"/>
          </a:xfrm>
          <a:ln/>
        </p:spPr>
        <p:txBody>
          <a:bodyPr/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latin typeface="Lucida Bright" pitchFamily="16" charset="0"/>
              </a:rPr>
              <a:t>Syntax Directed Translation of Intermediate Code</a:t>
            </a:r>
            <a:endParaRPr lang="en-US" dirty="0">
              <a:solidFill>
                <a:srgbClr val="004586"/>
              </a:solidFill>
              <a:latin typeface="Lucida Bright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65125"/>
            <a:ext cx="7696200" cy="5810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Flow-of-Control Statements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8013" y="1116013"/>
            <a:ext cx="3768725" cy="1520825"/>
          </a:xfrm>
          <a:solidFill>
            <a:srgbClr val="FFFFFF"/>
          </a:solidFill>
          <a:ln w="18360">
            <a:solidFill>
              <a:srgbClr val="000000"/>
            </a:solidFill>
          </a:ln>
        </p:spPr>
        <p:txBody>
          <a:bodyPr lIns="99000" tIns="55800" rIns="99000" bIns="55800">
            <a:normAutofit fontScale="85000" lnSpcReduction="10000"/>
          </a:bodyPr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S </a:t>
            </a:r>
            <a:r>
              <a:rPr lang="en-US" dirty="0">
                <a:latin typeface="Wingdings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( B ) S1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    | 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( B ) S1 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/>
              <a:t>  S2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    | 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/>
              <a:t> ( B ) S1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0C26-4B22-4A78-9948-304547F8BEFB}" type="slidenum">
              <a:rPr lang="en-US"/>
              <a:pPr/>
              <a:t>10</a:t>
            </a:fld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97600" y="1404938"/>
            <a:ext cx="1295400" cy="192087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000000"/>
                </a:solidFill>
              </a:rPr>
              <a:t>B.Code</a:t>
            </a:r>
            <a:endParaRPr lang="en-US" sz="20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S1.Code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14938" y="1933575"/>
            <a:ext cx="1031875" cy="139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 err="1">
                <a:solidFill>
                  <a:srgbClr val="000000"/>
                </a:solidFill>
              </a:rPr>
              <a:t>B.true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en-US" sz="2000" dirty="0" err="1">
                <a:solidFill>
                  <a:srgbClr val="000000"/>
                </a:solidFill>
              </a:rPr>
              <a:t>B.false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S.next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6196013" y="1938338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6196013" y="2535238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645400" y="1352550"/>
            <a:ext cx="1060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7416800" y="1557338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416800" y="1785938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35100" y="3103563"/>
            <a:ext cx="1295400" cy="3276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B.Code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S1.Code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goto S.next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S2.code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…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08000" y="3621088"/>
            <a:ext cx="977900" cy="2533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280099"/>
                </a:solidFill>
              </a:rPr>
              <a:t>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>
                <a:solidFill>
                  <a:srgbClr val="280099"/>
                </a:solidFill>
              </a:rPr>
              <a:t>S.Next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1433513" y="36369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1433513" y="43989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882900" y="3051175"/>
            <a:ext cx="1060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654300" y="325596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2654300" y="348456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1433513" y="49323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435100" y="5389563"/>
            <a:ext cx="12954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238875" y="4154488"/>
            <a:ext cx="1295400" cy="20574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>
                <a:solidFill>
                  <a:srgbClr val="000000"/>
                </a:solidFill>
              </a:rPr>
              <a:t>B.Code</a:t>
            </a:r>
            <a:endParaRPr lang="en-US" sz="20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S1.Code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err="1">
                <a:solidFill>
                  <a:srgbClr val="0000FF"/>
                </a:solidFill>
              </a:rPr>
              <a:t>goto</a:t>
            </a:r>
            <a:r>
              <a:rPr lang="en-US" sz="2000" b="1" dirty="0">
                <a:solidFill>
                  <a:srgbClr val="0000FF"/>
                </a:solidFill>
              </a:rPr>
              <a:t> begin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 dirty="0">
              <a:solidFill>
                <a:srgbClr val="000000"/>
              </a:solidFill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…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18113" y="4086225"/>
            <a:ext cx="1069975" cy="2136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FF"/>
                </a:solidFill>
              </a:rPr>
              <a:t>    begin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 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= S.next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>
            <a:off x="6237288" y="47545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6237288" y="558641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686675" y="4238625"/>
            <a:ext cx="1060450" cy="917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B.true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</a:rPr>
              <a:t>to B.false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458075" y="444341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7458075" y="4672013"/>
            <a:ext cx="2286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6237288" y="5199063"/>
            <a:ext cx="12985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670050" y="2705100"/>
            <a:ext cx="938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if-else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640513" y="993775"/>
            <a:ext cx="4413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432550" y="3700463"/>
            <a:ext cx="8747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Flow-of-Control Translations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30640D-4683-48FB-BA32-0B9E992EB7BC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387350" y="622300"/>
          <a:ext cx="8355013" cy="6073778"/>
        </p:xfrm>
        <a:graphic>
          <a:graphicData uri="http://schemas.openxmlformats.org/drawingml/2006/table">
            <a:tbl>
              <a:tblPr/>
              <a:tblGrid>
                <a:gridCol w="2678113"/>
                <a:gridCol w="5676900"/>
              </a:tblGrid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S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S.Next = newlabel()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P.Code = S.code || label(S.next)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assign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S.Code = assign.code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if ( B ) S1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 = newlabel()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 = S1.next = S.next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S.Code = B.code || label(B.true) || S1.code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3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if ( B ) S1 else S2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newlabel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();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newlabel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S1.next = S2.next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S.next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cs typeface="Times New Roman" pitchFamily="16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|| label(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 || S1.code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   || gen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S.next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   || label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    || S2.code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3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while (B) S1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Begin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newlabel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();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newlabel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();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S.next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;  S1.next = begin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label(begin) ||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|| label(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        || S1.code || gen(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begin)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S1 S2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S1.next = newlabel();  S2.next = S.next;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S.Code = S1.code || label(S1.next) || S2.code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6791325" y="841375"/>
            <a:ext cx="1670050" cy="1187450"/>
          </a:xfrm>
          <a:prstGeom prst="rect">
            <a:avLst/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||</a:t>
            </a:r>
            <a:r>
              <a:rPr lang="en-US" sz="2000">
                <a:solidFill>
                  <a:srgbClr val="000000"/>
                </a:solidFill>
              </a:rPr>
              <a:t>  :  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concatenation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rgbClr val="000000"/>
                </a:solidFill>
              </a:rPr>
              <a:t>operator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00088" y="331788"/>
            <a:ext cx="7696200" cy="5810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Control-Flow Boolean Expressions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E1BB8CC-372B-42E1-AA09-F8A31F0C1E00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685800" y="1049338"/>
          <a:ext cx="7926388" cy="5534025"/>
        </p:xfrm>
        <a:graphic>
          <a:graphicData uri="http://schemas.openxmlformats.org/drawingml/2006/table">
            <a:tbl>
              <a:tblPr/>
              <a:tblGrid>
                <a:gridCol w="2209800"/>
                <a:gridCol w="5716588"/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 B1 || B2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B1.true = B.true;  B1.false = newlabel();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B2.true = B.true;  B2.false = B.false;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 = B1.code || label(B1.false) || B2.code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 B1 &amp;&amp; B2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B1.true = newlabel();  B1.false = B.false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B2.true = B.true;  B2.false = B.false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 = B1.code || label(B1.true) || B2.code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! B1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B1.True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;  B1.false =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B1.code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E1 rel E2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E1.code || E2.code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  || gen( if E1.addr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relop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E2.addr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  || gen(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true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gen(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B.true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charset="2"/>
                          <a:cs typeface="Times New Roman" pitchFamily="16" charset="0"/>
                        </a:rPr>
                        <a:t>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false</a:t>
                      </a:r>
                    </a:p>
                  </a:txBody>
                  <a:tcPr marT="17640" anchor="ctr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B.Code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= gen(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goto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B.false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cs typeface="Times New Roman" pitchFamily="16" charset="0"/>
                        </a:rPr>
                        <a:t>)</a:t>
                      </a:r>
                    </a:p>
                  </a:txBody>
                  <a:tcPr marT="17640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Avoiding Redundant Gotos, Backpatching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48768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Use ifFalse instructions where necessary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Also use attribute value “fall” to mean to fall through where possible, instead of generating goto to the next expression</a:t>
            </a:r>
            <a:br>
              <a:rPr lang="en-US"/>
            </a:br>
            <a:endParaRPr lang="en-US"/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abstract labels require a two-pass scheme to later fill in the addresses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This can be avoided by instead passing a list of addresses that need to be filled in, and filling them as it becomes possible.  This is called backpatching.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5A7A-4E4B-4B11-AF24-433D8FC9D3F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9238" y="357188"/>
            <a:ext cx="8586787" cy="64611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Java Bytecode, Virtual Machine Instructions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43013"/>
            <a:ext cx="7924800" cy="5341937"/>
          </a:xfrm>
          <a:ln/>
        </p:spPr>
        <p:txBody>
          <a:bodyPr>
            <a:normAutofit fontScale="70000" lnSpcReduction="20000"/>
          </a:bodyPr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Java bytecode is an intermediate representation.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It uses a stack-machine, which is generally at a lower level than a three-address code.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But it also has some conceptually high-level instructions that need table lookups for method names, etc.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The lookups are needed due to dynamic class loading in Java: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If class A uses class B, the reference can only compile if you have access to B.class (or if your IDE can compile B.java to its B.class).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runtime, A.class and B.class hold bytecode for class A and B.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Loading A does not automatically load B. B is loaded only if it is needed.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Before B is loaded, its method signatures (interfaces) are known but implementation may change; there is no known address-of-method.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CA73-F8CF-4A0F-94CA-20E4990F42F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64611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Displaying </a:t>
            </a:r>
            <a:r>
              <a:rPr lang="en-US" dirty="0" err="1"/>
              <a:t>Bytecode</a:t>
            </a: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28625" y="838200"/>
            <a:ext cx="8378825" cy="6019800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From command line, </a:t>
            </a:r>
            <a:r>
              <a:rPr lang="en-US" dirty="0" smtClean="0"/>
              <a:t>use </a:t>
            </a:r>
            <a:r>
              <a:rPr lang="en-US" dirty="0"/>
              <a:t>this command to see the </a:t>
            </a:r>
            <a:r>
              <a:rPr lang="en-US" dirty="0" err="1"/>
              <a:t>bytecode</a:t>
            </a:r>
            <a:r>
              <a:rPr lang="en-US" dirty="0"/>
              <a:t>: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javap</a:t>
            </a:r>
            <a:r>
              <a:rPr lang="en-US" dirty="0"/>
              <a:t> -private -c </a:t>
            </a:r>
            <a:r>
              <a:rPr lang="en-US" dirty="0" err="1"/>
              <a:t>MyClass</a:t>
            </a:r>
            <a:endParaRPr lang="en-US" dirty="0"/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You need to have access to </a:t>
            </a:r>
            <a:r>
              <a:rPr lang="en-US" dirty="0" err="1"/>
              <a:t>MyClass.class</a:t>
            </a:r>
            <a:r>
              <a:rPr lang="en-US" dirty="0"/>
              <a:t> file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There are many options to see more information about local variables, where they are accessed in </a:t>
            </a:r>
            <a:r>
              <a:rPr lang="en-US" dirty="0" err="1"/>
              <a:t>bytecode</a:t>
            </a:r>
            <a:r>
              <a:rPr lang="en-US" dirty="0"/>
              <a:t>, etc.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Important: Stack machine stack is empty after each full instruction.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Example:      d = a + b * c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    instruction    stack    description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iload_1       a           get local </a:t>
            </a:r>
            <a:r>
              <a:rPr lang="en-US" dirty="0" err="1"/>
              <a:t>var</a:t>
            </a:r>
            <a:r>
              <a:rPr lang="en-US" dirty="0"/>
              <a:t> #2, a, push it into stack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iload_2       </a:t>
            </a:r>
            <a:r>
              <a:rPr lang="en-US" dirty="0" err="1"/>
              <a:t>a,b</a:t>
            </a:r>
            <a:r>
              <a:rPr lang="en-US" dirty="0"/>
              <a:t>        push b into stack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iload_3       </a:t>
            </a:r>
            <a:r>
              <a:rPr lang="en-US" dirty="0" err="1"/>
              <a:t>a,b,c</a:t>
            </a:r>
            <a:r>
              <a:rPr lang="en-US" dirty="0"/>
              <a:t>     push c into stack (now, c is on top of stack)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imul</a:t>
            </a:r>
            <a:r>
              <a:rPr lang="en-US" dirty="0"/>
              <a:t>            </a:t>
            </a:r>
            <a:r>
              <a:rPr lang="en-US" dirty="0" err="1"/>
              <a:t>a,x</a:t>
            </a:r>
            <a:r>
              <a:rPr lang="en-US" dirty="0"/>
              <a:t>        integer multiply top two elements, push result x=b*c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iadd</a:t>
            </a:r>
            <a:r>
              <a:rPr lang="en-US" dirty="0"/>
              <a:t>             y          integer add top two elements, push result y=a*x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istore</a:t>
            </a:r>
            <a:r>
              <a:rPr lang="en-US" dirty="0"/>
              <a:t> 4        --         pop and store top of stack to d</a:t>
            </a:r>
          </a:p>
          <a:p>
            <a:pPr marL="741363" lvl="1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9630-50E8-44CA-A7F7-BA215303D9A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03213" y="609600"/>
            <a:ext cx="8516937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Syntax-Directed Translation of Intermediate Code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4876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Incremental Translation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Instead of using an attribute to keep the generated code, we assume that we can generate instructions into a stream of instructions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gen(&lt;three address instruction&gt;) generates an instruction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new Temp() generates a new temporary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lookup(top, id) returns the symbol table entry for id at the topmost (innermost) lexical level</a:t>
            </a:r>
          </a:p>
          <a:p>
            <a:pPr marL="1141413" lvl="2" indent="-2270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newlabel</a:t>
            </a:r>
            <a:r>
              <a:rPr lang="en-US" dirty="0"/>
              <a:t>() generates a new abstract label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A0C9-A443-4717-812D-461D408F1D5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14338"/>
            <a:ext cx="7696200" cy="620712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Boolean Expressions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17600"/>
            <a:ext cx="7924800" cy="5453063"/>
          </a:xfrm>
          <a:ln/>
        </p:spPr>
        <p:txBody>
          <a:bodyPr>
            <a:normAutofit fontScale="77500" lnSpcReduction="20000"/>
          </a:bodyPr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Boolean expressions have different translations depending on their context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Compute logical values – code can be generated in analogy to arithmetic expressions for the logical operators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Alter the flow of control – </a:t>
            </a:r>
            <a:r>
              <a:rPr lang="en-US" dirty="0" err="1"/>
              <a:t>boolean</a:t>
            </a:r>
            <a:r>
              <a:rPr lang="en-US" dirty="0"/>
              <a:t> expressions can be used as conditional expressions in statements:  if, for and while.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Control Flow Boolean expressions have two inherited attributes: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err="1">
                <a:latin typeface="Bitstream Vera Sans Mono" pitchFamily="33" charset="0"/>
              </a:rPr>
              <a:t>B.true</a:t>
            </a:r>
            <a:r>
              <a:rPr lang="en-US" dirty="0"/>
              <a:t>, the label to which control flows if B is true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b="1" dirty="0" err="1">
                <a:latin typeface="Bitstream Vera Sans Mono" pitchFamily="33" charset="0"/>
              </a:rPr>
              <a:t>B.false</a:t>
            </a:r>
            <a:r>
              <a:rPr lang="en-US" dirty="0"/>
              <a:t>, the label to which control flows if B is false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err="1">
                <a:latin typeface="Bitstream Vera Sans Mono" pitchFamily="33" charset="0"/>
              </a:rPr>
              <a:t>B.false</a:t>
            </a:r>
            <a:r>
              <a:rPr lang="en-US" sz="1800" dirty="0">
                <a:latin typeface="Bitstream Vera Sans Mono" pitchFamily="33" charset="0"/>
              </a:rPr>
              <a:t> = </a:t>
            </a:r>
            <a:r>
              <a:rPr lang="en-US" sz="1800" dirty="0" err="1">
                <a:latin typeface="Bitstream Vera Sans Mono" pitchFamily="33" charset="0"/>
              </a:rPr>
              <a:t>S.next</a:t>
            </a:r>
            <a:r>
              <a:rPr lang="en-US" dirty="0"/>
              <a:t>  means:</a:t>
            </a:r>
          </a:p>
          <a:p>
            <a:pPr marL="1141413" lvl="2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B is false, </a:t>
            </a:r>
            <a:r>
              <a:rPr lang="en-US" dirty="0" err="1"/>
              <a:t>Goto</a:t>
            </a:r>
            <a:r>
              <a:rPr lang="en-US" dirty="0"/>
              <a:t> whatever address comes after instruction S is completed.</a:t>
            </a:r>
          </a:p>
          <a:p>
            <a:pPr marL="1141413" lvl="2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This would be used for   S </a:t>
            </a:r>
            <a:r>
              <a:rPr lang="en-US" dirty="0">
                <a:latin typeface="DejaVu Sans" pitchFamily="32" charset="0"/>
              </a:rPr>
              <a:t>→</a:t>
            </a:r>
            <a:r>
              <a:rPr lang="en-US" dirty="0"/>
              <a:t> if (B) S1   expansion</a:t>
            </a:r>
          </a:p>
          <a:p>
            <a:pPr marL="1141413" lvl="2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     (in this case, we also have S1.next = </a:t>
            </a:r>
            <a:r>
              <a:rPr lang="en-US" dirty="0" err="1"/>
              <a:t>S.next</a:t>
            </a:r>
            <a:r>
              <a:rPr lang="en-US" dirty="0"/>
              <a:t>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EC06-EC34-46A2-B88E-DB051507B2E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304800"/>
            <a:ext cx="7694612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Translating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3213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Two principle methods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Encode true and false numerically as 0 and 1, or non-zero for representing true and zero for representing false value.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Flow of control, representing the value of a Boolean expression by a position reached in a program. If-then –else or while.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Goto</a:t>
            </a:r>
            <a:r>
              <a:rPr lang="en-US" dirty="0" smtClean="0"/>
              <a:t> 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A </a:t>
            </a:r>
            <a:r>
              <a:rPr lang="en-US" dirty="0" err="1" smtClean="0"/>
              <a:t>goto</a:t>
            </a:r>
            <a:r>
              <a:rPr lang="en-US" dirty="0" smtClean="0"/>
              <a:t> 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A </a:t>
            </a:r>
            <a:r>
              <a:rPr lang="en-US" dirty="0" err="1" smtClean="0"/>
              <a:t>relop</a:t>
            </a:r>
            <a:r>
              <a:rPr lang="en-US" dirty="0" smtClean="0"/>
              <a:t> B </a:t>
            </a:r>
            <a:r>
              <a:rPr lang="en-US" dirty="0" err="1" smtClean="0"/>
              <a:t>goto</a:t>
            </a:r>
            <a:r>
              <a:rPr lang="en-US" dirty="0" smtClean="0"/>
              <a:t> 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TRUE –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FALSE –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or B and 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Is the three address sequence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T1=B and 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T2= A or T1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 &lt; B then 1 else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 smtClean="0"/>
              <a:t>if A &lt; B </a:t>
            </a:r>
            <a:r>
              <a:rPr lang="en-US" dirty="0" err="1" smtClean="0"/>
              <a:t>goto</a:t>
            </a:r>
            <a:r>
              <a:rPr lang="en-US" dirty="0" smtClean="0"/>
              <a:t> (4)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T=0</a:t>
            </a:r>
          </a:p>
          <a:p>
            <a:pPr marL="457200" indent="-457200">
              <a:buAutoNum type="arabicParenBoth"/>
            </a:pPr>
            <a:r>
              <a:rPr lang="en-US" dirty="0" err="1" smtClean="0"/>
              <a:t>Goto</a:t>
            </a:r>
            <a:r>
              <a:rPr lang="en-US" dirty="0" smtClean="0"/>
              <a:t> (5)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 = 1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A </a:t>
            </a:r>
            <a:r>
              <a:rPr lang="en-US" dirty="0" smtClean="0"/>
              <a:t>&lt; B or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Both"/>
            </a:pPr>
            <a:r>
              <a:rPr lang="en-US" dirty="0" smtClean="0"/>
              <a:t>if A &lt; B </a:t>
            </a:r>
            <a:r>
              <a:rPr lang="en-US" dirty="0" err="1" smtClean="0"/>
              <a:t>goto</a:t>
            </a:r>
            <a:r>
              <a:rPr lang="en-US" dirty="0" smtClean="0"/>
              <a:t> (4)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T=0</a:t>
            </a:r>
          </a:p>
          <a:p>
            <a:pPr marL="457200" indent="-457200">
              <a:buAutoNum type="arabicParenBoth"/>
            </a:pPr>
            <a:r>
              <a:rPr lang="en-US" dirty="0" err="1" smtClean="0"/>
              <a:t>Goto</a:t>
            </a:r>
            <a:r>
              <a:rPr lang="en-US" dirty="0" smtClean="0"/>
              <a:t> (5)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 = 1</a:t>
            </a:r>
          </a:p>
          <a:p>
            <a:pPr marL="457200" indent="-457200">
              <a:buAutoNum type="arabicParenBoth"/>
            </a:pPr>
            <a:r>
              <a:rPr lang="en-US" dirty="0" smtClean="0"/>
              <a:t>T2 = T1 or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 Rules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066800"/>
          <a:ext cx="7923214" cy="563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0"/>
                <a:gridCol w="5027614"/>
              </a:tblGrid>
              <a:tr h="37123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Rule</a:t>
                      </a:r>
                      <a:endParaRPr lang="en-US" dirty="0"/>
                    </a:p>
                  </a:txBody>
                  <a:tcPr/>
                </a:tc>
              </a:tr>
              <a:tr h="1628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 New" pitchFamily="49" charset="0"/>
                        </a:rPr>
                        <a:t>E </a:t>
                      </a:r>
                      <a:r>
                        <a:rPr lang="en-US" sz="2400" dirty="0" smtClean="0">
                          <a:latin typeface="Courier New" pitchFamily="49" charset="0"/>
                          <a:sym typeface="Wingdings" pitchFamily="2" charset="2"/>
                        </a:rPr>
                        <a:t> E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(1)</a:t>
                      </a:r>
                      <a:r>
                        <a:rPr lang="en-US" sz="2400" b="1" dirty="0" smtClean="0">
                          <a:latin typeface="Courier New" pitchFamily="49" charset="0"/>
                          <a:sym typeface="Wingdings" pitchFamily="2" charset="2"/>
                        </a:rPr>
                        <a:t>or</a:t>
                      </a:r>
                      <a:r>
                        <a:rPr lang="en-US" sz="2400" dirty="0" smtClean="0">
                          <a:latin typeface="Courier New" pitchFamily="49" charset="0"/>
                          <a:sym typeface="Wingdings" pitchFamily="2" charset="2"/>
                        </a:rPr>
                        <a:t> E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(2) 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= new Temp()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 PLACE = 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Gen(T= </a:t>
                      </a:r>
                      <a:r>
                        <a:rPr lang="en-US" sz="2400" dirty="0" smtClean="0">
                          <a:latin typeface="Courier New" pitchFamily="49" charset="0"/>
                          <a:sym typeface="Wingdings" pitchFamily="2" charset="2"/>
                        </a:rPr>
                        <a:t>E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.place or </a:t>
                      </a:r>
                      <a:r>
                        <a:rPr lang="en-US" sz="2400" dirty="0" smtClean="0">
                          <a:latin typeface="Courier New" pitchFamily="49" charset="0"/>
                          <a:sym typeface="Wingdings" pitchFamily="2" charset="2"/>
                        </a:rPr>
                        <a:t>E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(2)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.place)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3638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 New" pitchFamily="49" charset="0"/>
                        </a:rPr>
                        <a:t>E </a:t>
                      </a:r>
                      <a:r>
                        <a:rPr lang="en-US" sz="2400" dirty="0" smtClean="0">
                          <a:latin typeface="Courier New" pitchFamily="49" charset="0"/>
                          <a:sym typeface="Wingdings" pitchFamily="2" charset="2"/>
                        </a:rPr>
                        <a:t> id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(1)</a:t>
                      </a:r>
                      <a:r>
                        <a:rPr lang="en-US" sz="2400" b="1" dirty="0" err="1" smtClean="0">
                          <a:latin typeface="Courier New" pitchFamily="49" charset="0"/>
                          <a:sym typeface="Wingdings" pitchFamily="2" charset="2"/>
                        </a:rPr>
                        <a:t>relop</a:t>
                      </a:r>
                      <a:r>
                        <a:rPr lang="en-US" sz="2400" dirty="0" smtClean="0">
                          <a:latin typeface="Courier New" pitchFamily="49" charset="0"/>
                          <a:sym typeface="Wingdings" pitchFamily="2" charset="2"/>
                        </a:rPr>
                        <a:t> id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(2) 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= new Temp()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E. PLACE = 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Gen(if id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(1)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.place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relop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lang="en-US" sz="2400" baseline="30000" dirty="0" smtClean="0">
                          <a:latin typeface="Courier New" pitchFamily="49" charset="0"/>
                          <a:sym typeface="Wingdings" pitchFamily="2" charset="2"/>
                        </a:rPr>
                        <a:t>(2)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.place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NEXTQUAD + 3)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 (T=0)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 (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NEXTQUAD + 2)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 (T=1)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Short-Circuit Boolean Expressions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800600"/>
          </a:xfrm>
          <a:ln/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Some language semantics decree that boolean expressions have so-called short-circuit semantics.</a:t>
            </a:r>
          </a:p>
          <a:p>
            <a:pPr marL="741363" lvl="1" indent="-284163"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In this case, computing boolean operations may also have flow-of-control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Example:</a:t>
            </a:r>
            <a:br>
              <a:rPr lang="en-US"/>
            </a:br>
            <a:r>
              <a:rPr lang="en-US"/>
              <a:t>	if ( x &lt; 100 || x &gt; 200 &amp;&amp;  x != y )  x = 0;</a:t>
            </a:r>
            <a:br>
              <a:rPr lang="en-US"/>
            </a:br>
            <a:r>
              <a:rPr lang="en-US"/>
              <a:t>Translation:</a:t>
            </a:r>
            <a:br>
              <a:rPr lang="en-US"/>
            </a:br>
            <a:r>
              <a:rPr lang="en-US"/>
              <a:t>	if x &lt; 100 goto L2</a:t>
            </a:r>
            <a:br>
              <a:rPr lang="en-US"/>
            </a:br>
            <a:r>
              <a:rPr lang="en-US"/>
              <a:t>	ifFalse x &gt;200 goto L1</a:t>
            </a:r>
            <a:br>
              <a:rPr lang="en-US"/>
            </a:br>
            <a:r>
              <a:rPr lang="en-US"/>
              <a:t>	ifFalse x != y goto L1</a:t>
            </a:r>
            <a:br>
              <a:rPr lang="en-US"/>
            </a:br>
            <a:r>
              <a:rPr lang="en-US"/>
              <a:t>L2:  x = 0</a:t>
            </a:r>
            <a:br>
              <a:rPr lang="en-US"/>
            </a:br>
            <a:r>
              <a:rPr lang="en-US"/>
              <a:t>L1: 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A27-AC0B-4940-9688-EECFDD334C7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20980</TotalTime>
  <Words>1136</Words>
  <Application>Microsoft Office PowerPoint</Application>
  <PresentationFormat>On-screen Show (4:3)</PresentationFormat>
  <Paragraphs>208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Syntax Directed Translation of Intermediate Code</vt:lpstr>
      <vt:lpstr>Syntax-Directed Translation of Intermediate Code</vt:lpstr>
      <vt:lpstr>Boolean Expressions</vt:lpstr>
      <vt:lpstr>Methods of Translating Boolean Expressions</vt:lpstr>
      <vt:lpstr>Numerical Representation</vt:lpstr>
      <vt:lpstr>If A &lt; B then 1 else 0</vt:lpstr>
      <vt:lpstr>If A &lt; B or C</vt:lpstr>
      <vt:lpstr>Semantic Rules</vt:lpstr>
      <vt:lpstr>Short-Circuit Boolean Expressions</vt:lpstr>
      <vt:lpstr>Flow-of-Control Statements</vt:lpstr>
      <vt:lpstr>Flow-of-Control Translations</vt:lpstr>
      <vt:lpstr>Control-Flow Boolean Expressions</vt:lpstr>
      <vt:lpstr>Avoiding Redundant Gotos, Backpatching</vt:lpstr>
      <vt:lpstr>Java Bytecode, Virtual Machine Instructions</vt:lpstr>
      <vt:lpstr>Displaying Bytecode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Nancy McCracken</dc:creator>
  <cp:lastModifiedBy>Valliammai</cp:lastModifiedBy>
  <cp:revision>55</cp:revision>
  <cp:lastPrinted>1601-01-01T00:00:00Z</cp:lastPrinted>
  <dcterms:created xsi:type="dcterms:W3CDTF">2005-06-09T14:28:13Z</dcterms:created>
  <dcterms:modified xsi:type="dcterms:W3CDTF">2017-08-20T03:02:46Z</dcterms:modified>
</cp:coreProperties>
</file>