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7AC76E6-4856-42BA-A0C6-99742A2DE45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ED98D3A-BEE3-4974-9ED3-35B535127CD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FEC3E-1ABB-485E-8B8F-BACC6E4FA66F}" type="slidenum">
              <a:rPr lang="en-US"/>
              <a:pPr/>
              <a:t>1</a:t>
            </a:fld>
            <a:endParaRPr lang="en-US"/>
          </a:p>
        </p:txBody>
      </p:sp>
      <p:sp>
        <p:nvSpPr>
          <p:cNvPr id="368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B3DD53-27D1-438E-9757-56F91ADB7F56}" type="slidenum">
              <a:rPr lang="en-US"/>
              <a:pPr/>
              <a:t>10</a:t>
            </a:fld>
            <a:endParaRPr lang="en-US"/>
          </a:p>
        </p:txBody>
      </p:sp>
      <p:sp>
        <p:nvSpPr>
          <p:cNvPr id="460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1B87E0-6C95-492E-B6FB-3AD9A5C5DE66}" type="slidenum">
              <a:rPr lang="en-US"/>
              <a:pPr/>
              <a:t>11</a:t>
            </a:fld>
            <a:endParaRPr lang="en-US"/>
          </a:p>
        </p:txBody>
      </p:sp>
      <p:sp>
        <p:nvSpPr>
          <p:cNvPr id="47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1F094F-39D0-4B12-8D8C-BF7BB1851F12}" type="slidenum">
              <a:rPr lang="en-US"/>
              <a:pPr/>
              <a:t>12</a:t>
            </a:fld>
            <a:endParaRPr lang="en-US"/>
          </a:p>
        </p:txBody>
      </p:sp>
      <p:sp>
        <p:nvSpPr>
          <p:cNvPr id="48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7C78F-45A3-44A5-B939-E890A4BD8E0B}" type="slidenum">
              <a:rPr lang="en-US"/>
              <a:pPr/>
              <a:t>13</a:t>
            </a:fld>
            <a:endParaRPr lang="en-US"/>
          </a:p>
        </p:txBody>
      </p:sp>
      <p:sp>
        <p:nvSpPr>
          <p:cNvPr id="49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79CA4C-8C23-4622-89EF-682A2088579E}" type="slidenum">
              <a:rPr lang="en-US"/>
              <a:pPr/>
              <a:t>14</a:t>
            </a:fld>
            <a:endParaRPr lang="en-US"/>
          </a:p>
        </p:txBody>
      </p:sp>
      <p:sp>
        <p:nvSpPr>
          <p:cNvPr id="501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D054F-1EA1-4CC6-8261-907FC0DA7A7F}" type="slidenum">
              <a:rPr lang="en-US"/>
              <a:pPr/>
              <a:t>15</a:t>
            </a:fld>
            <a:endParaRPr lang="en-US"/>
          </a:p>
        </p:txBody>
      </p:sp>
      <p:sp>
        <p:nvSpPr>
          <p:cNvPr id="512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9D6C8C-C55F-4BEB-977E-774D718BE4EA}" type="slidenum">
              <a:rPr lang="en-US"/>
              <a:pPr/>
              <a:t>16</a:t>
            </a:fld>
            <a:endParaRPr lang="en-US"/>
          </a:p>
        </p:txBody>
      </p:sp>
      <p:sp>
        <p:nvSpPr>
          <p:cNvPr id="522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2D4D7A-8C61-4D7F-88CA-532C46E72388}" type="slidenum">
              <a:rPr lang="en-US"/>
              <a:pPr/>
              <a:t>17</a:t>
            </a:fld>
            <a:endParaRPr lang="en-US"/>
          </a:p>
        </p:txBody>
      </p:sp>
      <p:sp>
        <p:nvSpPr>
          <p:cNvPr id="532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287D6-B143-4ADC-AFB6-CE12C161487D}" type="slidenum">
              <a:rPr lang="en-US"/>
              <a:pPr/>
              <a:t>18</a:t>
            </a:fld>
            <a:endParaRPr lang="en-US"/>
          </a:p>
        </p:txBody>
      </p:sp>
      <p:sp>
        <p:nvSpPr>
          <p:cNvPr id="54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C79E8-BC6D-42AF-98F8-85939AAF3CA3}" type="slidenum">
              <a:rPr lang="en-US"/>
              <a:pPr/>
              <a:t>2</a:t>
            </a:fld>
            <a:endParaRPr lang="en-US"/>
          </a:p>
        </p:txBody>
      </p:sp>
      <p:sp>
        <p:nvSpPr>
          <p:cNvPr id="378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761E7F-12BF-4BEB-BA17-784AF8E97D32}" type="slidenum">
              <a:rPr lang="en-US"/>
              <a:pPr/>
              <a:t>3</a:t>
            </a:fld>
            <a:endParaRPr lang="en-US"/>
          </a:p>
        </p:txBody>
      </p:sp>
      <p:sp>
        <p:nvSpPr>
          <p:cNvPr id="389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C1639-AA2A-4E91-A15A-F10B601748DA}" type="slidenum">
              <a:rPr lang="en-US"/>
              <a:pPr/>
              <a:t>4</a:t>
            </a:fld>
            <a:endParaRPr lang="en-US"/>
          </a:p>
        </p:txBody>
      </p:sp>
      <p:sp>
        <p:nvSpPr>
          <p:cNvPr id="399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C2755-37B4-4431-9FE5-98C5B0FC344C}" type="slidenum">
              <a:rPr lang="en-US"/>
              <a:pPr/>
              <a:t>5</a:t>
            </a:fld>
            <a:endParaRPr lang="en-US"/>
          </a:p>
        </p:txBody>
      </p:sp>
      <p:sp>
        <p:nvSpPr>
          <p:cNvPr id="40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2F4DB-7A53-4CF2-AB72-EAA55B4C1117}" type="slidenum">
              <a:rPr lang="en-US"/>
              <a:pPr/>
              <a:t>6</a:t>
            </a:fld>
            <a:endParaRPr lang="en-US"/>
          </a:p>
        </p:txBody>
      </p:sp>
      <p:sp>
        <p:nvSpPr>
          <p:cNvPr id="41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37DD23-8901-4BAA-8538-A6A25D1349AA}" type="slidenum">
              <a:rPr lang="en-US"/>
              <a:pPr/>
              <a:t>7</a:t>
            </a:fld>
            <a:endParaRPr lang="en-US"/>
          </a:p>
        </p:txBody>
      </p:sp>
      <p:sp>
        <p:nvSpPr>
          <p:cNvPr id="43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B4F90D-CA56-4458-ACAA-B5A6CAF5A26D}" type="slidenum">
              <a:rPr lang="en-US"/>
              <a:pPr/>
              <a:t>8</a:t>
            </a:fld>
            <a:endParaRPr lang="en-US"/>
          </a:p>
        </p:txBody>
      </p:sp>
      <p:sp>
        <p:nvSpPr>
          <p:cNvPr id="44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D277C7-0F5D-4E91-8A57-B599311250E6}" type="slidenum">
              <a:rPr lang="en-US"/>
              <a:pPr/>
              <a:t>9</a:t>
            </a:fld>
            <a:endParaRPr lang="en-US"/>
          </a:p>
        </p:txBody>
      </p:sp>
      <p:sp>
        <p:nvSpPr>
          <p:cNvPr id="45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584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4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584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584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584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584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585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585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585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585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585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585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585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585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585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87381E3-1C29-41D5-AB7F-91FBF8064A1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58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8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diamond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FC478C-CD6F-45B9-A6E1-1978D3C80E0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E40C62-E8DD-42D3-923C-26653C48E0E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7948DF-3989-4F61-994C-03C0464D4A1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D83CE7-472B-4C38-928A-74FBCD6170A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CDE208-165B-45E1-8B57-DCEF4BFF88F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179B02-A2B1-4644-B3A1-0EC3F54E3E6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89125F-D21B-429D-800C-02E66920B5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853309-A7D7-4C6C-A9BC-7BF65D457D8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010013-2689-47F7-98C8-2413793849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8CFB5F-8C68-4098-ACB6-989AB75DF2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>
    <p:diamond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2179ABE9-763A-4643-B776-4903A708854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482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482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482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2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482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48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3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>
    <p:diamond/>
  </p:transition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    OPERATORS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81000" y="517525"/>
            <a:ext cx="8458200" cy="634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u="sng">
                <a:solidFill>
                  <a:schemeClr val="bg2"/>
                </a:solidFill>
              </a:rPr>
              <a:t>Unsigned Right Shift Operator :</a:t>
            </a:r>
            <a:r>
              <a:rPr lang="en-US" sz="2000"/>
              <a:t> </a:t>
            </a:r>
          </a:p>
          <a:p>
            <a:pPr>
              <a:spcBef>
                <a:spcPct val="50000"/>
              </a:spcBef>
            </a:pPr>
            <a:r>
              <a:rPr lang="en-US" sz="2000"/>
              <a:t>	&gt;&gt;&gt; - unsigned right shift</a:t>
            </a:r>
          </a:p>
          <a:p>
            <a:pPr>
              <a:spcBef>
                <a:spcPct val="50000"/>
              </a:spcBef>
            </a:pPr>
            <a:r>
              <a:rPr lang="en-US" sz="2000" u="sng"/>
              <a:t>For Eg:</a:t>
            </a:r>
          </a:p>
          <a:p>
            <a:pPr>
              <a:spcBef>
                <a:spcPct val="50000"/>
              </a:spcBef>
            </a:pPr>
            <a:r>
              <a:rPr lang="en-US" sz="2000"/>
              <a:t>	int a = -1;          (-1 in binary as int) </a:t>
            </a:r>
          </a:p>
          <a:p>
            <a:pPr>
              <a:spcBef>
                <a:spcPct val="50000"/>
              </a:spcBef>
            </a:pPr>
            <a:r>
              <a:rPr lang="en-US" sz="2000"/>
              <a:t>	</a:t>
            </a:r>
            <a:r>
              <a:rPr lang="en-US" sz="2000" b="1"/>
              <a:t>11111111  11111111  11111111  11111111</a:t>
            </a:r>
          </a:p>
          <a:p>
            <a:pPr>
              <a:spcBef>
                <a:spcPct val="50000"/>
              </a:spcBef>
            </a:pPr>
            <a:r>
              <a:rPr lang="en-US" sz="2000"/>
              <a:t>	then a=a&gt;&gt;&gt;24</a:t>
            </a:r>
          </a:p>
          <a:p>
            <a:pPr>
              <a:spcBef>
                <a:spcPct val="50000"/>
              </a:spcBef>
            </a:pPr>
            <a:r>
              <a:rPr lang="en-US" sz="2000"/>
              <a:t>	</a:t>
            </a:r>
            <a:r>
              <a:rPr lang="en-US" sz="2000" u="sng"/>
              <a:t>ie:</a:t>
            </a:r>
            <a:r>
              <a:rPr lang="en-US" sz="2000"/>
              <a:t> unsigned right shift the -1 24 bits</a:t>
            </a:r>
          </a:p>
          <a:p>
            <a:pPr>
              <a:spcBef>
                <a:spcPct val="50000"/>
              </a:spcBef>
            </a:pPr>
            <a:r>
              <a:rPr lang="en-US" sz="2000"/>
              <a:t>	</a:t>
            </a:r>
            <a:r>
              <a:rPr lang="en-US" sz="2000" b="1"/>
              <a:t>00000000  00000000  00000000  11111111</a:t>
            </a:r>
            <a:r>
              <a:rPr lang="en-US" sz="2000"/>
              <a:t> (255 in binary as int)</a:t>
            </a:r>
          </a:p>
          <a:p>
            <a:pPr>
              <a:spcBef>
                <a:spcPct val="50000"/>
              </a:spcBef>
            </a:pPr>
            <a:r>
              <a:rPr lang="en-US" sz="2000" b="1" u="sng">
                <a:solidFill>
                  <a:schemeClr val="bg2"/>
                </a:solidFill>
              </a:rPr>
              <a:t>Bitwise Operator Assignments :</a:t>
            </a:r>
          </a:p>
          <a:p>
            <a:pPr>
              <a:spcBef>
                <a:spcPct val="50000"/>
              </a:spcBef>
            </a:pPr>
            <a:r>
              <a:rPr lang="en-US" sz="2000"/>
              <a:t>	Combines both assignment and bitwise operators.</a:t>
            </a:r>
          </a:p>
          <a:p>
            <a:pPr>
              <a:spcBef>
                <a:spcPct val="50000"/>
              </a:spcBef>
            </a:pPr>
            <a:r>
              <a:rPr lang="en-US" sz="2000"/>
              <a:t>		</a:t>
            </a:r>
            <a:r>
              <a:rPr lang="en-US" sz="2000" u="sng"/>
              <a:t>Eg:</a:t>
            </a:r>
            <a:r>
              <a:rPr lang="en-US" sz="2000"/>
              <a:t> </a:t>
            </a:r>
            <a:r>
              <a:rPr lang="en-US" sz="2000" b="1"/>
              <a:t>a=a&gt;&gt;4</a:t>
            </a:r>
            <a:r>
              <a:rPr lang="en-US" sz="2000"/>
              <a:t>   can be as,    </a:t>
            </a:r>
            <a:r>
              <a:rPr lang="en-US" sz="2000" b="1"/>
              <a:t>a&gt;&gt;=4</a:t>
            </a:r>
          </a:p>
          <a:p>
            <a:pPr>
              <a:spcBef>
                <a:spcPct val="50000"/>
              </a:spcBef>
            </a:pPr>
            <a:r>
              <a:rPr lang="en-US" sz="2000"/>
              <a:t>Likewise,  a=a|b   as   a|=b</a:t>
            </a:r>
          </a:p>
          <a:p>
            <a:pPr>
              <a:spcBef>
                <a:spcPct val="50000"/>
              </a:spcBef>
            </a:pPr>
            <a:endParaRPr lang="en-US" sz="2000" u="sng"/>
          </a:p>
          <a:p>
            <a:pPr>
              <a:spcBef>
                <a:spcPct val="50000"/>
              </a:spcBef>
            </a:pPr>
            <a:endParaRPr lang="en-US" sz="200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33400" y="762000"/>
            <a:ext cx="82296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u="sng">
                <a:solidFill>
                  <a:schemeClr val="bg2"/>
                </a:solidFill>
              </a:rPr>
              <a:t>RELATIONAL OPERATORS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/>
              <a:t>Determines the relationship that one operator has to the other.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/>
              <a:t>In Specific : 1. Equality   and   2. Ordering.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/>
              <a:t>The outcome of the operators is Boolean values(True or False)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/>
              <a:t>Used in Control Statements and Looping Statements.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u="sng">
                <a:solidFill>
                  <a:schemeClr val="bg2"/>
                </a:solidFill>
              </a:rPr>
              <a:t>Operators: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/>
              <a:t>  == Equal to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/>
              <a:t>  != Not Equal to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/>
              <a:t>  &gt; Greater than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/>
              <a:t>  &lt; Less than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/>
              <a:t>  &gt;= Greater than or equal to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/>
              <a:t>  &lt;= Less than or equal to </a:t>
            </a:r>
          </a:p>
          <a:p>
            <a:pPr>
              <a:spcBef>
                <a:spcPct val="50000"/>
              </a:spcBef>
            </a:pPr>
            <a:endParaRPr lang="en-US" sz="2000" u="sng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85800" y="685800"/>
            <a:ext cx="80772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u="sng">
                <a:solidFill>
                  <a:schemeClr val="bg2"/>
                </a:solidFill>
              </a:rPr>
              <a:t>BOOLEAN LOGICAL OPERATORS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000"/>
              <a:t>Operate only on Boolean operands (True / False).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000"/>
              <a:t>Two Boolean value combines to form resultant Boolean value.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2000" u="sng"/>
              <a:t>Operators:</a:t>
            </a:r>
          </a:p>
          <a:p>
            <a:pPr lvl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/>
              <a:t> &amp;    - Logical AND</a:t>
            </a:r>
          </a:p>
          <a:p>
            <a:pPr lvl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/>
              <a:t> |     - Logical OR</a:t>
            </a:r>
          </a:p>
          <a:p>
            <a:pPr lvl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/>
              <a:t> ^    - Logical XOR</a:t>
            </a:r>
          </a:p>
          <a:p>
            <a:pPr lvl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/>
              <a:t> ||    - Short circuit OR</a:t>
            </a:r>
          </a:p>
          <a:p>
            <a:pPr lvl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/>
              <a:t> &amp;&amp; - Short circuit AND</a:t>
            </a:r>
          </a:p>
          <a:p>
            <a:pPr lvl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/>
              <a:t> !     - Logical Unary NOT</a:t>
            </a:r>
          </a:p>
          <a:p>
            <a:pPr lvl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/>
              <a:t> &amp;=  - AND Assignment</a:t>
            </a:r>
          </a:p>
          <a:p>
            <a:pPr lvl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/>
              <a:t> !=   - OR Assignment</a:t>
            </a:r>
          </a:p>
          <a:p>
            <a:pPr lvl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/>
              <a:t> ^=  - EX-OR Assignment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33400" y="609600"/>
            <a:ext cx="830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62000" y="838200"/>
            <a:ext cx="79248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/>
              <a:t> ==  - Equal to</a:t>
            </a:r>
          </a:p>
          <a:p>
            <a:pPr lvl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/>
              <a:t> !=  - Not Equal to</a:t>
            </a:r>
          </a:p>
          <a:p>
            <a:pPr lvl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/>
              <a:t> ?:  - Ternary if-then-else</a:t>
            </a:r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r>
              <a:rPr lang="en-US" sz="2000" b="1" u="sng">
                <a:solidFill>
                  <a:schemeClr val="bg2"/>
                </a:solidFill>
              </a:rPr>
              <a:t>Short circuit Logical Operators</a:t>
            </a:r>
            <a:r>
              <a:rPr lang="en-US" sz="2000" b="1">
                <a:solidFill>
                  <a:schemeClr val="bg2"/>
                </a:solidFill>
              </a:rPr>
              <a:t>: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/>
              <a:t>Secondary version of Boolean AND and OR Operator.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/>
              <a:t>Produces the results as shortly as possible by skipping some circuit steps so that the processing time is saved.</a:t>
            </a:r>
          </a:p>
          <a:p>
            <a:pPr>
              <a:spcBef>
                <a:spcPct val="50000"/>
              </a:spcBef>
            </a:pPr>
            <a:endParaRPr lang="en-US" sz="2000" b="1"/>
          </a:p>
          <a:p>
            <a:pPr>
              <a:spcBef>
                <a:spcPct val="50000"/>
              </a:spcBef>
            </a:pPr>
            <a:endParaRPr lang="en-US" sz="2000" b="1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762000" y="533400"/>
            <a:ext cx="7924800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400" b="1" u="sng">
              <a:solidFill>
                <a:schemeClr val="bg2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sz="2400" b="1" u="sng">
                <a:solidFill>
                  <a:schemeClr val="bg2"/>
                </a:solidFill>
              </a:rPr>
              <a:t>ASSIGNMENT OPERATOR</a:t>
            </a:r>
          </a:p>
          <a:p>
            <a:pPr>
              <a:spcBef>
                <a:spcPct val="50000"/>
              </a:spcBef>
            </a:pPr>
            <a:r>
              <a:rPr lang="en-US" sz="2000"/>
              <a:t>	= - Assignment Operator (single equal to sign).</a:t>
            </a:r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r>
              <a:rPr lang="en-US" sz="2000" u="sng"/>
              <a:t>Syntax:</a:t>
            </a:r>
            <a:r>
              <a:rPr lang="en-US" sz="2000"/>
              <a:t> 	</a:t>
            </a:r>
            <a:r>
              <a:rPr lang="en-US" sz="2000" b="1"/>
              <a:t>var = expression</a:t>
            </a:r>
            <a:r>
              <a:rPr lang="en-US" sz="2000"/>
              <a:t>;</a:t>
            </a:r>
          </a:p>
          <a:p>
            <a:pPr>
              <a:spcBef>
                <a:spcPct val="50000"/>
              </a:spcBef>
            </a:pPr>
            <a:r>
              <a:rPr lang="en-US" sz="2000"/>
              <a:t>	</a:t>
            </a:r>
            <a:r>
              <a:rPr lang="en-US" sz="2000" u="sng"/>
              <a:t>Eg</a:t>
            </a:r>
            <a:r>
              <a:rPr lang="en-US" sz="2000"/>
              <a:t>:   x=y=z=100;</a:t>
            </a:r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r>
              <a:rPr lang="en-US" sz="2000"/>
              <a:t>	Chain of assignment of a value  - set of assignment of group of variables to a common value is easier.</a:t>
            </a:r>
            <a:endParaRPr lang="en-US" sz="2000" u="sng"/>
          </a:p>
          <a:p>
            <a:pPr>
              <a:spcBef>
                <a:spcPct val="50000"/>
              </a:spcBef>
            </a:pPr>
            <a:endParaRPr lang="en-US" sz="2000" b="1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81000" y="7620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04800" y="762000"/>
            <a:ext cx="88392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u="sng">
                <a:solidFill>
                  <a:schemeClr val="bg2"/>
                </a:solidFill>
              </a:rPr>
              <a:t>THE ? OPERATOR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	</a:t>
            </a:r>
            <a:r>
              <a:rPr lang="en-US" sz="2400"/>
              <a:t>A ternary operator (3 way) – replaces certain types of if-then-else statements.</a:t>
            </a:r>
          </a:p>
          <a:p>
            <a:pPr>
              <a:spcBef>
                <a:spcPct val="50000"/>
              </a:spcBef>
            </a:pPr>
            <a:r>
              <a:rPr lang="en-US" sz="2400" u="sng"/>
              <a:t>Syntax:</a:t>
            </a:r>
            <a:r>
              <a:rPr lang="en-US" sz="2400"/>
              <a:t>      </a:t>
            </a:r>
            <a:r>
              <a:rPr lang="en-US" sz="2400" b="1"/>
              <a:t>exp1?exp2:exp3</a:t>
            </a:r>
          </a:p>
          <a:p>
            <a:pPr>
              <a:spcBef>
                <a:spcPct val="50000"/>
              </a:spcBef>
            </a:pPr>
            <a:r>
              <a:rPr lang="en-US" sz="2400"/>
              <a:t>		Condition 	:exp1</a:t>
            </a:r>
          </a:p>
          <a:p>
            <a:pPr>
              <a:spcBef>
                <a:spcPct val="50000"/>
              </a:spcBef>
            </a:pPr>
            <a:r>
              <a:rPr lang="en-US" sz="2400"/>
              <a:t>		True		: exp2</a:t>
            </a:r>
          </a:p>
          <a:p>
            <a:pPr>
              <a:spcBef>
                <a:spcPct val="50000"/>
              </a:spcBef>
            </a:pPr>
            <a:r>
              <a:rPr lang="en-US" sz="2400"/>
              <a:t>		False		:exp3</a:t>
            </a:r>
            <a:endParaRPr lang="en-US" sz="2400" u="sng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990600" y="838200"/>
            <a:ext cx="73914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u="sng">
                <a:solidFill>
                  <a:schemeClr val="bg2"/>
                </a:solidFill>
              </a:rPr>
              <a:t>OPERATOR PRECEDENCE</a:t>
            </a:r>
          </a:p>
          <a:p>
            <a:pPr>
              <a:spcBef>
                <a:spcPct val="50000"/>
              </a:spcBef>
            </a:pPr>
            <a:r>
              <a:rPr lang="en-US" sz="2400"/>
              <a:t>Preference to operators from Highest to Lowest</a:t>
            </a:r>
          </a:p>
          <a:p>
            <a:pPr>
              <a:spcBef>
                <a:spcPct val="50000"/>
              </a:spcBef>
            </a:pPr>
            <a:r>
              <a:rPr lang="en-US" sz="2400"/>
              <a:t>	1. Parantheses</a:t>
            </a:r>
          </a:p>
          <a:p>
            <a:pPr>
              <a:spcBef>
                <a:spcPct val="50000"/>
              </a:spcBef>
            </a:pPr>
            <a:r>
              <a:rPr lang="en-US" sz="2400"/>
              <a:t>	2. Square Brackets</a:t>
            </a:r>
          </a:p>
          <a:p>
            <a:pPr>
              <a:spcBef>
                <a:spcPct val="50000"/>
              </a:spcBef>
            </a:pPr>
            <a:r>
              <a:rPr lang="en-US" sz="2400"/>
              <a:t>	3. Dot Operators</a:t>
            </a:r>
          </a:p>
          <a:p>
            <a:pPr>
              <a:spcBef>
                <a:spcPct val="50000"/>
              </a:spcBef>
            </a:pPr>
            <a:r>
              <a:rPr lang="en-US" sz="2400"/>
              <a:t>	4. Arithmetic Operators</a:t>
            </a:r>
          </a:p>
          <a:p>
            <a:pPr>
              <a:spcBef>
                <a:spcPct val="50000"/>
              </a:spcBef>
            </a:pPr>
            <a:r>
              <a:rPr lang="en-US" sz="2400"/>
              <a:t>	5. Other Operators</a:t>
            </a:r>
          </a:p>
          <a:p>
            <a:pPr>
              <a:spcBef>
                <a:spcPct val="50000"/>
              </a:spcBef>
            </a:pPr>
            <a:r>
              <a:rPr lang="en-US" sz="2400"/>
              <a:t>Technically, they are called as </a:t>
            </a:r>
            <a:r>
              <a:rPr lang="en-US" sz="2400" b="1"/>
              <a:t>Seperators</a:t>
            </a:r>
          </a:p>
          <a:p>
            <a:pPr>
              <a:spcBef>
                <a:spcPct val="50000"/>
              </a:spcBef>
            </a:pPr>
            <a:endParaRPr lang="en-US" sz="2400" b="1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09600" y="609600"/>
            <a:ext cx="8153400" cy="57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 </a:t>
            </a:r>
            <a:r>
              <a:rPr lang="en-US" sz="2400" b="1" u="sng">
                <a:solidFill>
                  <a:schemeClr val="bg2"/>
                </a:solidFill>
              </a:rPr>
              <a:t>STEPS TO EVALUATE AN EXPRESSION</a:t>
            </a:r>
          </a:p>
          <a:p>
            <a:pPr algn="ctr">
              <a:spcBef>
                <a:spcPct val="50000"/>
              </a:spcBef>
            </a:pPr>
            <a:endParaRPr lang="en-US" sz="2400" b="1" u="sng">
              <a:solidFill>
                <a:schemeClr val="bg2"/>
              </a:solidFill>
            </a:endParaRP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/>
              <a:t>Evaluate the sub expression from left to right if paranthesized.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endParaRPr lang="en-US" sz="2000"/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/>
              <a:t>Evaluate the arithmetic expression from left to right using the rules of precedence.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endParaRPr lang="en-US" sz="2000"/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/>
              <a:t>Highest Precedenc e is given to expression with in paranthesis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endParaRPr lang="en-US" sz="2000"/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/>
              <a:t>Apply the associative rule if more operators of the same precedence occurs.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endParaRPr lang="en-US" sz="2000"/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/>
              <a:t>Evaluate innermost sub expression if the paranthesis are nested.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219200" y="914400"/>
            <a:ext cx="68580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endParaRPr lang="en-US" sz="2400" b="1" u="sng">
              <a:solidFill>
                <a:schemeClr val="bg2"/>
              </a:solidFill>
            </a:endParaRPr>
          </a:p>
          <a:p>
            <a:pPr marL="342900" indent="-342900" algn="ctr">
              <a:spcBef>
                <a:spcPct val="50000"/>
              </a:spcBef>
            </a:pPr>
            <a:r>
              <a:rPr lang="en-US" sz="2400" b="1" u="sng">
                <a:solidFill>
                  <a:schemeClr val="bg2"/>
                </a:solidFill>
              </a:rPr>
              <a:t>SPECIAL OPERATORS</a:t>
            </a:r>
          </a:p>
          <a:p>
            <a:pPr marL="342900" indent="-342900" algn="ctr">
              <a:spcBef>
                <a:spcPct val="50000"/>
              </a:spcBef>
            </a:pPr>
            <a:endParaRPr lang="en-US" sz="2400" b="1" u="sng">
              <a:solidFill>
                <a:schemeClr val="bg2"/>
              </a:solidFill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400"/>
              <a:t>Instance of  Operators</a:t>
            </a:r>
          </a:p>
          <a:p>
            <a:pPr marL="342900" indent="-342900">
              <a:spcBef>
                <a:spcPct val="50000"/>
              </a:spcBef>
            </a:pPr>
            <a:r>
              <a:rPr lang="en-US" sz="2400"/>
              <a:t>2. Member Selection Operator(. Operator)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762000" y="838200"/>
            <a:ext cx="7848600" cy="266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u="sng" dirty="0" smtClean="0">
                <a:solidFill>
                  <a:schemeClr val="bg2"/>
                </a:solidFill>
              </a:rPr>
              <a:t>OUTLINE</a:t>
            </a:r>
            <a:endParaRPr lang="en-US" sz="3200" u="sng" dirty="0">
              <a:solidFill>
                <a:schemeClr val="bg2"/>
              </a:solidFill>
            </a:endParaRP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ü"/>
            </a:pPr>
            <a:r>
              <a:rPr lang="en-US" dirty="0" smtClean="0"/>
              <a:t>What </a:t>
            </a:r>
            <a:r>
              <a:rPr lang="en-US" dirty="0"/>
              <a:t>is a Operator?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ü"/>
            </a:pPr>
            <a:r>
              <a:rPr lang="en-US" dirty="0"/>
              <a:t>Types of Operators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ü"/>
            </a:pPr>
            <a:r>
              <a:rPr lang="en-US" dirty="0"/>
              <a:t>Operator Precedence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ü"/>
            </a:pPr>
            <a:r>
              <a:rPr lang="en-US" dirty="0"/>
              <a:t>Using </a:t>
            </a:r>
            <a:r>
              <a:rPr lang="en-US" dirty="0" smtClean="0"/>
              <a:t>Parenthesis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33400" y="762000"/>
            <a:ext cx="8001000" cy="454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u="sng">
                <a:solidFill>
                  <a:schemeClr val="bg2"/>
                </a:solidFill>
              </a:rPr>
              <a:t>OPERATORS</a:t>
            </a:r>
          </a:p>
          <a:p>
            <a:pPr algn="ctr">
              <a:spcBef>
                <a:spcPct val="50000"/>
              </a:spcBef>
            </a:pPr>
            <a:endParaRPr lang="en-US" sz="2000" u="sng">
              <a:solidFill>
                <a:schemeClr val="bg2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/>
              <a:t>	Operators perform some operations on the variables.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endParaRPr lang="en-US" sz="2000"/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/>
              <a:t>		</a:t>
            </a:r>
            <a:r>
              <a:rPr lang="en-US" sz="2000" u="sng"/>
              <a:t>Eg:</a:t>
            </a:r>
            <a:r>
              <a:rPr lang="en-US" sz="2000"/>
              <a:t> a+b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/>
              <a:t>			a,b – variables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/>
              <a:t>			+    - operator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/>
              <a:t>	The “+” is a symbol that says the computer to perform some mathematical or arithmetic manipulation.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endParaRPr lang="en-US" sz="200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85800" y="685800"/>
            <a:ext cx="7924800" cy="346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u="sng">
                <a:solidFill>
                  <a:schemeClr val="bg2"/>
                </a:solidFill>
              </a:rPr>
              <a:t>TYPES OF OPERATORS</a:t>
            </a:r>
          </a:p>
          <a:p>
            <a:pPr>
              <a:spcBef>
                <a:spcPct val="50000"/>
              </a:spcBef>
            </a:pPr>
            <a:endParaRPr lang="en-US">
              <a:solidFill>
                <a:schemeClr val="bg2"/>
              </a:solidFill>
            </a:endParaRP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/>
              <a:t>Arithmetic Operator 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/>
              <a:t>Bitwise Operator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/>
              <a:t>Relational Operator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/>
              <a:t>Boolean Logical Operator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/>
              <a:t>Assignment Operator</a:t>
            </a:r>
          </a:p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/>
              <a:t>The ? Operator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62000" y="762000"/>
            <a:ext cx="78486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sz="2400" b="1" u="sng">
                <a:solidFill>
                  <a:schemeClr val="bg2"/>
                </a:solidFill>
              </a:rPr>
              <a:t>ARITHMETIC OPERATORS</a:t>
            </a:r>
          </a:p>
          <a:p>
            <a:pPr marL="342900" indent="-342900" algn="ctr">
              <a:spcBef>
                <a:spcPct val="50000"/>
              </a:spcBef>
            </a:pPr>
            <a:endParaRPr lang="en-US" u="sng"/>
          </a:p>
          <a:p>
            <a:pPr marL="342900" indent="-342900">
              <a:spcBef>
                <a:spcPct val="50000"/>
              </a:spcBef>
            </a:pPr>
            <a:r>
              <a:rPr lang="en-US" sz="2000"/>
              <a:t>The Operands must be of numeric type (can’t be used in boolean types)</a:t>
            </a:r>
          </a:p>
          <a:p>
            <a:pPr marL="342900" indent="-342900">
              <a:spcBef>
                <a:spcPct val="50000"/>
              </a:spcBef>
            </a:pPr>
            <a:endParaRPr lang="en-US"/>
          </a:p>
          <a:p>
            <a:pPr marL="342900" indent="-342900">
              <a:spcBef>
                <a:spcPct val="50000"/>
              </a:spcBef>
            </a:pPr>
            <a:r>
              <a:rPr lang="en-US" sz="2000" b="1" u="sng">
                <a:solidFill>
                  <a:schemeClr val="bg2"/>
                </a:solidFill>
              </a:rPr>
              <a:t>Basic Arithmetic Operators</a:t>
            </a:r>
            <a:r>
              <a:rPr lang="en-US" sz="2000" b="1" u="sng"/>
              <a:t> </a:t>
            </a:r>
            <a:r>
              <a:rPr lang="en-US" sz="2000" b="1" u="sng">
                <a:solidFill>
                  <a:schemeClr val="bg2"/>
                </a:solidFill>
              </a:rPr>
              <a:t>:</a:t>
            </a:r>
            <a:endParaRPr lang="en-US" sz="2000" b="1">
              <a:solidFill>
                <a:schemeClr val="bg2"/>
              </a:solidFill>
            </a:endParaRP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000"/>
              <a:t>Addition 	 - + (unary plus)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000"/>
              <a:t>Subtraction 	 - – (unary minus – negates a value)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000"/>
              <a:t>Multiplication - *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000"/>
              <a:t>Division 	 - / (applied to operands – answer shouldn’t have    fractional component)</a:t>
            </a:r>
            <a:endParaRPr lang="en-US" sz="2000" u="sng"/>
          </a:p>
          <a:p>
            <a:pPr marL="342900" indent="-342900">
              <a:spcBef>
                <a:spcPct val="50000"/>
              </a:spcBef>
            </a:pPr>
            <a:endParaRPr lang="en-US" sz="2000" u="sng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077200" cy="557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sng">
                <a:solidFill>
                  <a:schemeClr val="bg2"/>
                </a:solidFill>
              </a:rPr>
              <a:t>Modulus Operator :</a:t>
            </a:r>
          </a:p>
          <a:p>
            <a:pPr>
              <a:spcBef>
                <a:spcPct val="50000"/>
              </a:spcBef>
            </a:pPr>
            <a:r>
              <a:rPr lang="en-US" sz="2000"/>
              <a:t>%    -	Returns the reminder of the division</a:t>
            </a:r>
          </a:p>
          <a:p>
            <a:pPr>
              <a:spcBef>
                <a:spcPct val="50000"/>
              </a:spcBef>
            </a:pPr>
            <a:r>
              <a:rPr lang="en-US" sz="2000"/>
              <a:t>	Applied to floating point also for integers</a:t>
            </a:r>
          </a:p>
          <a:p>
            <a:pPr>
              <a:spcBef>
                <a:spcPct val="50000"/>
              </a:spcBef>
            </a:pPr>
            <a:r>
              <a:rPr lang="en-US" sz="2000"/>
              <a:t>	The sign of the result is always the sign of the first 	operand(dividend).</a:t>
            </a:r>
          </a:p>
          <a:p>
            <a:pPr>
              <a:spcBef>
                <a:spcPct val="50000"/>
              </a:spcBef>
            </a:pPr>
            <a:r>
              <a:rPr lang="en-US" sz="2000" b="1" u="sng">
                <a:solidFill>
                  <a:schemeClr val="bg2"/>
                </a:solidFill>
              </a:rPr>
              <a:t>Arithmetic Assignment Operators :</a:t>
            </a:r>
          </a:p>
          <a:p>
            <a:pPr>
              <a:spcBef>
                <a:spcPct val="50000"/>
              </a:spcBef>
            </a:pPr>
            <a:r>
              <a:rPr lang="en-US"/>
              <a:t>	</a:t>
            </a:r>
            <a:r>
              <a:rPr lang="en-US" sz="2000"/>
              <a:t>A Special Operator combines arithmetic operator with assignment</a:t>
            </a:r>
          </a:p>
          <a:p>
            <a:pPr>
              <a:spcBef>
                <a:spcPct val="50000"/>
              </a:spcBef>
            </a:pPr>
            <a:r>
              <a:rPr lang="en-US" sz="2000"/>
              <a:t>	</a:t>
            </a:r>
            <a:r>
              <a:rPr lang="en-US" sz="2000" u="sng"/>
              <a:t>Eg:</a:t>
            </a:r>
            <a:r>
              <a:rPr lang="en-US" sz="2000"/>
              <a:t>   a=a+4 ;  can be as,    a+=4;</a:t>
            </a:r>
          </a:p>
          <a:p>
            <a:pPr>
              <a:spcBef>
                <a:spcPct val="50000"/>
              </a:spcBef>
            </a:pPr>
            <a:r>
              <a:rPr lang="en-US" sz="2000"/>
              <a:t>		Likewise, -= ; *= ; /= ; %= ;</a:t>
            </a:r>
          </a:p>
          <a:p>
            <a:pPr>
              <a:spcBef>
                <a:spcPct val="50000"/>
              </a:spcBef>
            </a:pPr>
            <a:r>
              <a:rPr lang="en-US" sz="2000"/>
              <a:t>	</a:t>
            </a:r>
            <a:r>
              <a:rPr lang="en-US" sz="2000" u="sng"/>
              <a:t>Syntax:</a:t>
            </a:r>
            <a:r>
              <a:rPr lang="en-US" sz="2000"/>
              <a:t> </a:t>
            </a:r>
            <a:r>
              <a:rPr lang="en-US" sz="2000" b="1"/>
              <a:t>var =var  op expression;</a:t>
            </a:r>
          </a:p>
          <a:p>
            <a:pPr>
              <a:spcBef>
                <a:spcPct val="50000"/>
              </a:spcBef>
            </a:pPr>
            <a:r>
              <a:rPr lang="en-US" sz="2000"/>
              <a:t>			can be as,</a:t>
            </a:r>
          </a:p>
          <a:p>
            <a:pPr>
              <a:spcBef>
                <a:spcPct val="50000"/>
              </a:spcBef>
            </a:pPr>
            <a:r>
              <a:rPr lang="en-US" sz="2000"/>
              <a:t>				</a:t>
            </a:r>
            <a:r>
              <a:rPr lang="en-US" sz="2000" b="1"/>
              <a:t>var op= expression;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807720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sng">
                <a:solidFill>
                  <a:schemeClr val="bg2"/>
                </a:solidFill>
              </a:rPr>
              <a:t>Increment and Decrement Operators :</a:t>
            </a:r>
          </a:p>
          <a:p>
            <a:pPr>
              <a:spcBef>
                <a:spcPct val="50000"/>
              </a:spcBef>
            </a:pPr>
            <a:endParaRPr lang="en-US" sz="2000" b="1" u="sng">
              <a:solidFill>
                <a:schemeClr val="bg2"/>
              </a:solidFill>
            </a:endParaRPr>
          </a:p>
          <a:p>
            <a:pPr lvl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ü"/>
            </a:pPr>
            <a:r>
              <a:rPr lang="en-US" sz="2000"/>
              <a:t> ++ - Increment Operators( inc the operand by 1)</a:t>
            </a:r>
          </a:p>
          <a:p>
            <a:pPr lvl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ü"/>
            </a:pPr>
            <a:r>
              <a:rPr lang="en-US" sz="2000"/>
              <a:t> --   - Decrement Operators( dec the operand by 1)</a:t>
            </a:r>
          </a:p>
          <a:p>
            <a:pPr>
              <a:spcBef>
                <a:spcPct val="50000"/>
              </a:spcBef>
            </a:pPr>
            <a:r>
              <a:rPr lang="en-US" sz="2000" u="sng"/>
              <a:t>Eg:</a:t>
            </a:r>
          </a:p>
          <a:p>
            <a:pPr>
              <a:spcBef>
                <a:spcPct val="50000"/>
              </a:spcBef>
            </a:pPr>
            <a:r>
              <a:rPr lang="en-US" sz="2000"/>
              <a:t>	x=x+1 ;   and    x=x-1 ;</a:t>
            </a:r>
          </a:p>
          <a:p>
            <a:pPr>
              <a:spcBef>
                <a:spcPct val="50000"/>
              </a:spcBef>
            </a:pPr>
            <a:r>
              <a:rPr lang="en-US" sz="2000"/>
              <a:t>		Can be as,</a:t>
            </a:r>
          </a:p>
          <a:p>
            <a:pPr>
              <a:spcBef>
                <a:spcPct val="50000"/>
              </a:spcBef>
            </a:pPr>
            <a:r>
              <a:rPr lang="en-US" sz="2000"/>
              <a:t>			x++; and x--; </a:t>
            </a:r>
          </a:p>
          <a:p>
            <a:pPr>
              <a:spcBef>
                <a:spcPct val="50000"/>
              </a:spcBef>
            </a:pPr>
            <a:r>
              <a:rPr lang="en-US" sz="2000"/>
              <a:t>	We have,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/>
              <a:t>		1. </a:t>
            </a:r>
            <a:r>
              <a:rPr lang="en-US" sz="2000" b="1"/>
              <a:t>Pre Increment</a:t>
            </a:r>
            <a:r>
              <a:rPr lang="en-US" sz="2000"/>
              <a:t> and </a:t>
            </a:r>
            <a:r>
              <a:rPr lang="en-US" sz="2000" b="1"/>
              <a:t>Post Increment</a:t>
            </a:r>
            <a:r>
              <a:rPr lang="en-US" sz="2000"/>
              <a:t> Operators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/>
              <a:t>		2. </a:t>
            </a:r>
            <a:r>
              <a:rPr lang="en-US" sz="2000" b="1"/>
              <a:t>Pre Decrement</a:t>
            </a:r>
            <a:r>
              <a:rPr lang="en-US" sz="2000"/>
              <a:t> and </a:t>
            </a:r>
            <a:r>
              <a:rPr lang="en-US" sz="2000" b="1"/>
              <a:t>Post Decrement</a:t>
            </a:r>
            <a:r>
              <a:rPr lang="en-US" sz="2000"/>
              <a:t> Operators</a:t>
            </a:r>
          </a:p>
          <a:p>
            <a:pPr>
              <a:spcBef>
                <a:spcPct val="50000"/>
              </a:spcBef>
            </a:pPr>
            <a:endParaRPr lang="en-US" sz="200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81000" y="762000"/>
            <a:ext cx="82296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u="sng">
                <a:solidFill>
                  <a:schemeClr val="bg2"/>
                </a:solidFill>
              </a:rPr>
              <a:t>BITWISE OPERATORS</a:t>
            </a:r>
          </a:p>
          <a:p>
            <a:pPr>
              <a:spcBef>
                <a:spcPct val="50000"/>
              </a:spcBef>
            </a:pPr>
            <a:r>
              <a:rPr lang="en-US" sz="2000"/>
              <a:t>	It can be applied to int, long, short, char and byte.( and not for float or double).</a:t>
            </a:r>
          </a:p>
          <a:p>
            <a:pPr>
              <a:spcBef>
                <a:spcPct val="50000"/>
              </a:spcBef>
            </a:pPr>
            <a:r>
              <a:rPr lang="en-US" sz="2000"/>
              <a:t>	It acts on individual bits of the operands.</a:t>
            </a:r>
          </a:p>
          <a:p>
            <a:pPr>
              <a:spcBef>
                <a:spcPct val="50000"/>
              </a:spcBef>
            </a:pPr>
            <a:r>
              <a:rPr lang="en-US" sz="2000" b="1" u="sng">
                <a:solidFill>
                  <a:schemeClr val="bg2"/>
                </a:solidFill>
              </a:rPr>
              <a:t>Bitwise Logical operators :</a:t>
            </a:r>
          </a:p>
          <a:p>
            <a:pPr>
              <a:spcBef>
                <a:spcPct val="50000"/>
              </a:spcBef>
            </a:pPr>
            <a:r>
              <a:rPr lang="en-US" sz="2000"/>
              <a:t>	&amp; - Bitwise AND</a:t>
            </a:r>
          </a:p>
          <a:p>
            <a:pPr>
              <a:spcBef>
                <a:spcPct val="50000"/>
              </a:spcBef>
            </a:pPr>
            <a:r>
              <a:rPr lang="en-US" sz="2000"/>
              <a:t>	|  - Bitwise OR</a:t>
            </a:r>
          </a:p>
          <a:p>
            <a:pPr>
              <a:spcBef>
                <a:spcPct val="50000"/>
              </a:spcBef>
            </a:pPr>
            <a:r>
              <a:rPr lang="en-US" sz="2000"/>
              <a:t>	^ - Bitwise EX-OR</a:t>
            </a:r>
          </a:p>
          <a:p>
            <a:pPr>
              <a:spcBef>
                <a:spcPct val="50000"/>
              </a:spcBef>
            </a:pPr>
            <a:r>
              <a:rPr lang="en-US" sz="2000"/>
              <a:t>	~ - Bitwise NOT (unary NOT)</a:t>
            </a:r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r>
              <a:rPr lang="en-US" sz="2000"/>
              <a:t>	</a:t>
            </a:r>
            <a:r>
              <a:rPr lang="en-US" sz="2000" u="sng"/>
              <a:t>Eg: </a:t>
            </a:r>
            <a:r>
              <a:rPr lang="en-US" sz="2000"/>
              <a:t>Bitwise NOT - inverts all the bits of the operand ; like 1110011 can be as, 0001100.</a:t>
            </a:r>
          </a:p>
          <a:p>
            <a:pPr>
              <a:spcBef>
                <a:spcPct val="50000"/>
              </a:spcBef>
            </a:pPr>
            <a:endParaRPr lang="en-US" sz="2000" u="sng"/>
          </a:p>
          <a:p>
            <a:pPr>
              <a:spcBef>
                <a:spcPct val="50000"/>
              </a:spcBef>
            </a:pPr>
            <a:endParaRPr lang="en-US" sz="2000" u="sng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8458200" cy="588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sng">
                <a:solidFill>
                  <a:schemeClr val="bg2"/>
                </a:solidFill>
              </a:rPr>
              <a:t>Left Shift Operator :</a:t>
            </a:r>
          </a:p>
          <a:p>
            <a:pPr>
              <a:spcBef>
                <a:spcPct val="50000"/>
              </a:spcBef>
            </a:pPr>
            <a:r>
              <a:rPr lang="en-US" sz="2000"/>
              <a:t>	&lt;&lt; - left shift</a:t>
            </a:r>
          </a:p>
          <a:p>
            <a:pPr>
              <a:spcBef>
                <a:spcPct val="50000"/>
              </a:spcBef>
            </a:pPr>
            <a:r>
              <a:rPr lang="en-US" sz="2000"/>
              <a:t>	</a:t>
            </a:r>
            <a:r>
              <a:rPr lang="en-US" sz="2000" u="sng"/>
              <a:t>Syntax</a:t>
            </a:r>
            <a:r>
              <a:rPr lang="en-US" sz="2000"/>
              <a:t>: </a:t>
            </a:r>
            <a:r>
              <a:rPr lang="en-US" sz="2000" b="1"/>
              <a:t>value&lt;&lt; num</a:t>
            </a:r>
            <a:r>
              <a:rPr lang="en-US" sz="2000"/>
              <a:t> (shifts the bits left for the specified number 				of times).</a:t>
            </a:r>
          </a:p>
          <a:p>
            <a:pPr>
              <a:spcBef>
                <a:spcPct val="50000"/>
              </a:spcBef>
            </a:pPr>
            <a:endParaRPr lang="en-US" sz="2000" u="sng"/>
          </a:p>
          <a:p>
            <a:r>
              <a:rPr lang="en-US" sz="2000" b="1" u="sng">
                <a:solidFill>
                  <a:schemeClr val="bg2"/>
                </a:solidFill>
              </a:rPr>
              <a:t>Right Shift Operator :</a:t>
            </a:r>
          </a:p>
          <a:p>
            <a:endParaRPr lang="en-US" sz="2000" b="1" u="sng"/>
          </a:p>
          <a:p>
            <a:r>
              <a:rPr lang="en-US" sz="2000"/>
              <a:t>	&gt;&gt; - right shift</a:t>
            </a:r>
          </a:p>
          <a:p>
            <a:endParaRPr lang="en-US" sz="2000"/>
          </a:p>
          <a:p>
            <a:r>
              <a:rPr lang="en-US" sz="2000"/>
              <a:t>	</a:t>
            </a:r>
            <a:r>
              <a:rPr lang="en-US" sz="2000" u="sng"/>
              <a:t>Syntax</a:t>
            </a:r>
            <a:r>
              <a:rPr lang="en-US" sz="2000"/>
              <a:t>: </a:t>
            </a:r>
            <a:r>
              <a:rPr lang="en-US" sz="2000" b="1"/>
              <a:t>value&gt;&gt; num</a:t>
            </a:r>
            <a:r>
              <a:rPr lang="en-US" sz="2000"/>
              <a:t> (shifts the bits right for the specified 					number of times).</a:t>
            </a:r>
          </a:p>
          <a:p>
            <a:endParaRPr lang="en-US" sz="2000"/>
          </a:p>
          <a:p>
            <a:r>
              <a:rPr lang="en-US" sz="2000"/>
              <a:t>	</a:t>
            </a:r>
            <a:r>
              <a:rPr lang="en-US" sz="2000" u="sng"/>
              <a:t>Eg: </a:t>
            </a:r>
            <a:r>
              <a:rPr lang="en-US" sz="2000"/>
              <a:t> 11110000   &gt;&gt;2     will be as,  00111100</a:t>
            </a:r>
          </a:p>
          <a:p>
            <a:r>
              <a:rPr lang="en-US" sz="2000"/>
              <a:t>		Shifts the value 2 bits right.</a:t>
            </a:r>
          </a:p>
          <a:p>
            <a:endParaRPr lang="en-US" sz="2000"/>
          </a:p>
          <a:p>
            <a:endParaRPr lang="en-US" sz="2000" u="sng"/>
          </a:p>
          <a:p>
            <a:pPr>
              <a:spcBef>
                <a:spcPct val="50000"/>
              </a:spcBef>
            </a:pPr>
            <a:endParaRPr lang="en-US" sz="2000" u="sng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223</TotalTime>
  <Words>410</Words>
  <Application>Microsoft Office PowerPoint</Application>
  <PresentationFormat>On-screen Show (4:3)</PresentationFormat>
  <Paragraphs>177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Wingdings</vt:lpstr>
      <vt:lpstr>Arial Black</vt:lpstr>
      <vt:lpstr>Pixel</vt:lpstr>
      <vt:lpstr>    OPERATORS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Valliammai</cp:lastModifiedBy>
  <cp:revision>15</cp:revision>
  <dcterms:created xsi:type="dcterms:W3CDTF">2014-07-12T10:03:34Z</dcterms:created>
  <dcterms:modified xsi:type="dcterms:W3CDTF">2017-08-15T09:41:16Z</dcterms:modified>
</cp:coreProperties>
</file>