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1" r:id="rId4"/>
    <p:sldId id="267" r:id="rId5"/>
    <p:sldId id="268" r:id="rId6"/>
    <p:sldId id="258" r:id="rId7"/>
    <p:sldId id="259" r:id="rId8"/>
    <p:sldId id="266" r:id="rId9"/>
    <p:sldId id="260" r:id="rId10"/>
    <p:sldId id="262" r:id="rId11"/>
    <p:sldId id="263" r:id="rId12"/>
    <p:sldId id="264" r:id="rId13"/>
    <p:sldId id="265" r:id="rId14"/>
    <p:sldId id="271" r:id="rId15"/>
    <p:sldId id="272" r:id="rId16"/>
    <p:sldId id="273" r:id="rId17"/>
    <p:sldId id="270" r:id="rId18"/>
    <p:sldId id="274" r:id="rId19"/>
    <p:sldId id="275" r:id="rId20"/>
    <p:sldId id="276" r:id="rId21"/>
    <p:sldId id="277" r:id="rId22"/>
    <p:sldId id="278" r:id="rId23"/>
    <p:sldId id="279" r:id="rId24"/>
    <p:sldId id="28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314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75E5-0804-40B8-A00B-315974D3D8F1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FE29C7-883A-4248-8210-4E65E91ACB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75E5-0804-40B8-A00B-315974D3D8F1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E29C7-883A-4248-8210-4E65E91ACB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75E5-0804-40B8-A00B-315974D3D8F1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E29C7-883A-4248-8210-4E65E91ACB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CEA75E5-0804-40B8-A00B-315974D3D8F1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73FE29C7-883A-4248-8210-4E65E91ACB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75E5-0804-40B8-A00B-315974D3D8F1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E29C7-883A-4248-8210-4E65E91ACB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75E5-0804-40B8-A00B-315974D3D8F1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E29C7-883A-4248-8210-4E65E91ACB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E29C7-883A-4248-8210-4E65E91ACB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75E5-0804-40B8-A00B-315974D3D8F1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75E5-0804-40B8-A00B-315974D3D8F1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E29C7-883A-4248-8210-4E65E91ACB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75E5-0804-40B8-A00B-315974D3D8F1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E29C7-883A-4248-8210-4E65E91ACB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CEA75E5-0804-40B8-A00B-315974D3D8F1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FE29C7-883A-4248-8210-4E65E91ACB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75E5-0804-40B8-A00B-315974D3D8F1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FE29C7-883A-4248-8210-4E65E91ACB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CEA75E5-0804-40B8-A00B-315974D3D8F1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73FE29C7-883A-4248-8210-4E65E91ACB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2590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Applets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An applet is a dynamic and interactive program that run inside a Web page displayed by a java-capable browser such as </a:t>
            </a:r>
            <a:r>
              <a:rPr lang="en-US" dirty="0" err="1" smtClean="0"/>
              <a:t>HotJava</a:t>
            </a:r>
            <a:r>
              <a:rPr lang="en-US" dirty="0" smtClean="0"/>
              <a:t> or Netscape Navigator or </a:t>
            </a:r>
            <a:r>
              <a:rPr lang="en-US" dirty="0" err="1" smtClean="0"/>
              <a:t>Appletviewer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Abstract Windowing Toolkit (AWT)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/>
          <a:lstStyle/>
          <a:p>
            <a:fld id="{7FFD9F51-3EA9-4868-BF8F-3240F9346C25}" type="slidenum">
              <a:rPr lang="en-US"/>
              <a:pPr/>
              <a:t>10</a:t>
            </a:fld>
            <a:endParaRPr 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Java’s coordinate system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733800"/>
            <a:ext cx="7772400" cy="2743200"/>
          </a:xfrm>
        </p:spPr>
        <p:txBody>
          <a:bodyPr/>
          <a:lstStyle/>
          <a:p>
            <a:r>
              <a:rPr lang="en-US" sz="2400"/>
              <a:t>Java uses an (x, y) coordinate system</a:t>
            </a:r>
          </a:p>
          <a:p>
            <a:r>
              <a:rPr lang="en-US" sz="2400"/>
              <a:t>(0, 0) is the top left corner</a:t>
            </a:r>
          </a:p>
          <a:p>
            <a:r>
              <a:rPr lang="en-US" sz="2400"/>
              <a:t>(50, 0) is 50 pixels to the right of (0, 0)</a:t>
            </a:r>
          </a:p>
          <a:p>
            <a:r>
              <a:rPr lang="en-US" sz="2400"/>
              <a:t>(0, 20) is 20 pixels down from (0, 0)</a:t>
            </a:r>
          </a:p>
          <a:p>
            <a:r>
              <a:rPr lang="en-US" sz="2400"/>
              <a:t>(w - 1, h - 1) is just inside the bottom right corner, where w is the width of the window and h is its height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2667000" y="1219200"/>
            <a:ext cx="5181600" cy="2362200"/>
            <a:chOff x="1680" y="768"/>
            <a:chExt cx="3264" cy="1488"/>
          </a:xfrm>
        </p:grpSpPr>
        <p:sp>
          <p:nvSpPr>
            <p:cNvPr id="36868" name="Rectangle 4"/>
            <p:cNvSpPr>
              <a:spLocks noChangeArrowheads="1"/>
            </p:cNvSpPr>
            <p:nvPr/>
          </p:nvSpPr>
          <p:spPr bwMode="auto">
            <a:xfrm>
              <a:off x="1680" y="816"/>
              <a:ext cx="2352" cy="13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69" name="Oval 5"/>
            <p:cNvSpPr>
              <a:spLocks noChangeArrowheads="1"/>
            </p:cNvSpPr>
            <p:nvPr/>
          </p:nvSpPr>
          <p:spPr bwMode="auto">
            <a:xfrm>
              <a:off x="1680" y="8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0" name="Oval 6"/>
            <p:cNvSpPr>
              <a:spLocks noChangeArrowheads="1"/>
            </p:cNvSpPr>
            <p:nvPr/>
          </p:nvSpPr>
          <p:spPr bwMode="auto">
            <a:xfrm>
              <a:off x="2640" y="8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1" name="Oval 7"/>
            <p:cNvSpPr>
              <a:spLocks noChangeArrowheads="1"/>
            </p:cNvSpPr>
            <p:nvPr/>
          </p:nvSpPr>
          <p:spPr bwMode="auto">
            <a:xfrm>
              <a:off x="1680" y="115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2" name="Oval 8"/>
            <p:cNvSpPr>
              <a:spLocks noChangeArrowheads="1"/>
            </p:cNvSpPr>
            <p:nvPr/>
          </p:nvSpPr>
          <p:spPr bwMode="auto">
            <a:xfrm>
              <a:off x="2640" y="115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3" name="Oval 9"/>
            <p:cNvSpPr>
              <a:spLocks noChangeArrowheads="1"/>
            </p:cNvSpPr>
            <p:nvPr/>
          </p:nvSpPr>
          <p:spPr bwMode="auto">
            <a:xfrm>
              <a:off x="3936" y="20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4" name="Text Box 10"/>
            <p:cNvSpPr txBox="1">
              <a:spLocks noChangeArrowheads="1"/>
            </p:cNvSpPr>
            <p:nvPr/>
          </p:nvSpPr>
          <p:spPr bwMode="auto">
            <a:xfrm>
              <a:off x="1776" y="768"/>
              <a:ext cx="5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800">
                  <a:solidFill>
                    <a:schemeClr val="bg1"/>
                  </a:solidFill>
                  <a:latin typeface="Trebuchet MS" pitchFamily="34" charset="0"/>
                </a:rPr>
                <a:t>(0, 0)</a:t>
              </a:r>
            </a:p>
          </p:txBody>
        </p:sp>
        <p:sp>
          <p:nvSpPr>
            <p:cNvPr id="36875" name="Text Box 11"/>
            <p:cNvSpPr txBox="1">
              <a:spLocks noChangeArrowheads="1"/>
            </p:cNvSpPr>
            <p:nvPr/>
          </p:nvSpPr>
          <p:spPr bwMode="auto">
            <a:xfrm>
              <a:off x="1776" y="1113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800" dirty="0">
                  <a:solidFill>
                    <a:schemeClr val="bg1"/>
                  </a:solidFill>
                  <a:latin typeface="Trebuchet MS" pitchFamily="34" charset="0"/>
                </a:rPr>
                <a:t>(0, 20)</a:t>
              </a:r>
            </a:p>
          </p:txBody>
        </p:sp>
        <p:sp>
          <p:nvSpPr>
            <p:cNvPr id="36876" name="Text Box 12"/>
            <p:cNvSpPr txBox="1">
              <a:spLocks noChangeArrowheads="1"/>
            </p:cNvSpPr>
            <p:nvPr/>
          </p:nvSpPr>
          <p:spPr bwMode="auto">
            <a:xfrm>
              <a:off x="2736" y="768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800" dirty="0">
                  <a:solidFill>
                    <a:schemeClr val="bg1"/>
                  </a:solidFill>
                  <a:latin typeface="Trebuchet MS" pitchFamily="34" charset="0"/>
                </a:rPr>
                <a:t>(50, 0)</a:t>
              </a:r>
            </a:p>
          </p:txBody>
        </p:sp>
        <p:sp>
          <p:nvSpPr>
            <p:cNvPr id="36877" name="Text Box 13"/>
            <p:cNvSpPr txBox="1">
              <a:spLocks noChangeArrowheads="1"/>
            </p:cNvSpPr>
            <p:nvPr/>
          </p:nvSpPr>
          <p:spPr bwMode="auto">
            <a:xfrm>
              <a:off x="2736" y="1104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800">
                  <a:solidFill>
                    <a:schemeClr val="bg1"/>
                  </a:solidFill>
                  <a:latin typeface="Trebuchet MS" pitchFamily="34" charset="0"/>
                </a:rPr>
                <a:t>(50, 20)</a:t>
              </a:r>
            </a:p>
          </p:txBody>
        </p:sp>
        <p:sp>
          <p:nvSpPr>
            <p:cNvPr id="36878" name="Text Box 14"/>
            <p:cNvSpPr txBox="1">
              <a:spLocks noChangeArrowheads="1"/>
            </p:cNvSpPr>
            <p:nvPr/>
          </p:nvSpPr>
          <p:spPr bwMode="auto">
            <a:xfrm>
              <a:off x="4032" y="2025"/>
              <a:ext cx="9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Trebuchet MS" pitchFamily="34" charset="0"/>
                </a:rPr>
                <a:t>(w-1, h-1)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 bldLvl="4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3B900-5710-40BE-AF8B-632D7883581D}" type="slidenum">
              <a:rPr lang="en-US"/>
              <a:pPr/>
              <a:t>11</a:t>
            </a:fld>
            <a:endParaRPr 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Drawing rectangles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600200"/>
            <a:ext cx="8574088" cy="114617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/>
              <a:t>There are two ways to draw rectangles: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g.drawRect(</a:t>
            </a:r>
            <a:r>
              <a:rPr lang="en-US">
                <a:solidFill>
                  <a:srgbClr val="FFFF99"/>
                </a:solidFill>
              </a:rPr>
              <a:t> </a:t>
            </a:r>
            <a:r>
              <a:rPr lang="en-US" b="1" i="1">
                <a:solidFill>
                  <a:schemeClr val="accent2"/>
                </a:solidFill>
              </a:rPr>
              <a:t>left</a:t>
            </a:r>
            <a:r>
              <a:rPr lang="en-US"/>
              <a:t> 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,</a:t>
            </a:r>
            <a:r>
              <a:rPr lang="en-US"/>
              <a:t> </a:t>
            </a:r>
            <a:r>
              <a:rPr lang="en-US" b="1" i="1">
                <a:solidFill>
                  <a:schemeClr val="accent2"/>
                </a:solidFill>
              </a:rPr>
              <a:t>top</a:t>
            </a:r>
            <a:r>
              <a:rPr lang="en-US"/>
              <a:t> 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,</a:t>
            </a:r>
            <a:r>
              <a:rPr lang="en-US"/>
              <a:t> </a:t>
            </a:r>
            <a:r>
              <a:rPr lang="en-US" b="1" i="1">
                <a:solidFill>
                  <a:schemeClr val="accent2"/>
                </a:solidFill>
              </a:rPr>
              <a:t>width</a:t>
            </a:r>
            <a:r>
              <a:rPr lang="en-US"/>
              <a:t> 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,</a:t>
            </a:r>
            <a:r>
              <a:rPr lang="en-US"/>
              <a:t> </a:t>
            </a:r>
            <a:r>
              <a:rPr lang="en-US" b="1" i="1">
                <a:solidFill>
                  <a:schemeClr val="accent2"/>
                </a:solidFill>
              </a:rPr>
              <a:t>height</a:t>
            </a:r>
            <a:r>
              <a:rPr lang="en-US">
                <a:solidFill>
                  <a:srgbClr val="FFFF99"/>
                </a:solidFill>
              </a:rPr>
              <a:t> 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);</a:t>
            </a:r>
            <a:r>
              <a:rPr lang="en-US">
                <a:solidFill>
                  <a:schemeClr val="folHlink"/>
                </a:solidFill>
                <a:latin typeface="Trebuchet MS" pitchFamily="34" charset="0"/>
              </a:rPr>
              <a:t/>
            </a:r>
            <a:br>
              <a:rPr lang="en-US">
                <a:solidFill>
                  <a:schemeClr val="folHlink"/>
                </a:solidFill>
                <a:latin typeface="Trebuchet MS" pitchFamily="34" charset="0"/>
              </a:rPr>
            </a:br>
            <a:r>
              <a:rPr lang="en-US" sz="2000">
                <a:solidFill>
                  <a:schemeClr val="folHlink"/>
                </a:solidFill>
                <a:latin typeface="Trebuchet MS" pitchFamily="34" charset="0"/>
              </a:rPr>
              <a:t/>
            </a:r>
            <a:br>
              <a:rPr lang="en-US" sz="2000">
                <a:solidFill>
                  <a:schemeClr val="folHlink"/>
                </a:solidFill>
                <a:latin typeface="Trebuchet MS" pitchFamily="34" charset="0"/>
              </a:rPr>
            </a:br>
            <a:endParaRPr lang="en-US" sz="2000">
              <a:solidFill>
                <a:schemeClr val="folHlink"/>
              </a:solidFill>
              <a:latin typeface="Trebuchet MS" pitchFamily="34" charset="0"/>
            </a:endParaRPr>
          </a:p>
        </p:txBody>
      </p:sp>
      <p:sp>
        <p:nvSpPr>
          <p:cNvPr id="37892" name="AutoShape 4"/>
          <p:cNvSpPr>
            <a:spLocks noChangeArrowheads="1"/>
          </p:cNvSpPr>
          <p:nvPr/>
        </p:nvSpPr>
        <p:spPr bwMode="auto">
          <a:xfrm>
            <a:off x="2590800" y="2819400"/>
            <a:ext cx="1524000" cy="609600"/>
          </a:xfrm>
          <a:prstGeom prst="flowChartProcess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893" name="AutoShape 5"/>
          <p:cNvSpPr>
            <a:spLocks noChangeArrowheads="1"/>
          </p:cNvSpPr>
          <p:nvPr/>
        </p:nvSpPr>
        <p:spPr bwMode="auto">
          <a:xfrm>
            <a:off x="2590800" y="4800600"/>
            <a:ext cx="1524000" cy="609600"/>
          </a:xfrm>
          <a:prstGeom prst="flowChartProcess">
            <a:avLst/>
          </a:prstGeom>
          <a:solidFill>
            <a:schemeClr val="folHlink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4068763"/>
            <a:ext cx="8153400" cy="793750"/>
          </a:xfrm>
        </p:spPr>
        <p:txBody>
          <a:bodyPr/>
          <a:lstStyle/>
          <a:p>
            <a:r>
              <a:rPr lang="en-US" dirty="0" err="1">
                <a:solidFill>
                  <a:schemeClr val="accent2"/>
                </a:solidFill>
                <a:latin typeface="Trebuchet MS" pitchFamily="34" charset="0"/>
              </a:rPr>
              <a:t>g.fillRect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</a:rPr>
              <a:t>left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,</a:t>
            </a:r>
            <a:r>
              <a:rPr lang="en-US" dirty="0"/>
              <a:t> </a:t>
            </a:r>
            <a:r>
              <a:rPr lang="en-US" b="1" i="1" dirty="0">
                <a:solidFill>
                  <a:schemeClr val="accent2"/>
                </a:solidFill>
              </a:rPr>
              <a:t>top</a:t>
            </a:r>
            <a:r>
              <a:rPr lang="en-US" dirty="0">
                <a:solidFill>
                  <a:srgbClr val="FFFF99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,</a:t>
            </a:r>
            <a:r>
              <a:rPr lang="en-US" dirty="0"/>
              <a:t> </a:t>
            </a:r>
            <a:r>
              <a:rPr lang="en-US" b="1" i="1" dirty="0">
                <a:solidFill>
                  <a:schemeClr val="accent2"/>
                </a:solidFill>
              </a:rPr>
              <a:t>width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,</a:t>
            </a:r>
            <a:r>
              <a:rPr lang="en-US" dirty="0"/>
              <a:t> </a:t>
            </a:r>
            <a:r>
              <a:rPr lang="en-US" b="1" i="1" dirty="0">
                <a:solidFill>
                  <a:schemeClr val="accent2"/>
                </a:solidFill>
              </a:rPr>
              <a:t>height</a:t>
            </a:r>
            <a:r>
              <a:rPr lang="en-US" dirty="0">
                <a:solidFill>
                  <a:srgbClr val="FFFF99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 autoUpdateAnimBg="0"/>
      <p:bldP spid="37892" grpId="0" animBg="1" autoUpdateAnimBg="0"/>
      <p:bldP spid="37893" grpId="0" animBg="1"/>
      <p:bldP spid="37894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/>
          <a:lstStyle/>
          <a:p>
            <a:fld id="{59416019-CF08-423B-A528-C01064AD132E}" type="slidenum">
              <a:rPr lang="en-US"/>
              <a:pPr/>
              <a:t>12</a:t>
            </a:fld>
            <a:endParaRPr 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more </a:t>
            </a:r>
            <a:r>
              <a:rPr lang="en-US">
                <a:solidFill>
                  <a:schemeClr val="tx1"/>
                </a:solidFill>
                <a:latin typeface="Trebuchet MS" pitchFamily="34" charset="0"/>
              </a:rPr>
              <a:t>java.awt</a:t>
            </a:r>
            <a:r>
              <a:rPr lang="en-US"/>
              <a:t> methods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534400" cy="4114800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g.drawLine(</a:t>
            </a:r>
            <a:r>
              <a:rPr lang="en-US"/>
              <a:t> </a:t>
            </a:r>
            <a:r>
              <a:rPr lang="en-US" b="1" i="1">
                <a:solidFill>
                  <a:schemeClr val="accent2"/>
                </a:solidFill>
              </a:rPr>
              <a:t>x1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 ,</a:t>
            </a:r>
            <a:r>
              <a:rPr lang="en-US"/>
              <a:t> </a:t>
            </a:r>
            <a:r>
              <a:rPr lang="en-US" b="1" i="1">
                <a:solidFill>
                  <a:schemeClr val="accent2"/>
                </a:solidFill>
              </a:rPr>
              <a:t>y1</a:t>
            </a:r>
            <a:r>
              <a:rPr lang="en-US">
                <a:solidFill>
                  <a:srgbClr val="FFFF99"/>
                </a:solidFill>
              </a:rPr>
              <a:t> 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,</a:t>
            </a:r>
            <a:r>
              <a:rPr lang="en-US"/>
              <a:t> </a:t>
            </a:r>
            <a:r>
              <a:rPr lang="en-US" b="1" i="1">
                <a:solidFill>
                  <a:schemeClr val="accent2"/>
                </a:solidFill>
              </a:rPr>
              <a:t>x2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 ,</a:t>
            </a:r>
            <a:r>
              <a:rPr lang="en-US"/>
              <a:t> </a:t>
            </a:r>
            <a:r>
              <a:rPr lang="en-US" b="1" i="1">
                <a:solidFill>
                  <a:schemeClr val="accent2"/>
                </a:solidFill>
              </a:rPr>
              <a:t>y2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 );</a:t>
            </a:r>
          </a:p>
          <a:p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g.drawOval( </a:t>
            </a:r>
            <a:r>
              <a:rPr lang="en-US" b="1" i="1">
                <a:solidFill>
                  <a:schemeClr val="accent2"/>
                </a:solidFill>
              </a:rPr>
              <a:t>left</a:t>
            </a:r>
            <a:r>
              <a:rPr lang="en-US"/>
              <a:t> 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,</a:t>
            </a:r>
            <a:r>
              <a:rPr lang="en-US"/>
              <a:t> </a:t>
            </a:r>
            <a:r>
              <a:rPr lang="en-US" b="1" i="1">
                <a:solidFill>
                  <a:schemeClr val="accent2"/>
                </a:solidFill>
              </a:rPr>
              <a:t>top</a:t>
            </a:r>
            <a:r>
              <a:rPr lang="en-US"/>
              <a:t> 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,</a:t>
            </a:r>
            <a:r>
              <a:rPr lang="en-US"/>
              <a:t> </a:t>
            </a:r>
            <a:r>
              <a:rPr lang="en-US" b="1" i="1">
                <a:solidFill>
                  <a:schemeClr val="accent2"/>
                </a:solidFill>
              </a:rPr>
              <a:t>width</a:t>
            </a:r>
            <a:r>
              <a:rPr lang="en-US"/>
              <a:t> 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,</a:t>
            </a:r>
            <a:r>
              <a:rPr lang="en-US"/>
              <a:t> </a:t>
            </a:r>
            <a:r>
              <a:rPr lang="en-US" b="1" i="1">
                <a:solidFill>
                  <a:schemeClr val="accent2"/>
                </a:solidFill>
              </a:rPr>
              <a:t>height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 );</a:t>
            </a:r>
          </a:p>
          <a:p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g.fillOval( </a:t>
            </a:r>
            <a:r>
              <a:rPr lang="en-US" b="1" i="1">
                <a:solidFill>
                  <a:schemeClr val="accent2"/>
                </a:solidFill>
              </a:rPr>
              <a:t>left</a:t>
            </a:r>
            <a:r>
              <a:rPr lang="en-US"/>
              <a:t> 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,</a:t>
            </a:r>
            <a:r>
              <a:rPr lang="en-US">
                <a:solidFill>
                  <a:srgbClr val="FFFF99"/>
                </a:solidFill>
              </a:rPr>
              <a:t> </a:t>
            </a:r>
            <a:r>
              <a:rPr lang="en-US" b="1" i="1">
                <a:solidFill>
                  <a:schemeClr val="accent2"/>
                </a:solidFill>
              </a:rPr>
              <a:t>top</a:t>
            </a:r>
            <a:r>
              <a:rPr lang="en-US"/>
              <a:t> 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,</a:t>
            </a:r>
            <a:r>
              <a:rPr lang="en-US"/>
              <a:t> </a:t>
            </a:r>
            <a:r>
              <a:rPr lang="en-US" b="1" i="1">
                <a:solidFill>
                  <a:schemeClr val="accent2"/>
                </a:solidFill>
              </a:rPr>
              <a:t>width</a:t>
            </a:r>
            <a:r>
              <a:rPr lang="en-US"/>
              <a:t> 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,</a:t>
            </a:r>
            <a:r>
              <a:rPr lang="en-US"/>
              <a:t> </a:t>
            </a:r>
            <a:r>
              <a:rPr lang="en-US" b="1" i="1">
                <a:solidFill>
                  <a:schemeClr val="accent2"/>
                </a:solidFill>
              </a:rPr>
              <a:t>height</a:t>
            </a:r>
            <a:r>
              <a:rPr lang="en-US"/>
              <a:t> 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);</a:t>
            </a:r>
          </a:p>
          <a:p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g.drawRoundRect( </a:t>
            </a:r>
            <a:r>
              <a:rPr lang="en-US" b="1" i="1">
                <a:solidFill>
                  <a:schemeClr val="accent2"/>
                </a:solidFill>
              </a:rPr>
              <a:t>left</a:t>
            </a:r>
            <a:r>
              <a:rPr lang="en-US"/>
              <a:t> 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,</a:t>
            </a:r>
            <a:r>
              <a:rPr lang="en-US">
                <a:solidFill>
                  <a:srgbClr val="FFFF99"/>
                </a:solidFill>
              </a:rPr>
              <a:t> </a:t>
            </a:r>
            <a:r>
              <a:rPr lang="en-US" b="1" i="1">
                <a:solidFill>
                  <a:schemeClr val="accent2"/>
                </a:solidFill>
              </a:rPr>
              <a:t>top</a:t>
            </a:r>
            <a:r>
              <a:rPr lang="en-US"/>
              <a:t> 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,</a:t>
            </a:r>
            <a:r>
              <a:rPr lang="en-US"/>
              <a:t> </a:t>
            </a:r>
            <a:r>
              <a:rPr lang="en-US" b="1" i="1">
                <a:solidFill>
                  <a:schemeClr val="accent2"/>
                </a:solidFill>
              </a:rPr>
              <a:t>width</a:t>
            </a:r>
            <a:r>
              <a:rPr lang="en-US"/>
              <a:t> 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,</a:t>
            </a:r>
            <a:r>
              <a:rPr lang="en-US"/>
              <a:t> </a:t>
            </a:r>
            <a:r>
              <a:rPr lang="en-US" b="1" i="1">
                <a:solidFill>
                  <a:schemeClr val="accent2"/>
                </a:solidFill>
              </a:rPr>
              <a:t>height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 );</a:t>
            </a:r>
          </a:p>
          <a:p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g.fillRoundRect( </a:t>
            </a:r>
            <a:r>
              <a:rPr lang="en-US" b="1" i="1">
                <a:solidFill>
                  <a:schemeClr val="accent2"/>
                </a:solidFill>
              </a:rPr>
              <a:t>left</a:t>
            </a:r>
            <a:r>
              <a:rPr lang="en-US"/>
              <a:t> 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,</a:t>
            </a:r>
            <a:r>
              <a:rPr lang="en-US"/>
              <a:t> </a:t>
            </a:r>
            <a:r>
              <a:rPr lang="en-US" b="1" i="1">
                <a:solidFill>
                  <a:schemeClr val="accent2"/>
                </a:solidFill>
              </a:rPr>
              <a:t>top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 ,</a:t>
            </a:r>
            <a:r>
              <a:rPr lang="en-US"/>
              <a:t> </a:t>
            </a:r>
            <a:r>
              <a:rPr lang="en-US" b="1" i="1">
                <a:solidFill>
                  <a:schemeClr val="accent2"/>
                </a:solidFill>
              </a:rPr>
              <a:t>width</a:t>
            </a:r>
            <a:r>
              <a:rPr lang="en-US">
                <a:solidFill>
                  <a:srgbClr val="FFFF99"/>
                </a:solidFill>
              </a:rPr>
              <a:t> 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,</a:t>
            </a:r>
            <a:r>
              <a:rPr lang="en-US"/>
              <a:t> </a:t>
            </a:r>
            <a:r>
              <a:rPr lang="en-US" b="1" i="1">
                <a:solidFill>
                  <a:schemeClr val="accent2"/>
                </a:solidFill>
              </a:rPr>
              <a:t>height</a:t>
            </a:r>
            <a:r>
              <a:rPr lang="en-US"/>
              <a:t> 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);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g.drawArc( </a:t>
            </a:r>
            <a:r>
              <a:rPr lang="en-US" b="1" i="1">
                <a:solidFill>
                  <a:schemeClr val="accent2"/>
                </a:solidFill>
              </a:rPr>
              <a:t>left</a:t>
            </a:r>
            <a:r>
              <a:rPr lang="en-US"/>
              <a:t> 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,</a:t>
            </a:r>
            <a:r>
              <a:rPr lang="en-US">
                <a:solidFill>
                  <a:srgbClr val="FFFF99"/>
                </a:solidFill>
              </a:rPr>
              <a:t> </a:t>
            </a:r>
            <a:r>
              <a:rPr lang="en-US" b="1" i="1">
                <a:solidFill>
                  <a:schemeClr val="accent2"/>
                </a:solidFill>
              </a:rPr>
              <a:t>top</a:t>
            </a:r>
            <a:r>
              <a:rPr lang="en-US"/>
              <a:t> 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,</a:t>
            </a:r>
            <a:r>
              <a:rPr lang="en-US"/>
              <a:t> </a:t>
            </a:r>
            <a:r>
              <a:rPr lang="en-US" b="1" i="1">
                <a:solidFill>
                  <a:schemeClr val="accent2"/>
                </a:solidFill>
              </a:rPr>
              <a:t>width</a:t>
            </a:r>
            <a:r>
              <a:rPr lang="en-US"/>
              <a:t> 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,</a:t>
            </a:r>
            <a:r>
              <a:rPr lang="en-US"/>
              <a:t> </a:t>
            </a:r>
            <a:r>
              <a:rPr lang="en-US" b="1" i="1">
                <a:solidFill>
                  <a:schemeClr val="accent2"/>
                </a:solidFill>
              </a:rPr>
              <a:t>height</a:t>
            </a:r>
            <a:r>
              <a:rPr lang="en-US"/>
              <a:t> 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,</a:t>
            </a:r>
            <a:r>
              <a:rPr lang="en-US">
                <a:solidFill>
                  <a:schemeClr val="folHlink"/>
                </a:solidFill>
                <a:latin typeface="Trebuchet MS" pitchFamily="34" charset="0"/>
              </a:rPr>
              <a:t/>
            </a:r>
            <a:br>
              <a:rPr lang="en-US">
                <a:solidFill>
                  <a:schemeClr val="folHlink"/>
                </a:solidFill>
                <a:latin typeface="Trebuchet MS" pitchFamily="34" charset="0"/>
              </a:rPr>
            </a:br>
            <a:r>
              <a:rPr lang="en-US">
                <a:solidFill>
                  <a:schemeClr val="folHlink"/>
                </a:solidFill>
                <a:latin typeface="Trebuchet MS" pitchFamily="34" charset="0"/>
              </a:rPr>
              <a:t>                 </a:t>
            </a:r>
            <a:r>
              <a:rPr lang="en-US" b="1" i="1">
                <a:solidFill>
                  <a:schemeClr val="accent2"/>
                </a:solidFill>
              </a:rPr>
              <a:t>startAngle</a:t>
            </a:r>
            <a:r>
              <a:rPr lang="en-US"/>
              <a:t> 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,</a:t>
            </a:r>
            <a:r>
              <a:rPr lang="en-US" i="1"/>
              <a:t> </a:t>
            </a:r>
            <a:r>
              <a:rPr lang="en-US" b="1" i="1">
                <a:solidFill>
                  <a:schemeClr val="accent2"/>
                </a:solidFill>
              </a:rPr>
              <a:t>arcAngle</a:t>
            </a:r>
            <a:r>
              <a:rPr lang="en-US" i="1"/>
              <a:t> </a:t>
            </a:r>
            <a:r>
              <a:rPr lang="en-US">
                <a:solidFill>
                  <a:srgbClr val="FFFF99"/>
                </a:solidFill>
              </a:rPr>
              <a:t> 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);</a:t>
            </a:r>
          </a:p>
          <a:p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g.drawString(</a:t>
            </a:r>
            <a:r>
              <a:rPr lang="en-US">
                <a:solidFill>
                  <a:srgbClr val="FFFF99"/>
                </a:solidFill>
                <a:latin typeface="Trebuchet MS" pitchFamily="34" charset="0"/>
              </a:rPr>
              <a:t> </a:t>
            </a:r>
            <a:r>
              <a:rPr lang="en-US" b="1" i="1">
                <a:solidFill>
                  <a:schemeClr val="accent2"/>
                </a:solidFill>
              </a:rPr>
              <a:t>string</a:t>
            </a:r>
            <a:r>
              <a:rPr lang="en-US"/>
              <a:t> 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,</a:t>
            </a:r>
            <a:r>
              <a:rPr lang="en-US"/>
              <a:t> </a:t>
            </a:r>
            <a:r>
              <a:rPr lang="en-US" b="1" i="1">
                <a:solidFill>
                  <a:schemeClr val="accent2"/>
                </a:solidFill>
              </a:rPr>
              <a:t>x</a:t>
            </a:r>
            <a:r>
              <a:rPr lang="en-US"/>
              <a:t> 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,</a:t>
            </a:r>
            <a:r>
              <a:rPr lang="en-US"/>
              <a:t> </a:t>
            </a:r>
            <a:r>
              <a:rPr lang="en-US" b="1" i="1">
                <a:solidFill>
                  <a:schemeClr val="accent2"/>
                </a:solidFill>
              </a:rPr>
              <a:t>y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);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 typeface="Wingdings" pitchFamily="2" charset="2"/>
              <a:buNone/>
            </a:pPr>
            <a:endParaRPr lang="en-US">
              <a:solidFill>
                <a:schemeClr val="accent2"/>
              </a:solidFill>
              <a:latin typeface="Trebuchet MS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0F3D3-BC62-4931-AAEC-32CBC9CBCB98}" type="slidenum">
              <a:rPr lang="en-US"/>
              <a:pPr/>
              <a:t>13</a:t>
            </a:fld>
            <a:endParaRPr 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complete applet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685800" y="1600200"/>
            <a:ext cx="7620000" cy="3277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import </a:t>
            </a:r>
            <a:r>
              <a:rPr lang="en-US" dirty="0" err="1">
                <a:solidFill>
                  <a:schemeClr val="accent2"/>
                </a:solidFill>
                <a:latin typeface="Trebuchet MS" pitchFamily="34" charset="0"/>
              </a:rPr>
              <a:t>java.applet.Applet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;</a:t>
            </a:r>
            <a:br>
              <a:rPr lang="en-US" dirty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import java.awt.*;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accent2"/>
                </a:solidFill>
                <a:latin typeface="Trebuchet MS" pitchFamily="34" charset="0"/>
              </a:rPr>
              <a:t>public 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class Drawing extends Applet {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    public void paint(Graphics g) {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        </a:t>
            </a:r>
            <a:r>
              <a:rPr lang="en-US" dirty="0" err="1">
                <a:solidFill>
                  <a:schemeClr val="accent2"/>
                </a:solidFill>
                <a:latin typeface="Trebuchet MS" pitchFamily="34" charset="0"/>
              </a:rPr>
              <a:t>g.setColor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(</a:t>
            </a:r>
            <a:r>
              <a:rPr lang="en-US" dirty="0" err="1">
                <a:solidFill>
                  <a:schemeClr val="accent2"/>
                </a:solidFill>
                <a:latin typeface="Trebuchet MS" pitchFamily="34" charset="0"/>
              </a:rPr>
              <a:t>Color.BLUE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);</a:t>
            </a:r>
            <a:br>
              <a:rPr lang="en-US" dirty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        </a:t>
            </a:r>
            <a:r>
              <a:rPr lang="en-US" dirty="0" err="1">
                <a:solidFill>
                  <a:schemeClr val="accent2"/>
                </a:solidFill>
                <a:latin typeface="Trebuchet MS" pitchFamily="34" charset="0"/>
              </a:rPr>
              <a:t>g.fillRect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(20, 20, 50, 30);</a:t>
            </a:r>
            <a:br>
              <a:rPr lang="en-US" dirty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        </a:t>
            </a:r>
            <a:r>
              <a:rPr lang="en-US" dirty="0" err="1">
                <a:solidFill>
                  <a:schemeClr val="accent2"/>
                </a:solidFill>
                <a:latin typeface="Trebuchet MS" pitchFamily="34" charset="0"/>
              </a:rPr>
              <a:t>g.setColor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(</a:t>
            </a:r>
            <a:r>
              <a:rPr lang="en-US" dirty="0" err="1">
                <a:solidFill>
                  <a:schemeClr val="accent2"/>
                </a:solidFill>
                <a:latin typeface="Trebuchet MS" pitchFamily="34" charset="0"/>
              </a:rPr>
              <a:t>Color.RED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);</a:t>
            </a:r>
            <a:br>
              <a:rPr lang="en-US" dirty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        </a:t>
            </a:r>
            <a:r>
              <a:rPr lang="en-US" dirty="0" err="1">
                <a:solidFill>
                  <a:schemeClr val="accent2"/>
                </a:solidFill>
                <a:latin typeface="Trebuchet MS" pitchFamily="34" charset="0"/>
              </a:rPr>
              <a:t>g.fillRect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(50, 30, 50, 30);</a:t>
            </a:r>
            <a:br>
              <a:rPr lang="en-US" dirty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    }</a:t>
            </a:r>
            <a:br>
              <a:rPr lang="en-US" dirty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9600" dirty="0" smtClean="0"/>
              <a:t>init () – first method to be called</a:t>
            </a:r>
          </a:p>
          <a:p>
            <a:pPr lvl="1"/>
            <a:r>
              <a:rPr lang="en-US" sz="9400" dirty="0" smtClean="0"/>
              <a:t> gets called as soon as the applet started</a:t>
            </a:r>
          </a:p>
          <a:p>
            <a:pPr lvl="1"/>
            <a:r>
              <a:rPr lang="en-US" sz="9400" dirty="0" smtClean="0"/>
              <a:t>Called only once  during run time of applet</a:t>
            </a:r>
          </a:p>
          <a:p>
            <a:endParaRPr lang="en-US" sz="9600" dirty="0" smtClean="0"/>
          </a:p>
          <a:p>
            <a:r>
              <a:rPr lang="en-US" sz="9600" dirty="0" smtClean="0"/>
              <a:t>start() - This method is executed after the init() </a:t>
            </a:r>
          </a:p>
          <a:p>
            <a:pPr lvl="1"/>
            <a:r>
              <a:rPr lang="en-US" sz="9400" dirty="0" smtClean="0"/>
              <a:t>Called to restart an applet</a:t>
            </a:r>
          </a:p>
          <a:p>
            <a:pPr lvl="1"/>
            <a:r>
              <a:rPr lang="en-US" sz="9400" dirty="0" smtClean="0"/>
              <a:t>Called Each time an applet HTML doc is displayed.</a:t>
            </a:r>
          </a:p>
          <a:p>
            <a:pPr lvl="1">
              <a:buNone/>
            </a:pPr>
            <a:endParaRPr lang="en-US" sz="9400" dirty="0" smtClean="0"/>
          </a:p>
          <a:p>
            <a:r>
              <a:rPr lang="en-US" sz="9600" dirty="0" smtClean="0"/>
              <a:t>paint(Graphics g) - draws the object in the applet</a:t>
            </a:r>
          </a:p>
          <a:p>
            <a:pPr lvl="1"/>
            <a:r>
              <a:rPr lang="en-US" sz="9400" dirty="0" smtClean="0"/>
              <a:t>Redraw</a:t>
            </a:r>
          </a:p>
          <a:p>
            <a:pPr lvl="1"/>
            <a:r>
              <a:rPr lang="en-US" sz="9400" dirty="0" smtClean="0"/>
              <a:t>Graphics content</a:t>
            </a:r>
          </a:p>
          <a:p>
            <a:pPr lvl="1"/>
            <a:endParaRPr lang="en-US" sz="9400" dirty="0" smtClean="0"/>
          </a:p>
          <a:p>
            <a:pPr lvl="1"/>
            <a:endParaRPr lang="en-US" sz="9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Applet life cycle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stop() - is used to halt the running of an applet.</a:t>
            </a:r>
          </a:p>
          <a:p>
            <a:pPr lvl="1"/>
            <a:r>
              <a:rPr lang="en-US" dirty="0" smtClean="0"/>
              <a:t>When it goes to the next page</a:t>
            </a:r>
          </a:p>
          <a:p>
            <a:pPr lvl="1"/>
            <a:r>
              <a:rPr lang="en-US" dirty="0" smtClean="0"/>
              <a:t>Restart using start()</a:t>
            </a:r>
          </a:p>
          <a:p>
            <a:pPr lvl="1"/>
            <a:endParaRPr lang="en-US" dirty="0" smtClean="0"/>
          </a:p>
          <a:p>
            <a:r>
              <a:rPr lang="en-US" sz="2800" dirty="0" smtClean="0"/>
              <a:t>destroy() - is used to free the memory occupied by the variables and objects initialized in the applet</a:t>
            </a:r>
          </a:p>
          <a:p>
            <a:pPr lvl="1"/>
            <a:r>
              <a:rPr lang="en-US" dirty="0" smtClean="0"/>
              <a:t>Applet gets removed from memory</a:t>
            </a:r>
          </a:p>
          <a:p>
            <a:pPr lvl="1"/>
            <a:endParaRPr lang="en-US" dirty="0" smtClean="0"/>
          </a:p>
          <a:p>
            <a:r>
              <a:rPr lang="en-US" sz="2800" dirty="0" smtClean="0"/>
              <a:t>repaint() - is used in case an applet is to be repainted. </a:t>
            </a:r>
          </a:p>
          <a:p>
            <a:pPr lvl="1"/>
            <a:r>
              <a:rPr lang="en-US" dirty="0" smtClean="0"/>
              <a:t>The repaint() calls the update() method, to clear the screen of any existing context. </a:t>
            </a:r>
          </a:p>
          <a:p>
            <a:pPr lvl="1"/>
            <a:r>
              <a:rPr lang="en-US" dirty="0" smtClean="0"/>
              <a:t>The update() method in turn calls the paint() method that then redraws the context of the current frame.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family name – general name- courier</a:t>
            </a:r>
          </a:p>
          <a:p>
            <a:r>
              <a:rPr lang="en-US" dirty="0" smtClean="0"/>
              <a:t> logical name – category of font- </a:t>
            </a:r>
            <a:r>
              <a:rPr lang="en-US" dirty="0" err="1" smtClean="0"/>
              <a:t>monospaced</a:t>
            </a:r>
            <a:endParaRPr lang="en-US" dirty="0" smtClean="0"/>
          </a:p>
          <a:p>
            <a:r>
              <a:rPr lang="en-US" dirty="0" smtClean="0"/>
              <a:t> face name – specific font – </a:t>
            </a:r>
            <a:r>
              <a:rPr lang="en-US" smtClean="0"/>
              <a:t>courier italic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Text can be written inside an applet using different fonts. The font class of Java offers a wide variety of fonts like </a:t>
            </a:r>
            <a:r>
              <a:rPr lang="en-US" dirty="0" err="1" smtClean="0"/>
              <a:t>TimesRoman,Courier,Helvetica</a:t>
            </a:r>
            <a:r>
              <a:rPr lang="en-US" dirty="0" smtClean="0"/>
              <a:t>, </a:t>
            </a:r>
            <a:r>
              <a:rPr lang="en-US" dirty="0" err="1" smtClean="0"/>
              <a:t>Futura,Platino</a:t>
            </a:r>
            <a:r>
              <a:rPr lang="en-US" dirty="0" smtClean="0"/>
              <a:t> etc.,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Font Styles :- BOLD,PLAIN,ITALIC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Constants				Description</a:t>
            </a:r>
          </a:p>
          <a:p>
            <a:pPr>
              <a:buNone/>
            </a:pPr>
            <a:r>
              <a:rPr lang="en-US" dirty="0" smtClean="0"/>
              <a:t>---------------				------------------</a:t>
            </a:r>
          </a:p>
          <a:p>
            <a:r>
              <a:rPr lang="en-US" dirty="0" smtClean="0"/>
              <a:t>static </a:t>
            </a:r>
            <a:r>
              <a:rPr lang="en-US" dirty="0" err="1" smtClean="0"/>
              <a:t>int</a:t>
            </a:r>
            <a:r>
              <a:rPr lang="en-US" dirty="0" smtClean="0"/>
              <a:t> BOLD			</a:t>
            </a:r>
            <a:r>
              <a:rPr lang="en-US" dirty="0" err="1" smtClean="0"/>
              <a:t>Font.BOLD</a:t>
            </a:r>
            <a:endParaRPr lang="en-US" dirty="0" smtClean="0"/>
          </a:p>
          <a:p>
            <a:r>
              <a:rPr lang="en-US" dirty="0" smtClean="0"/>
              <a:t>static </a:t>
            </a:r>
            <a:r>
              <a:rPr lang="en-US" dirty="0" err="1" smtClean="0"/>
              <a:t>int</a:t>
            </a:r>
            <a:r>
              <a:rPr lang="en-US" dirty="0" smtClean="0"/>
              <a:t> PLAIN			</a:t>
            </a:r>
            <a:r>
              <a:rPr lang="en-US" dirty="0" err="1" smtClean="0"/>
              <a:t>Font.PLAIN</a:t>
            </a:r>
            <a:endParaRPr lang="en-US" dirty="0" smtClean="0"/>
          </a:p>
          <a:p>
            <a:r>
              <a:rPr lang="en-US" dirty="0" smtClean="0"/>
              <a:t>static </a:t>
            </a:r>
            <a:r>
              <a:rPr lang="en-US" dirty="0" err="1" smtClean="0"/>
              <a:t>int</a:t>
            </a:r>
            <a:r>
              <a:rPr lang="en-US" dirty="0" smtClean="0"/>
              <a:t> ITALIC			</a:t>
            </a:r>
            <a:r>
              <a:rPr lang="en-US" dirty="0" err="1" smtClean="0"/>
              <a:t>Font.ITALIC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Fonts Class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Font(String </a:t>
            </a:r>
            <a:r>
              <a:rPr lang="en-US" sz="3600" dirty="0" err="1" smtClean="0"/>
              <a:t>name,int</a:t>
            </a:r>
            <a:r>
              <a:rPr lang="en-US" sz="3600" dirty="0" smtClean="0"/>
              <a:t> </a:t>
            </a:r>
            <a:r>
              <a:rPr lang="en-US" sz="3600" dirty="0" err="1" smtClean="0"/>
              <a:t>style,int</a:t>
            </a:r>
            <a:r>
              <a:rPr lang="en-US" sz="3600" dirty="0" smtClean="0"/>
              <a:t> size)	</a:t>
            </a:r>
          </a:p>
          <a:p>
            <a:endParaRPr lang="en-US" sz="3600" dirty="0" smtClean="0"/>
          </a:p>
          <a:p>
            <a:endParaRPr lang="en-US" sz="3600" dirty="0" smtClean="0"/>
          </a:p>
          <a:p>
            <a:r>
              <a:rPr lang="en-US" sz="3600" dirty="0" smtClean="0"/>
              <a:t>Creates a new font from the specified </a:t>
            </a:r>
          </a:p>
          <a:p>
            <a:pPr>
              <a:buNone/>
            </a:pPr>
            <a:r>
              <a:rPr lang="en-US" sz="3600" dirty="0" smtClean="0"/>
              <a:t>					name, style and size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mtClean="0"/>
              <a:t>Constructor		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457200"/>
          <a:ext cx="8229600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Methods				</a:t>
                      </a:r>
                      <a:endParaRPr kumimoji="0"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abstract  void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setFont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(f)	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 this graphics contexts font to the specified font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getStyle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		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 string  value that 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indicating the current font style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getSize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			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an integer value that indicating the current font size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getFamily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		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font family name as a string 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isPlain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		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true if the font is plain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isBold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		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true if the font is bold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isItalic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		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true if the font is italic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943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All Applets are subclasses of </a:t>
            </a:r>
            <a:r>
              <a:rPr lang="en-US" sz="2800" dirty="0" smtClean="0">
                <a:solidFill>
                  <a:srgbClr val="00B0F0"/>
                </a:solidFill>
              </a:rPr>
              <a:t>Applet.</a:t>
            </a:r>
          </a:p>
          <a:p>
            <a:r>
              <a:rPr lang="en-US" sz="2800" dirty="0" smtClean="0"/>
              <a:t>To create an applet, you must import the </a:t>
            </a:r>
            <a:r>
              <a:rPr lang="en-US" sz="2800" dirty="0" smtClean="0">
                <a:solidFill>
                  <a:schemeClr val="accent2"/>
                </a:solidFill>
                <a:latin typeface="Trebuchet MS" pitchFamily="34" charset="0"/>
              </a:rPr>
              <a:t>Applet</a:t>
            </a:r>
            <a:r>
              <a:rPr lang="en-US" sz="2800" dirty="0" smtClean="0"/>
              <a:t> class</a:t>
            </a:r>
          </a:p>
          <a:p>
            <a:pPr lvl="1"/>
            <a:r>
              <a:rPr lang="en-US" sz="2800" dirty="0" smtClean="0"/>
              <a:t>This class is in the </a:t>
            </a:r>
            <a:r>
              <a:rPr lang="en-US" sz="2800" dirty="0" err="1" smtClean="0">
                <a:solidFill>
                  <a:schemeClr val="accent2"/>
                </a:solidFill>
                <a:latin typeface="Trebuchet MS" pitchFamily="34" charset="0"/>
              </a:rPr>
              <a:t>java.applet</a:t>
            </a:r>
            <a:r>
              <a:rPr lang="en-US" sz="2800" dirty="0" smtClean="0">
                <a:latin typeface="Trebuchet MS" pitchFamily="34" charset="0"/>
              </a:rPr>
              <a:t>  </a:t>
            </a:r>
            <a:r>
              <a:rPr lang="en-US" sz="2800" dirty="0" smtClean="0"/>
              <a:t>package</a:t>
            </a:r>
          </a:p>
          <a:p>
            <a:pPr lvl="1"/>
            <a:r>
              <a:rPr lang="en-US" sz="2800" dirty="0" smtClean="0">
                <a:solidFill>
                  <a:schemeClr val="accent2"/>
                </a:solidFill>
                <a:latin typeface="Trebuchet MS" pitchFamily="34" charset="0"/>
              </a:rPr>
              <a:t>java.awt</a:t>
            </a:r>
            <a:r>
              <a:rPr lang="en-US" sz="2800" dirty="0" smtClean="0">
                <a:latin typeface="Trebuchet MS" pitchFamily="34" charset="0"/>
              </a:rPr>
              <a:t>  </a:t>
            </a:r>
            <a:r>
              <a:rPr lang="en-US" sz="2800" dirty="0" smtClean="0"/>
              <a:t>package</a:t>
            </a:r>
          </a:p>
          <a:p>
            <a:pPr lvl="1"/>
            <a:endParaRPr lang="en-US" sz="2800" dirty="0" smtClean="0">
              <a:latin typeface="Trebuchet MS" pitchFamily="34" charset="0"/>
            </a:endParaRP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Execution of an applet begins at </a:t>
            </a:r>
            <a:r>
              <a:rPr lang="en-US" sz="2800" dirty="0" smtClean="0">
                <a:solidFill>
                  <a:srgbClr val="7030A0"/>
                </a:solidFill>
              </a:rPr>
              <a:t>main()</a:t>
            </a:r>
          </a:p>
          <a:p>
            <a:r>
              <a:rPr lang="en-US" sz="2800" dirty="0" smtClean="0"/>
              <a:t>Method used for Output </a:t>
            </a:r>
            <a:r>
              <a:rPr lang="en-US" sz="2800" dirty="0" err="1" smtClean="0">
                <a:solidFill>
                  <a:srgbClr val="00B0F0"/>
                </a:solidFill>
              </a:rPr>
              <a:t>drawString</a:t>
            </a:r>
            <a:r>
              <a:rPr lang="en-US" sz="2800" dirty="0" smtClean="0">
                <a:solidFill>
                  <a:srgbClr val="00B0F0"/>
                </a:solidFill>
              </a:rPr>
              <a:t>()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447800" y="3200400"/>
            <a:ext cx="6553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dirty="0">
                <a:solidFill>
                  <a:schemeClr val="accent2"/>
                </a:solidFill>
                <a:latin typeface="Trebuchet MS" pitchFamily="34" charset="0"/>
              </a:rPr>
              <a:t>import </a:t>
            </a:r>
            <a:r>
              <a:rPr lang="en-US" sz="3600" dirty="0" err="1">
                <a:solidFill>
                  <a:schemeClr val="accent2"/>
                </a:solidFill>
                <a:latin typeface="Trebuchet MS" pitchFamily="34" charset="0"/>
              </a:rPr>
              <a:t>java.applet.Applet</a:t>
            </a:r>
            <a:r>
              <a:rPr lang="en-US" sz="3600" dirty="0">
                <a:solidFill>
                  <a:schemeClr val="accent2"/>
                </a:solidFill>
                <a:latin typeface="Trebuchet MS" pitchFamily="34" charset="0"/>
              </a:rPr>
              <a:t>;</a:t>
            </a:r>
            <a:br>
              <a:rPr lang="en-US" sz="3600" dirty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z="3600" dirty="0">
                <a:solidFill>
                  <a:schemeClr val="accent2"/>
                </a:solidFill>
                <a:latin typeface="Trebuchet MS" pitchFamily="34" charset="0"/>
              </a:rPr>
              <a:t>import java.awt.*;</a:t>
            </a:r>
            <a:endParaRPr lang="en-US" dirty="0">
              <a:solidFill>
                <a:schemeClr val="accent2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6386685" cy="7201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import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java.applet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.*;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import java.awt.*;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class fonts extends Applet {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Font f,f1,f2;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style,size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String s,s1;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init() {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f=new Font("Helvetica",Font.BOLD,20);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f1=new Font("TimesRoman",Font.BOLD,10);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f2=new Font("Courier",Font.ITALIC,20);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paint(Graphics g) {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g.setFont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(f);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g.drawString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("Font name is : Helvetica",30,30);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g.setFont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(f1);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g.drawString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("Font name is : TimesRoman",30,80);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g.setFont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(f2);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g.drawString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("Font name is : Courier",30,130);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style=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f.getStyle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if(style==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Font.PLAIN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s="PLAIN";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 if(style==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Font.BOLD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s="BOLD";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 if(style==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Font.ITALIC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s="ITALIC";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s="BOLD AND ITALIC";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size=f2.getSize();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s1=f2.getName();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s1+= " size is " + size + " style is " + s;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g.drawString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(s1,30,180);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g.drawString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("Font family is : " +f2.getFamily(),30,250);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//&lt;applet code="fonts" width=500 height=500&gt;&lt;/applet&gt;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Colors are represented as combination of </a:t>
            </a:r>
            <a:r>
              <a:rPr lang="en-US" sz="2000" dirty="0" err="1" smtClean="0"/>
              <a:t>red,blue</a:t>
            </a:r>
            <a:r>
              <a:rPr lang="en-US" sz="2000" dirty="0" smtClean="0"/>
              <a:t> and green. Each component can have a no between 0 to 255, 0,0,0 is black and 255,255,255 white</a:t>
            </a:r>
          </a:p>
          <a:p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Color Name			RGB value</a:t>
            </a:r>
          </a:p>
          <a:p>
            <a:pPr>
              <a:buNone/>
            </a:pPr>
            <a:r>
              <a:rPr lang="en-US" sz="2000" dirty="0" smtClean="0"/>
              <a:t>---------------			--------------</a:t>
            </a:r>
          </a:p>
          <a:p>
            <a:r>
              <a:rPr lang="en-US" sz="2000" dirty="0" err="1" smtClean="0"/>
              <a:t>Color.gray</a:t>
            </a:r>
            <a:r>
              <a:rPr lang="en-US" sz="2000" dirty="0" smtClean="0"/>
              <a:t>			128,128,128</a:t>
            </a:r>
          </a:p>
          <a:p>
            <a:r>
              <a:rPr lang="en-US" sz="2000" dirty="0" err="1" smtClean="0"/>
              <a:t>Color.green</a:t>
            </a:r>
            <a:r>
              <a:rPr lang="en-US" sz="2000" dirty="0" smtClean="0"/>
              <a:t>			0,255,0</a:t>
            </a:r>
          </a:p>
          <a:p>
            <a:r>
              <a:rPr lang="en-US" sz="2000" dirty="0" err="1" smtClean="0"/>
              <a:t>Color.yellow</a:t>
            </a:r>
            <a:r>
              <a:rPr lang="en-US" sz="2000" dirty="0" smtClean="0"/>
              <a:t>			255,255,0</a:t>
            </a:r>
          </a:p>
          <a:p>
            <a:r>
              <a:rPr lang="en-US" sz="2000" dirty="0" err="1" smtClean="0"/>
              <a:t>Color.pink</a:t>
            </a:r>
            <a:r>
              <a:rPr lang="en-US" sz="2000" dirty="0" smtClean="0"/>
              <a:t>			255,175,175</a:t>
            </a:r>
          </a:p>
          <a:p>
            <a:r>
              <a:rPr lang="en-US" sz="2000" dirty="0" err="1" smtClean="0"/>
              <a:t>Color.red</a:t>
            </a:r>
            <a:r>
              <a:rPr lang="en-US" sz="2000" dirty="0" smtClean="0"/>
              <a:t>			255,0,0</a:t>
            </a:r>
          </a:p>
          <a:p>
            <a:r>
              <a:rPr lang="en-US" sz="2000" dirty="0" err="1" smtClean="0"/>
              <a:t>Color.blue</a:t>
            </a:r>
            <a:r>
              <a:rPr lang="en-US" sz="2000" dirty="0" smtClean="0"/>
              <a:t>			0,0,255</a:t>
            </a:r>
          </a:p>
          <a:p>
            <a:r>
              <a:rPr lang="en-US" sz="2000" dirty="0" err="1" smtClean="0"/>
              <a:t>Color.magenta</a:t>
            </a:r>
            <a:r>
              <a:rPr lang="en-US" sz="2000" dirty="0" smtClean="0"/>
              <a:t>		255,0,255</a:t>
            </a:r>
          </a:p>
          <a:p>
            <a:r>
              <a:rPr lang="en-US" sz="2000" dirty="0" err="1" smtClean="0"/>
              <a:t>Color.cyan</a:t>
            </a:r>
            <a:r>
              <a:rPr lang="en-US" sz="2000" dirty="0" smtClean="0"/>
              <a:t>			0,255,255</a:t>
            </a:r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mtClean="0"/>
              <a:t>Color Class</a:t>
            </a:r>
            <a:br>
              <a:rPr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524000"/>
          <a:ext cx="82296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setColor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 set color to an object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setBackground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	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sets background color of an applet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setForeground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	- used to change the color of the whole applet after it has been drawn.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used to change the color of the whole applet after it has been drawn.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getBackground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getForeground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0" y="0"/>
            <a:ext cx="8318303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import java.awt.*;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import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java.applet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.*;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class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ColorApplet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extends Applet 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Font f,f1,f2;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public void init()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f=new Font("TimesRoman",Font.BOLD,20);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f1=new Font("Courier",Font.ITALIC,20);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f2=new Font("Helvetica",Font.PLAIN,20);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paint(Graphics g) 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setBackground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Color.cyan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g.setColor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Color.green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g.setFont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(f);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g.drawString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("Be Happy. Be Hopeful",30,30);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g.setColor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Color.blue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g.setFont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(f1);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g.drawString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("Be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Happy.Be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Hopeful",30,70);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g.setColor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Color.pink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g.setFont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(f2);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g.drawString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("Be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Happy.Be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Hopeful",30,110);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//&lt;applet code="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ColorApplet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 width=500 height=500&gt;&lt;/applet&gt;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0" y="-461664"/>
            <a:ext cx="8956298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	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 java.awt.*;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import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java.applet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.*;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class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ImageDemo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extends Applet {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Image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init() {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getImage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getCodeBase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(),"rabbit.gif");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paint(Graphics g) {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//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showStatus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("URL = " +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getCodeBase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//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showStatus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("Width = " +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img.getWidth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(this));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showStatus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("Height = " +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img.getHeight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(this));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g.drawImage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(img,10,10,this);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g.drawImage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(img,130,100,200,150,this);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//&lt;applet code="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ImageDemo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 width=500 height=500&gt;&lt;/applet&gt;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/>
          <a:lstStyle/>
          <a:p>
            <a:fld id="{A212BCE5-BD1B-4918-BCFE-349E152C8058}" type="slidenum">
              <a:rPr lang="en-US"/>
              <a:pPr/>
              <a:t>3</a:t>
            </a:fld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</a:t>
            </a:r>
            <a:r>
              <a:rPr lang="en-US">
                <a:latin typeface="Trebuchet MS" pitchFamily="34" charset="0"/>
              </a:rPr>
              <a:t> </a:t>
            </a:r>
            <a:r>
              <a:rPr lang="en-US">
                <a:solidFill>
                  <a:schemeClr val="tx1"/>
                </a:solidFill>
                <a:latin typeface="Trebuchet MS" pitchFamily="34" charset="0"/>
              </a:rPr>
              <a:t>java.awt</a:t>
            </a:r>
            <a:r>
              <a:rPr lang="en-US">
                <a:latin typeface="Trebuchet MS" pitchFamily="34" charset="0"/>
              </a:rPr>
              <a:t> </a:t>
            </a:r>
            <a:r>
              <a:rPr lang="en-US"/>
              <a:t>package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924800" cy="4114800"/>
          </a:xfrm>
        </p:spPr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awt</a:t>
            </a:r>
            <a:r>
              <a:rPr lang="en-US" dirty="0"/>
              <a:t>” stands for “Abstract Window Toolkit”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java.awt</a:t>
            </a:r>
            <a:r>
              <a:rPr lang="en-US" dirty="0"/>
              <a:t> package includes classes for:</a:t>
            </a:r>
          </a:p>
          <a:p>
            <a:pPr lvl="1"/>
            <a:r>
              <a:rPr lang="en-US" dirty="0"/>
              <a:t>Drawing lines and shapes</a:t>
            </a:r>
          </a:p>
          <a:p>
            <a:pPr lvl="1"/>
            <a:r>
              <a:rPr lang="en-US" dirty="0"/>
              <a:t>Drawing letters</a:t>
            </a:r>
          </a:p>
          <a:p>
            <a:pPr lvl="1"/>
            <a:r>
              <a:rPr lang="en-US" dirty="0"/>
              <a:t>Setting colors</a:t>
            </a:r>
          </a:p>
          <a:p>
            <a:pPr lvl="1"/>
            <a:r>
              <a:rPr lang="en-US" dirty="0"/>
              <a:t>Choosing </a:t>
            </a:r>
            <a:r>
              <a:rPr lang="en-US" dirty="0" smtClean="0"/>
              <a:t>fonts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Once an applet has been compiled, it is included in an HTML file using APPLET tag.</a:t>
            </a:r>
          </a:p>
          <a:p>
            <a:r>
              <a:rPr lang="en-US" dirty="0" smtClean="0"/>
              <a:t>Applet will be executed by java enabled web browser, when it encounters APPLET tag within HTML file</a:t>
            </a:r>
          </a:p>
          <a:p>
            <a:r>
              <a:rPr lang="en-US" dirty="0" smtClean="0"/>
              <a:t> comment in java file</a:t>
            </a:r>
          </a:p>
          <a:p>
            <a:r>
              <a:rPr lang="en-US" dirty="0" smtClean="0"/>
              <a:t>Applet tag Syntax:</a:t>
            </a:r>
          </a:p>
          <a:p>
            <a:pPr>
              <a:buNone/>
            </a:pPr>
            <a:r>
              <a:rPr lang="en-US" dirty="0" smtClean="0"/>
              <a:t>&lt;applet code="class file" codebase="path of the class file" width=100 height=300&gt;</a:t>
            </a:r>
          </a:p>
          <a:p>
            <a:pPr>
              <a:buNone/>
            </a:pPr>
            <a:r>
              <a:rPr lang="en-US" dirty="0" smtClean="0"/>
              <a:t>&lt;/applet&gt;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Applet class</a:t>
            </a:r>
          </a:p>
          <a:p>
            <a:r>
              <a:rPr lang="en-US" dirty="0" smtClean="0"/>
              <a:t>Applet Architecture</a:t>
            </a:r>
          </a:p>
          <a:p>
            <a:r>
              <a:rPr lang="en-US" dirty="0" smtClean="0"/>
              <a:t>Applet </a:t>
            </a:r>
            <a:r>
              <a:rPr lang="en-US" smtClean="0"/>
              <a:t>life cycle 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to do ………………….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295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                                                         Differences between  </a:t>
            </a:r>
            <a:br>
              <a:rPr lang="en-US" dirty="0" smtClean="0"/>
            </a:br>
            <a:r>
              <a:rPr lang="en-US" dirty="0" smtClean="0"/>
              <a:t>Applet and Application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59936" cy="4191000"/>
          </a:xfrm>
        </p:spPr>
        <p:txBody>
          <a:bodyPr>
            <a:normAutofit/>
          </a:bodyPr>
          <a:lstStyle/>
          <a:p>
            <a:r>
              <a:rPr lang="en-US" dirty="0" smtClean="0"/>
              <a:t>Java application are simple stand alone programs that can run using the java interpreter from the command line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59936" cy="4191000"/>
          </a:xfrm>
        </p:spPr>
        <p:txBody>
          <a:bodyPr>
            <a:normAutofit/>
          </a:bodyPr>
          <a:lstStyle/>
          <a:p>
            <a:r>
              <a:rPr lang="en-US" dirty="0" smtClean="0"/>
              <a:t>Java applets are run inside a world wide web browser that supports Java applets</a:t>
            </a:r>
          </a:p>
          <a:p>
            <a:r>
              <a:rPr lang="en-US" dirty="0" smtClean="0"/>
              <a:t>Applets can be run within any modern browser</a:t>
            </a:r>
          </a:p>
          <a:p>
            <a:r>
              <a:rPr lang="en-US" dirty="0" err="1" smtClean="0">
                <a:latin typeface="Trebuchet MS" pitchFamily="34" charset="0"/>
              </a:rPr>
              <a:t>appletviewer</a:t>
            </a:r>
            <a:r>
              <a:rPr lang="en-US" dirty="0" smtClean="0"/>
              <a:t> is a program that can run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67400"/>
          </a:xfrm>
        </p:spPr>
        <p:txBody>
          <a:bodyPr>
            <a:normAutofit/>
          </a:bodyPr>
          <a:lstStyle/>
          <a:p>
            <a:r>
              <a:rPr lang="en-US" dirty="0" smtClean="0"/>
              <a:t>Advantages</a:t>
            </a:r>
          </a:p>
          <a:p>
            <a:pPr>
              <a:buNone/>
            </a:pPr>
            <a:r>
              <a:rPr lang="en-US" dirty="0" smtClean="0"/>
              <a:t>	They are run inside java browser that provides frame, event handling facility, graphics context and surrounding user interface.</a:t>
            </a:r>
          </a:p>
          <a:p>
            <a:endParaRPr lang="en-US" dirty="0" smtClean="0"/>
          </a:p>
          <a:p>
            <a:r>
              <a:rPr lang="en-US" dirty="0" smtClean="0"/>
              <a:t>Restrictions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Java applets have restrictions to ensure security and to prevent them from being affected by viruses. Some of the restrictions are listed below.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* Applets cannot read or write to the file system.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/>
          <a:lstStyle/>
          <a:p>
            <a:fld id="{FACD93C0-92D4-47D2-B3D5-B897AF345D3C}" type="slidenum">
              <a:rPr lang="en-US"/>
              <a:pPr/>
              <a:t>8</a:t>
            </a:fld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paint method, part 2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5800" cy="4760913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public void paint(Graphics g) { … }</a:t>
            </a:r>
          </a:p>
          <a:p>
            <a:pPr lvl="1"/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public</a:t>
            </a:r>
            <a:r>
              <a:rPr lang="en-US"/>
              <a:t> says that anyone can use this method</a:t>
            </a:r>
          </a:p>
          <a:p>
            <a:pPr lvl="1"/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void</a:t>
            </a:r>
            <a:r>
              <a:rPr lang="en-US"/>
              <a:t> says that it does not return a result</a:t>
            </a:r>
          </a:p>
          <a:p>
            <a:r>
              <a:rPr lang="en-US"/>
              <a:t>A </a:t>
            </a:r>
            <a:r>
              <a:rPr lang="en-US">
                <a:solidFill>
                  <a:schemeClr val="tx2"/>
                </a:solidFill>
                <a:latin typeface="Trebuchet MS" pitchFamily="34" charset="0"/>
              </a:rPr>
              <a:t>Graphics</a:t>
            </a:r>
            <a:r>
              <a:rPr lang="en-US"/>
              <a:t> (short for “Graphics context”) is an object that holds information about a painting</a:t>
            </a:r>
          </a:p>
          <a:p>
            <a:pPr lvl="1"/>
            <a:r>
              <a:rPr lang="en-US"/>
              <a:t>It remembers what color you are using</a:t>
            </a:r>
          </a:p>
          <a:p>
            <a:pPr lvl="1"/>
            <a:r>
              <a:rPr lang="en-US"/>
              <a:t>It remembers what font you are using</a:t>
            </a:r>
          </a:p>
          <a:p>
            <a:pPr lvl="1"/>
            <a:r>
              <a:rPr lang="en-US"/>
              <a:t>You can “paint” on it (but it doesn’t remember what you have painted)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645EF-8A0F-4BC4-8A8B-7836B8E51292}" type="slidenum">
              <a:rPr lang="en-US"/>
              <a:pPr/>
              <a:t>9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Simple Applet</a:t>
            </a:r>
          </a:p>
        </p:txBody>
      </p:sp>
      <p:pic>
        <p:nvPicPr>
          <p:cNvPr id="8195" name="Picture 3" descr="C:\Teaching\running-applet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2362200"/>
            <a:ext cx="4267200" cy="36115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598</TotalTime>
  <Words>1233</Words>
  <Application>Microsoft Office PowerPoint</Application>
  <PresentationFormat>On-screen Show (4:3)</PresentationFormat>
  <Paragraphs>256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Paper</vt:lpstr>
      <vt:lpstr>Abstract Windowing Toolkit (AWT) </vt:lpstr>
      <vt:lpstr>Slide 2</vt:lpstr>
      <vt:lpstr>The java.awt package</vt:lpstr>
      <vt:lpstr>Slide 4</vt:lpstr>
      <vt:lpstr>Work to do ………………….</vt:lpstr>
      <vt:lpstr>                                                                                    Differences between   Applet and Application</vt:lpstr>
      <vt:lpstr>Slide 7</vt:lpstr>
      <vt:lpstr>The paint method, part 2</vt:lpstr>
      <vt:lpstr>A Simple Applet</vt:lpstr>
      <vt:lpstr>Java’s coordinate system</vt:lpstr>
      <vt:lpstr>Drawing rectangles</vt:lpstr>
      <vt:lpstr>Some more java.awt methods</vt:lpstr>
      <vt:lpstr>The complete applet</vt:lpstr>
      <vt:lpstr>Applet life cycle</vt:lpstr>
      <vt:lpstr>Continue…</vt:lpstr>
      <vt:lpstr>Font</vt:lpstr>
      <vt:lpstr>Fonts Class</vt:lpstr>
      <vt:lpstr>Constructor   </vt:lpstr>
      <vt:lpstr>Slide 19</vt:lpstr>
      <vt:lpstr>Slide 20</vt:lpstr>
      <vt:lpstr>Color Class </vt:lpstr>
      <vt:lpstr>Slide 22</vt:lpstr>
      <vt:lpstr>Slide 23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Windowing Toolkit (AWT) </dc:title>
  <dc:creator>User</dc:creator>
  <cp:lastModifiedBy>Valliammai</cp:lastModifiedBy>
  <cp:revision>50</cp:revision>
  <dcterms:created xsi:type="dcterms:W3CDTF">2012-08-19T10:28:23Z</dcterms:created>
  <dcterms:modified xsi:type="dcterms:W3CDTF">2017-08-16T13:43:38Z</dcterms:modified>
</cp:coreProperties>
</file>