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AC76E6-4856-42BA-A0C6-99742A2DE4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ED98D3A-BEE3-4974-9ED3-35B535127C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FEC3E-1ABB-485E-8B8F-BACC6E4FA66F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3DD53-27D1-438E-9757-56F91ADB7F56}" type="slidenum">
              <a:rPr lang="en-US"/>
              <a:pPr/>
              <a:t>10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B87E0-6C95-492E-B6FB-3AD9A5C5DE66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F094F-39D0-4B12-8D8C-BF7BB1851F12}" type="slidenum">
              <a:rPr lang="en-US"/>
              <a:pPr/>
              <a:t>12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7C78F-45A3-44A5-B939-E890A4BD8E0B}" type="slidenum">
              <a:rPr lang="en-US"/>
              <a:pPr/>
              <a:t>13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9CA4C-8C23-4622-89EF-682A2088579E}" type="slidenum">
              <a:rPr lang="en-US"/>
              <a:pPr/>
              <a:t>14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D054F-1EA1-4CC6-8261-907FC0DA7A7F}" type="slidenum">
              <a:rPr lang="en-US"/>
              <a:pPr/>
              <a:t>15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D6C8C-C55F-4BEB-977E-774D718BE4EA}" type="slidenum">
              <a:rPr lang="en-US"/>
              <a:pPr/>
              <a:t>16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D4D7A-8C61-4D7F-88CA-532C46E72388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287D6-B143-4ADC-AFB6-CE12C161487D}" type="slidenum">
              <a:rPr lang="en-US"/>
              <a:pPr/>
              <a:t>18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C79E8-BC6D-42AF-98F8-85939AAF3CA3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61E7F-12BF-4BEB-BA17-784AF8E97D32}" type="slidenum">
              <a:rPr lang="en-US"/>
              <a:pPr/>
              <a:t>3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C1639-AA2A-4E91-A15A-F10B601748DA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C2755-37B4-4431-9FE5-98C5B0FC344C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2F4DB-7A53-4CF2-AB72-EAA55B4C1117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7DD23-8901-4BAA-8538-A6A25D1349AA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4F90D-CA56-4458-ACAA-B5A6CAF5A26D}" type="slidenum">
              <a:rPr lang="en-US"/>
              <a:pPr/>
              <a:t>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277C7-0F5D-4E91-8A57-B599311250E6}" type="slidenum">
              <a:rPr lang="en-US"/>
              <a:pPr/>
              <a:t>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E3-1C29-41D5-AB7F-91FBF8064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78C-CD6F-45B9-A6E1-1978D3C80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0C62-E8DD-42D3-923C-26653C48E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8DF-3989-4F61-994C-03C0464D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3CE7-472B-4C38-928A-74FBCD61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E208-165B-45E1-8B57-DCEF4BFF8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B02-A2B1-4644-B3A1-0EC3F54E3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125F-D21B-429D-800C-02E66920B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309-A7D7-4C6C-A9BC-7BF65D457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013-2689-47F7-98C8-241379384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FB5F-8C68-4098-ACB6-989AB75DF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ABE9-763A-4643-B776-4903A7088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>
    <p:diamond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517525"/>
            <a:ext cx="84582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 dirty="0"/>
              <a:t>Unsigned Right Shift Operator :</a:t>
            </a:r>
            <a:r>
              <a:rPr lang="en-US" sz="2000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&gt;&gt;&gt; - unsigned right shift</a:t>
            </a:r>
          </a:p>
          <a:p>
            <a:pPr>
              <a:spcBef>
                <a:spcPct val="50000"/>
              </a:spcBef>
            </a:pPr>
            <a:r>
              <a:rPr lang="en-US" sz="2000" u="sng" dirty="0"/>
              <a:t>For </a:t>
            </a:r>
            <a:r>
              <a:rPr lang="en-US" sz="2000" u="sng" dirty="0" err="1"/>
              <a:t>Eg</a:t>
            </a:r>
            <a:r>
              <a:rPr lang="en-US" sz="2000" u="sng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 = -1;          (-1 in binary as </a:t>
            </a:r>
            <a:r>
              <a:rPr lang="en-US" sz="2000" dirty="0" err="1"/>
              <a:t>int</a:t>
            </a:r>
            <a:r>
              <a:rPr lang="en-US" sz="2000" dirty="0"/>
              <a:t>) 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b="1" dirty="0"/>
              <a:t>11111111  11111111  11111111  11111111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then a=a&gt;&gt;&gt;24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u="sng" dirty="0" err="1"/>
              <a:t>ie</a:t>
            </a:r>
            <a:r>
              <a:rPr lang="en-US" sz="2000" u="sng" dirty="0"/>
              <a:t>:</a:t>
            </a:r>
            <a:r>
              <a:rPr lang="en-US" sz="2000" dirty="0"/>
              <a:t> unsigned right shift the -1 24 bits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b="1" dirty="0"/>
              <a:t>00000000  00000000  00000000  11111111</a:t>
            </a:r>
            <a:r>
              <a:rPr lang="en-US" sz="2000" dirty="0"/>
              <a:t> (255 in binary as </a:t>
            </a:r>
            <a:r>
              <a:rPr lang="en-US" sz="2000" dirty="0" err="1"/>
              <a:t>int</a:t>
            </a:r>
            <a:r>
              <a:rPr 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000" b="1" u="sng" dirty="0"/>
              <a:t>Bitwise Operator Assignments 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Combines both assignment and bitwise operators.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	</a:t>
            </a:r>
            <a:r>
              <a:rPr lang="en-US" sz="2000" u="sng" dirty="0" err="1"/>
              <a:t>Eg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  <a:r>
              <a:rPr lang="en-US" sz="2000" b="1" dirty="0"/>
              <a:t>a=a&gt;&gt;4</a:t>
            </a:r>
            <a:r>
              <a:rPr lang="en-US" sz="2000" dirty="0"/>
              <a:t>   can be as,    </a:t>
            </a:r>
            <a:r>
              <a:rPr lang="en-US" sz="2000" b="1" dirty="0"/>
              <a:t>a&gt;&gt;=4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Likewise,  a=</a:t>
            </a:r>
            <a:r>
              <a:rPr lang="en-US" sz="2000" dirty="0" err="1"/>
              <a:t>a|b</a:t>
            </a:r>
            <a:r>
              <a:rPr lang="en-US" sz="2000" dirty="0"/>
              <a:t>   as   a|=</a:t>
            </a:r>
            <a:r>
              <a:rPr lang="en-US" sz="2000" dirty="0" smtClean="0"/>
              <a:t>b</a:t>
            </a:r>
            <a:endParaRPr lang="en-US" sz="2000" u="sng" dirty="0"/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8229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RELATIONAL OPERATORS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/>
              <a:t>Determines the relationship that one operator has to the other.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/>
              <a:t>In Specific : 1. Equality   and   2. Ordering.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/>
              <a:t>The outcome of the operators is Boolean values(True or False)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/>
              <a:t>Used in Control Statements and Looping Statements.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u="sng" dirty="0"/>
              <a:t>Operators: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 == Equal to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 != Not Equal to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 &gt; Greater than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 &lt; Less than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 &gt;= Greater than or equal to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 &lt;= Less than or equal to </a:t>
            </a:r>
          </a:p>
          <a:p>
            <a:pPr>
              <a:spcBef>
                <a:spcPct val="50000"/>
              </a:spcBef>
            </a:pPr>
            <a:endParaRPr lang="en-US" sz="2000" u="sng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8077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BOOLEAN LOGICAL OPERATORS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dirty="0"/>
              <a:t>Operate only on Boolean operands (True / False).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dirty="0"/>
              <a:t>Two Boolean value combines to form resultant Boolean value.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000" u="sng" dirty="0"/>
              <a:t>Operators: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&amp;    - Logical AND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|     - Logical OR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^    - Logical XOR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||    - Short circuit OR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&amp;&amp; - Short circuit AND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!     - Logical Unary NOT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&amp;=  - AND Assignment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!=   - OR Assignment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^=  - EX-OR Assignment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3400" y="6096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62000" y="838200"/>
            <a:ext cx="79248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==  - Equal to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!=  - Not Equal to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 ?:  - Ternary if-then-else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b="1" u="sng" dirty="0"/>
              <a:t>Short circuit Logical Operators</a:t>
            </a:r>
            <a:r>
              <a:rPr lang="en-US" sz="2000" b="1" dirty="0"/>
              <a:t>: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/>
              <a:t>Secondary version of Boolean AND </a:t>
            </a:r>
            <a:r>
              <a:rPr lang="en-US" sz="2000" dirty="0" err="1"/>
              <a:t>and</a:t>
            </a:r>
            <a:r>
              <a:rPr lang="en-US" sz="2000" dirty="0"/>
              <a:t> OR Operator.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/>
              <a:t>Produces the results as shortly as possible by skipping some circuit steps so that the processing time is saved.</a:t>
            </a:r>
          </a:p>
          <a:p>
            <a:pPr>
              <a:spcBef>
                <a:spcPct val="50000"/>
              </a:spcBef>
            </a:pPr>
            <a:endParaRPr lang="en-US" sz="2000" b="1" dirty="0"/>
          </a:p>
          <a:p>
            <a:pPr>
              <a:spcBef>
                <a:spcPct val="50000"/>
              </a:spcBef>
            </a:pPr>
            <a:endParaRPr lang="en-US" sz="2000" b="1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79248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 u="sng" dirty="0">
              <a:solidFill>
                <a:schemeClr val="bg2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2400" b="1" u="sng" dirty="0"/>
              <a:t>ASSIGNMENT OPERATOR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= - Assignment Operator (single equal to sign).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u="sng" dirty="0"/>
              <a:t>Syntax:</a:t>
            </a:r>
            <a:r>
              <a:rPr lang="en-US" sz="2000" dirty="0"/>
              <a:t> 	</a:t>
            </a:r>
            <a:r>
              <a:rPr lang="en-US" sz="2000" b="1" dirty="0" err="1"/>
              <a:t>var</a:t>
            </a:r>
            <a:r>
              <a:rPr lang="en-US" sz="2000" b="1" dirty="0"/>
              <a:t> = expression</a:t>
            </a:r>
            <a:r>
              <a:rPr lang="en-US" sz="2000" dirty="0"/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u="sng" dirty="0" err="1"/>
              <a:t>Eg</a:t>
            </a:r>
            <a:r>
              <a:rPr lang="en-US" sz="2000" dirty="0"/>
              <a:t>:   x=y=z=100;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	Chain of assignment of a value  - set of assignment of group of variables to a common value is easier.</a:t>
            </a:r>
            <a:endParaRPr lang="en-US" sz="2000" u="sng" dirty="0"/>
          </a:p>
          <a:p>
            <a:pPr>
              <a:spcBef>
                <a:spcPct val="50000"/>
              </a:spcBef>
            </a:pPr>
            <a:endParaRPr lang="en-US" sz="2000" b="1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8839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THE ? OPERATOR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A ternary operator (3 way) – replaces certain types of if-then-else statements.</a:t>
            </a:r>
          </a:p>
          <a:p>
            <a:pPr>
              <a:spcBef>
                <a:spcPct val="50000"/>
              </a:spcBef>
            </a:pPr>
            <a:r>
              <a:rPr lang="en-US" sz="2400" u="sng" dirty="0"/>
              <a:t>Syntax:</a:t>
            </a:r>
            <a:r>
              <a:rPr lang="en-US" sz="2400" dirty="0"/>
              <a:t>      </a:t>
            </a:r>
            <a:r>
              <a:rPr lang="en-US" sz="2400" b="1" dirty="0"/>
              <a:t>exp1?exp2:exp3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	Condition 	:exp1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	True		: exp2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	False		:exp3</a:t>
            </a:r>
            <a:endParaRPr lang="en-US" sz="2400" u="sng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7391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OPERATOR PRECEDENCE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Preference to operators from Highest to Lowest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1. </a:t>
            </a:r>
            <a:r>
              <a:rPr lang="en-US" sz="2400" dirty="0" err="1"/>
              <a:t>Parantheses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	2. Square Brackets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3. Dot Operators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4. Arithmetic Operators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5. Other Operators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Technically, they are called as </a:t>
            </a:r>
            <a:r>
              <a:rPr lang="en-US" sz="2400" b="1" dirty="0" err="1"/>
              <a:t>Seperators</a:t>
            </a:r>
            <a:endParaRPr lang="en-US" sz="2400" b="1" dirty="0"/>
          </a:p>
          <a:p>
            <a:pPr>
              <a:spcBef>
                <a:spcPct val="50000"/>
              </a:spcBef>
            </a:pPr>
            <a:endParaRPr lang="en-US" sz="2400" b="1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81534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2400" b="1" u="sng" dirty="0"/>
              <a:t>STEPS TO EVALUATE AN EXPRESSION</a:t>
            </a:r>
          </a:p>
          <a:p>
            <a:pPr algn="ctr">
              <a:spcBef>
                <a:spcPct val="50000"/>
              </a:spcBef>
            </a:pPr>
            <a:endParaRPr lang="en-US" sz="2400" b="1" u="sng" dirty="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Evaluate the sub expression from left to right if </a:t>
            </a:r>
            <a:r>
              <a:rPr lang="en-US" sz="2000" dirty="0" err="1"/>
              <a:t>paranthesized</a:t>
            </a:r>
            <a:r>
              <a:rPr lang="en-US" sz="2000" dirty="0"/>
              <a:t>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endParaRPr lang="en-US" sz="2000" dirty="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Evaluate the arithmetic expression from left to right using the rules of precedence.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endParaRPr lang="en-US" sz="2000" dirty="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Highest </a:t>
            </a:r>
            <a:r>
              <a:rPr lang="en-US" sz="2000" dirty="0" err="1"/>
              <a:t>Precedenc</a:t>
            </a:r>
            <a:r>
              <a:rPr lang="en-US" sz="2000" dirty="0"/>
              <a:t> e is given to expression with in </a:t>
            </a:r>
            <a:r>
              <a:rPr lang="en-US" sz="2000" dirty="0" err="1"/>
              <a:t>paranthesis</a:t>
            </a:r>
            <a:endParaRPr lang="en-US" sz="2000" dirty="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endParaRPr lang="en-US" sz="2000" dirty="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Apply the associative rule if more operators of the same precedence occurs.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sz="2000" dirty="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/>
              <a:t>Evaluate innermost sub expression if the </a:t>
            </a:r>
            <a:r>
              <a:rPr lang="en-US" sz="2000" dirty="0" err="1"/>
              <a:t>paranthesis</a:t>
            </a:r>
            <a:r>
              <a:rPr lang="en-US" sz="2000" dirty="0"/>
              <a:t> are nested.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219200" y="914400"/>
            <a:ext cx="6858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endParaRPr lang="en-US" sz="2400" b="1" u="sng" dirty="0">
              <a:solidFill>
                <a:schemeClr val="bg2"/>
              </a:solidFill>
            </a:endParaRPr>
          </a:p>
          <a:p>
            <a:pPr marL="342900" indent="-342900" algn="ctr">
              <a:spcBef>
                <a:spcPct val="50000"/>
              </a:spcBef>
            </a:pPr>
            <a:r>
              <a:rPr lang="en-US" sz="2400" b="1" u="sng" dirty="0"/>
              <a:t>SPECIAL OPERATORS</a:t>
            </a:r>
          </a:p>
          <a:p>
            <a:pPr marL="342900" indent="-342900" algn="ctr">
              <a:spcBef>
                <a:spcPct val="50000"/>
              </a:spcBef>
            </a:pPr>
            <a:endParaRPr lang="en-US" sz="2400" b="1" u="sng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Instance of  Operators</a:t>
            </a:r>
          </a:p>
          <a:p>
            <a:pPr marL="342900" indent="-342900">
              <a:spcBef>
                <a:spcPct val="50000"/>
              </a:spcBef>
            </a:pPr>
            <a:r>
              <a:rPr lang="en-US" sz="2400" dirty="0"/>
              <a:t>2. Member Selection Operator(. Operator)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7848600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 dirty="0" smtClean="0"/>
              <a:t>OUTLINE</a:t>
            </a:r>
            <a:endParaRPr lang="en-US" sz="3200" u="sng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dirty="0" smtClean="0"/>
              <a:t>What </a:t>
            </a:r>
            <a:r>
              <a:rPr lang="en-US" dirty="0"/>
              <a:t>is a Operator?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dirty="0"/>
              <a:t>Types of Operators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dirty="0"/>
              <a:t>Operator Precedence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dirty="0"/>
              <a:t>Using </a:t>
            </a:r>
            <a:r>
              <a:rPr lang="en-US" dirty="0" smtClean="0"/>
              <a:t>Parenthesis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8001000" cy="454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 dirty="0"/>
              <a:t>OPERATORS</a:t>
            </a:r>
          </a:p>
          <a:p>
            <a:pPr algn="ctr">
              <a:spcBef>
                <a:spcPct val="50000"/>
              </a:spcBef>
            </a:pPr>
            <a:endParaRPr lang="en-US" sz="2000" u="sng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	Operators perform some operations on the variables.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sz="20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u="sng" dirty="0" err="1"/>
              <a:t>Eg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a+b</a:t>
            </a:r>
            <a:endParaRPr lang="en-US" sz="20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dirty="0" err="1"/>
              <a:t>a,b</a:t>
            </a:r>
            <a:r>
              <a:rPr lang="en-US" sz="2000" dirty="0"/>
              <a:t> – variables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			+    - operator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	The “+” is a symbol that says the computer to perform some mathematical or arithmetic manipulation.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79248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 dirty="0"/>
              <a:t>TYPES OF OPERATORS</a:t>
            </a:r>
          </a:p>
          <a:p>
            <a:pPr>
              <a:spcBef>
                <a:spcPct val="50000"/>
              </a:spcBef>
            </a:pPr>
            <a:endParaRPr lang="en-US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dirty="0"/>
              <a:t>Arithmetic Operator 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dirty="0"/>
              <a:t>Bitwise Operator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dirty="0"/>
              <a:t>Relational Operator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dirty="0"/>
              <a:t>Boolean Logical Operator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dirty="0"/>
              <a:t>Assignment Operator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dirty="0"/>
              <a:t>The ? Operator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0" y="762000"/>
            <a:ext cx="7848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400" b="1" u="sng" dirty="0"/>
              <a:t>ARITHMETIC OPERATORS</a:t>
            </a:r>
          </a:p>
          <a:p>
            <a:pPr marL="342900" indent="-342900" algn="ctr">
              <a:spcBef>
                <a:spcPct val="50000"/>
              </a:spcBef>
            </a:pPr>
            <a:endParaRPr lang="en-US" u="sng" dirty="0"/>
          </a:p>
          <a:p>
            <a:pPr marL="342900" indent="-342900">
              <a:spcBef>
                <a:spcPct val="50000"/>
              </a:spcBef>
            </a:pPr>
            <a:r>
              <a:rPr lang="en-US" sz="2000" dirty="0"/>
              <a:t>The Operands must be of numeric type (can’t be used in </a:t>
            </a:r>
            <a:r>
              <a:rPr lang="en-US" sz="2000" dirty="0" err="1"/>
              <a:t>boolean</a:t>
            </a:r>
            <a:r>
              <a:rPr lang="en-US" sz="2000" dirty="0"/>
              <a:t> types)</a:t>
            </a:r>
          </a:p>
          <a:p>
            <a:pPr marL="342900" indent="-342900">
              <a:spcBef>
                <a:spcPct val="50000"/>
              </a:spcBef>
            </a:pPr>
            <a:endParaRPr lang="en-US" dirty="0"/>
          </a:p>
          <a:p>
            <a:pPr marL="342900" indent="-342900">
              <a:spcBef>
                <a:spcPct val="50000"/>
              </a:spcBef>
            </a:pPr>
            <a:r>
              <a:rPr lang="en-US" sz="2000" b="1" u="sng" dirty="0"/>
              <a:t>Basic Arithmetic Operators :</a:t>
            </a:r>
            <a:endParaRPr lang="en-US" sz="2000" b="1" dirty="0"/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000" dirty="0"/>
              <a:t>Addition 	 - + (unary plus)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000" dirty="0"/>
              <a:t>Subtraction 	 - – (unary minus – negates a value)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000" dirty="0"/>
              <a:t>Multiplication - *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000" dirty="0"/>
              <a:t>Division 	 - / (applied to operands – answer shouldn’t have    fractional component)</a:t>
            </a:r>
            <a:endParaRPr lang="en-US" sz="2000" u="sng" dirty="0"/>
          </a:p>
          <a:p>
            <a:pPr marL="342900" indent="-342900">
              <a:spcBef>
                <a:spcPct val="50000"/>
              </a:spcBef>
            </a:pPr>
            <a:endParaRPr lang="en-US" sz="2000" u="sng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07720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/>
              <a:t>Modulus Operator 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%    -	Returns the reminder of the division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Applied to floating point also for integers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The sign of the result is always the sign of the first 	operand(dividend).</a:t>
            </a:r>
          </a:p>
          <a:p>
            <a:pPr>
              <a:spcBef>
                <a:spcPct val="50000"/>
              </a:spcBef>
            </a:pPr>
            <a:r>
              <a:rPr lang="en-US" sz="2000" b="1" u="sng" dirty="0"/>
              <a:t>Arithmetic Assignment Operators :</a:t>
            </a:r>
          </a:p>
          <a:p>
            <a:pPr>
              <a:spcBef>
                <a:spcPct val="50000"/>
              </a:spcBef>
            </a:pPr>
            <a:r>
              <a:rPr lang="en-US" dirty="0"/>
              <a:t>	</a:t>
            </a:r>
            <a:r>
              <a:rPr lang="en-US" sz="2000" dirty="0"/>
              <a:t>A Special Operator combines arithmetic operator with assignment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u="sng" dirty="0" err="1"/>
              <a:t>Eg</a:t>
            </a:r>
            <a:r>
              <a:rPr lang="en-US" sz="2000" u="sng" dirty="0"/>
              <a:t>:</a:t>
            </a:r>
            <a:r>
              <a:rPr lang="en-US" sz="2000" dirty="0"/>
              <a:t>   a=a+4 ;  can be as,    a+=4;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	Likewise, -= ; *= ; /= ; %= ;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u="sng" dirty="0"/>
              <a:t>Syntax:</a:t>
            </a:r>
            <a:r>
              <a:rPr lang="en-US" sz="2000" dirty="0"/>
              <a:t> </a:t>
            </a:r>
            <a:r>
              <a:rPr lang="en-US" sz="2000" b="1" dirty="0" err="1"/>
              <a:t>var</a:t>
            </a:r>
            <a:r>
              <a:rPr lang="en-US" sz="2000" b="1" dirty="0"/>
              <a:t> =</a:t>
            </a:r>
            <a:r>
              <a:rPr lang="en-US" sz="2000" b="1" dirty="0" err="1"/>
              <a:t>var</a:t>
            </a:r>
            <a:r>
              <a:rPr lang="en-US" sz="2000" b="1" dirty="0"/>
              <a:t>  op expression;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		can be as,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			</a:t>
            </a:r>
            <a:r>
              <a:rPr lang="en-US" sz="2000" b="1" dirty="0" err="1"/>
              <a:t>var</a:t>
            </a:r>
            <a:r>
              <a:rPr lang="en-US" sz="2000" b="1" dirty="0"/>
              <a:t> op= expression;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772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/>
              <a:t>Increment and Decrement Operators :</a:t>
            </a:r>
          </a:p>
          <a:p>
            <a:pPr>
              <a:spcBef>
                <a:spcPct val="50000"/>
              </a:spcBef>
            </a:pPr>
            <a:endParaRPr lang="en-US" sz="2000" b="1" u="sng" dirty="0"/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sz="2000" dirty="0"/>
              <a:t> ++ - Increment Operators( inc the operand by 1)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sz="2000" dirty="0"/>
              <a:t> --   - Decrement Operators( </a:t>
            </a:r>
            <a:r>
              <a:rPr lang="en-US" sz="2000" dirty="0" err="1"/>
              <a:t>dec</a:t>
            </a:r>
            <a:r>
              <a:rPr lang="en-US" sz="2000" dirty="0"/>
              <a:t> the operand by 1)</a:t>
            </a:r>
          </a:p>
          <a:p>
            <a:pPr>
              <a:spcBef>
                <a:spcPct val="50000"/>
              </a:spcBef>
            </a:pPr>
            <a:r>
              <a:rPr lang="en-US" sz="2000" u="sng" dirty="0" err="1"/>
              <a:t>Eg</a:t>
            </a:r>
            <a:r>
              <a:rPr lang="en-US" sz="2000" u="sng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x=x+1 ;   and    x=x-1 ;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	Can be as,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		x++; and x--; 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We have,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		1. </a:t>
            </a:r>
            <a:r>
              <a:rPr lang="en-US" sz="2000" b="1" dirty="0"/>
              <a:t>Pre Increment</a:t>
            </a:r>
            <a:r>
              <a:rPr lang="en-US" sz="2000" dirty="0"/>
              <a:t> and </a:t>
            </a:r>
            <a:r>
              <a:rPr lang="en-US" sz="2000" b="1" dirty="0"/>
              <a:t>Post Increment</a:t>
            </a:r>
            <a:r>
              <a:rPr lang="en-US" sz="2000" dirty="0"/>
              <a:t> Operators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/>
              <a:t>		2. </a:t>
            </a:r>
            <a:r>
              <a:rPr lang="en-US" sz="2000" b="1" dirty="0"/>
              <a:t>Pre Decrement</a:t>
            </a:r>
            <a:r>
              <a:rPr lang="en-US" sz="2000" dirty="0"/>
              <a:t> and </a:t>
            </a:r>
            <a:r>
              <a:rPr lang="en-US" sz="2000" b="1" dirty="0"/>
              <a:t>Post Decrement</a:t>
            </a:r>
            <a:r>
              <a:rPr lang="en-US" sz="2000" dirty="0"/>
              <a:t> Operators</a:t>
            </a:r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22960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BITWISE OPERATORS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It can be applied to </a:t>
            </a:r>
            <a:r>
              <a:rPr lang="en-US" sz="2000" dirty="0" err="1"/>
              <a:t>int</a:t>
            </a:r>
            <a:r>
              <a:rPr lang="en-US" sz="2000" dirty="0"/>
              <a:t>, long, short, char and byte.( and not for float or double).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It acts on individual bits of the operands.</a:t>
            </a:r>
          </a:p>
          <a:p>
            <a:pPr>
              <a:spcBef>
                <a:spcPct val="50000"/>
              </a:spcBef>
            </a:pPr>
            <a:r>
              <a:rPr lang="en-US" sz="2000" b="1" u="sng" dirty="0"/>
              <a:t>Bitwise Logical operators 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&amp; - Bitwise AND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|  - Bitwise OR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^ - Bitwise EX-OR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~ - Bitwise NOT (unary NOT)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u="sng" dirty="0" err="1"/>
              <a:t>Eg</a:t>
            </a:r>
            <a:r>
              <a:rPr lang="en-US" sz="2000" u="sng" dirty="0"/>
              <a:t>: </a:t>
            </a:r>
            <a:r>
              <a:rPr lang="en-US" sz="2000" dirty="0"/>
              <a:t>Bitwise NOT - inverts all the bits of the operand ; like 1110011 can be as, 0001100</a:t>
            </a:r>
            <a:r>
              <a:rPr lang="en-US" sz="2000" dirty="0" smtClean="0"/>
              <a:t>.</a:t>
            </a:r>
            <a:endParaRPr lang="en-US" sz="2000" u="sng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458200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/>
              <a:t>Left Shift Operator 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&lt;&lt; - left shift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u="sng" dirty="0"/>
              <a:t>Syntax</a:t>
            </a:r>
            <a:r>
              <a:rPr lang="en-US" sz="2000" dirty="0"/>
              <a:t>: </a:t>
            </a:r>
            <a:r>
              <a:rPr lang="en-US" sz="2000" b="1" dirty="0"/>
              <a:t>value&lt;&lt; num</a:t>
            </a:r>
            <a:r>
              <a:rPr lang="en-US" sz="2000" dirty="0"/>
              <a:t> (shifts the bits left for the specified number 				of times).</a:t>
            </a:r>
          </a:p>
          <a:p>
            <a:pPr>
              <a:spcBef>
                <a:spcPct val="50000"/>
              </a:spcBef>
            </a:pPr>
            <a:endParaRPr lang="en-US" sz="2000" u="sng" dirty="0"/>
          </a:p>
          <a:p>
            <a:r>
              <a:rPr lang="en-US" sz="2000" b="1" u="sng" dirty="0"/>
              <a:t>Right Shift Operator :</a:t>
            </a:r>
          </a:p>
          <a:p>
            <a:endParaRPr lang="en-US" sz="2000" b="1" u="sng" dirty="0"/>
          </a:p>
          <a:p>
            <a:r>
              <a:rPr lang="en-US" sz="2000" dirty="0"/>
              <a:t>	&gt;&gt; - right shift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u="sng" dirty="0"/>
              <a:t>Syntax</a:t>
            </a:r>
            <a:r>
              <a:rPr lang="en-US" sz="2000" dirty="0"/>
              <a:t>: </a:t>
            </a:r>
            <a:r>
              <a:rPr lang="en-US" sz="2000" b="1" dirty="0"/>
              <a:t>value&gt;&gt; num</a:t>
            </a:r>
            <a:r>
              <a:rPr lang="en-US" sz="2000" dirty="0"/>
              <a:t> (shifts the bits right for the specified 					number of times).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u="sng" dirty="0" err="1"/>
              <a:t>Eg</a:t>
            </a:r>
            <a:r>
              <a:rPr lang="en-US" sz="2000" u="sng" dirty="0"/>
              <a:t>: </a:t>
            </a:r>
            <a:r>
              <a:rPr lang="en-US" sz="2000" dirty="0"/>
              <a:t> 11110000   &gt;&gt;2     will be as,  00111100</a:t>
            </a:r>
          </a:p>
          <a:p>
            <a:r>
              <a:rPr lang="en-US" sz="2000" dirty="0"/>
              <a:t>		Shifts the value 2 bits right.</a:t>
            </a:r>
          </a:p>
          <a:p>
            <a:endParaRPr lang="en-US" sz="2000" dirty="0"/>
          </a:p>
          <a:p>
            <a:endParaRPr lang="en-US" sz="2000" u="sng" dirty="0"/>
          </a:p>
          <a:p>
            <a:pPr>
              <a:spcBef>
                <a:spcPct val="50000"/>
              </a:spcBef>
            </a:pPr>
            <a:endParaRPr lang="en-US" sz="2000" u="sng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409</Words>
  <Application>Microsoft Office PowerPoint</Application>
  <PresentationFormat>On-screen Show (4:3)</PresentationFormat>
  <Paragraphs>177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OPERATORS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Valliammai</cp:lastModifiedBy>
  <cp:revision>16</cp:revision>
  <dcterms:created xsi:type="dcterms:W3CDTF">2014-07-12T10:03:34Z</dcterms:created>
  <dcterms:modified xsi:type="dcterms:W3CDTF">2017-08-17T10:35:08Z</dcterms:modified>
</cp:coreProperties>
</file>