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67" r:id="rId5"/>
    <p:sldId id="268" r:id="rId6"/>
    <p:sldId id="286" r:id="rId7"/>
    <p:sldId id="285" r:id="rId8"/>
    <p:sldId id="259" r:id="rId9"/>
    <p:sldId id="266" r:id="rId10"/>
    <p:sldId id="26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75E5-0804-40B8-A00B-315974D3D8F1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Windowing Toolkit (AWT)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Applets</a:t>
            </a:r>
          </a:p>
          <a:p>
            <a:pPr>
              <a:buNone/>
            </a:pPr>
            <a:r>
              <a:rPr lang="en-US" dirty="0" smtClean="0"/>
              <a:t>-----------</a:t>
            </a:r>
          </a:p>
          <a:p>
            <a:r>
              <a:rPr lang="en-US" dirty="0" smtClean="0"/>
              <a:t>	An applet is a dynamic and interactive program that run inside a Web page displayed by a java-capable browser such as </a:t>
            </a:r>
            <a:r>
              <a:rPr lang="en-US" dirty="0" err="1" smtClean="0"/>
              <a:t>HotJava</a:t>
            </a:r>
            <a:r>
              <a:rPr lang="en-US" dirty="0" smtClean="0"/>
              <a:t> or Netscape Navigator or </a:t>
            </a:r>
            <a:r>
              <a:rPr lang="en-US" dirty="0" err="1" smtClean="0"/>
              <a:t>Appletviewer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Applet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45EF-8A0F-4BC4-8A8B-7836B8E51292}" type="slidenum">
              <a:rPr lang="en-US"/>
              <a:pPr/>
              <a:t>10</a:t>
            </a:fld>
            <a:endParaRPr lang="en-US"/>
          </a:p>
        </p:txBody>
      </p:sp>
      <p:pic>
        <p:nvPicPr>
          <p:cNvPr id="8195" name="Picture 3" descr="C:\Teaching\running-apple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267200" cy="3611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Java’s coordinate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33800"/>
            <a:ext cx="7772400" cy="2743200"/>
          </a:xfrm>
        </p:spPr>
        <p:txBody>
          <a:bodyPr/>
          <a:lstStyle/>
          <a:p>
            <a:r>
              <a:rPr lang="en-US" sz="2400"/>
              <a:t>Java uses an (x, y) coordinate system</a:t>
            </a:r>
          </a:p>
          <a:p>
            <a:r>
              <a:rPr lang="en-US" sz="2400"/>
              <a:t>(0, 0) is the top left corner</a:t>
            </a:r>
          </a:p>
          <a:p>
            <a:r>
              <a:rPr lang="en-US" sz="2400"/>
              <a:t>(50, 0) is 50 pixels to the right of (0, 0)</a:t>
            </a:r>
          </a:p>
          <a:p>
            <a:r>
              <a:rPr lang="en-US" sz="2400"/>
              <a:t>(0, 20) is 20 pixels down from (0, 0)</a:t>
            </a:r>
          </a:p>
          <a:p>
            <a:r>
              <a:rPr lang="en-US" sz="2400"/>
              <a:t>(w - 1, h - 1) is just inside the bottom right corner, where w is the width of the window and h is its height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7FFD9F51-3EA9-4868-BF8F-3240F9346C25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7000" y="1219200"/>
            <a:ext cx="5181600" cy="2362200"/>
            <a:chOff x="1680" y="768"/>
            <a:chExt cx="3264" cy="1488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680" y="816"/>
              <a:ext cx="2352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1680" y="8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640" y="8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68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64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393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776" y="76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(0, 0)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1776" y="1113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(0, 20)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2736" y="768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(50, 0)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2736" y="1104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(50, 20)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4032" y="2025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(w-1, h-1)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rectangles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8574088" cy="1146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There are two ways to draw rectangles: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g.drawRect(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 sz="2000">
                <a:solidFill>
                  <a:schemeClr val="folHlink"/>
                </a:solidFill>
                <a:latin typeface="Trebuchet MS" pitchFamily="34" charset="0"/>
              </a:rPr>
            </a:br>
            <a:endParaRPr lang="en-US" sz="2000">
              <a:solidFill>
                <a:schemeClr val="folHlink"/>
              </a:solidFill>
              <a:latin typeface="Trebuchet MS" pitchFamily="34" charset="0"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381000" y="4068763"/>
            <a:ext cx="8153400" cy="79375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g.fillRect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top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width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height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B900-5710-40BE-AF8B-632D7883581D}" type="slidenum">
              <a:rPr lang="en-US"/>
              <a:pPr/>
              <a:t>12</a:t>
            </a:fld>
            <a:endParaRPr 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2590800" y="2819400"/>
            <a:ext cx="1524000" cy="609600"/>
          </a:xfrm>
          <a:prstGeom prst="flowChartProcess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2590800" y="4800600"/>
            <a:ext cx="1524000" cy="6096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4" grpId="0" build="p" autoUpdateAnimBg="0"/>
      <p:bldP spid="37892" grpId="0" animBg="1" autoUpdateAnimBg="0"/>
      <p:bldP spid="378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</a:t>
            </a:r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java.awt</a:t>
            </a:r>
            <a:r>
              <a:rPr lang="en-US"/>
              <a:t>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g.drawLine(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x1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y1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x2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y2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g.drawOval(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g.fillOval(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g.drawRoundRect(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g.fillRoundRect(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g.drawArc(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>                 </a:t>
            </a:r>
            <a:r>
              <a:rPr lang="en-US" b="1" i="1">
                <a:solidFill>
                  <a:schemeClr val="accent2"/>
                </a:solidFill>
              </a:rPr>
              <a:t>startAngle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i="1"/>
              <a:t> </a:t>
            </a:r>
            <a:r>
              <a:rPr lang="en-US" b="1" i="1">
                <a:solidFill>
                  <a:schemeClr val="accent2"/>
                </a:solidFill>
              </a:rPr>
              <a:t>arcAngle</a:t>
            </a:r>
            <a:r>
              <a:rPr lang="en-US" i="1"/>
              <a:t> 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g.drawString(</a:t>
            </a:r>
            <a:r>
              <a:rPr lang="en-US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endParaRPr lang="en-US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59416019-CF08-423B-A528-C01064AD132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complete applet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F3D3-BC62-4931-AAEC-32CBC9CBCB98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620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import java.applet.Applet;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import java.awt.*;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// CIT 591 example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class Drawing extends Applet {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public void paint(Graphics g) {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    g.setColor(Color.BLUE);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    g.fillRect(20, 20, 50, 30);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    g.setColor(Color.RED);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    g.fillRect(50, 30, 50, 30);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life cycle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init () – first method to be called</a:t>
            </a:r>
          </a:p>
          <a:p>
            <a:pPr lvl="1"/>
            <a:r>
              <a:rPr lang="en-US" sz="9400" dirty="0" smtClean="0"/>
              <a:t> gets called as soon as the applet started</a:t>
            </a:r>
          </a:p>
          <a:p>
            <a:pPr lvl="1"/>
            <a:r>
              <a:rPr lang="en-US" sz="9400" dirty="0" smtClean="0"/>
              <a:t>Called only once  during run time of applet</a:t>
            </a:r>
          </a:p>
          <a:p>
            <a:endParaRPr lang="en-US" sz="9600" dirty="0" smtClean="0"/>
          </a:p>
          <a:p>
            <a:r>
              <a:rPr lang="en-US" sz="9600" dirty="0" smtClean="0"/>
              <a:t>start() - This method is executed after the init() </a:t>
            </a:r>
          </a:p>
          <a:p>
            <a:pPr lvl="1"/>
            <a:r>
              <a:rPr lang="en-US" sz="9400" dirty="0" smtClean="0"/>
              <a:t>Called to restart an applet</a:t>
            </a:r>
          </a:p>
          <a:p>
            <a:pPr lvl="1"/>
            <a:r>
              <a:rPr lang="en-US" sz="9400" dirty="0" smtClean="0"/>
              <a:t>Called Each time an applet HTML doc is displayed.</a:t>
            </a:r>
          </a:p>
          <a:p>
            <a:pPr lvl="1">
              <a:buNone/>
            </a:pPr>
            <a:endParaRPr lang="en-US" sz="9400" dirty="0" smtClean="0"/>
          </a:p>
          <a:p>
            <a:r>
              <a:rPr lang="en-US" sz="9600" dirty="0" smtClean="0"/>
              <a:t>paint(Graphics g) - draws the object in the applet</a:t>
            </a:r>
          </a:p>
          <a:p>
            <a:pPr lvl="1"/>
            <a:r>
              <a:rPr lang="en-US" sz="9400" dirty="0" smtClean="0"/>
              <a:t>Redraw</a:t>
            </a:r>
          </a:p>
          <a:p>
            <a:pPr lvl="1"/>
            <a:r>
              <a:rPr lang="en-US" sz="9400" dirty="0" smtClean="0"/>
              <a:t>Graphics content</a:t>
            </a:r>
          </a:p>
          <a:p>
            <a:pPr lvl="1"/>
            <a:endParaRPr lang="en-US" sz="9400" dirty="0" smtClean="0"/>
          </a:p>
          <a:p>
            <a:pPr lvl="1"/>
            <a:endParaRPr lang="en-US" sz="9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stop() - is used to halt the running of an applet.</a:t>
            </a:r>
          </a:p>
          <a:p>
            <a:pPr lvl="1"/>
            <a:r>
              <a:rPr lang="en-US" dirty="0" smtClean="0"/>
              <a:t>When it goes to the next page</a:t>
            </a:r>
          </a:p>
          <a:p>
            <a:pPr lvl="1"/>
            <a:r>
              <a:rPr lang="en-US" dirty="0" smtClean="0"/>
              <a:t>Restart using start()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destroy() - is used to free the memory occupied by the variables and objects initialized in the applet</a:t>
            </a:r>
          </a:p>
          <a:p>
            <a:pPr lvl="1"/>
            <a:r>
              <a:rPr lang="en-US" dirty="0" smtClean="0"/>
              <a:t>Applet gets removed from memory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repaint() - is used in case an applet is to be repainted. </a:t>
            </a:r>
          </a:p>
          <a:p>
            <a:pPr lvl="1"/>
            <a:r>
              <a:rPr lang="en-US" dirty="0" smtClean="0"/>
              <a:t>The repaint() calls the update() method, to clear the screen of any existing context. </a:t>
            </a:r>
          </a:p>
          <a:p>
            <a:pPr lvl="1"/>
            <a:r>
              <a:rPr lang="en-US" dirty="0" smtClean="0"/>
              <a:t>The update() method in turn calls the paint() method that then redraws the context of the current frame.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family name – general name- courier</a:t>
            </a:r>
          </a:p>
          <a:p>
            <a:r>
              <a:rPr lang="en-US" dirty="0" smtClean="0"/>
              <a:t> logical name – category of font- </a:t>
            </a:r>
            <a:r>
              <a:rPr lang="en-US" dirty="0" err="1" smtClean="0"/>
              <a:t>monospaced</a:t>
            </a:r>
            <a:endParaRPr lang="en-US" dirty="0" smtClean="0"/>
          </a:p>
          <a:p>
            <a:r>
              <a:rPr lang="en-US" dirty="0" smtClean="0"/>
              <a:t> face name – specific font – </a:t>
            </a:r>
            <a:r>
              <a:rPr lang="en-US" smtClean="0"/>
              <a:t>courier italic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Fonts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Text can be written inside an applet using different fonts. The font class of Java offers a wide variety of fonts like </a:t>
            </a:r>
            <a:r>
              <a:rPr lang="en-US" dirty="0" err="1" smtClean="0"/>
              <a:t>TimesRoman,Courier,Helvetica</a:t>
            </a:r>
            <a:r>
              <a:rPr lang="en-US" dirty="0" smtClean="0"/>
              <a:t>, </a:t>
            </a:r>
            <a:r>
              <a:rPr lang="en-US" dirty="0" err="1" smtClean="0"/>
              <a:t>Futura,Platino</a:t>
            </a:r>
            <a:r>
              <a:rPr lang="en-US" dirty="0" smtClean="0"/>
              <a:t> etc.,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Font Styles :- BOLD,PLAIN,ITALIC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Constants				Description</a:t>
            </a:r>
          </a:p>
          <a:p>
            <a:pPr>
              <a:buNone/>
            </a:pPr>
            <a:r>
              <a:rPr lang="en-US" dirty="0" smtClean="0"/>
              <a:t>---------------				------------------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BOLD			</a:t>
            </a:r>
            <a:r>
              <a:rPr lang="en-US" dirty="0" err="1" smtClean="0"/>
              <a:t>Font.BOLD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PLAIN			</a:t>
            </a:r>
            <a:r>
              <a:rPr lang="en-US" dirty="0" err="1" smtClean="0"/>
              <a:t>Font.PLAIN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ITALIC			</a:t>
            </a:r>
            <a:r>
              <a:rPr lang="en-US" dirty="0" err="1" smtClean="0"/>
              <a:t>Font.ITALIC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Constructor		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Font(String </a:t>
            </a:r>
            <a:r>
              <a:rPr lang="en-US" sz="3600" dirty="0" err="1" smtClean="0"/>
              <a:t>name,int</a:t>
            </a:r>
            <a:r>
              <a:rPr lang="en-US" sz="3600" dirty="0" smtClean="0"/>
              <a:t> </a:t>
            </a:r>
            <a:r>
              <a:rPr lang="en-US" sz="3600" dirty="0" err="1" smtClean="0"/>
              <a:t>style,int</a:t>
            </a:r>
            <a:r>
              <a:rPr lang="en-US" sz="3600" dirty="0" smtClean="0"/>
              <a:t> size)	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Creates a new font from the specified </a:t>
            </a:r>
          </a:p>
          <a:p>
            <a:pPr>
              <a:buNone/>
            </a:pPr>
            <a:r>
              <a:rPr lang="en-US" sz="3600" dirty="0" smtClean="0"/>
              <a:t>					name, style and 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Applets are subclasses of </a:t>
            </a:r>
            <a:r>
              <a:rPr lang="en-US" sz="2800" dirty="0" smtClean="0">
                <a:solidFill>
                  <a:srgbClr val="00B0F0"/>
                </a:solidFill>
              </a:rPr>
              <a:t>Applet.</a:t>
            </a:r>
          </a:p>
          <a:p>
            <a:r>
              <a:rPr lang="en-US" sz="2800" dirty="0" smtClean="0"/>
              <a:t>To create an applet, you must import the </a:t>
            </a:r>
            <a:r>
              <a:rPr lang="en-US" sz="2800" dirty="0" smtClean="0">
                <a:solidFill>
                  <a:schemeClr val="accent2"/>
                </a:solidFill>
                <a:latin typeface="Trebuchet MS" pitchFamily="34" charset="0"/>
              </a:rPr>
              <a:t>Applet</a:t>
            </a:r>
            <a:r>
              <a:rPr lang="en-US" sz="2800" dirty="0" smtClean="0"/>
              <a:t> class</a:t>
            </a:r>
          </a:p>
          <a:p>
            <a:pPr lvl="1"/>
            <a:r>
              <a:rPr lang="en-US" sz="2800" dirty="0" smtClean="0"/>
              <a:t>This class is in the </a:t>
            </a:r>
            <a:r>
              <a:rPr lang="en-US" sz="2800" dirty="0" err="1" smtClean="0">
                <a:solidFill>
                  <a:schemeClr val="accent2"/>
                </a:solidFill>
                <a:latin typeface="Trebuchet MS" pitchFamily="34" charset="0"/>
              </a:rPr>
              <a:t>java.applet</a:t>
            </a:r>
            <a:r>
              <a:rPr lang="en-US" sz="2800" dirty="0" smtClean="0">
                <a:latin typeface="Trebuchet MS" pitchFamily="34" charset="0"/>
              </a:rPr>
              <a:t>  </a:t>
            </a:r>
            <a:r>
              <a:rPr lang="en-US" sz="2800" dirty="0" smtClean="0"/>
              <a:t>package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  <a:latin typeface="Trebuchet MS" pitchFamily="34" charset="0"/>
              </a:rPr>
              <a:t>java.awt</a:t>
            </a:r>
            <a:r>
              <a:rPr lang="en-US" sz="2800" dirty="0" smtClean="0">
                <a:latin typeface="Trebuchet MS" pitchFamily="34" charset="0"/>
              </a:rPr>
              <a:t>  </a:t>
            </a:r>
            <a:r>
              <a:rPr lang="en-US" sz="2800" dirty="0" smtClean="0"/>
              <a:t>package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Execution of an applet begins at </a:t>
            </a:r>
            <a:r>
              <a:rPr lang="en-US" sz="2800" dirty="0" smtClean="0">
                <a:solidFill>
                  <a:srgbClr val="7030A0"/>
                </a:solidFill>
              </a:rPr>
              <a:t>main()</a:t>
            </a:r>
          </a:p>
          <a:p>
            <a:r>
              <a:rPr lang="en-US" sz="2800" dirty="0" smtClean="0"/>
              <a:t>Method used for Output </a:t>
            </a:r>
            <a:r>
              <a:rPr lang="en-US" sz="2800" dirty="0" err="1" smtClean="0">
                <a:solidFill>
                  <a:srgbClr val="00B0F0"/>
                </a:solidFill>
              </a:rPr>
              <a:t>drawString</a:t>
            </a:r>
            <a:r>
              <a:rPr lang="en-US" sz="2800" dirty="0" smtClean="0">
                <a:solidFill>
                  <a:srgbClr val="00B0F0"/>
                </a:solidFill>
              </a:rPr>
              <a:t>()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3429000"/>
            <a:ext cx="624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import </a:t>
            </a:r>
            <a:r>
              <a:rPr lang="en-US" sz="3600" dirty="0" err="1">
                <a:solidFill>
                  <a:schemeClr val="accent2"/>
                </a:solidFill>
                <a:latin typeface="Trebuchet MS" pitchFamily="34" charset="0"/>
              </a:rPr>
              <a:t>java.applet.Applet</a:t>
            </a: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;</a:t>
            </a:r>
            <a:b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import java.awt.*;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				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 void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(f)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this graphics contexts font to the specified font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getStyle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 value that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indicating the current font style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integer value that indicating the current font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getFamily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font family name as a string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isPlain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plain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isBold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bold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isItalic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italic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386685" cy="72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fonts extends Applet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style,size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String s,s1;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init()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Font("Helvetica",Font.BOLD,20);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Font("TimesRoman",Font.BOLD,10);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f2=new Font("Courier",Font.ITALIC,20);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Helvetica",30,30);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TimesRoman",30,80);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Courier",30,130);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style=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f.getStyle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Font.PLAIN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s="PLAIN";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Font.BOLD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Font.ITALIC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 AND 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size=f2.getSize();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s1=f2.getName();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s1+= " size is " + size + " style is " + s;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(s1,30,180);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family is : " +f2.getFamily(),30,250);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code="fonts" width=500 height=500&gt;&lt;/applet&gt;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Color </a:t>
            </a:r>
            <a:r>
              <a:rPr dirty="0" smtClean="0"/>
              <a:t>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Colors are represented as combination of </a:t>
            </a:r>
            <a:r>
              <a:rPr lang="en-US" sz="2000" dirty="0" err="1" smtClean="0"/>
              <a:t>red,blue</a:t>
            </a:r>
            <a:r>
              <a:rPr lang="en-US" sz="2000" dirty="0" smtClean="0"/>
              <a:t> and green. Each component can have a no between 0 to 255, 0,0,0 is black and 255,255,255 white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Color Name			RGB value</a:t>
            </a:r>
          </a:p>
          <a:p>
            <a:pPr>
              <a:buNone/>
            </a:pPr>
            <a:r>
              <a:rPr lang="en-US" sz="2000" dirty="0" smtClean="0"/>
              <a:t>---------------			--------------</a:t>
            </a:r>
          </a:p>
          <a:p>
            <a:r>
              <a:rPr lang="en-US" sz="2000" dirty="0" err="1" smtClean="0"/>
              <a:t>Color.gray</a:t>
            </a:r>
            <a:r>
              <a:rPr lang="en-US" sz="2000" dirty="0" smtClean="0"/>
              <a:t>			128,128,128</a:t>
            </a:r>
          </a:p>
          <a:p>
            <a:r>
              <a:rPr lang="en-US" sz="2000" dirty="0" err="1" smtClean="0"/>
              <a:t>Color.green</a:t>
            </a:r>
            <a:r>
              <a:rPr lang="en-US" sz="2000" dirty="0" smtClean="0"/>
              <a:t>			0,255,0</a:t>
            </a:r>
          </a:p>
          <a:p>
            <a:r>
              <a:rPr lang="en-US" sz="2000" dirty="0" err="1" smtClean="0"/>
              <a:t>Color.yellow</a:t>
            </a:r>
            <a:r>
              <a:rPr lang="en-US" sz="2000" dirty="0" smtClean="0"/>
              <a:t>			255,255,0</a:t>
            </a:r>
          </a:p>
          <a:p>
            <a:r>
              <a:rPr lang="en-US" sz="2000" dirty="0" err="1" smtClean="0"/>
              <a:t>Color.pink</a:t>
            </a:r>
            <a:r>
              <a:rPr lang="en-US" sz="2000" dirty="0" smtClean="0"/>
              <a:t>			255,175,175</a:t>
            </a:r>
          </a:p>
          <a:p>
            <a:r>
              <a:rPr lang="en-US" sz="2000" dirty="0" err="1" smtClean="0"/>
              <a:t>Color.red</a:t>
            </a:r>
            <a:r>
              <a:rPr lang="en-US" sz="2000" dirty="0" smtClean="0"/>
              <a:t>			255,0,0</a:t>
            </a:r>
          </a:p>
          <a:p>
            <a:r>
              <a:rPr lang="en-US" sz="2000" dirty="0" err="1" smtClean="0"/>
              <a:t>Color.blue</a:t>
            </a:r>
            <a:r>
              <a:rPr lang="en-US" sz="2000" dirty="0" smtClean="0"/>
              <a:t>			0,0,255</a:t>
            </a:r>
          </a:p>
          <a:p>
            <a:r>
              <a:rPr lang="en-US" sz="2000" dirty="0" err="1" smtClean="0"/>
              <a:t>Color.magenta</a:t>
            </a:r>
            <a:r>
              <a:rPr lang="en-US" sz="2000" dirty="0" smtClean="0"/>
              <a:t>		255,0,255</a:t>
            </a:r>
          </a:p>
          <a:p>
            <a:r>
              <a:rPr lang="en-US" sz="2000" dirty="0" err="1" smtClean="0"/>
              <a:t>Color.cyan</a:t>
            </a:r>
            <a:r>
              <a:rPr lang="en-US" sz="2000" dirty="0" smtClean="0"/>
              <a:t>			0,255,255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89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setColor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set color to an object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sets background color of an applet</a:t>
                      </a:r>
                      <a:endParaRPr lang="en-US" dirty="0"/>
                    </a:p>
                  </a:txBody>
                  <a:tcPr/>
                </a:tc>
              </a:tr>
              <a:tr h="1353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- used to change the color of the whole applet after it has been drawn.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used to change the color of the whole applet after it has been drawn.</a:t>
                      </a:r>
                      <a:endParaRPr lang="en-US" dirty="0"/>
                    </a:p>
                  </a:txBody>
                  <a:tcPr/>
                </a:tc>
              </a:tr>
              <a:tr h="72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8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831830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extends Applet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public void init()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Font("TimesRoman",Font.BOLD,20);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Font("Courier",Font.ITALIC,20);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f2=new Font("Helvetica",Font.PLAIN,20);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setBackground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Color.cyan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Color.green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Happy. Be Hopeful",30,30);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Color.blue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Hopeful",30,70);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Color.pink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Hopeful",30,110);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width=500 height=500&gt;&lt;/applet&gt;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Images </a:t>
            </a:r>
            <a:br>
              <a:rPr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304800" y="457200"/>
          <a:ext cx="822960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getImage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URL,String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Loads an image from an URL. URL specifies the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loacation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which the image is to be loaded. String is usually the name of the image file.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drawImage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Image,x,y,imageObserver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an Image at the given co-ordinates. Image Object refers to the picture to be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drawn.x,y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the co-ordinates where the image is to be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drawn.ImageObserver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usually the applet itself.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drawImage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image,x,y,width,height,ImageObserver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getCodeBase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- Which returns the path of the 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304800" y="457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getDocumentBase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Which returns the URL of the .HTML file.	 http://www.rediff.com		file://c:/mydocument/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getWidth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return the width of the image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getHeight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return the height of the image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610783"/>
            <a:ext cx="895629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ImageDemo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extends Applet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Image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init()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getCodeBase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(),"rabbit.gif");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("URL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getCodeBase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("Width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img.getWidth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(this));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("Height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img.getHeight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(this));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(img,10,10,this);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(img,130,100,200,150,this);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ImageDemo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width=500 height=500&gt;&lt;/applet&gt;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>
                <a:latin typeface="Trebuchet MS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java.awt</a:t>
            </a:r>
            <a:r>
              <a:rPr lang="en-US">
                <a:latin typeface="Trebuchet MS" pitchFamily="34" charset="0"/>
              </a:rPr>
              <a:t> </a:t>
            </a:r>
            <a:r>
              <a:rPr lang="en-US"/>
              <a:t>package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awt</a:t>
            </a:r>
            <a:r>
              <a:rPr lang="en-US" dirty="0"/>
              <a:t>” stands for “Abstract Window Toolkit”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java.awt</a:t>
            </a:r>
            <a:r>
              <a:rPr lang="en-US" dirty="0"/>
              <a:t> package includes classes for:</a:t>
            </a:r>
          </a:p>
          <a:p>
            <a:pPr lvl="1"/>
            <a:r>
              <a:rPr lang="en-US" dirty="0"/>
              <a:t>Drawing lines and shapes</a:t>
            </a:r>
          </a:p>
          <a:p>
            <a:pPr lvl="1"/>
            <a:r>
              <a:rPr lang="en-US" dirty="0"/>
              <a:t>Drawing letters</a:t>
            </a:r>
          </a:p>
          <a:p>
            <a:pPr lvl="1"/>
            <a:r>
              <a:rPr lang="en-US" dirty="0"/>
              <a:t>Setting colors</a:t>
            </a:r>
          </a:p>
          <a:p>
            <a:pPr lvl="1"/>
            <a:r>
              <a:rPr lang="en-US" dirty="0"/>
              <a:t>Choosing 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A212BCE5-BD1B-4918-BCFE-349E152C805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an applet has been compiled, it is included in an HTML file using APPLET tag.</a:t>
            </a:r>
          </a:p>
          <a:p>
            <a:r>
              <a:rPr lang="en-US" dirty="0" smtClean="0"/>
              <a:t>Applet will be executed by java enabled web browser, when it encounters APPLET tag within HTML file</a:t>
            </a:r>
          </a:p>
          <a:p>
            <a:r>
              <a:rPr lang="en-US" dirty="0" smtClean="0"/>
              <a:t> comment in java file</a:t>
            </a:r>
          </a:p>
          <a:p>
            <a:r>
              <a:rPr lang="en-US" dirty="0" smtClean="0"/>
              <a:t>Applet tag Syntax:</a:t>
            </a:r>
          </a:p>
          <a:p>
            <a:pPr>
              <a:buNone/>
            </a:pPr>
            <a:r>
              <a:rPr lang="en-US" dirty="0" smtClean="0"/>
              <a:t>------------------------</a:t>
            </a:r>
          </a:p>
          <a:p>
            <a:pPr>
              <a:buNone/>
            </a:pPr>
            <a:r>
              <a:rPr lang="en-US" dirty="0" smtClean="0"/>
              <a:t>&lt;applet code="class file" codebase="path of the class file" width=100 height=300&gt;</a:t>
            </a:r>
          </a:p>
          <a:p>
            <a:pPr>
              <a:buNone/>
            </a:pPr>
            <a:r>
              <a:rPr lang="en-US" dirty="0" smtClean="0"/>
              <a:t>&lt;/applet</a:t>
            </a:r>
            <a:r>
              <a:rPr lang="en-US" dirty="0" smtClean="0"/>
              <a:t>&gt;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………………….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 class</a:t>
            </a:r>
          </a:p>
          <a:p>
            <a:r>
              <a:rPr lang="en-US" dirty="0" smtClean="0"/>
              <a:t>Applet Architecture</a:t>
            </a:r>
          </a:p>
          <a:p>
            <a:r>
              <a:rPr lang="en-US" dirty="0" smtClean="0"/>
              <a:t>Applet </a:t>
            </a:r>
            <a:r>
              <a:rPr lang="en-US" smtClean="0"/>
              <a:t>life cycle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Differences </a:t>
            </a:r>
            <a:r>
              <a:rPr lang="en-US" dirty="0" smtClean="0"/>
              <a:t>between  Applet and Application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457200" y="914400"/>
            <a:ext cx="4038600" cy="521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Java application are simple stand alone programs that can run using the java interpreter from the command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648200" y="990600"/>
            <a:ext cx="4038600" cy="51355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APPLET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Java applets are run inside a world wide web browser that supports Java applets.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Applets can be run within any modern browser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appletviewer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is a program that can run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</a:p>
          <a:p>
            <a:pPr>
              <a:buNone/>
            </a:pPr>
            <a:r>
              <a:rPr lang="en-US" dirty="0" smtClean="0"/>
              <a:t>    ---------------</a:t>
            </a:r>
            <a:endParaRPr lang="en-US" dirty="0" smtClean="0"/>
          </a:p>
          <a:p>
            <a:r>
              <a:rPr lang="en-US" dirty="0" smtClean="0"/>
              <a:t>	They are run inside java browser that provides frame, event handling facility, graphics context and surrounding user interface.</a:t>
            </a:r>
          </a:p>
          <a:p>
            <a:endParaRPr lang="en-US" dirty="0" smtClean="0"/>
          </a:p>
          <a:p>
            <a:r>
              <a:rPr lang="en-US" dirty="0" smtClean="0"/>
              <a:t>Restrictions</a:t>
            </a:r>
          </a:p>
          <a:p>
            <a:pPr>
              <a:buNone/>
            </a:pPr>
            <a:r>
              <a:rPr lang="en-US" dirty="0" smtClean="0"/>
              <a:t>    ----------------</a:t>
            </a:r>
            <a:endParaRPr lang="en-US" dirty="0" smtClean="0"/>
          </a:p>
          <a:p>
            <a:r>
              <a:rPr lang="en-US" dirty="0" smtClean="0"/>
              <a:t>	Java applets have restrictions to ensure security and to prevent them from being affected by viruses. Some of the restrictions are listed below.</a:t>
            </a:r>
          </a:p>
          <a:p>
            <a:endParaRPr lang="en-US" dirty="0" smtClean="0"/>
          </a:p>
          <a:p>
            <a:r>
              <a:rPr lang="en-US" dirty="0" smtClean="0"/>
              <a:t>* Applets cannot read or write to the file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void paint(Graphics g) { … }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</a:t>
            </a:r>
            <a:r>
              <a:rPr lang="en-US"/>
              <a:t> says that anyone can use this method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void</a:t>
            </a:r>
            <a:r>
              <a:rPr lang="en-US"/>
              <a:t> says that it does not return a result</a:t>
            </a:r>
          </a:p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Graphics</a:t>
            </a:r>
            <a:r>
              <a:rPr lang="en-US"/>
              <a:t> (short for “Graphics context”) is an object that holds information about a painting</a:t>
            </a:r>
          </a:p>
          <a:p>
            <a:pPr lvl="1"/>
            <a:r>
              <a:rPr lang="en-US"/>
              <a:t>It remembers what color you are using</a:t>
            </a:r>
          </a:p>
          <a:p>
            <a:pPr lvl="1"/>
            <a:r>
              <a:rPr lang="en-US"/>
              <a:t>It remembers what font you are using</a:t>
            </a:r>
          </a:p>
          <a:p>
            <a:pPr lvl="1"/>
            <a:r>
              <a:rPr lang="en-US"/>
              <a:t>You can “paint” on it (but it doesn’t remember what you have painted)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FACD93C0-92D4-47D2-B3D5-B897AF345D3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1450</Words>
  <Application>Microsoft Office PowerPoint</Application>
  <PresentationFormat>On-screen Show (4:3)</PresentationFormat>
  <Paragraphs>276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Abstract Windowing Toolkit (AWT) </vt:lpstr>
      <vt:lpstr>Slide 2</vt:lpstr>
      <vt:lpstr>The java.awt package</vt:lpstr>
      <vt:lpstr>Slide 4</vt:lpstr>
      <vt:lpstr>Work to do ………………….</vt:lpstr>
      <vt:lpstr>    Differences between  Applet and Application </vt:lpstr>
      <vt:lpstr>Slide 7</vt:lpstr>
      <vt:lpstr>Slide 8</vt:lpstr>
      <vt:lpstr>The paint method</vt:lpstr>
      <vt:lpstr>A Simple Applet</vt:lpstr>
      <vt:lpstr>Java’s coordinate system</vt:lpstr>
      <vt:lpstr>Drawing rectangles</vt:lpstr>
      <vt:lpstr>Some more java.awt methods</vt:lpstr>
      <vt:lpstr>The complete applet</vt:lpstr>
      <vt:lpstr>Applet life cycle</vt:lpstr>
      <vt:lpstr>Continue…</vt:lpstr>
      <vt:lpstr>Font</vt:lpstr>
      <vt:lpstr>Fonts Class</vt:lpstr>
      <vt:lpstr>Constructor   </vt:lpstr>
      <vt:lpstr>Slide 20</vt:lpstr>
      <vt:lpstr>Slide 21</vt:lpstr>
      <vt:lpstr>Color Class</vt:lpstr>
      <vt:lpstr>Slide 23</vt:lpstr>
      <vt:lpstr>Slide 24</vt:lpstr>
      <vt:lpstr>Images  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Windowing Toolkit (AWT)</dc:title>
  <dc:creator>User</dc:creator>
  <cp:lastModifiedBy>Valliammai</cp:lastModifiedBy>
  <cp:revision>48</cp:revision>
  <dcterms:created xsi:type="dcterms:W3CDTF">2012-08-19T10:28:23Z</dcterms:created>
  <dcterms:modified xsi:type="dcterms:W3CDTF">2017-08-19T18:03:22Z</dcterms:modified>
</cp:coreProperties>
</file>