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7" r:id="rId2"/>
    <p:sldId id="262" r:id="rId3"/>
    <p:sldId id="263" r:id="rId4"/>
    <p:sldId id="258" r:id="rId5"/>
    <p:sldId id="259" r:id="rId6"/>
    <p:sldId id="265" r:id="rId7"/>
    <p:sldId id="264" r:id="rId8"/>
    <p:sldId id="267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19E8-E482-4EEE-A4D7-585887097937}" type="datetimeFigureOut">
              <a:rPr lang="en-IN" smtClean="0"/>
              <a:pPr/>
              <a:t>20-08-2017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3E34-FB99-4C8D-9DC2-E2AEAD748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73E34-FB99-4C8D-9DC2-E2AEAD74885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5B31-0CD7-49F6-A057-B6C3C7FF07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3A2-65C7-4EFF-8B8F-E075818D5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8194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DB List </a:t>
            </a:r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control</a:t>
            </a:r>
            <a:endParaRPr lang="en-US" sz="7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934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34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057400"/>
            <a:ext cx="8062912" cy="1524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Comic Sans MS" pitchFamily="66" charset="0"/>
                <a:cs typeface="Consolas" pitchFamily="49" charset="0"/>
              </a:rPr>
              <a:t>Microsoft Data List Control </a:t>
            </a:r>
            <a:endParaRPr lang="en-US" sz="5400" b="1" dirty="0">
              <a:latin typeface="Comic Sans MS" pitchFamily="66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Outline: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765392"/>
          </a:xfrm>
        </p:spPr>
        <p:txBody>
          <a:bodyPr>
            <a:normAutofit lnSpcReduction="10000"/>
          </a:bodyPr>
          <a:lstStyle/>
          <a:p>
            <a:pPr marL="578358" indent="-514350">
              <a:buFont typeface="Wingdings" pitchFamily="2" charset="2"/>
              <a:buChar char="q"/>
            </a:pPr>
            <a:r>
              <a:rPr lang="en-US" sz="3200" dirty="0" smtClean="0">
                <a:latin typeface="Comic Sans MS" pitchFamily="66" charset="0"/>
              </a:rPr>
              <a:t>Definition.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Comic Sans MS" pitchFamily="66" charset="0"/>
              </a:rPr>
              <a:t>Two Bound Data Custom Tool.</a:t>
            </a:r>
          </a:p>
          <a:p>
            <a:pPr lvl="7">
              <a:buFont typeface="Wingdings" pitchFamily="2" charset="2"/>
              <a:buChar char="q"/>
            </a:pPr>
            <a:r>
              <a:rPr lang="en-US" sz="3200" dirty="0" smtClean="0">
                <a:latin typeface="Comic Sans MS" pitchFamily="66" charset="0"/>
              </a:rPr>
              <a:t>    </a:t>
            </a:r>
            <a:r>
              <a:rPr lang="en-US" sz="3200" dirty="0" err="1" smtClean="0">
                <a:latin typeface="Comic Sans MS" pitchFamily="66" charset="0"/>
              </a:rPr>
              <a:t>DataList</a:t>
            </a:r>
            <a:endParaRPr lang="en-US" sz="3200" dirty="0" smtClean="0">
              <a:latin typeface="Comic Sans MS" pitchFamily="66" charset="0"/>
            </a:endParaRPr>
          </a:p>
          <a:p>
            <a:pPr lvl="7">
              <a:buFont typeface="Wingdings" pitchFamily="2" charset="2"/>
              <a:buChar char="q"/>
            </a:pPr>
            <a:r>
              <a:rPr lang="en-US" sz="3200" dirty="0" smtClean="0">
                <a:latin typeface="Comic Sans MS" pitchFamily="66" charset="0"/>
              </a:rPr>
              <a:t>    </a:t>
            </a:r>
            <a:r>
              <a:rPr lang="en-US" sz="3200" dirty="0" err="1" smtClean="0">
                <a:latin typeface="Comic Sans MS" pitchFamily="66" charset="0"/>
              </a:rPr>
              <a:t>DataCombo</a:t>
            </a:r>
            <a:endParaRPr lang="en-US" sz="3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</a:p>
          <a:p>
            <a:pPr>
              <a:buNone/>
            </a:pPr>
            <a:endParaRPr lang="en-US" sz="3200" dirty="0" smtClean="0">
              <a:latin typeface="Comic Sans MS" pitchFamily="66" charset="0"/>
            </a:endParaRPr>
          </a:p>
          <a:p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Definition of </a:t>
            </a:r>
            <a:r>
              <a:rPr lang="en-US" b="1" dirty="0" err="1" smtClean="0">
                <a:latin typeface="Comic Sans MS" pitchFamily="66" charset="0"/>
              </a:rPr>
              <a:t>DataList</a:t>
            </a:r>
            <a:r>
              <a:rPr lang="en-US" b="1" dirty="0" smtClean="0">
                <a:latin typeface="Comic Sans MS" pitchFamily="66" charset="0"/>
              </a:rPr>
              <a:t> Box: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In the </a:t>
            </a:r>
            <a:r>
              <a:rPr lang="en-IN" dirty="0" err="1" smtClean="0">
                <a:latin typeface="Comic Sans MS" pitchFamily="66" charset="0"/>
              </a:rPr>
              <a:t>dataList</a:t>
            </a:r>
            <a:r>
              <a:rPr lang="en-IN" dirty="0" smtClean="0">
                <a:latin typeface="Comic Sans MS" pitchFamily="66" charset="0"/>
              </a:rPr>
              <a:t>, here are two custom data aware tools, in addition to the standard Visual Basic tools:</a:t>
            </a:r>
          </a:p>
          <a:p>
            <a:pPr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   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DataList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   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DataCombo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ADO tools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It has some properties and some events.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 If the icons for these tools are not in the toolbox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 select </a:t>
            </a:r>
            <a:r>
              <a:rPr lang="en-IN" b="1" dirty="0" smtClean="0">
                <a:latin typeface="Comic Sans MS" pitchFamily="66" charset="0"/>
              </a:rPr>
              <a:t>Project</a:t>
            </a:r>
            <a:r>
              <a:rPr lang="en-IN" dirty="0" smtClean="0">
                <a:latin typeface="Comic Sans MS" pitchFamily="66" charset="0"/>
              </a:rPr>
              <a:t> from the main menu, then click </a:t>
            </a:r>
            <a:r>
              <a:rPr lang="en-IN" b="1" dirty="0" smtClean="0">
                <a:latin typeface="Comic Sans MS" pitchFamily="66" charset="0"/>
              </a:rPr>
              <a:t>Components.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Select </a:t>
            </a:r>
            <a:r>
              <a:rPr lang="en-IN" b="1" dirty="0" smtClean="0">
                <a:latin typeface="Comic Sans MS" pitchFamily="66" charset="0"/>
              </a:rPr>
              <a:t>Microsoft </a:t>
            </a:r>
            <a:r>
              <a:rPr lang="en-IN" b="1" dirty="0" err="1" smtClean="0">
                <a:latin typeface="Comic Sans MS" pitchFamily="66" charset="0"/>
              </a:rPr>
              <a:t>DataList</a:t>
            </a:r>
            <a:r>
              <a:rPr lang="en-IN" b="1" dirty="0" smtClean="0">
                <a:latin typeface="Comic Sans MS" pitchFamily="66" charset="0"/>
              </a:rPr>
              <a:t> Controls 6.0 (OLEDB)  </a:t>
            </a:r>
            <a:r>
              <a:rPr lang="en-IN" dirty="0" smtClean="0">
                <a:latin typeface="Comic Sans MS" pitchFamily="66" charset="0"/>
              </a:rPr>
              <a:t>in the Components window.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 Click OK - the controls will appear.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Comic Sans MS" pitchFamily="66" charset="0"/>
              </a:rPr>
              <a:t>DataList</a:t>
            </a:r>
            <a:r>
              <a:rPr lang="en-IN" b="1" dirty="0" smtClean="0">
                <a:latin typeface="Comic Sans MS" pitchFamily="66" charset="0"/>
              </a:rPr>
              <a:t> Box: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>
                <a:latin typeface="Comic Sans MS" pitchFamily="66" charset="0"/>
              </a:rPr>
              <a:t>The first bound data custom tool is the </a:t>
            </a:r>
            <a:r>
              <a:rPr lang="en-IN" dirty="0" err="1" smtClean="0">
                <a:latin typeface="Comic Sans MS" pitchFamily="66" charset="0"/>
              </a:rPr>
              <a:t>DataList</a:t>
            </a:r>
            <a:r>
              <a:rPr lang="en-IN" dirty="0" smtClean="0">
                <a:latin typeface="Comic Sans MS" pitchFamily="66" charset="0"/>
              </a:rPr>
              <a:t> Box. The list box is automatically filled with a field from a specified data control</a:t>
            </a:r>
          </a:p>
          <a:p>
            <a:pPr>
              <a:buNone/>
            </a:pPr>
            <a:r>
              <a:rPr lang="en-IN" dirty="0" smtClean="0">
                <a:latin typeface="Comic Sans MS" pitchFamily="66" charset="0"/>
              </a:rPr>
              <a:t>Some properties of the </a:t>
            </a:r>
            <a:r>
              <a:rPr lang="en-IN" dirty="0" err="1" smtClean="0">
                <a:latin typeface="Comic Sans MS" pitchFamily="66" charset="0"/>
              </a:rPr>
              <a:t>DataList</a:t>
            </a:r>
            <a:r>
              <a:rPr lang="en-IN" dirty="0" smtClean="0">
                <a:latin typeface="Comic Sans MS" pitchFamily="66" charset="0"/>
              </a:rPr>
              <a:t> box are: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err="1" smtClean="0">
                <a:latin typeface="Comic Sans MS" pitchFamily="66" charset="0"/>
              </a:rPr>
              <a:t>DataSource</a:t>
            </a:r>
            <a:r>
              <a:rPr lang="en-IN" b="1" dirty="0" smtClean="0">
                <a:latin typeface="Comic Sans MS" pitchFamily="66" charset="0"/>
              </a:rPr>
              <a:t> -</a:t>
            </a:r>
            <a:r>
              <a:rPr lang="en-IN" dirty="0" smtClean="0">
                <a:latin typeface="Comic Sans MS" pitchFamily="66" charset="0"/>
              </a:rPr>
              <a:t> Name of data control that is updated by the selection.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err="1" smtClean="0">
                <a:latin typeface="Comic Sans MS" pitchFamily="66" charset="0"/>
              </a:rPr>
              <a:t>DataField</a:t>
            </a:r>
            <a:r>
              <a:rPr lang="en-IN" dirty="0" smtClean="0">
                <a:latin typeface="Comic Sans MS" pitchFamily="66" charset="0"/>
              </a:rPr>
              <a:t> - Name of field updated in </a:t>
            </a:r>
            <a:r>
              <a:rPr lang="en-IN" dirty="0" err="1" smtClean="0">
                <a:latin typeface="Comic Sans MS" pitchFamily="66" charset="0"/>
              </a:rPr>
              <a:t>Recordset</a:t>
            </a:r>
            <a:r>
              <a:rPr lang="en-IN" dirty="0" smtClean="0">
                <a:latin typeface="Comic Sans MS" pitchFamily="66" charset="0"/>
              </a:rPr>
              <a:t> specified by </a:t>
            </a:r>
            <a:r>
              <a:rPr lang="en-IN" dirty="0" err="1" smtClean="0">
                <a:latin typeface="Comic Sans MS" pitchFamily="66" charset="0"/>
              </a:rPr>
              <a:t>DataSource</a:t>
            </a:r>
            <a:r>
              <a:rPr lang="en-IN" dirty="0" smtClean="0">
                <a:latin typeface="Comic Sans MS" pitchFamily="66" charset="0"/>
              </a:rPr>
              <a:t>.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err="1" smtClean="0">
                <a:latin typeface="Comic Sans MS" pitchFamily="66" charset="0"/>
              </a:rPr>
              <a:t>RowSource</a:t>
            </a:r>
            <a:r>
              <a:rPr lang="en-IN" b="1" dirty="0" smtClean="0">
                <a:latin typeface="Comic Sans MS" pitchFamily="66" charset="0"/>
              </a:rPr>
              <a:t> - </a:t>
            </a:r>
            <a:r>
              <a:rPr lang="en-IN" dirty="0" smtClean="0">
                <a:latin typeface="Comic Sans MS" pitchFamily="66" charset="0"/>
              </a:rPr>
              <a:t>Name of data control used as source of items in list box.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err="1" smtClean="0">
                <a:latin typeface="Comic Sans MS" pitchFamily="66" charset="0"/>
              </a:rPr>
              <a:t>ListField</a:t>
            </a:r>
            <a:r>
              <a:rPr lang="en-IN" dirty="0" smtClean="0">
                <a:latin typeface="Comic Sans MS" pitchFamily="66" charset="0"/>
              </a:rPr>
              <a:t> - Name of field in </a:t>
            </a:r>
            <a:r>
              <a:rPr lang="en-IN" dirty="0" err="1" smtClean="0">
                <a:latin typeface="Comic Sans MS" pitchFamily="66" charset="0"/>
              </a:rPr>
              <a:t>Recordset</a:t>
            </a:r>
            <a:r>
              <a:rPr lang="en-IN" dirty="0" smtClean="0">
                <a:latin typeface="Comic Sans MS" pitchFamily="66" charset="0"/>
              </a:rPr>
              <a:t> specified by </a:t>
            </a:r>
            <a:r>
              <a:rPr lang="en-IN" dirty="0" err="1" smtClean="0">
                <a:latin typeface="Comic Sans MS" pitchFamily="66" charset="0"/>
              </a:rPr>
              <a:t>RowSource</a:t>
            </a:r>
            <a:r>
              <a:rPr lang="en-IN" dirty="0" smtClean="0">
                <a:latin typeface="Comic Sans MS" pitchFamily="66" charset="0"/>
              </a:rPr>
              <a:t> used to fill list box.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data:image/jpeg;base64,/9j/4AAQSkZJRgABAQAAAQABAAD/2wCEAAkGBxISEBISEhIWFRUVFRgVFRUVFRYVFhgYFR0ZFxUXFRYYHSggGBolHRgWITEhJikrMC4uGCAzODMtNygwLisBCgoKDg0OGhAQGzAlHyUxMS0uLS0tMS0vLS0tLy8tLS0tLy03Ky0tLS0tLS0tLTUtLS0rLSstLS4tLS0tLS0rLf/AABEIAK0BIwMBIgACEQEDEQH/xAAbAAACAwEBAQAAAAAAAAAAAAAABAIDBQEGB//EAEMQAAEDAgMDBA8HAwUBAQAAAAEAAhEDEgQhMQVBURMiMmEGFBUzUnGBkZKTobHB0dIWQlNyc7LwI2PhQ2KClNMkRP/EABkBAQEBAQEBAAAAAAAAAAAAAAACAQMEBf/EAC8RAQABAgMFBwQCAwAAAAAAAAABAhEDElEhMkJSoRMUIjFBYZEEFYGSYtEFscH/2gAMAwEAAhEDEQA/APX4yjje3wW9sxyzYIqDtXkIbcHM3ui/ddMQYXsHXXCLbYM5G6d0GYhWIV1VZrIpoy32kqwfymV2oiDzY33DzpwiZHUPjK6uKFsDZ9OrytEuc8Ryl9Mh+Ug2yZsI64nMQdZx+yvatejjGhuFxNZga0tdRdVa0B4LX3WMMuGoaeAPCPcISNnkyYv5vNdkFXEsweGqYZlSpVa+i5zAXhzmhhuFTOSJiQepV9iVfFjB4h+Ip1G1GveaVOoXvdYylTsFziXOBcHamSS5epQjXjex7tnFYo4surYei2qQ7C1qRYXnkQwPBOYbLhlmJYTkdPTbSwZrUXUxUfSLjlUpmHth13NPkjylOLi2JZMXYfYvhHs5R8PZTfZydOq5zqnMBDqrw48xz+abf9oJgkga7WvLXBxbJmC0EQPuzJOe9XISZvLKacsWL4anBJ5w3WkyARvHFWAHOY1yjh1qxccQNY8qxTK7Im4kto9qmH8sLiehZa+68b2zbkM5iEzj6dQtZbm4OaXAGGnLO7nA279+gyIlOoWW23ZEbbsBjsfZBDQQxnOIYXOdaeUyDrRLrerXxja51wi2yDIg3TugzEa+ZWoVXaz8dTxF91EExTFoc4cmXAVZa9syZJpZ9Wu41MfjW3mxrt4BtBzpgAD+ocrxnO6YmVqoSwp2NiKr+V5VsWvtbzS0EWtJIkm4SSJy00TVVr7si2y03ZG6d0GYhVqFZ4a1zjo0EnxDMpYUbQbWNOKEXXAyXWgAAuGcHIkNBEaEqulWxIqNa9rbXOdoDLWhziLiHETYGDrdU4AhYjez7Bcanq/8oPZ9guNT1f8Ald+643LPw83e8Dmj5bBw1cubm5sPJe4vlrocC0MaDoWgtggazmRKd2O2qGHlZulsAkE5MYHGRlm8PPl8i819vsFxqer/AMoPZ/guNT1f+Vndcbln4b3vB5o+XtELxf2+wXGp6v8Ayg9n2C41PV/5W91xuWfg73g80fL1tYPk5tssMiDdd45iIVDnwHGCYkwBJMAZAb15n7fYLjU9X/lH2+wXGp6v/Kd2xuWfhne8Dnj5WbKwWN7aFWqW8jYTa4zWa933cpFgk5T1wFutxAcXtGrCAcxv00M6ceO/RYeE7NsJUqMptNS57gxssgS4wJMr0i54mHVRPiizrh4lFceGbqMQCWC08OucwpUrrRdrInTLMcNVahc3RRVBkxd5C3gPCVj2m2ATPHIH3R7FNCBUNqRq70m/ShNIQUY3D8pSezLnNIEiQCRkfIc0q7B1pNtSG3C0AZBoBAAEZRLctDbulaDpsdbkYyMT7IPuPl0Swx1cDvJnLWZ03kC2Z4dehgEEKGzK7BAqwJHHc2JzG4wY3xBiVpYSk8Mh7pdJN3lkeYQOuJUuXql7ZZzZIcM/CYA4HfkXO8QjVDqlVrjDS8FxiYECG5CB1uzPgxvQS5M8T7f5/PHJyZ4n2pftqve08nzS0ZQRncRqRIyg5prCYmo50OZaImc9Z0g6II8meJ9v8/nig5M8T/P5/Nz0olAjyZ4n+fz+b+8meJ9v8/njl2USgR5M8T7f5/POcmeJ9v8AP54oelEoMraGB5ZgaX1WQ5pupPNNxt1BLdxEg+PKDmqNubL7YpcncW55kQTBBY7pA52ucR1gLclVYquGMc8gkNEkNBc49QAzJQZG29mOxAYA807STc0G4yItmRzD94bxoQRIcc4MZLsg0ZwDAjg3Mx1JbYzMTBdVBBLAbXvDufJJgNHMbFojPTqk6ILoZfAdGYaSRPUTqEHlTVDQ4U8RaXOrPJ5N2RqOLm5CnzoBjP26LmIq3B47YLgZhr21AACaluYZOQNH0D4Rn1lWsGguc4NA1JMAeMlLDadPwnehU+lbeNEeLXowdoYzlDLa9sGWgMqZHMTdZuEGI1LuqH8PtHDsBAecyXGW1Dm7MxIyE7tAn+6dPwnerqfSu90qfF3q6n0ps0LVa9Cndih4Z9Cp9Kpxm1aJp1AHEkscBzH6kGPurR7pU+LvV1PpR3Sp8XerqfStiYj0ZMVTFrvjtJr7Gsfhqpsplo5lTpEkkxoNQJAnLerRkZGDqN5xIIpOLhznlseIGkP+DuOf1zulT4u9XU+lHdKnxd6up9K9s/XX4er58f47+XSHyGgwte53a1ZxLnkE03ZB905b4FsZ/ef1KeFc9kltGs0F7iGtpvkAmi4AmIgim5u+LtCvrfdKnxd6up9KO6VPi71dT6Un66Z86ep9tjm6R/b5EGjL/wCOqDaAbabxnaQ43SciTOQB0G7O59NrajbMPUgEG8Uaoz/p5ARMQKo0zLhuX1fulT4u9XU+ld7pU+LvV1PpUz9ZOnVv2/8Al0j+3xGrhq73XOo1Ccv9J4GWUQ0D2K7H0KlR9zcK+mIiG03ayTMhozzA8g1X2fulT4u9XU+lHdKnxd6up9K7/cp2eHy93P7XHP8A6fKME6o7E4VzqFRjadZjnGx+YBbL380S7LM78sgvpvdih4Z9Cp9Kb7pU+LvV1PpR3Sp8XerqfSvJj4/azHhtZ7Pp/ppwYmIm9/Yp3YoeGfQqfSjuxQ8M+hU+lN90qfF3q6n0rndOn4TvV1PpXn2aPRarUr3YoeGfQqfSjuxQ8M+hU+lNd06W98dbmuaPKSICblNmharVld2KHhn0Kn0oWrK6mzQtVr0V0kjU2xTFAVyXWmMsg4TGRB3gZ+LSU9TSjjQaxrYaWsdY1rW3Wug80NEkG0meomd6xao7Zba90Ohji06brojPOS2B1uC7S23SMS8tnSQdJtkwCGi7LOFMdrNbb/SaLmktNjQHNIe2QdHAwRvBXB2rkByMwIAsmMqggDdkHeSUHKe2qJ1eW5kc5rm6EtEyMpLXZGDAJUn7Xp2OcxxfbbkAfvm1uZEa+5QZRwcG1tGAwkwGHmZuJMfdkkz19amx2HA0YyRMPaGGGmQbXQYDs/GgO69IavM7xa85iZiG5wWuEjeI1yVmG2nSqENY8kmYFrxoGk6gbnN86pZWwhLiHUZnnGWTORknf025/wC7rVuFFBzpphlzCRkBc0iaZy1HRI6wEDnlR5UIQHlR5UIQHlR5UIQK4/GCk0ucSABwk9QA3ldw1e8NcDIOYKjtB5ABCMG4kAlaKNvtmj/yHskheVNgcGucATpMxHjjqK9dtjvY/MPcVlO2KKjQTbmImSHAcARmNNxV0zOSYibe7nMRm2xdg1q7G2TEPmDLQMtTLiN2fHqXO2qPht8/jHwPmXo3bEnW05FucnJ2RByzlVN7HGjc3xkuJ3nMnM5k+ddYxLRtlzmm/oxsO5r7rRkCBMZGQHAjiIKt5DqWvQ2CGTbAmJzcRlkIB08it7lO4t9vyV9pTqzJOjD5DqRyHUt3uU7i32/Jc7lO4t9vyTtKdTJOjD5DqRyHUtzuU7i32/Jd7lO4t9vyTtKdTJOjC5DqRyHUtzuU7i32/JHcp3Fvt+SdpTqZJ0YYoCQJDZ3kTuJ4jgpnCs/GZ6I+ta79kOMZtyM5yRoRmMuKgdjPzFzIOoHKhp8bQ+DoFM4kektiidGQ7Di4C9seFbkNcou6uKi6k0OtvbJ0ybmJtJjlZiZ3bitnuK7WafiDXRv1E9fHcuHYjvCZrMf1bePRvj2LJr9yKPZhY22mQL2QRNxGQ1yi/q4qgVRaX8oywODC+1sXGMu+zMEHxSdxW7jexs1RDnM1GQa6N+omZz4pYdiBtt5RlvgxVtzIPR5SNQD4wFxrrrzeGdj1YVGDk8Ubb9CODeHEgOa8ANMtEDMuEHM+D7V7jZ3eaX6bfcF5ilsPtZrjLTcI5oIGVx3k+Ed/Ben2b3ij+mz9oWzMzRTm83OrL2tWTyMIQhc1FqmIDBJnMxks3B4fDMZydKm5gvNQQ4g3ukvdcXTJkznnJ4pzHUi5oAE874FIuwLiHNc10Oa5pgZw4FvxVWgdFLDh0lj7pnMnW6/jlzpPlPFVPpYQC0tIDuaAXRMgNgc7WGjTgoYDZlWnRp0yX1CwFt783OAJsk7yGx80YrZD6hZLXQ0zA39R6ktDDNIYZpPMcSQ66TJIqRcTzt9vsK45mHJBcHuItgucT0CS0mXZkXO9IrMb2PVoE1KpiN7hmAWz0usOPEjdoDB9j1WmW8+oWtthvOA5rCyIuiM7tNfZtoGhyGGAgNfGQHOOUBoyN3Bo9qYwlShSLixrhdrw1LjlPEn2Dcqu06ngFc7TqeAUyw1od02cHeYfNHdNnB3mHzWf2nU8Ao7TqeAUywNDumzg7zD5o7ps4O8w+az+06ngFHadTwCmWBod02cHeYfNHdNnB3mHzWf2nU8ArvadTwCmWA3jKwewETExmrMD0W/zilnMLaQBEGUxgdG/ziskG2O9j8w9xUsH0G+JR2x0B+cfFSwnQb4k4U8S5CEptHFGm0EDjJIcRkJA5oynSdFKjaEuMTl3up6BXe2f9lT0CgvQqO2f7dT0Cjtj+3U9AoL0Kjtj+3U9AqvEYshvNpvmQM2OgAkAkxnkCT5EDaEph8WXNk06gMkdAwQCQHDqIAInPMKztj+3U9AoL0Kjtj+3U9Ao7Y/t1PQKC9Co7Y/t1PQKznYyu1zyWOLA2RkdYqFwIDZaAW0hMmbzllKDYQqMJWLgSeMAwQDpmA7MDUeRXoM/bPQ8/uTuzO8Uf02ftCT2v0PP7k5szvFH9Nn7Qrndhzjfn8GUIQodEKayuyxtQ4VwpX3X055MuD7L28paWG7o3dHPgtWmszskxr6VJhputLqgaTZfzbXOMN3nmoMnsKp1g+tygrBhZTt5Z1dwumpdby5LtLNMtN8rb2tTqk0uSnJ4L4Mc3r5wy9LxFZvYxtOtVq1W1HBzBTp1KZsDSQ99VtxjcQxpA61r7QxNlglrbjBe/oiATG7M6DMeWIIZnKY4uBta0Q3m8wgkMN0m+QC8jTc3jq5gH4kvHKtaGEHQQ6Z5pPPI01AnxpZvZE0AB9N4cbyYDI5jWvMEu3h41zyMgKD+yA8oGNb/AKoaSYMtNsFkO52TjmJEtIEwbQ30LO2dtdlYhrWuEtu51sRwlrjnn7DwK0UAhCEAhCEAhCECW0+iFzBaN/nFd2n0QuYLRv8AOK0G1+g384+KlhOg1G1Oi384+Klh+iPL7yt9E+qxKbUqhtJ0nXTf16BNpPalIOpuOYIBghxbrkdNRB0UqU4/Y1ao0tZWDGk1DLbgSKri4gxBETuPA9SgNg1muqGnWDL3PdkDq5znBxiLiA4tgzxnIAeiYMh4l1Ajs/AlhcXEOLgy4gauaILj1lO2hdQg5aEWjguoQctHBFo4LqEHLRwRaOC6hBy0cEttIgUqhPgOk+Q6ppK7TbNGoOLHDzgoFcJUDmgjgAeMjiNQrlThaYDd5mCSSSSSBmSfEPMrkCO1hzPP7k3szvFH9Nn7Ql9pDmHxH3JjZneKP6bP2hVO7CI3p/H/AEyhCFK0KazuyF9IUm8tSbVaajQGuiAcyDnvy9u7VaNNZ3ZA2kabeWqCm0VGkOInnZwPf5kCnY2+gX1eRwvIEBoc6aBvALo709xyz6UdLxrZr4i0tEEl2QDdTGZ1yAjj74CyOx3kLqnI4k1jlcCKYtzdEWMadQdZ6K1cXRYYLzFpkG8sgnLpAjWY60FVPa1FwkVWDpCC9oILQHOBE5EAgnhI4rrdq0TI5Vog25uAk7ozzB3Kt+xqBIJZmARNzhk4AHQ8Gt8y4djYckmySXFxNzjLotJdnmYABnW0ToICdHa9JwcQ8WtMF5c0N1cJDiYI5jvMoDbdAvtDwelLpFosuukk5Rac9NM8xPKOyqBBLZcHb+Ve4HNxkm4yZc7PXNSGxqHgHSBz3wNRkLsjm7PWSSgaw+KY+bHtdEE2uDsjpMcVcl8LgmUy4sEF0Tm4zGkyTn1phAIQhAIQhAltPohcwWjf5xXdp9ELmC0b5fiqgT2l0WfnHxUqOnn95VW2O9j84+KlhOg3xJ6J9VyT2nRe9lrOuecW7ubmAdDuTiFKlIbV/GPoM+SLav4x9BnyVyEFNtX8Y+gz5Itq/jH0GfJXIQU21fxj6DPkltoOrNpPcKsloughrZAzcLgCQSARKfS20e81f03/ALSgjhmVredWzk6NaYBJLRJEuIECTrE71bbV/GPoM+SuQgptq/jH0GfJFtX8Y+gz5K5CCm2r+MfQZ8lViqNZzHtFXMtIEtaBmCBJAmE2hAvg6bmth3Hmi66BAgFxALjMphCEC2O6B/K73K7ZneKP6bP2hJ7YPM8/uTmzO8Uf02ftCqd2ERvT+DKEIUrQppLbeDNWlaGy4OY9vOLSC0iYcDlzbh5U7TWT2V0C/DyCRa9jjF2Ym0g2kGIcTruQUdjWyH0H1HvYGue1oc4EEuILiSczOpz61r4vDl5YQQCwki5twzBBykZwdZ4rzXYTRc2riCXPINsNeSQILzLJJyMxnnDQt7azKpDeSunnZtLQAbTYXXES0OiQJ8SBY7GedcTVOZOT6jciWaw/gxw4C4wBv5Q2NUb/APofF95AvAMuLzkKmpmPBjVpOajy2Olx5JgEgNEjJoJl035mCMstD4j0sxbJ5MB2dQzUcX5TVNNo54iYpCf9xnRBXQ2BUYwNbiXNhsS0OGYFsgF5kxHSu6I3c1btMQAOocfjmsWuMa91sNY0O740xIteLi24mJtNniBOsSdUxksim2A9twJGbCw3GS+XEPgRlAz50QQ2kJHZdTEOBNdjWGBAbnnndJuPUnkAhCEAhCECW0+iFzBaN8vxXdp9ELmC0b5fiqgG2O9t/OPipYToN8Sjtnvbfzj4qWE6DfEnCniXIQhSoIQhAIQhAJbaPeav6b/2lMpbaPeav6b/ANpQMoQhAIQhAIQhAIQhBn7Z6Hn9yd2Z3ij+mz9oSW2eh5/cndmd4o/ps/aFc7sOcb8mUIQodEKaX2tjm0KFWs7Smxzz/wARICYpqrHU6bqbuVALBziDpzOcD5CAfIgzOxDbDsVhg97qbqjXOZUNIg0y5uhaQTkQQVoY3GtpOp3EAOLhJMdFpdlxOSq2NXo1mdsUmxy0F0i10t5sPG5wiPImq2IDCAd8x/xBJz8QQY1PsqpEOda+0RbAaSZLWZtukc50Tp1zktjA4jlKbXxEzl4iR8EvV2tRAM1GmA4mHB0WRcDB6WemuqtrY+kxzWvqNBcQ0AuGRIc4TwkMdE8EDSFRRxbHuc1rg4tAJgyBJIiRvlpyV6AQhCAQhCAQhCBLafRC5gtGeX4ru0+iFHBaM8vxVQO7Z72384+KlhOg3xKO2e9t/OPipYToN8ScKeJchCFKghCEAhCU2pUqCkeSaTUJDWwAbbjBeQ4gc0ScznEb0DaW2j3mr+m/9pSbsZWtaeTcHOpNNthMVLheC4AgQJ1yO5JYvF4twIDYBAECi+DziHmSHm20tyLJOeSD0SFhd0cUG94l2UttcC3STIJD8pdDdIskkgpnEYmsH1IDjDmhgFMuZyZsuqS3NzgS/mhwMDTeQ1ELEGMxZLZphgLmXQxzyGzTvHS/3vz3WHXdBuNxbmsmla4ikXBrHZXFjn84kjKXsLdeaXZDJBvIQhAIQhBn7Z6Hn9yd2Z3ij+mz9oSW2eh5/cndmd4o/ps/aFc7sOcb8mUIQodEKa8ftTHYit22x1fD0aDK3ITUZUuMsY/pioBndERuK9hT3r59tisQ7GUw117sZyrbqVcscw0mMJD6dJ++co3Kap8nfAjZVaLzbS/rB3sbpV2ipTwuMwdTn8o8cnVdaXzuFUBgMEwBGq0sXgMe+L62E5skRSxDdQQZtriRBORWN2NbXFKpWfWa5t4YBydHGVDzZm4voN4jjv4LWx3ZDQeWFrqzS27XB4o9JpblDRBzmc/EsvTq6WxuSP1L1dhYkwS/B6FoPJYkdMuLgDy++9/kdGmSk7sfxbnFxqYUkxJLMXna1zAD/wDRmLXOEHIyka+KovJLq1czMXYPFmAb8o0++d2gA01dw226Tage6tiHNBcS04TFwbhA1BiOoR1Ddl6dS2NyR+pnB7Jx1KeTqYNs6/0cQdCSNa+XSKZ5Haf42E9RW/8AZH2sw39//q4n/wA137V4b+//ANXE/wDmtvTqWxuSP1c5Haf42E9RW/8AZQrt2k1rncthDaCe8Vtwn8ZWfavDf3/+rif/ADVWL7KMO6m9oFcktcB/8uIGZBA/00vTq2Ixb7aI/WGnsLGOrYWhVdF1Skx7oyEuaHGBwz4p5ZXYs0jA4RrgQRQpAgiCCGjIjctVVHk82JERXMRqEIQtQS2n0Qo4P7nl+KltPohRwf3PL8VUDu2e9t/OPipYToN8Sjtnvbfzj4qWE6DfEnCniXIQhSoIQhAIQhAIQhAIQhAIQhAIQhAIQhBn7Z6Hn9yd2Z3ij+mz9oSW2eh5/cndmd4o/ps/aFc7sOcb8mUIQodEKazuyLvOQd3yl0X2Hptzm5uQ3icxIh0wdGmltpY0UgwmIc8NJJyaIJJMeKBxJAQIdjWFIZysu5zbbXVHPix7zM8o5sm7dnkAdAA/tB9QFnJgu6QcAWjVptmSMro0UNmbSbVuEi5riCAZ5oc5rXTG+0+Yo2ntAUTTJbLXOIcd7QASCBv51o8qBI1MaSeaAMg0CzOSWlxcXnQOa6IzNM8QDLtnGgkCi0gEBsvFzhBJJN2R3eUHRUs7J2cmbmEVAxrnNBBa1z2ueG35E9EjScxAVmI7JqQa8hriQ2QDa0ElheAXE8BnvziJBCDaol1rbulAujSYzjqlSlYz9vNp5VQQbqnQFwtpOsJMxmeAk7vHTS7JQahaWQAD95pdIqVKW42gTT1JgTmcsw35RKU2dtFlYEsnKJkAaidx4Ee7UEBtAIQhAIQhAltPohRwf3PL8VLafRCjhNGeM/FVA7tnvbfzj4qWE6DfEo7Z72384+KlhOg3xJwp4lyEIUqCEIQCEIQCEIQCEIQCEIQCEIQCEIQZ+2eh5/cndmd4o/ps/aEltnoef3J3ZneKP6bP2hXO7DnG/JlCEKHRCmlNtbRbh6JquY54DmNtYAXc9waDBIECZPUE3TS21cCa9I0w+wktN1t3RIOkjggz+xzskZiy4NoVaVrWu/qta2bi5sAAnPmT5RxWriMUxjmNcYLyWtyykAuMndkDqs/Ymwjhn1HmqahqRkWkARllLjA0yEDfvT+LwTKoAeJA0Eke5BVQ2pQexrxUZDg1wuIaYcJbLXQRI4qLdrUDMPa6IybmTJtEAZnnGPGVE7Eo5805z952VzbDGeUtAHkHBS7j0fBPGbnSDIdkZyggRwhBa/H0gQHOA4zlblPOno5cVx+0KI++zpCnAcCbiQ0Ngb5IyS9XYVBxcXNLi62SXOM2dHUrvcSjM2keJzh981IyOl5mPEgcoYlj+g5rspNpByMxp4j5lclcBs+nRBFNsAmTmTnrv8aaQCEIQCEIQJbT6IUcHozxn4qW0+iFHB/c8vxVQI7dqtbTBcQAHtkkwM5GZWdR7IaLWgX0zH9xoXol2UiqI2TCKqZmdkvP/aSh4dP1rfkj7SUPDp+tb8l6CUStzU6My1a9Hn/tJQ8On61vyR9pKHh0/Wt+S9BKJTNToZatejz/ANpKHh0/Wt+SPtJQ8On61vyXoJRKZqdDLVr0ef8AtJQ8On61vyR9pKHh0/Wt+S9BKJTNToZatejz/wBpKHh0/Wt+SPtJQ8On61vyXoJRKZqdDLVr0ef+0lDw6frW/JH2koeHT9a35L0EolM1Ohlq16PP/aSh4dP1rfkj7SUPDp+tb8l6CUSmanQy1a9Hn/tJQ8On61vyR9pKHh0/Wt+S9BKJTNToZatejy2P25Re2OUpiJ/1Gnct/ZneKX6bP2hNSuLKqrtppmJvMhCEKV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2" name="AutoShape 4" descr="data:image/jpeg;base64,/9j/4AAQSkZJRgABAQAAAQABAAD/2wCEAAkGBxISEBISEhIWFRUVFRgVFRUVFRYVFhgYFR0ZFxUXFRYYHSggGBolHRgWITEhJikrMC4uGCAzODMtNygwLisBCgoKDg0OGhAQGzAlHyUxMS0uLS0tMS0vLS0tLy8tLS0tLy03Ky0tLS0tLS0tLTUtLS0rLSstLS4tLS0tLS0rLf/AABEIAK0BIwMBIgACEQEDEQH/xAAbAAACAwEBAQAAAAAAAAAAAAAABAIDBQEGB//EAEMQAAEDAgMDBA8HAwUBAQAAAAEAAhEDEgQhMQVBURMiMmEGFBUzUnGBkZKTobHB0dIWQlNyc7LwI2PhQ2KClNMkRP/EABkBAQEBAQEBAAAAAAAAAAAAAAACAQMEBf/EAC8RAQABAgMFBwQCAwAAAAAAAAABAhEDElEhMkJSoRMUIjFBYZEEFYGSYtEFscH/2gAMAwEAAhEDEQA/APX4yjje3wW9sxyzYIqDtXkIbcHM3ui/ddMQYXsHXXCLbYM5G6d0GYhWIV1VZrIpoy32kqwfymV2oiDzY33DzpwiZHUPjK6uKFsDZ9OrytEuc8Ryl9Mh+Ug2yZsI64nMQdZx+yvatejjGhuFxNZga0tdRdVa0B4LX3WMMuGoaeAPCPcISNnkyYv5vNdkFXEsweGqYZlSpVa+i5zAXhzmhhuFTOSJiQepV9iVfFjB4h+Ip1G1GveaVOoXvdYylTsFziXOBcHamSS5epQjXjex7tnFYo4surYei2qQ7C1qRYXnkQwPBOYbLhlmJYTkdPTbSwZrUXUxUfSLjlUpmHth13NPkjylOLi2JZMXYfYvhHs5R8PZTfZydOq5zqnMBDqrw48xz+abf9oJgkga7WvLXBxbJmC0EQPuzJOe9XISZvLKacsWL4anBJ5w3WkyARvHFWAHOY1yjh1qxccQNY8qxTK7Im4kto9qmH8sLiehZa+68b2zbkM5iEzj6dQtZbm4OaXAGGnLO7nA279+gyIlOoWW23ZEbbsBjsfZBDQQxnOIYXOdaeUyDrRLrerXxja51wi2yDIg3TugzEa+ZWoVXaz8dTxF91EExTFoc4cmXAVZa9syZJpZ9Wu41MfjW3mxrt4BtBzpgAD+ocrxnO6YmVqoSwp2NiKr+V5VsWvtbzS0EWtJIkm4SSJy00TVVr7si2y03ZG6d0GYhVqFZ4a1zjo0EnxDMpYUbQbWNOKEXXAyXWgAAuGcHIkNBEaEqulWxIqNa9rbXOdoDLWhziLiHETYGDrdU4AhYjez7Bcanq/8oPZ9guNT1f8Ald+643LPw83e8Dmj5bBw1cubm5sPJe4vlrocC0MaDoWgtggazmRKd2O2qGHlZulsAkE5MYHGRlm8PPl8i819vsFxqer/AMoPZ/guNT1f+Vndcbln4b3vB5o+XtELxf2+wXGp6v8Ayg9n2C41PV/5W91xuWfg73g80fL1tYPk5tssMiDdd45iIVDnwHGCYkwBJMAZAb15n7fYLjU9X/lH2+wXGp6v/Kd2xuWfhne8Dnj5WbKwWN7aFWqW8jYTa4zWa933cpFgk5T1wFutxAcXtGrCAcxv00M6ceO/RYeE7NsJUqMptNS57gxssgS4wJMr0i54mHVRPiizrh4lFceGbqMQCWC08OucwpUrrRdrInTLMcNVahc3RRVBkxd5C3gPCVj2m2ATPHIH3R7FNCBUNqRq70m/ShNIQUY3D8pSezLnNIEiQCRkfIc0q7B1pNtSG3C0AZBoBAAEZRLctDbulaDpsdbkYyMT7IPuPl0Swx1cDvJnLWZ03kC2Z4dehgEEKGzK7BAqwJHHc2JzG4wY3xBiVpYSk8Mh7pdJN3lkeYQOuJUuXql7ZZzZIcM/CYA4HfkXO8QjVDqlVrjDS8FxiYECG5CB1uzPgxvQS5M8T7f5/PHJyZ4n2pftqve08nzS0ZQRncRqRIyg5prCYmo50OZaImc9Z0g6II8meJ9v8/nig5M8T/P5/Nz0olAjyZ4n+fz+b+8meJ9v8/njl2USgR5M8T7f5/POcmeJ9v8AP54oelEoMraGB5ZgaX1WQ5pupPNNxt1BLdxEg+PKDmqNubL7YpcncW55kQTBBY7pA52ucR1gLclVYquGMc8gkNEkNBc49QAzJQZG29mOxAYA807STc0G4yItmRzD94bxoQRIcc4MZLsg0ZwDAjg3Mx1JbYzMTBdVBBLAbXvDufJJgNHMbFojPTqk6ILoZfAdGYaSRPUTqEHlTVDQ4U8RaXOrPJ5N2RqOLm5CnzoBjP26LmIq3B47YLgZhr21AACaluYZOQNH0D4Rn1lWsGguc4NA1JMAeMlLDadPwnehU+lbeNEeLXowdoYzlDLa9sGWgMqZHMTdZuEGI1LuqH8PtHDsBAecyXGW1Dm7MxIyE7tAn+6dPwnerqfSu90qfF3q6n0ps0LVa9Cndih4Z9Cp9Kpxm1aJp1AHEkscBzH6kGPurR7pU+LvV1PpR3Sp8XerqfStiYj0ZMVTFrvjtJr7Gsfhqpsplo5lTpEkkxoNQJAnLerRkZGDqN5xIIpOLhznlseIGkP+DuOf1zulT4u9XU+lHdKnxd6up9K9s/XX4er58f47+XSHyGgwte53a1ZxLnkE03ZB905b4FsZ/ef1KeFc9kltGs0F7iGtpvkAmi4AmIgim5u+LtCvrfdKnxd6up9KO6VPi71dT6Un66Z86ep9tjm6R/b5EGjL/wCOqDaAbabxnaQ43SciTOQB0G7O59NrajbMPUgEG8Uaoz/p5ARMQKo0zLhuX1fulT4u9XU+ld7pU+LvV1PpUz9ZOnVv2/8Al0j+3xGrhq73XOo1Ccv9J4GWUQ0D2K7H0KlR9zcK+mIiG03ayTMhozzA8g1X2fulT4u9XU+lHdKnxd6up9K7/cp2eHy93P7XHP8A6fKME6o7E4VzqFRjadZjnGx+YBbL380S7LM78sgvpvdih4Z9Cp9Kb7pU+LvV1PpR3Sp8XerqfSvJj4/azHhtZ7Pp/ppwYmIm9/Yp3YoeGfQqfSjuxQ8M+hU+lN90qfF3q6n0rndOn4TvV1PpXn2aPRarUr3YoeGfQqfSjuxQ8M+hU+lNd06W98dbmuaPKSICblNmharVld2KHhn0Kn0oWrK6mzQtVr0V0kjU2xTFAVyXWmMsg4TGRB3gZ+LSU9TSjjQaxrYaWsdY1rW3Wug80NEkG0meomd6xao7Zba90Ohji06brojPOS2B1uC7S23SMS8tnSQdJtkwCGi7LOFMdrNbb/SaLmktNjQHNIe2QdHAwRvBXB2rkByMwIAsmMqggDdkHeSUHKe2qJ1eW5kc5rm6EtEyMpLXZGDAJUn7Xp2OcxxfbbkAfvm1uZEa+5QZRwcG1tGAwkwGHmZuJMfdkkz19amx2HA0YyRMPaGGGmQbXQYDs/GgO69IavM7xa85iZiG5wWuEjeI1yVmG2nSqENY8kmYFrxoGk6gbnN86pZWwhLiHUZnnGWTORknf025/wC7rVuFFBzpphlzCRkBc0iaZy1HRI6wEDnlR5UIQHlR5UIQHlR5UIQK4/GCk0ucSABwk9QA3ldw1e8NcDIOYKjtB5ABCMG4kAlaKNvtmj/yHskheVNgcGucATpMxHjjqK9dtjvY/MPcVlO2KKjQTbmImSHAcARmNNxV0zOSYibe7nMRm2xdg1q7G2TEPmDLQMtTLiN2fHqXO2qPht8/jHwPmXo3bEnW05FucnJ2RByzlVN7HGjc3xkuJ3nMnM5k+ddYxLRtlzmm/oxsO5r7rRkCBMZGQHAjiIKt5DqWvQ2CGTbAmJzcRlkIB08it7lO4t9vyV9pTqzJOjD5DqRyHUt3uU7i32/Jc7lO4t9vyTtKdTJOjD5DqRyHUtzuU7i32/Jd7lO4t9vyTtKdTJOjC5DqRyHUtzuU7i32/JHcp3Fvt+SdpTqZJ0YYoCQJDZ3kTuJ4jgpnCs/GZ6I+ta79kOMZtyM5yRoRmMuKgdjPzFzIOoHKhp8bQ+DoFM4kektiidGQ7Di4C9seFbkNcou6uKi6k0OtvbJ0ybmJtJjlZiZ3bitnuK7WafiDXRv1E9fHcuHYjvCZrMf1bePRvj2LJr9yKPZhY22mQL2QRNxGQ1yi/q4qgVRaX8oywODC+1sXGMu+zMEHxSdxW7jexs1RDnM1GQa6N+omZz4pYdiBtt5RlvgxVtzIPR5SNQD4wFxrrrzeGdj1YVGDk8Ubb9CODeHEgOa8ANMtEDMuEHM+D7V7jZ3eaX6bfcF5ilsPtZrjLTcI5oIGVx3k+Ed/Ben2b3ij+mz9oWzMzRTm83OrL2tWTyMIQhc1FqmIDBJnMxks3B4fDMZydKm5gvNQQ4g3ukvdcXTJkznnJ4pzHUi5oAE874FIuwLiHNc10Oa5pgZw4FvxVWgdFLDh0lj7pnMnW6/jlzpPlPFVPpYQC0tIDuaAXRMgNgc7WGjTgoYDZlWnRp0yX1CwFt783OAJsk7yGx80YrZD6hZLXQ0zA39R6ktDDNIYZpPMcSQ66TJIqRcTzt9vsK45mHJBcHuItgucT0CS0mXZkXO9IrMb2PVoE1KpiN7hmAWz0usOPEjdoDB9j1WmW8+oWtthvOA5rCyIuiM7tNfZtoGhyGGAgNfGQHOOUBoyN3Bo9qYwlShSLixrhdrw1LjlPEn2Dcqu06ngFc7TqeAUyw1od02cHeYfNHdNnB3mHzWf2nU8Ao7TqeAUywNDumzg7zD5o7ps4O8w+az+06ngFHadTwCmWBod02cHeYfNHdNnB3mHzWf2nU8ArvadTwCmWA3jKwewETExmrMD0W/zilnMLaQBEGUxgdG/ziskG2O9j8w9xUsH0G+JR2x0B+cfFSwnQb4k4U8S5CEptHFGm0EDjJIcRkJA5oynSdFKjaEuMTl3up6BXe2f9lT0CgvQqO2f7dT0Cjtj+3U9AoL0Kjtj+3U9AqvEYshvNpvmQM2OgAkAkxnkCT5EDaEph8WXNk06gMkdAwQCQHDqIAInPMKztj+3U9AoL0Kjtj+3U9Ao7Y/t1PQKC9Co7Y/t1PQKznYyu1zyWOLA2RkdYqFwIDZaAW0hMmbzllKDYQqMJWLgSeMAwQDpmA7MDUeRXoM/bPQ8/uTuzO8Uf02ftCT2v0PP7k5szvFH9Nn7Qrndhzjfn8GUIQodEKayuyxtQ4VwpX3X055MuD7L28paWG7o3dHPgtWmszskxr6VJhputLqgaTZfzbXOMN3nmoMnsKp1g+tygrBhZTt5Z1dwumpdby5LtLNMtN8rb2tTqk0uSnJ4L4Mc3r5wy9LxFZvYxtOtVq1W1HBzBTp1KZsDSQ99VtxjcQxpA61r7QxNlglrbjBe/oiATG7M6DMeWIIZnKY4uBta0Q3m8wgkMN0m+QC8jTc3jq5gH4kvHKtaGEHQQ6Z5pPPI01AnxpZvZE0AB9N4cbyYDI5jWvMEu3h41zyMgKD+yA8oGNb/AKoaSYMtNsFkO52TjmJEtIEwbQ30LO2dtdlYhrWuEtu51sRwlrjnn7DwK0UAhCEAhCEAhCECW0+iFzBaN/nFd2n0QuYLRv8AOK0G1+g384+KlhOg1G1Oi384+Klh+iPL7yt9E+qxKbUqhtJ0nXTf16BNpPalIOpuOYIBghxbrkdNRB0UqU4/Y1ao0tZWDGk1DLbgSKri4gxBETuPA9SgNg1muqGnWDL3PdkDq5znBxiLiA4tgzxnIAeiYMh4l1Ajs/AlhcXEOLgy4gauaILj1lO2hdQg5aEWjguoQctHBFo4LqEHLRwRaOC6hBy0cEttIgUqhPgOk+Q6ppK7TbNGoOLHDzgoFcJUDmgjgAeMjiNQrlThaYDd5mCSSSSSBmSfEPMrkCO1hzPP7k3szvFH9Nn7Ql9pDmHxH3JjZneKP6bP2hVO7CI3p/H/AEyhCFK0KazuyF9IUm8tSbVaajQGuiAcyDnvy9u7VaNNZ3ZA2kabeWqCm0VGkOInnZwPf5kCnY2+gX1eRwvIEBoc6aBvALo709xyz6UdLxrZr4i0tEEl2QDdTGZ1yAjj74CyOx3kLqnI4k1jlcCKYtzdEWMadQdZ6K1cXRYYLzFpkG8sgnLpAjWY60FVPa1FwkVWDpCC9oILQHOBE5EAgnhI4rrdq0TI5Vog25uAk7ozzB3Kt+xqBIJZmARNzhk4AHQ8Gt8y4djYckmySXFxNzjLotJdnmYABnW0ToICdHa9JwcQ8WtMF5c0N1cJDiYI5jvMoDbdAvtDwelLpFosuukk5Rac9NM8xPKOyqBBLZcHb+Ve4HNxkm4yZc7PXNSGxqHgHSBz3wNRkLsjm7PWSSgaw+KY+bHtdEE2uDsjpMcVcl8LgmUy4sEF0Tm4zGkyTn1phAIQhAIQhAltPohcwWjf5xXdp9ELmC0b5fiqgT2l0WfnHxUqOnn95VW2O9j84+KlhOg3xJ6J9VyT2nRe9lrOuecW7ubmAdDuTiFKlIbV/GPoM+SLav4x9BnyVyEFNtX8Y+gz5Itq/jH0GfJXIQU21fxj6DPkltoOrNpPcKsloughrZAzcLgCQSARKfS20e81f03/ALSgjhmVredWzk6NaYBJLRJEuIECTrE71bbV/GPoM+SuQgptq/jH0GfJFtX8Y+gz5K5CCm2r+MfQZ8lViqNZzHtFXMtIEtaBmCBJAmE2hAvg6bmth3Hmi66BAgFxALjMphCEC2O6B/K73K7ZneKP6bP2hJ7YPM8/uTmzO8Uf02ftCqd2ERvT+DKEIUrQppLbeDNWlaGy4OY9vOLSC0iYcDlzbh5U7TWT2V0C/DyCRa9jjF2Ym0g2kGIcTruQUdjWyH0H1HvYGue1oc4EEuILiSczOpz61r4vDl5YQQCwki5twzBBykZwdZ4rzXYTRc2riCXPINsNeSQILzLJJyMxnnDQt7azKpDeSunnZtLQAbTYXXES0OiQJ8SBY7GedcTVOZOT6jciWaw/gxw4C4wBv5Q2NUb/APofF95AvAMuLzkKmpmPBjVpOajy2Olx5JgEgNEjJoJl035mCMstD4j0sxbJ5MB2dQzUcX5TVNNo54iYpCf9xnRBXQ2BUYwNbiXNhsS0OGYFsgF5kxHSu6I3c1btMQAOocfjmsWuMa91sNY0O740xIteLi24mJtNniBOsSdUxksim2A9twJGbCw3GS+XEPgRlAz50QQ2kJHZdTEOBNdjWGBAbnnndJuPUnkAhCEAhCECW0+iFzBaN8vxXdp9ELmC0b5fiqgG2O9t/OPipYToN8Sjtnvbfzj4qWE6DfEnCniXIQhSoIQhAIQhAJbaPeav6b/2lMpbaPeav6b/ANpQMoQhAIQhAIQhAIQhBn7Z6Hn9yd2Z3ij+mz9oSW2eh5/cndmd4o/ps/aFc7sOcb8mUIQodEKaX2tjm0KFWs7Smxzz/wARICYpqrHU6bqbuVALBziDpzOcD5CAfIgzOxDbDsVhg97qbqjXOZUNIg0y5uhaQTkQQVoY3GtpOp3EAOLhJMdFpdlxOSq2NXo1mdsUmxy0F0i10t5sPG5wiPImq2IDCAd8x/xBJz8QQY1PsqpEOda+0RbAaSZLWZtukc50Tp1zktjA4jlKbXxEzl4iR8EvV2tRAM1GmA4mHB0WRcDB6WemuqtrY+kxzWvqNBcQ0AuGRIc4TwkMdE8EDSFRRxbHuc1rg4tAJgyBJIiRvlpyV6AQhCAQhCAQhCBLafRC5gtGeX4ru0+iFHBaM8vxVQO7Z72384+KlhOg3xKO2e9t/OPipYToN8ScKeJchCFKghCEAhCU2pUqCkeSaTUJDWwAbbjBeQ4gc0ScznEb0DaW2j3mr+m/9pSbsZWtaeTcHOpNNthMVLheC4AgQJ1yO5JYvF4twIDYBAECi+DziHmSHm20tyLJOeSD0SFhd0cUG94l2UttcC3STIJD8pdDdIskkgpnEYmsH1IDjDmhgFMuZyZsuqS3NzgS/mhwMDTeQ1ELEGMxZLZphgLmXQxzyGzTvHS/3vz3WHXdBuNxbmsmla4ikXBrHZXFjn84kjKXsLdeaXZDJBvIQhAIQhBn7Z6Hn9yd2Z3ij+mz9oSW2eh5/cndmd4o/ps/aFc7sOcb8mUIQodEKa8ftTHYit22x1fD0aDK3ITUZUuMsY/pioBndERuK9hT3r59tisQ7GUw117sZyrbqVcscw0mMJD6dJ++co3Kap8nfAjZVaLzbS/rB3sbpV2ipTwuMwdTn8o8cnVdaXzuFUBgMEwBGq0sXgMe+L62E5skRSxDdQQZtriRBORWN2NbXFKpWfWa5t4YBydHGVDzZm4voN4jjv4LWx3ZDQeWFrqzS27XB4o9JpblDRBzmc/EsvTq6WxuSP1L1dhYkwS/B6FoPJYkdMuLgDy++9/kdGmSk7sfxbnFxqYUkxJLMXna1zAD/wDRmLXOEHIyka+KovJLq1czMXYPFmAb8o0++d2gA01dw226Tage6tiHNBcS04TFwbhA1BiOoR1Ddl6dS2NyR+pnB7Jx1KeTqYNs6/0cQdCSNa+XSKZ5Haf42E9RW/8AZH2sw39//q4n/wA137V4b+//ANXE/wDmtvTqWxuSP1c5Haf42E9RW/8AZQrt2k1rncthDaCe8Vtwn8ZWfavDf3/+rif/ADVWL7KMO6m9oFcktcB/8uIGZBA/00vTq2Ixb7aI/WGnsLGOrYWhVdF1Skx7oyEuaHGBwz4p5ZXYs0jA4RrgQRQpAgiCCGjIjctVVHk82JERXMRqEIQtQS2n0Qo4P7nl+KltPohRwf3PL8VUDu2e9t/OPipYToN8Sjtnvbfzj4qWE6DfEnCniXIQhSoIQhAIQhAIQhAIQhAIQhAIQhAIQhBn7Z6Hn9yd2Z3ij+mz9oSW2eh5/cndmd4o/ps/aFc7sOcb8mUIQodEKazuyLvOQd3yl0X2Hptzm5uQ3icxIh0wdGmltpY0UgwmIc8NJJyaIJJMeKBxJAQIdjWFIZysu5zbbXVHPix7zM8o5sm7dnkAdAA/tB9QFnJgu6QcAWjVptmSMro0UNmbSbVuEi5riCAZ5oc5rXTG+0+Yo2ntAUTTJbLXOIcd7QASCBv51o8qBI1MaSeaAMg0CzOSWlxcXnQOa6IzNM8QDLtnGgkCi0gEBsvFzhBJJN2R3eUHRUs7J2cmbmEVAxrnNBBa1z2ueG35E9EjScxAVmI7JqQa8hriQ2QDa0ElheAXE8BnvziJBCDaol1rbulAujSYzjqlSlYz9vNp5VQQbqnQFwtpOsJMxmeAk7vHTS7JQahaWQAD95pdIqVKW42gTT1JgTmcsw35RKU2dtFlYEsnKJkAaidx4Ee7UEBtAIQhAIQhAltPohRwf3PL8VLafRCjhNGeM/FVA7tnvbfzj4qWE6DfEo7Z72384+KlhOg3xJwp4lyEIUqCEIQCEIQCEIQCEIQCEIQCEIQCEIQZ+2eh5/cndmd4o/ps/aEltnoef3J3ZneKP6bP2hXO7DnG/JlCEKHRCmlNtbRbh6JquY54DmNtYAXc9waDBIECZPUE3TS21cCa9I0w+wktN1t3RIOkjggz+xzskZiy4NoVaVrWu/qta2bi5sAAnPmT5RxWriMUxjmNcYLyWtyykAuMndkDqs/Ymwjhn1HmqahqRkWkARllLjA0yEDfvT+LwTKoAeJA0Eke5BVQ2pQexrxUZDg1wuIaYcJbLXQRI4qLdrUDMPa6IybmTJtEAZnnGPGVE7Eo5805z952VzbDGeUtAHkHBS7j0fBPGbnSDIdkZyggRwhBa/H0gQHOA4zlblPOno5cVx+0KI++zpCnAcCbiQ0Ngb5IyS9XYVBxcXNLi62SXOM2dHUrvcSjM2keJzh981IyOl5mPEgcoYlj+g5rspNpByMxp4j5lclcBs+nRBFNsAmTmTnrv8aaQCEIQCEIQJbT6IUcHozxn4qW0+iFHB/c8vxVQI7dqtbTBcQAHtkkwM5GZWdR7IaLWgX0zH9xoXol2UiqI2TCKqZmdkvP/aSh4dP1rfkj7SUPDp+tb8l6CUStzU6My1a9Hn/tJQ8On61vyR9pKHh0/Wt+S9BKJTNToZatejz/ANpKHh0/Wt+SPtJQ8On61vyXoJRKZqdDLVr0ef8AtJQ8On61vyR9pKHh0/Wt+S9BKJTNToZatejz/wBpKHh0/Wt+SPtJQ8On61vyXoJRKZqdDLVr0ef+0lDw6frW/JH2koeHT9a35L0EolM1Ohlq16PP/aSh4dP1rfkj7SUPDp+tb8l6CUSmanQy1a9Hn/tJQ8On61vyR9pKHh0/Wt+S9BKJTNToZatejy2P25Re2OUpiJ/1Gnct/ZneKX6bP2hNSuLKqrtppmJvMhCEKV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533" name="Picture 5" descr="C:\Users\Valliammai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1447800"/>
            <a:ext cx="6172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Properties of </a:t>
            </a:r>
            <a:r>
              <a:rPr lang="en-US" b="1" dirty="0" err="1" smtClean="0">
                <a:latin typeface="Comic Sans MS" pitchFamily="66" charset="0"/>
              </a:rPr>
              <a:t>DataList</a:t>
            </a:r>
            <a:r>
              <a:rPr lang="en-US" b="1" dirty="0" smtClean="0">
                <a:latin typeface="Comic Sans MS" pitchFamily="66" charset="0"/>
              </a:rPr>
              <a:t>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22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 err="1" smtClean="0">
                <a:latin typeface="Comic Sans MS" pitchFamily="66" charset="0"/>
              </a:rPr>
              <a:t>BoundColumn</a:t>
            </a:r>
            <a:r>
              <a:rPr lang="en-IN" dirty="0" smtClean="0">
                <a:latin typeface="Comic Sans MS" pitchFamily="66" charset="0"/>
              </a:rPr>
              <a:t> - Name of field in </a:t>
            </a:r>
            <a:r>
              <a:rPr lang="en-IN" dirty="0" err="1" smtClean="0">
                <a:latin typeface="Comic Sans MS" pitchFamily="66" charset="0"/>
              </a:rPr>
              <a:t>Recordset</a:t>
            </a:r>
            <a:r>
              <a:rPr lang="en-IN" dirty="0" smtClean="0">
                <a:latin typeface="Comic Sans MS" pitchFamily="66" charset="0"/>
              </a:rPr>
              <a:t> specified by </a:t>
            </a:r>
            <a:r>
              <a:rPr lang="en-IN" dirty="0" err="1" smtClean="0">
                <a:latin typeface="Comic Sans MS" pitchFamily="66" charset="0"/>
              </a:rPr>
              <a:t>RowSource</a:t>
            </a:r>
            <a:r>
              <a:rPr lang="en-IN" dirty="0" smtClean="0">
                <a:latin typeface="Comic Sans MS" pitchFamily="66" charset="0"/>
              </a:rPr>
              <a:t> to be passed to </a:t>
            </a:r>
            <a:r>
              <a:rPr lang="en-IN" dirty="0" err="1" smtClean="0">
                <a:latin typeface="Comic Sans MS" pitchFamily="66" charset="0"/>
              </a:rPr>
              <a:t>DataField</a:t>
            </a:r>
            <a:r>
              <a:rPr lang="en-IN" dirty="0" smtClean="0">
                <a:latin typeface="Comic Sans MS" pitchFamily="66" charset="0"/>
              </a:rPr>
              <a:t>, once selection is made. This is usually the same as </a:t>
            </a:r>
            <a:r>
              <a:rPr lang="en-IN" dirty="0" err="1" smtClean="0">
                <a:latin typeface="Comic Sans MS" pitchFamily="66" charset="0"/>
              </a:rPr>
              <a:t>ListField</a:t>
            </a:r>
            <a:r>
              <a:rPr lang="en-IN" dirty="0" smtClean="0">
                <a:latin typeface="Comic Sans MS" pitchFamily="66" charset="0"/>
              </a:rPr>
              <a:t>.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err="1" smtClean="0">
                <a:latin typeface="Comic Sans MS" pitchFamily="66" charset="0"/>
              </a:rPr>
              <a:t>BoundText</a:t>
            </a:r>
            <a:r>
              <a:rPr lang="en-IN" dirty="0" smtClean="0">
                <a:latin typeface="Comic Sans MS" pitchFamily="66" charset="0"/>
              </a:rPr>
              <a:t> - Text value of </a:t>
            </a:r>
            <a:r>
              <a:rPr lang="en-IN" dirty="0" err="1" smtClean="0">
                <a:latin typeface="Comic Sans MS" pitchFamily="66" charset="0"/>
              </a:rPr>
              <a:t>BoundColumn</a:t>
            </a:r>
            <a:r>
              <a:rPr lang="en-IN" dirty="0" smtClean="0">
                <a:latin typeface="Comic Sans MS" pitchFamily="66" charset="0"/>
              </a:rPr>
              <a:t> field. This is the value passed to </a:t>
            </a:r>
            <a:r>
              <a:rPr lang="en-IN" dirty="0" err="1" smtClean="0">
                <a:latin typeface="Comic Sans MS" pitchFamily="66" charset="0"/>
              </a:rPr>
              <a:t>DataField</a:t>
            </a:r>
            <a:r>
              <a:rPr lang="en-IN" dirty="0" smtClean="0">
                <a:latin typeface="Comic Sans MS" pitchFamily="66" charset="0"/>
              </a:rPr>
              <a:t> property.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smtClean="0">
                <a:latin typeface="Comic Sans MS" pitchFamily="66" charset="0"/>
              </a:rPr>
              <a:t>Text</a:t>
            </a:r>
            <a:r>
              <a:rPr lang="en-IN" dirty="0" smtClean="0">
                <a:latin typeface="Comic Sans MS" pitchFamily="66" charset="0"/>
              </a:rPr>
              <a:t> - Text value of selected item in list. Usually the same as </a:t>
            </a:r>
            <a:r>
              <a:rPr lang="en-IN" dirty="0" err="1" smtClean="0">
                <a:latin typeface="Comic Sans MS" pitchFamily="66" charset="0"/>
              </a:rPr>
              <a:t>BoundText</a:t>
            </a:r>
            <a:r>
              <a:rPr lang="en-IN" dirty="0" smtClean="0">
                <a:latin typeface="Comic Sans MS" pitchFamily="66" charset="0"/>
              </a:rPr>
              <a:t>.</a:t>
            </a: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Comic Sans MS" pitchFamily="66" charset="0"/>
              </a:rPr>
              <a:t>DataCombo</a:t>
            </a:r>
            <a:r>
              <a:rPr lang="en-IN" b="1" dirty="0" smtClean="0">
                <a:latin typeface="Comic Sans MS" pitchFamily="66" charset="0"/>
              </a:rPr>
              <a:t> Box: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The </a:t>
            </a:r>
            <a:r>
              <a:rPr lang="en-IN" b="1" dirty="0" err="1" smtClean="0">
                <a:latin typeface="Comic Sans MS" pitchFamily="66" charset="0"/>
              </a:rPr>
              <a:t>DataCombo</a:t>
            </a:r>
            <a:r>
              <a:rPr lang="en-IN" b="1" dirty="0" smtClean="0">
                <a:latin typeface="Comic Sans MS" pitchFamily="66" charset="0"/>
              </a:rPr>
              <a:t> Box </a:t>
            </a:r>
            <a:r>
              <a:rPr lang="en-IN" dirty="0" smtClean="0">
                <a:latin typeface="Comic Sans MS" pitchFamily="66" charset="0"/>
              </a:rPr>
              <a:t>is nearly identical to the </a:t>
            </a:r>
            <a:r>
              <a:rPr lang="en-IN" b="1" dirty="0" err="1" smtClean="0">
                <a:latin typeface="Comic Sans MS" pitchFamily="66" charset="0"/>
              </a:rPr>
              <a:t>DataList</a:t>
            </a:r>
            <a:r>
              <a:rPr lang="en-IN" b="1" dirty="0" smtClean="0">
                <a:latin typeface="Comic Sans MS" pitchFamily="66" charset="0"/>
              </a:rPr>
              <a:t> box</a:t>
            </a:r>
            <a:r>
              <a:rPr lang="en-IN" dirty="0" smtClean="0">
                <a:latin typeface="Comic Sans MS" pitchFamily="66" charset="0"/>
              </a:rPr>
              <a:t>, hence we won’t look at a separate set of properties.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omic Sans MS" pitchFamily="66" charset="0"/>
              </a:rPr>
              <a:t>The only differences between the two tools is that, with the </a:t>
            </a:r>
            <a:r>
              <a:rPr lang="en-IN" b="1" dirty="0" err="1" smtClean="0">
                <a:latin typeface="Comic Sans MS" pitchFamily="66" charset="0"/>
              </a:rPr>
              <a:t>DataCombo</a:t>
            </a:r>
            <a:r>
              <a:rPr lang="en-IN" b="1" dirty="0" smtClean="0">
                <a:latin typeface="Comic Sans MS" pitchFamily="66" charset="0"/>
              </a:rPr>
              <a:t> box</a:t>
            </a:r>
            <a:r>
              <a:rPr lang="en-IN" dirty="0" smtClean="0">
                <a:latin typeface="Comic Sans MS" pitchFamily="66" charset="0"/>
              </a:rPr>
              <a:t>, the list portion appears as a drop-down box and the user is given the opportunity to change the contents of the returned Text property.</a:t>
            </a: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crosoft data combobox contr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838825" cy="3571875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xISEBISEhIWFRUVFRgVFRUVFRYVFhgYFR0ZFxUXFRYYHSggGBolHRgWITEhJikrMC4uGCAzODMtNygwLisBCgoKDg0OGhAQGzAlHyUxMS0uLS0tMS0vLS0tLy8tLS0tLy03Ky0tLS0tLS0tLTUtLS0rLSstLS4tLS0tLS0rLf/AABEIAK0BIwMBIgACEQEDEQH/xAAbAAACAwEBAQAAAAAAAAAAAAAABAIDBQEGB//EAEMQAAEDAgMDBA8HAwUBAQAAAAEAAhEDEgQhMQVBURMiMmEGFBUzUnGBkZKTobHB0dIWQlNyc7LwI2PhQ2KClNMkRP/EABkBAQEBAQEBAAAAAAAAAAAAAAACAQMEBf/EAC8RAQABAgMFBwQCAwAAAAAAAAABAhEDElEhMkJSoRMUIjFBYZEEFYGSYtEFscH/2gAMAwEAAhEDEQA/APX4yjje3wW9sxyzYIqDtXkIbcHM3ui/ddMQYXsHXXCLbYM5G6d0GYhWIV1VZrIpoy32kqwfymV2oiDzY33DzpwiZHUPjK6uKFsDZ9OrytEuc8Ryl9Mh+Ug2yZsI64nMQdZx+yvatejjGhuFxNZga0tdRdVa0B4LX3WMMuGoaeAPCPcISNnkyYv5vNdkFXEsweGqYZlSpVa+i5zAXhzmhhuFTOSJiQepV9iVfFjB4h+Ip1G1GveaVOoXvdYylTsFziXOBcHamSS5epQjXjex7tnFYo4surYei2qQ7C1qRYXnkQwPBOYbLhlmJYTkdPTbSwZrUXUxUfSLjlUpmHth13NPkjylOLi2JZMXYfYvhHs5R8PZTfZydOq5zqnMBDqrw48xz+abf9oJgkga7WvLXBxbJmC0EQPuzJOe9XISZvLKacsWL4anBJ5w3WkyARvHFWAHOY1yjh1qxccQNY8qxTK7Im4kto9qmH8sLiehZa+68b2zbkM5iEzj6dQtZbm4OaXAGGnLO7nA279+gyIlOoWW23ZEbbsBjsfZBDQQxnOIYXOdaeUyDrRLrerXxja51wi2yDIg3TugzEa+ZWoVXaz8dTxF91EExTFoc4cmXAVZa9syZJpZ9Wu41MfjW3mxrt4BtBzpgAD+ocrxnO6YmVqoSwp2NiKr+V5VsWvtbzS0EWtJIkm4SSJy00TVVr7si2y03ZG6d0GYhVqFZ4a1zjo0EnxDMpYUbQbWNOKEXXAyXWgAAuGcHIkNBEaEqulWxIqNa9rbXOdoDLWhziLiHETYGDrdU4AhYjez7Bcanq/8oPZ9guNT1f8Ald+643LPw83e8Dmj5bBw1cubm5sPJe4vlrocC0MaDoWgtggazmRKd2O2qGHlZulsAkE5MYHGRlm8PPl8i819vsFxqer/AMoPZ/guNT1f+Vndcbln4b3vB5o+XtELxf2+wXGp6v8Ayg9n2C41PV/5W91xuWfg73g80fL1tYPk5tssMiDdd45iIVDnwHGCYkwBJMAZAb15n7fYLjU9X/lH2+wXGp6v/Kd2xuWfhne8Dnj5WbKwWN7aFWqW8jYTa4zWa933cpFgk5T1wFutxAcXtGrCAcxv00M6ceO/RYeE7NsJUqMptNS57gxssgS4wJMr0i54mHVRPiizrh4lFceGbqMQCWC08OucwpUrrRdrInTLMcNVahc3RRVBkxd5C3gPCVj2m2ATPHIH3R7FNCBUNqRq70m/ShNIQUY3D8pSezLnNIEiQCRkfIc0q7B1pNtSG3C0AZBoBAAEZRLctDbulaDpsdbkYyMT7IPuPl0Swx1cDvJnLWZ03kC2Z4dehgEEKGzK7BAqwJHHc2JzG4wY3xBiVpYSk8Mh7pdJN3lkeYQOuJUuXql7ZZzZIcM/CYA4HfkXO8QjVDqlVrjDS8FxiYECG5CB1uzPgxvQS5M8T7f5/PHJyZ4n2pftqve08nzS0ZQRncRqRIyg5prCYmo50OZaImc9Z0g6II8meJ9v8/nig5M8T/P5/Nz0olAjyZ4n+fz+b+8meJ9v8/njl2USgR5M8T7f5/POcmeJ9v8AP54oelEoMraGB5ZgaX1WQ5pupPNNxt1BLdxEg+PKDmqNubL7YpcncW55kQTBBY7pA52ucR1gLclVYquGMc8gkNEkNBc49QAzJQZG29mOxAYA807STc0G4yItmRzD94bxoQRIcc4MZLsg0ZwDAjg3Mx1JbYzMTBdVBBLAbXvDufJJgNHMbFojPTqk6ILoZfAdGYaSRPUTqEHlTVDQ4U8RaXOrPJ5N2RqOLm5CnzoBjP26LmIq3B47YLgZhr21AACaluYZOQNH0D4Rn1lWsGguc4NA1JMAeMlLDadPwnehU+lbeNEeLXowdoYzlDLa9sGWgMqZHMTdZuEGI1LuqH8PtHDsBAecyXGW1Dm7MxIyE7tAn+6dPwnerqfSu90qfF3q6n0ps0LVa9Cndih4Z9Cp9Kpxm1aJp1AHEkscBzH6kGPurR7pU+LvV1PpR3Sp8XerqfStiYj0ZMVTFrvjtJr7Gsfhqpsplo5lTpEkkxoNQJAnLerRkZGDqN5xIIpOLhznlseIGkP+DuOf1zulT4u9XU+lHdKnxd6up9K9s/XX4er58f47+XSHyGgwte53a1ZxLnkE03ZB905b4FsZ/ef1KeFc9kltGs0F7iGtpvkAmi4AmIgim5u+LtCvrfdKnxd6up9KO6VPi71dT6Un66Z86ep9tjm6R/b5EGjL/wCOqDaAbabxnaQ43SciTOQB0G7O59NrajbMPUgEG8Uaoz/p5ARMQKo0zLhuX1fulT4u9XU+ld7pU+LvV1PpUz9ZOnVv2/8Al0j+3xGrhq73XOo1Ccv9J4GWUQ0D2K7H0KlR9zcK+mIiG03ayTMhozzA8g1X2fulT4u9XU+lHdKnxd6up9K7/cp2eHy93P7XHP8A6fKME6o7E4VzqFRjadZjnGx+YBbL380S7LM78sgvpvdih4Z9Cp9Kb7pU+LvV1PpR3Sp8XerqfSvJj4/azHhtZ7Pp/ppwYmIm9/Yp3YoeGfQqfSjuxQ8M+hU+lN90qfF3q6n0rndOn4TvV1PpXn2aPRarUr3YoeGfQqfSjuxQ8M+hU+lNd06W98dbmuaPKSICblNmharVld2KHhn0Kn0oWrK6mzQtVr0V0kjU2xTFAVyXWmMsg4TGRB3gZ+LSU9TSjjQaxrYaWsdY1rW3Wug80NEkG0meomd6xao7Zba90Ohji06brojPOS2B1uC7S23SMS8tnSQdJtkwCGi7LOFMdrNbb/SaLmktNjQHNIe2QdHAwRvBXB2rkByMwIAsmMqggDdkHeSUHKe2qJ1eW5kc5rm6EtEyMpLXZGDAJUn7Xp2OcxxfbbkAfvm1uZEa+5QZRwcG1tGAwkwGHmZuJMfdkkz19amx2HA0YyRMPaGGGmQbXQYDs/GgO69IavM7xa85iZiG5wWuEjeI1yVmG2nSqENY8kmYFrxoGk6gbnN86pZWwhLiHUZnnGWTORknf025/wC7rVuFFBzpphlzCRkBc0iaZy1HRI6wEDnlR5UIQHlR5UIQHlR5UIQK4/GCk0ucSABwk9QA3ldw1e8NcDIOYKjtB5ABCMG4kAlaKNvtmj/yHskheVNgcGucATpMxHjjqK9dtjvY/MPcVlO2KKjQTbmImSHAcARmNNxV0zOSYibe7nMRm2xdg1q7G2TEPmDLQMtTLiN2fHqXO2qPht8/jHwPmXo3bEnW05FucnJ2RByzlVN7HGjc3xkuJ3nMnM5k+ddYxLRtlzmm/oxsO5r7rRkCBMZGQHAjiIKt5DqWvQ2CGTbAmJzcRlkIB08it7lO4t9vyV9pTqzJOjD5DqRyHUt3uU7i32/Jc7lO4t9vyTtKdTJOjD5DqRyHUtzuU7i32/Jd7lO4t9vyTtKdTJOjC5DqRyHUtzuU7i32/JHcp3Fvt+SdpTqZJ0YYoCQJDZ3kTuJ4jgpnCs/GZ6I+ta79kOMZtyM5yRoRmMuKgdjPzFzIOoHKhp8bQ+DoFM4kektiidGQ7Di4C9seFbkNcou6uKi6k0OtvbJ0ybmJtJjlZiZ3bitnuK7WafiDXRv1E9fHcuHYjvCZrMf1bePRvj2LJr9yKPZhY22mQL2QRNxGQ1yi/q4qgVRaX8oywODC+1sXGMu+zMEHxSdxW7jexs1RDnM1GQa6N+omZz4pYdiBtt5RlvgxVtzIPR5SNQD4wFxrrrzeGdj1YVGDk8Ubb9CODeHEgOa8ANMtEDMuEHM+D7V7jZ3eaX6bfcF5ilsPtZrjLTcI5oIGVx3k+Ed/Ben2b3ij+mz9oWzMzRTm83OrL2tWTyMIQhc1FqmIDBJnMxks3B4fDMZydKm5gvNQQ4g3ukvdcXTJkznnJ4pzHUi5oAE874FIuwLiHNc10Oa5pgZw4FvxVWgdFLDh0lj7pnMnW6/jlzpPlPFVPpYQC0tIDuaAXRMgNgc7WGjTgoYDZlWnRp0yX1CwFt783OAJsk7yGx80YrZD6hZLXQ0zA39R6ktDDNIYZpPMcSQ66TJIqRcTzt9vsK45mHJBcHuItgucT0CS0mXZkXO9IrMb2PVoE1KpiN7hmAWz0usOPEjdoDB9j1WmW8+oWtthvOA5rCyIuiM7tNfZtoGhyGGAgNfGQHOOUBoyN3Bo9qYwlShSLixrhdrw1LjlPEn2Dcqu06ngFc7TqeAUyw1od02cHeYfNHdNnB3mHzWf2nU8Ao7TqeAUywNDumzg7zD5o7ps4O8w+az+06ngFHadTwCmWBod02cHeYfNHdNnB3mHzWf2nU8ArvadTwCmWA3jKwewETExmrMD0W/zilnMLaQBEGUxgdG/ziskG2O9j8w9xUsH0G+JR2x0B+cfFSwnQb4k4U8S5CEptHFGm0EDjJIcRkJA5oynSdFKjaEuMTl3up6BXe2f9lT0CgvQqO2f7dT0Cjtj+3U9AoL0Kjtj+3U9AqvEYshvNpvmQM2OgAkAkxnkCT5EDaEph8WXNk06gMkdAwQCQHDqIAInPMKztj+3U9AoL0Kjtj+3U9Ao7Y/t1PQKC9Co7Y/t1PQKznYyu1zyWOLA2RkdYqFwIDZaAW0hMmbzllKDYQqMJWLgSeMAwQDpmA7MDUeRXoM/bPQ8/uTuzO8Uf02ftCT2v0PP7k5szvFH9Nn7Qrndhzjfn8GUIQodEKayuyxtQ4VwpX3X055MuD7L28paWG7o3dHPgtWmszskxr6VJhputLqgaTZfzbXOMN3nmoMnsKp1g+tygrBhZTt5Z1dwumpdby5LtLNMtN8rb2tTqk0uSnJ4L4Mc3r5wy9LxFZvYxtOtVq1W1HBzBTp1KZsDSQ99VtxjcQxpA61r7QxNlglrbjBe/oiATG7M6DMeWIIZnKY4uBta0Q3m8wgkMN0m+QC8jTc3jq5gH4kvHKtaGEHQQ6Z5pPPI01AnxpZvZE0AB9N4cbyYDI5jWvMEu3h41zyMgKD+yA8oGNb/AKoaSYMtNsFkO52TjmJEtIEwbQ30LO2dtdlYhrWuEtu51sRwlrjnn7DwK0UAhCEAhCEAhCECW0+iFzBaN/nFd2n0QuYLRv8AOK0G1+g384+KlhOg1G1Oi384+Klh+iPL7yt9E+qxKbUqhtJ0nXTf16BNpPalIOpuOYIBghxbrkdNRB0UqU4/Y1ao0tZWDGk1DLbgSKri4gxBETuPA9SgNg1muqGnWDL3PdkDq5znBxiLiA4tgzxnIAeiYMh4l1Ajs/AlhcXEOLgy4gauaILj1lO2hdQg5aEWjguoQctHBFo4LqEHLRwRaOC6hBy0cEttIgUqhPgOk+Q6ppK7TbNGoOLHDzgoFcJUDmgjgAeMjiNQrlThaYDd5mCSSSSSBmSfEPMrkCO1hzPP7k3szvFH9Nn7Ql9pDmHxH3JjZneKP6bP2hVO7CI3p/H/AEyhCFK0KazuyF9IUm8tSbVaajQGuiAcyDnvy9u7VaNNZ3ZA2kabeWqCm0VGkOInnZwPf5kCnY2+gX1eRwvIEBoc6aBvALo709xyz6UdLxrZr4i0tEEl2QDdTGZ1yAjj74CyOx3kLqnI4k1jlcCKYtzdEWMadQdZ6K1cXRYYLzFpkG8sgnLpAjWY60FVPa1FwkVWDpCC9oILQHOBE5EAgnhI4rrdq0TI5Vog25uAk7ozzB3Kt+xqBIJZmARNzhk4AHQ8Gt8y4djYckmySXFxNzjLotJdnmYABnW0ToICdHa9JwcQ8WtMF5c0N1cJDiYI5jvMoDbdAvtDwelLpFosuukk5Rac9NM8xPKOyqBBLZcHb+Ve4HNxkm4yZc7PXNSGxqHgHSBz3wNRkLsjm7PWSSgaw+KY+bHtdEE2uDsjpMcVcl8LgmUy4sEF0Tm4zGkyTn1phAIQhAIQhAltPohcwWjf5xXdp9ELmC0b5fiqgT2l0WfnHxUqOnn95VW2O9j84+KlhOg3xJ6J9VyT2nRe9lrOuecW7ubmAdDuTiFKlIbV/GPoM+SLav4x9BnyVyEFNtX8Y+gz5Itq/jH0GfJXIQU21fxj6DPkltoOrNpPcKsloughrZAzcLgCQSARKfS20e81f03/ALSgjhmVredWzk6NaYBJLRJEuIECTrE71bbV/GPoM+SuQgptq/jH0GfJFtX8Y+gz5K5CCm2r+MfQZ8lViqNZzHtFXMtIEtaBmCBJAmE2hAvg6bmth3Hmi66BAgFxALjMphCEC2O6B/K73K7ZneKP6bP2hJ7YPM8/uTmzO8Uf02ftCqd2ERvT+DKEIUrQppLbeDNWlaGy4OY9vOLSC0iYcDlzbh5U7TWT2V0C/DyCRa9jjF2Ym0g2kGIcTruQUdjWyH0H1HvYGue1oc4EEuILiSczOpz61r4vDl5YQQCwki5twzBBykZwdZ4rzXYTRc2riCXPINsNeSQILzLJJyMxnnDQt7azKpDeSunnZtLQAbTYXXES0OiQJ8SBY7GedcTVOZOT6jciWaw/gxw4C4wBv5Q2NUb/APofF95AvAMuLzkKmpmPBjVpOajy2Olx5JgEgNEjJoJl035mCMstD4j0sxbJ5MB2dQzUcX5TVNNo54iYpCf9xnRBXQ2BUYwNbiXNhsS0OGYFsgF5kxHSu6I3c1btMQAOocfjmsWuMa91sNY0O740xIteLi24mJtNniBOsSdUxksim2A9twJGbCw3GS+XEPgRlAz50QQ2kJHZdTEOBNdjWGBAbnnndJuPUnkAhCEAhCECW0+iFzBaN8vxXdp9ELmC0b5fiqgG2O9t/OPipYToN8Sjtnvbfzj4qWE6DfEnCniXIQhSoIQhAIQhAJbaPeav6b/2lMpbaPeav6b/ANpQMoQhAIQhAIQhAIQhBn7Z6Hn9yd2Z3ij+mz9oSW2eh5/cndmd4o/ps/aFc7sOcb8mUIQodEKaX2tjm0KFWs7Smxzz/wARICYpqrHU6bqbuVALBziDpzOcD5CAfIgzOxDbDsVhg97qbqjXOZUNIg0y5uhaQTkQQVoY3GtpOp3EAOLhJMdFpdlxOSq2NXo1mdsUmxy0F0i10t5sPG5wiPImq2IDCAd8x/xBJz8QQY1PsqpEOda+0RbAaSZLWZtukc50Tp1zktjA4jlKbXxEzl4iR8EvV2tRAM1GmA4mHB0WRcDB6WemuqtrY+kxzWvqNBcQ0AuGRIc4TwkMdE8EDSFRRxbHuc1rg4tAJgyBJIiRvlpyV6AQhCAQhCAQhCBLafRC5gtGeX4ru0+iFHBaM8vxVQO7Z72384+KlhOg3xKO2e9t/OPipYToN8ScKeJchCFKghCEAhCU2pUqCkeSaTUJDWwAbbjBeQ4gc0ScznEb0DaW2j3mr+m/9pSbsZWtaeTcHOpNNthMVLheC4AgQJ1yO5JYvF4twIDYBAECi+DziHmSHm20tyLJOeSD0SFhd0cUG94l2UttcC3STIJD8pdDdIskkgpnEYmsH1IDjDmhgFMuZyZsuqS3NzgS/mhwMDTeQ1ELEGMxZLZphgLmXQxzyGzTvHS/3vz3WHXdBuNxbmsmla4ikXBrHZXFjn84kjKXsLdeaXZDJBvIQhAIQhBn7Z6Hn9yd2Z3ij+mz9oSW2eh5/cndmd4o/ps/aFc7sOcb8mUIQodEKa8ftTHYit22x1fD0aDK3ITUZUuMsY/pioBndERuK9hT3r59tisQ7GUw117sZyrbqVcscw0mMJD6dJ++co3Kap8nfAjZVaLzbS/rB3sbpV2ipTwuMwdTn8o8cnVdaXzuFUBgMEwBGq0sXgMe+L62E5skRSxDdQQZtriRBORWN2NbXFKpWfWa5t4YBydHGVDzZm4voN4jjv4LWx3ZDQeWFrqzS27XB4o9JpblDRBzmc/EsvTq6WxuSP1L1dhYkwS/B6FoPJYkdMuLgDy++9/kdGmSk7sfxbnFxqYUkxJLMXna1zAD/wDRmLXOEHIyka+KovJLq1czMXYPFmAb8o0++d2gA01dw226Tage6tiHNBcS04TFwbhA1BiOoR1Ddl6dS2NyR+pnB7Jx1KeTqYNs6/0cQdCSNa+XSKZ5Haf42E9RW/8AZH2sw39//q4n/wA137V4b+//ANXE/wDmtvTqWxuSP1c5Haf42E9RW/8AZQrt2k1rncthDaCe8Vtwn8ZWfavDf3/+rif/ADVWL7KMO6m9oFcktcB/8uIGZBA/00vTq2Ixb7aI/WGnsLGOrYWhVdF1Skx7oyEuaHGBwz4p5ZXYs0jA4RrgQRQpAgiCCGjIjctVVHk82JERXMRqEIQtQS2n0Qo4P7nl+KltPohRwf3PL8VUDu2e9t/OPipYToN8Sjtnvbfzj4qWE6DfEnCniXIQhSoIQhAIQhAIQhAIQhAIQhAIQhAIQhBn7Z6Hn9yd2Z3ij+mz9oSW2eh5/cndmd4o/ps/aFc7sOcb8mUIQodEKazuyLvOQd3yl0X2Hptzm5uQ3icxIh0wdGmltpY0UgwmIc8NJJyaIJJMeKBxJAQIdjWFIZysu5zbbXVHPix7zM8o5sm7dnkAdAA/tB9QFnJgu6QcAWjVptmSMro0UNmbSbVuEi5riCAZ5oc5rXTG+0+Yo2ntAUTTJbLXOIcd7QASCBv51o8qBI1MaSeaAMg0CzOSWlxcXnQOa6IzNM8QDLtnGgkCi0gEBsvFzhBJJN2R3eUHRUs7J2cmbmEVAxrnNBBa1z2ueG35E9EjScxAVmI7JqQa8hriQ2QDa0ElheAXE8BnvziJBCDaol1rbulAujSYzjqlSlYz9vNp5VQQbqnQFwtpOsJMxmeAk7vHTS7JQahaWQAD95pdIqVKW42gTT1JgTmcsw35RKU2dtFlYEsnKJkAaidx4Ee7UEBtAIQhAIQhAltPohRwf3PL8VLafRCjhNGeM/FVA7tnvbfzj4qWE6DfEo7Z72384+KlhOg3xJwp4lyEIUqCEIQCEIQCEIQCEIQCEIQCEIQCEIQZ+2eh5/cndmd4o/ps/aEltnoef3J3ZneKP6bP2hXO7DnG/JlCEKHRCmlNtbRbh6JquY54DmNtYAXc9waDBIECZPUE3TS21cCa9I0w+wktN1t3RIOkjggz+xzskZiy4NoVaVrWu/qta2bi5sAAnPmT5RxWriMUxjmNcYLyWtyykAuMndkDqs/Ymwjhn1HmqahqRkWkARllLjA0yEDfvT+LwTKoAeJA0Eke5BVQ2pQexrxUZDg1wuIaYcJbLXQRI4qLdrUDMPa6IybmTJtEAZnnGPGVE7Eo5805z952VzbDGeUtAHkHBS7j0fBPGbnSDIdkZyggRwhBa/H0gQHOA4zlblPOno5cVx+0KI++zpCnAcCbiQ0Ngb5IyS9XYVBxcXNLi62SXOM2dHUrvcSjM2keJzh981IyOl5mPEgcoYlj+g5rspNpByMxp4j5lclcBs+nRBFNsAmTmTnrv8aaQCEIQCEIQJbT6IUcHozxn4qW0+iFHB/c8vxVQI7dqtbTBcQAHtkkwM5GZWdR7IaLWgX0zH9xoXol2UiqI2TCKqZmdkvP/aSh4dP1rfkj7SUPDp+tb8l6CUStzU6My1a9Hn/tJQ8On61vyR9pKHh0/Wt+S9BKJTNToZatejz/ANpKHh0/Wt+SPtJQ8On61vyXoJRKZqdDLVr0ef8AtJQ8On61vyR9pKHh0/Wt+S9BKJTNToZatejz/wBpKHh0/Wt+SPtJQ8On61vyXoJRKZqdDLVr0ef+0lDw6frW/JH2koeHT9a35L0EolM1Ohlq16PP/aSh4dP1rfkj7SUPDp+tb8l6CUSmanQy1a9Hn/tJQ8On61vyR9pKHh0/Wt+S9BKJTNToZatejy2P25Re2OUpiJ/1Gnct/ZneKX6bP2hNSuLKqrtppmJvMhCEKV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533401"/>
            <a:ext cx="365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DB Controls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524001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Three useful controls for working with databases are:</a:t>
            </a:r>
          </a:p>
          <a:p>
            <a:pPr lvl="1"/>
            <a:endParaRPr lang="en-US" sz="24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           </a:t>
            </a:r>
            <a:r>
              <a:rPr lang="en-US" sz="2400" dirty="0" err="1" smtClean="0">
                <a:latin typeface="Arial" charset="0"/>
              </a:rPr>
              <a:t>DBList</a:t>
            </a:r>
            <a:r>
              <a:rPr lang="en-US" sz="2400" dirty="0" smtClean="0">
                <a:latin typeface="Arial" charset="0"/>
              </a:rPr>
              <a:t> control (</a:t>
            </a:r>
            <a:r>
              <a:rPr lang="en-US" sz="2400" dirty="0" err="1" smtClean="0">
                <a:latin typeface="Arial" charset="0"/>
              </a:rPr>
              <a:t>dbl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>
                <a:latin typeface="Arial" charset="0"/>
              </a:rPr>
              <a:t>           </a:t>
            </a:r>
            <a:r>
              <a:rPr lang="en-US" sz="2400" dirty="0" err="1" smtClean="0">
                <a:latin typeface="Arial" charset="0"/>
              </a:rPr>
              <a:t>DBCombo</a:t>
            </a:r>
            <a:r>
              <a:rPr lang="en-US" sz="2400" dirty="0" smtClean="0">
                <a:latin typeface="Arial" charset="0"/>
              </a:rPr>
              <a:t> control (</a:t>
            </a:r>
            <a:r>
              <a:rPr lang="en-US" sz="2400" dirty="0" err="1" smtClean="0">
                <a:latin typeface="Arial" charset="0"/>
              </a:rPr>
              <a:t>dbc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>
                <a:latin typeface="Arial" charset="0"/>
              </a:rPr>
              <a:t>           </a:t>
            </a:r>
            <a:r>
              <a:rPr lang="en-US" sz="2400" dirty="0" err="1" smtClean="0">
                <a:latin typeface="Arial" charset="0"/>
              </a:rPr>
              <a:t>DBGrid</a:t>
            </a:r>
            <a:r>
              <a:rPr lang="en-US" sz="2400" dirty="0" smtClean="0">
                <a:latin typeface="Arial" charset="0"/>
              </a:rPr>
              <a:t> control (</a:t>
            </a:r>
            <a:r>
              <a:rPr lang="en-US" sz="2400" dirty="0" err="1" smtClean="0">
                <a:latin typeface="Arial" charset="0"/>
              </a:rPr>
              <a:t>dgd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endParaRPr lang="en-US" sz="2800" dirty="0" smtClean="0">
              <a:latin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You will need to add them to the toolbox by using the </a:t>
            </a:r>
            <a:r>
              <a:rPr lang="en-US" sz="2800" b="1" dirty="0" err="1" smtClean="0">
                <a:latin typeface="Arial" charset="0"/>
              </a:rPr>
              <a:t>Project|Components</a:t>
            </a:r>
            <a:r>
              <a:rPr lang="en-US" sz="2800" dirty="0" smtClean="0">
                <a:latin typeface="Arial" charset="0"/>
              </a:rPr>
              <a:t> menu option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62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:\My Documents\VBasic6\All Figures\Chapter 8 Figures\Fig08-02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600201"/>
            <a:ext cx="2362200" cy="4290269"/>
          </a:xfrm>
          <a:prstGeom prst="rect">
            <a:avLst/>
          </a:prstGeom>
          <a:noFill/>
        </p:spPr>
      </p:pic>
      <p:sp>
        <p:nvSpPr>
          <p:cNvPr id="3" name="AutoShape 15"/>
          <p:cNvSpPr>
            <a:spLocks/>
          </p:cNvSpPr>
          <p:nvPr/>
        </p:nvSpPr>
        <p:spPr bwMode="auto">
          <a:xfrm>
            <a:off x="1259632" y="5445225"/>
            <a:ext cx="1219200" cy="369332"/>
          </a:xfrm>
          <a:prstGeom prst="callout1">
            <a:avLst>
              <a:gd name="adj1" fmla="val 30000"/>
              <a:gd name="adj2" fmla="val 106250"/>
              <a:gd name="adj3" fmla="val 44167"/>
              <a:gd name="adj4" fmla="val 207815"/>
            </a:avLst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DBList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17"/>
          <p:cNvSpPr>
            <a:spLocks/>
          </p:cNvSpPr>
          <p:nvPr/>
        </p:nvSpPr>
        <p:spPr bwMode="auto">
          <a:xfrm>
            <a:off x="5943600" y="6019801"/>
            <a:ext cx="1676400" cy="369332"/>
          </a:xfrm>
          <a:prstGeom prst="callout1">
            <a:avLst>
              <a:gd name="adj1" fmla="val 16824"/>
              <a:gd name="adj2" fmla="val -4546"/>
              <a:gd name="adj3" fmla="val -70093"/>
              <a:gd name="adj4" fmla="val -94319"/>
            </a:avLst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DBCombo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AutoShape 12"/>
          <p:cNvSpPr>
            <a:spLocks/>
          </p:cNvSpPr>
          <p:nvPr/>
        </p:nvSpPr>
        <p:spPr bwMode="auto">
          <a:xfrm>
            <a:off x="6553200" y="4495800"/>
            <a:ext cx="1143000" cy="369332"/>
          </a:xfrm>
          <a:prstGeom prst="callout1">
            <a:avLst>
              <a:gd name="adj1" fmla="val 28236"/>
              <a:gd name="adj2" fmla="val -6667"/>
              <a:gd name="adj3" fmla="val 106667"/>
              <a:gd name="adj4" fmla="val -181667"/>
            </a:avLst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utoShape 16"/>
          <p:cNvSpPr>
            <a:spLocks/>
          </p:cNvSpPr>
          <p:nvPr/>
        </p:nvSpPr>
        <p:spPr bwMode="auto">
          <a:xfrm>
            <a:off x="6858000" y="5486401"/>
            <a:ext cx="1219200" cy="369332"/>
          </a:xfrm>
          <a:prstGeom prst="callout1">
            <a:avLst>
              <a:gd name="adj1" fmla="val 28236"/>
              <a:gd name="adj2" fmla="val -6250"/>
              <a:gd name="adj3" fmla="val 28236"/>
              <a:gd name="adj4" fmla="val -123440"/>
            </a:avLst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DBGrid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6" grpId="0" animBg="1" autoUpdateAnimBg="0"/>
      <p:bldP spid="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98803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The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DBList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and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DBCombo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Controls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500" y="2133601"/>
            <a:ext cx="73152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 err="1" smtClean="0">
                <a:latin typeface="Arial" charset="0"/>
              </a:rPr>
              <a:t>DBList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err="1" smtClean="0">
                <a:latin typeface="Arial" charset="0"/>
              </a:rPr>
              <a:t>DBCombo</a:t>
            </a:r>
            <a:r>
              <a:rPr lang="en-US" sz="2400" dirty="0" smtClean="0">
                <a:latin typeface="Arial" charset="0"/>
              </a:rPr>
              <a:t> controls are useful for displaying just one column of the database table for all or selected rows.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>
              <a:latin typeface="Arial" charset="0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They are read-only controls in that you cannot edit the database through them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475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868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Properties and Methods: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Both controls support same methods and properties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RowSource</a:t>
            </a:r>
            <a:r>
              <a:rPr lang="en-US" sz="2400" dirty="0" smtClean="0">
                <a:latin typeface="Arial" charset="0"/>
              </a:rPr>
              <a:t> contains the name of the </a:t>
            </a:r>
            <a:r>
              <a:rPr lang="en-US" sz="2400" dirty="0" err="1" smtClean="0">
                <a:latin typeface="Arial" charset="0"/>
              </a:rPr>
              <a:t>recordset</a:t>
            </a:r>
            <a:r>
              <a:rPr lang="en-US" sz="2400" dirty="0" smtClean="0">
                <a:latin typeface="Arial" charset="0"/>
              </a:rPr>
              <a:t> that will be visible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ListField</a:t>
            </a:r>
            <a:r>
              <a:rPr lang="en-US" sz="2400" dirty="0" smtClean="0">
                <a:latin typeface="Arial" charset="0"/>
              </a:rPr>
              <a:t> specifies the field in the </a:t>
            </a:r>
            <a:r>
              <a:rPr lang="en-US" sz="2400" dirty="0" err="1" smtClean="0">
                <a:latin typeface="Arial" charset="0"/>
              </a:rPr>
              <a:t>RowSource</a:t>
            </a:r>
            <a:endParaRPr lang="en-US" sz="24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BoundColumn</a:t>
            </a:r>
            <a:r>
              <a:rPr lang="en-US" sz="2400" dirty="0" smtClean="0">
                <a:latin typeface="Arial" charset="0"/>
              </a:rPr>
              <a:t> identifies second field in the ADO data control indicated by </a:t>
            </a:r>
            <a:r>
              <a:rPr lang="en-US" sz="2400" dirty="0" err="1" smtClean="0">
                <a:latin typeface="Arial" charset="0"/>
              </a:rPr>
              <a:t>RowSource</a:t>
            </a:r>
            <a:endParaRPr lang="en-US" sz="2400" dirty="0" smtClean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When an item in the list is selected,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BoundText</a:t>
            </a:r>
            <a:r>
              <a:rPr lang="en-US" sz="2400" dirty="0" smtClean="0">
                <a:latin typeface="Arial" charset="0"/>
              </a:rPr>
              <a:t> becomes updated to the value in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BoundColumn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DataSource</a:t>
            </a:r>
            <a:r>
              <a:rPr lang="en-US" sz="2400" dirty="0" smtClean="0">
                <a:latin typeface="Arial" charset="0"/>
              </a:rPr>
              <a:t> contains the name of the </a:t>
            </a:r>
            <a:r>
              <a:rPr lang="en-US" sz="2400" dirty="0" err="1" smtClean="0">
                <a:latin typeface="Arial" charset="0"/>
              </a:rPr>
              <a:t>recordset</a:t>
            </a:r>
            <a:r>
              <a:rPr lang="en-US" sz="2400" dirty="0" smtClean="0">
                <a:latin typeface="Arial" charset="0"/>
              </a:rPr>
              <a:t> to be updated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DataField</a:t>
            </a:r>
            <a:r>
              <a:rPr lang="en-US" sz="2400" dirty="0" smtClean="0">
                <a:latin typeface="Arial" charset="0"/>
              </a:rPr>
              <a:t> specifies a field in the </a:t>
            </a:r>
            <a:r>
              <a:rPr lang="en-US" sz="2400" dirty="0" err="1" smtClean="0">
                <a:latin typeface="Arial" charset="0"/>
              </a:rPr>
              <a:t>DataSource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99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2"/>
            <a:ext cx="88392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Recordset</a:t>
            </a:r>
            <a:r>
              <a:rPr lang="en-US" sz="3600" b="1" dirty="0" smtClean="0">
                <a:solidFill>
                  <a:schemeClr val="hlink"/>
                </a:solidFill>
              </a:rPr>
              <a:t> </a:t>
            </a:r>
            <a:r>
              <a:rPr lang="en-US" sz="3600" dirty="0" smtClean="0"/>
              <a:t>- a record(s) selected from  a table(s) in a database</a:t>
            </a:r>
          </a:p>
          <a:p>
            <a:pPr lvl="1">
              <a:buFont typeface="Wingdings" pitchFamily="2" charset="2"/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recordsets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/>
              <a:t>- limited to a single table, and can modify records</a:t>
            </a:r>
          </a:p>
          <a:p>
            <a:pPr lvl="1">
              <a:buFont typeface="Wingdings" pitchFamily="2" charset="2"/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Dynaset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recordsets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/>
              <a:t>- can be used for multiple tables, and can modify records</a:t>
            </a:r>
          </a:p>
          <a:p>
            <a:pPr lvl="1">
              <a:buFont typeface="Wingdings" pitchFamily="2" charset="2"/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recordsets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/>
              <a:t>- can be used for multiple tables, but cannot modify </a:t>
            </a:r>
            <a:r>
              <a:rPr lang="en-US" sz="3200" dirty="0" smtClean="0"/>
              <a:t>records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:\My Documents\VBasic6\All Figures\Chapter 8 Figures\Fig08-06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715000" cy="42862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AutoShape 5"/>
          <p:cNvSpPr>
            <a:spLocks/>
          </p:cNvSpPr>
          <p:nvPr/>
        </p:nvSpPr>
        <p:spPr bwMode="auto">
          <a:xfrm>
            <a:off x="1066800" y="4191001"/>
            <a:ext cx="1600200" cy="369332"/>
          </a:xfrm>
          <a:prstGeom prst="borderCallout1">
            <a:avLst>
              <a:gd name="adj1" fmla="val 28236"/>
              <a:gd name="adj2" fmla="val 104764"/>
              <a:gd name="adj3" fmla="val 98824"/>
              <a:gd name="adj4" fmla="val 154764"/>
            </a:avLst>
          </a:prstGeom>
          <a:solidFill>
            <a:srgbClr val="00CC00"/>
          </a:solidFill>
          <a:ln w="381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Arial" charset="0"/>
              </a:rPr>
              <a:t>Add a Field</a:t>
            </a:r>
            <a:endParaRPr lang="en-US" dirty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6324600" y="4191001"/>
            <a:ext cx="2133600" cy="369332"/>
          </a:xfrm>
          <a:prstGeom prst="borderCallout1">
            <a:avLst>
              <a:gd name="adj1" fmla="val 16824"/>
              <a:gd name="adj2" fmla="val -3569"/>
              <a:gd name="adj3" fmla="val 82708"/>
              <a:gd name="adj4" fmla="val -61606"/>
            </a:avLst>
          </a:prstGeom>
          <a:solidFill>
            <a:srgbClr val="00CC00"/>
          </a:solidFill>
          <a:ln w="5715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Arial" charset="0"/>
              </a:rPr>
              <a:t>Remove a Field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04801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Visual Data Manager</a:t>
            </a:r>
            <a:endParaRPr lang="en-IN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443</Words>
  <Application>Microsoft Office PowerPoint</Application>
  <PresentationFormat>On-screen Show (4:3)</PresentationFormat>
  <Paragraphs>64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Microsoft Data List Control </vt:lpstr>
      <vt:lpstr>Outline:</vt:lpstr>
      <vt:lpstr>Definition of DataList Box:</vt:lpstr>
      <vt:lpstr>DataList Box:</vt:lpstr>
      <vt:lpstr>Slide 16</vt:lpstr>
      <vt:lpstr>Properties of DataList:</vt:lpstr>
      <vt:lpstr>DataCombo Box: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boss</dc:creator>
  <cp:lastModifiedBy>Valliammai</cp:lastModifiedBy>
  <cp:revision>42</cp:revision>
  <dcterms:created xsi:type="dcterms:W3CDTF">2014-07-22T16:08:28Z</dcterms:created>
  <dcterms:modified xsi:type="dcterms:W3CDTF">2017-08-20T09:26:01Z</dcterms:modified>
</cp:coreProperties>
</file>