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75" r:id="rId3"/>
    <p:sldId id="257" r:id="rId4"/>
    <p:sldId id="258" r:id="rId5"/>
    <p:sldId id="259" r:id="rId6"/>
    <p:sldId id="260" r:id="rId7"/>
    <p:sldId id="261" r:id="rId8"/>
    <p:sldId id="276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011B-BD54-4C4E-B234-EEC9E9C737C5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0DD4-0E18-41BF-81F0-82AC8AE071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011B-BD54-4C4E-B234-EEC9E9C737C5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0DD4-0E18-41BF-81F0-82AC8AE071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011B-BD54-4C4E-B234-EEC9E9C737C5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0DD4-0E18-41BF-81F0-82AC8AE071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011B-BD54-4C4E-B234-EEC9E9C737C5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0DD4-0E18-41BF-81F0-82AC8AE071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011B-BD54-4C4E-B234-EEC9E9C737C5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0DD4-0E18-41BF-81F0-82AC8AE071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011B-BD54-4C4E-B234-EEC9E9C737C5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0DD4-0E18-41BF-81F0-82AC8AE071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011B-BD54-4C4E-B234-EEC9E9C737C5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0DD4-0E18-41BF-81F0-82AC8AE071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011B-BD54-4C4E-B234-EEC9E9C737C5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0DD4-0E18-41BF-81F0-82AC8AE071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011B-BD54-4C4E-B234-EEC9E9C737C5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0DD4-0E18-41BF-81F0-82AC8AE071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011B-BD54-4C4E-B234-EEC9E9C737C5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0DD4-0E18-41BF-81F0-82AC8AE071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011B-BD54-4C4E-B234-EEC9E9C737C5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0DD4-0E18-41BF-81F0-82AC8AE071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2011B-BD54-4C4E-B234-EEC9E9C737C5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30DD4-0E18-41BF-81F0-82AC8AE0716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://www.computernotes.in/wp-content/uploads/2013/04/imagecombo.jpg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hyperlink" Target="http://www.computernotes.in/wp-content/uploads/2013/04/imagecombo31.jpg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hyperlink" Target="http://www.computernotes.in/wp-content/uploads/2013/04/imagecombo2.jpg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362200"/>
            <a:ext cx="8229600" cy="1295400"/>
          </a:xfrm>
        </p:spPr>
        <p:txBody>
          <a:bodyPr>
            <a:noAutofit/>
          </a:bodyPr>
          <a:lstStyle/>
          <a:p>
            <a:r>
              <a:rPr lang="en-US" sz="6600" b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 Repeater </a:t>
            </a:r>
            <a:r>
              <a:rPr lang="en-US" sz="6600" b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Control</a:t>
            </a:r>
            <a:endParaRPr lang="en-US" sz="6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772400" cy="762000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Step 5</a:t>
            </a:r>
            <a:endParaRPr lang="en-US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7772400" cy="4572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From the main VB menu, click 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File </a:t>
            </a:r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Make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and name the control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will create the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.OCX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file.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1748" name="Picture 4" descr="http://i.msdn.microsoft.com/dynimg/IC101027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667000"/>
            <a:ext cx="4953000" cy="37786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Step 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en-US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From the main menu, select 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Add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Project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Select a Standard EXE project.</a:t>
            </a:r>
          </a:p>
        </p:txBody>
      </p:sp>
      <p:pic>
        <p:nvPicPr>
          <p:cNvPr id="33794" name="Picture 2" descr="http://i.msdn.microsoft.com/dynimg/IC17017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743200"/>
            <a:ext cx="5413131" cy="35857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772400" cy="762000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Step 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endParaRPr lang="en-US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7772400" cy="4572000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Add the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Microsoft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DataRepeater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Control 6.0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and the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Microsoft ADO Data Control 6.0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data repeater control icon looks like this: 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4818" name="Picture 2" descr="http://i.msdn.microsoft.com/dynimg/IC139934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3657600"/>
            <a:ext cx="4572000" cy="2916534"/>
          </a:xfrm>
          <a:prstGeom prst="rect">
            <a:avLst/>
          </a:prstGeom>
          <a:noFill/>
        </p:spPr>
      </p:pic>
      <p:pic>
        <p:nvPicPr>
          <p:cNvPr id="34820" name="Picture 4" descr="http://i.msdn.microsoft.com/dynimg/IC2290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1828800"/>
            <a:ext cx="778452" cy="590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Step 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endParaRPr lang="en-US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Draw both the controls on form.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5842" name="Picture 2" descr="http://i.msdn.microsoft.com/dynimg/IC5521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438400"/>
            <a:ext cx="6705600" cy="37403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772400" cy="1524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Step 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Connecting the Database With ADO</a:t>
            </a:r>
            <a:endParaRPr lang="en-US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Connect the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ADO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data control to the 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XXX.mdb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database and select the 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YYY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table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6866" name="Picture 2" descr="http://www.vbexplorer.com/VBExplorer/Wrox/graphics1061/Image54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2590800"/>
            <a:ext cx="3282894" cy="411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991600" cy="114300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Step: 9</a:t>
            </a:r>
            <a:br>
              <a:rPr lang="en-US" sz="32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Connecting the ADO With </a:t>
            </a:r>
            <a:r>
              <a:rPr lang="en-US" sz="3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Data Repeater Control</a:t>
            </a:r>
            <a:endParaRPr lang="en-US" sz="32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686800" cy="4572000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 the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DataSource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property to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Adodc1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Bind our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user control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properties to the ADO data control.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7890" name="Picture 2" descr="http://i.msdn.microsoft.com/dynimg/IC141699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819400"/>
            <a:ext cx="4267200" cy="3750787"/>
          </a:xfrm>
          <a:prstGeom prst="rect">
            <a:avLst/>
          </a:prstGeom>
          <a:noFill/>
        </p:spPr>
      </p:pic>
      <p:pic>
        <p:nvPicPr>
          <p:cNvPr id="37892" name="Picture 4" descr="http://i.msdn.microsoft.com/dynimg/IC57610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2743200"/>
            <a:ext cx="4204528" cy="3695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772400" cy="914400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Step10</a:t>
            </a:r>
            <a:endParaRPr lang="en-US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7772400" cy="4572000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Right-click on the data repeater control and select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Properties.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Click on the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RepeaterBindings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tab.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8914" name="Picture 2" descr="http://i.msdn.microsoft.com/dynimg/IC16401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819400"/>
            <a:ext cx="4486301" cy="3680808"/>
          </a:xfrm>
          <a:prstGeom prst="rect">
            <a:avLst/>
          </a:prstGeom>
          <a:noFill/>
        </p:spPr>
      </p:pic>
      <p:pic>
        <p:nvPicPr>
          <p:cNvPr id="5" name="Picture 2" descr="http://i.msdn.microsoft.com/dynimg/IC35254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2819400"/>
            <a:ext cx="4062452" cy="33330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7724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Step 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endParaRPr lang="en-US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772400" cy="4572000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Save your project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group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and press </a:t>
            </a:r>
            <a:r>
              <a:rPr lang="en-US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F5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to run your new data control.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 the scroll bar to navigate the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recordset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endParaRPr lang="en-US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62" name="Picture 2" descr="http://i.msdn.microsoft.com/dynimg/IC162655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2971800"/>
            <a:ext cx="6019800" cy="33578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643042" y="2564904"/>
            <a:ext cx="621510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Image combo box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785754" y="-214338"/>
            <a:ext cx="8358246" cy="7355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accent3"/>
              </a:solidFill>
              <a:effectLst/>
              <a:latin typeface="Baskerville Old Face" pitchFamily="18" charset="0"/>
              <a:ea typeface="Times New Roman" pitchFamily="18" charset="0"/>
              <a:cs typeface="Latha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800" dirty="0">
                <a:solidFill>
                  <a:srgbClr val="7030A0"/>
                </a:solidFill>
                <a:latin typeface="Baskerville Old Face" pitchFamily="18" charset="0"/>
              </a:rPr>
              <a:t>An </a:t>
            </a:r>
            <a:r>
              <a:rPr lang="en-US" sz="2800" b="1" dirty="0">
                <a:solidFill>
                  <a:srgbClr val="7030A0"/>
                </a:solidFill>
                <a:latin typeface="Baskerville Old Face" pitchFamily="18" charset="0"/>
              </a:rPr>
              <a:t>ImageCombo</a:t>
            </a:r>
            <a:r>
              <a:rPr lang="en-US" sz="2800" dirty="0">
                <a:solidFill>
                  <a:srgbClr val="7030A0"/>
                </a:solidFill>
                <a:latin typeface="Baskerville Old Face" pitchFamily="18" charset="0"/>
              </a:rPr>
              <a:t> control is similar to a standard Windows combo box control, with some important differences. </a:t>
            </a:r>
            <a:endParaRPr lang="en-US" sz="2800" dirty="0" smtClean="0">
              <a:solidFill>
                <a:srgbClr val="7030A0"/>
              </a:solidFill>
              <a:latin typeface="Baskerville Old Face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800" dirty="0" smtClean="0">
              <a:solidFill>
                <a:srgbClr val="7030A0"/>
              </a:solidFill>
              <a:latin typeface="Baskerville Old Face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7030A0"/>
                </a:solidFill>
                <a:latin typeface="Baskerville Old Face" pitchFamily="18" charset="0"/>
              </a:rPr>
              <a:t>The </a:t>
            </a:r>
            <a:r>
              <a:rPr lang="en-US" sz="2800" dirty="0">
                <a:solidFill>
                  <a:srgbClr val="7030A0"/>
                </a:solidFill>
                <a:latin typeface="Baskerville Old Face" pitchFamily="18" charset="0"/>
              </a:rPr>
              <a:t>most visible difference is the ability to include pictures </a:t>
            </a:r>
            <a:r>
              <a:rPr lang="en-US" sz="2800" dirty="0" smtClean="0">
                <a:solidFill>
                  <a:srgbClr val="7030A0"/>
                </a:solidFill>
                <a:latin typeface="Baskerville Old Face" pitchFamily="18" charset="0"/>
              </a:rPr>
              <a:t>in this Image combo control.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endParaRPr lang="en-US" sz="2800" dirty="0">
              <a:solidFill>
                <a:srgbClr val="7030A0"/>
              </a:solidFill>
              <a:latin typeface="Baskerville Old Face" pitchFamily="18" charset="0"/>
              <a:ea typeface="Times New Roman" pitchFamily="18" charset="0"/>
              <a:cs typeface="Lath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Baskerville Old Face" pitchFamily="18" charset="0"/>
                <a:ea typeface="Times New Roman" pitchFamily="18" charset="0"/>
                <a:cs typeface="Latha" pitchFamily="34" charset="0"/>
              </a:rPr>
              <a:t>The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Baskerville Old Face" pitchFamily="18" charset="0"/>
                <a:ea typeface="Times New Roman" pitchFamily="18" charset="0"/>
                <a:cs typeface="Latha" pitchFamily="34" charset="0"/>
              </a:rPr>
              <a:t>ImageCombo control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Baskerville Old Face" pitchFamily="18" charset="0"/>
                <a:ea typeface="Times New Roman" pitchFamily="18" charset="0"/>
                <a:cs typeface="Latha" pitchFamily="34" charset="0"/>
              </a:rPr>
              <a:t> contains a collection of ComboItem objects. 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Baskerville Old Face" pitchFamily="18" charset="0"/>
              <a:ea typeface="Times New Roman" pitchFamily="18" charset="0"/>
              <a:cs typeface="Latha" pitchFamily="34" charset="0"/>
            </a:endParaRPr>
          </a:p>
          <a:p>
            <a:pPr marL="514350" indent="-51435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7030A0"/>
                </a:solidFill>
                <a:latin typeface="Baskerville Old Face" pitchFamily="18" charset="0"/>
              </a:rPr>
              <a:t> It makes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7030A0"/>
                </a:solidFill>
                <a:latin typeface="Baskerville Old Face" pitchFamily="18" charset="0"/>
              </a:rPr>
              <a:t>easier for the user to identify and choose </a:t>
            </a:r>
          </a:p>
          <a:p>
            <a:pPr marL="514350" indent="-51435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7030A0"/>
                </a:solidFill>
                <a:latin typeface="Baskerville Old Face" pitchFamily="18" charset="0"/>
              </a:rPr>
              <a:t>     items from a list of possible selections.</a:t>
            </a:r>
          </a:p>
          <a:p>
            <a:pPr marL="514350" indent="-514350" fontAlgn="base">
              <a:spcBef>
                <a:spcPct val="0"/>
              </a:spcBef>
              <a:spcAft>
                <a:spcPct val="0"/>
              </a:spcAft>
            </a:pPr>
            <a:endParaRPr lang="en-US" sz="2800" dirty="0" smtClean="0">
              <a:solidFill>
                <a:srgbClr val="7030A0"/>
              </a:solidFill>
              <a:latin typeface="Baskerville Old Face" pitchFamily="18" charset="0"/>
              <a:cs typeface="Latha" pitchFamily="34" charset="0"/>
            </a:endParaRPr>
          </a:p>
          <a:p>
            <a:pPr marL="514350" indent="-51435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Baskerville Old Face" pitchFamily="18" charset="0"/>
                <a:ea typeface="Times New Roman" pitchFamily="18" charset="0"/>
                <a:cs typeface="Latha" pitchFamily="34" charset="0"/>
              </a:rPr>
              <a:t>With an ImageCombo control, </a:t>
            </a:r>
            <a:r>
              <a:rPr lang="en-US" sz="2800" dirty="0" smtClean="0">
                <a:solidFill>
                  <a:srgbClr val="7030A0"/>
                </a:solidFill>
                <a:latin typeface="Baskerville Old Face" pitchFamily="18" charset="0"/>
                <a:ea typeface="Times New Roman" pitchFamily="18" charset="0"/>
                <a:cs typeface="Latha" pitchFamily="34" charset="0"/>
              </a:rPr>
              <a:t>we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Baskerville Old Face" pitchFamily="18" charset="0"/>
                <a:ea typeface="Times New Roman" pitchFamily="18" charset="0"/>
                <a:cs typeface="Latha" pitchFamily="34" charset="0"/>
              </a:rPr>
              <a:t> can display a list of items that includes pictures.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Fax" pitchFamily="18" charset="0"/>
              <a:ea typeface="Times New Roman" pitchFamily="18" charset="0"/>
              <a:cs typeface="Lath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  <a:endParaRPr lang="en-US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8001000" cy="45720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Introduction to </a:t>
            </a:r>
            <a:r>
              <a:rPr lang="en-US" sz="2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DataRepeater</a:t>
            </a:r>
            <a:r>
              <a:rPr lang="en-US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Control</a:t>
            </a:r>
          </a:p>
          <a:p>
            <a:r>
              <a:rPr lang="en-US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Adding Properties to Control</a:t>
            </a:r>
          </a:p>
          <a:p>
            <a:r>
              <a:rPr lang="en-US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Setting the Procedure Attributes</a:t>
            </a:r>
          </a:p>
          <a:p>
            <a:r>
              <a:rPr lang="en-US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Connecting the Database With ADO</a:t>
            </a:r>
          </a:p>
          <a:p>
            <a:r>
              <a:rPr lang="en-US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Connecting the ADO With </a:t>
            </a:r>
            <a:r>
              <a:rPr lang="en-US" sz="2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DataRepeaterControl</a:t>
            </a:r>
            <a:endParaRPr lang="en-US" sz="28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://i.msdn.microsoft.com/dynimg/IC169371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844824"/>
            <a:ext cx="5005406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158" y="357166"/>
            <a:ext cx="8156746" cy="592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://www.computernotes.in/wp-content/uploads/2013/04/imagecombo.jpg">
            <a:hlinkClick r:id="rId2"/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285728"/>
            <a:ext cx="7858179" cy="6286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0166" y="908720"/>
            <a:ext cx="650085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>
                <a:latin typeface="Lucida Fax" pitchFamily="18" charset="0"/>
              </a:rPr>
              <a:t>To manage the images used for the </a:t>
            </a:r>
            <a:r>
              <a:rPr lang="en-US" sz="2800" dirty="0" smtClean="0">
                <a:latin typeface="Lucida Fax" pitchFamily="18" charset="0"/>
              </a:rPr>
              <a:t>list </a:t>
            </a:r>
            <a:r>
              <a:rPr lang="en-US" sz="2800" dirty="0">
                <a:latin typeface="Lucida Fax" pitchFamily="18" charset="0"/>
              </a:rPr>
              <a:t>items, the </a:t>
            </a:r>
            <a:r>
              <a:rPr lang="en-US" sz="2800" b="1" dirty="0">
                <a:latin typeface="Lucida Fax" pitchFamily="18" charset="0"/>
              </a:rPr>
              <a:t>ImageCombo</a:t>
            </a:r>
            <a:r>
              <a:rPr lang="en-US" sz="2800" dirty="0">
                <a:latin typeface="Lucida Fax" pitchFamily="18" charset="0"/>
              </a:rPr>
              <a:t> uses the </a:t>
            </a:r>
            <a:r>
              <a:rPr lang="en-US" sz="2800" b="1" dirty="0">
                <a:latin typeface="Lucida Fax" pitchFamily="18" charset="0"/>
              </a:rPr>
              <a:t>ImageList</a:t>
            </a:r>
            <a:r>
              <a:rPr lang="en-US" sz="2800" dirty="0">
                <a:latin typeface="Lucida Fax" pitchFamily="18" charset="0"/>
              </a:rPr>
              <a:t> common control. </a:t>
            </a:r>
            <a:endParaRPr lang="en-US" sz="2800" dirty="0" smtClean="0">
              <a:latin typeface="Lucida Fax" pitchFamily="18" charset="0"/>
            </a:endParaRPr>
          </a:p>
          <a:p>
            <a:endParaRPr lang="en-US" sz="2800" dirty="0" smtClean="0">
              <a:latin typeface="Lucida Fax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Lucida Fax" pitchFamily="18" charset="0"/>
              </a:rPr>
              <a:t>Images </a:t>
            </a:r>
            <a:r>
              <a:rPr lang="en-US" sz="2800" dirty="0">
                <a:latin typeface="Lucida Fax" pitchFamily="18" charset="0"/>
              </a:rPr>
              <a:t>are assigned to items in the </a:t>
            </a:r>
            <a:r>
              <a:rPr lang="en-US" sz="2800" b="1" dirty="0">
                <a:latin typeface="Lucida Fax" pitchFamily="18" charset="0"/>
              </a:rPr>
              <a:t>ImageCombo</a:t>
            </a:r>
            <a:r>
              <a:rPr lang="en-US" sz="2800" dirty="0">
                <a:latin typeface="Lucida Fax" pitchFamily="18" charset="0"/>
              </a:rPr>
              <a:t> through an index or key value that references a picture stored in the </a:t>
            </a:r>
            <a:r>
              <a:rPr lang="en-US" sz="2800" b="1" dirty="0">
                <a:latin typeface="Lucida Fax" pitchFamily="18" charset="0"/>
              </a:rPr>
              <a:t>ImageList control</a:t>
            </a:r>
            <a:endParaRPr lang="en-US" sz="2800" dirty="0">
              <a:latin typeface="Lucida Fax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8640"/>
            <a:ext cx="8640463" cy="6455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://www.computernotes.in/wp-content/uploads/2013/04/imagecombo31.jpg">
            <a:hlinkClick r:id="rId2"/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28" y="1571612"/>
            <a:ext cx="6715172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642910" y="357166"/>
            <a:ext cx="80010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ucida Fax" pitchFamily="18" charset="0"/>
              </a:rPr>
              <a:t>To associate an ImageList control with the ImageCombo control at run time, simply set the </a:t>
            </a:r>
            <a:r>
              <a:rPr lang="en-US" sz="2000" b="1" dirty="0">
                <a:latin typeface="Lucida Fax" pitchFamily="18" charset="0"/>
              </a:rPr>
              <a:t>ImageList</a:t>
            </a:r>
            <a:r>
              <a:rPr lang="en-US" sz="2000" dirty="0">
                <a:latin typeface="Lucida Fax" pitchFamily="18" charset="0"/>
              </a:rPr>
              <a:t> property to the name of the ImageList control,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1538" y="500042"/>
            <a:ext cx="7143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Private Sub Form_Load()</a:t>
            </a:r>
          </a:p>
          <a:p>
            <a:r>
              <a:rPr lang="en-US" sz="2000" dirty="0" smtClean="0"/>
              <a:t>ImageCombo1.ComboItems.Add 1, "key1", "item1", 1</a:t>
            </a:r>
          </a:p>
          <a:p>
            <a:r>
              <a:rPr lang="en-US" sz="2000" dirty="0" smtClean="0"/>
              <a:t>ImageCombo1.ComboItems.Add 2, "key2", "item2", 2</a:t>
            </a:r>
          </a:p>
          <a:p>
            <a:r>
              <a:rPr lang="en-US" sz="2000" dirty="0" smtClean="0"/>
              <a:t>ImageCombo1.ComboItems.Add 3, "key3", "item3", 3</a:t>
            </a:r>
          </a:p>
          <a:p>
            <a:r>
              <a:rPr lang="en-US" sz="2000" dirty="0" smtClean="0"/>
              <a:t>ImageCombo1.ComboItems.Add 4, "key4", "item4", 4</a:t>
            </a:r>
          </a:p>
          <a:p>
            <a:r>
              <a:rPr lang="en-US" sz="2000" dirty="0" smtClean="0"/>
              <a:t>End Sub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857224" y="3214686"/>
            <a:ext cx="71438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Fax" pitchFamily="18" charset="0"/>
                <a:ea typeface="Times New Roman" pitchFamily="18" charset="0"/>
                <a:cs typeface="Latha" pitchFamily="34" charset="0"/>
              </a:rPr>
              <a:t>The following code adds a new item to the top of the list in an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Fax" pitchFamily="18" charset="0"/>
                <a:ea typeface="Times New Roman" pitchFamily="18" charset="0"/>
                <a:cs typeface="Latha" pitchFamily="34" charset="0"/>
              </a:rPr>
              <a:t>ImageCombo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Fax" pitchFamily="18" charset="0"/>
                <a:ea typeface="Times New Roman" pitchFamily="18" charset="0"/>
                <a:cs typeface="Latha" pitchFamily="34" charset="0"/>
              </a:rPr>
              <a:t>, as indicated by the supplied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Fax" pitchFamily="18" charset="0"/>
                <a:ea typeface="Times New Roman" pitchFamily="18" charset="0"/>
                <a:cs typeface="Latha" pitchFamily="34" charset="0"/>
              </a:rPr>
              <a:t>Index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Fax" pitchFamily="18" charset="0"/>
                <a:ea typeface="Times New Roman" pitchFamily="18" charset="0"/>
                <a:cs typeface="Latha" pitchFamily="34" charset="0"/>
              </a:rPr>
              <a:t> value of 1.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Fax" pitchFamily="18" charset="0"/>
              <a:ea typeface="Times New Roman" pitchFamily="18" charset="0"/>
              <a:cs typeface="Lath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Fax" pitchFamily="18" charset="0"/>
                <a:ea typeface="Times New Roman" pitchFamily="18" charset="0"/>
                <a:cs typeface="Latha" pitchFamily="34" charset="0"/>
              </a:rPr>
              <a:t> The new item appears in the control as “item1," as specified in the object's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Fax" pitchFamily="18" charset="0"/>
                <a:ea typeface="Times New Roman" pitchFamily="18" charset="0"/>
                <a:cs typeface="Latha" pitchFamily="34" charset="0"/>
              </a:rPr>
              <a:t>Text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Fax" pitchFamily="18" charset="0"/>
                <a:ea typeface="Times New Roman" pitchFamily="18" charset="0"/>
                <a:cs typeface="Latha" pitchFamily="34" charset="0"/>
              </a:rPr>
              <a:t>property. The image  is named as“item1.“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400" dirty="0">
              <a:latin typeface="Calibri" pitchFamily="34" charset="0"/>
              <a:ea typeface="Times New Roman" pitchFamily="18" charset="0"/>
              <a:cs typeface="Lath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Times New Roman" pitchFamily="18" charset="0"/>
              <a:cs typeface="Lath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400" dirty="0">
              <a:latin typeface="Calibri" pitchFamily="34" charset="0"/>
              <a:ea typeface="Times New Roman" pitchFamily="18" charset="0"/>
              <a:cs typeface="Lath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Times New Roman" pitchFamily="18" charset="0"/>
              <a:cs typeface="Lath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://www.computernotes.in/wp-content/uploads/2013/04/imagecombo2.jpg">
            <a:hlinkClick r:id="rId2"/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260648"/>
            <a:ext cx="6072230" cy="628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23528" y="620688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OUTPUT:</a:t>
            </a:r>
            <a:endParaRPr lang="en-I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457200"/>
            <a:ext cx="6324600" cy="10668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Introduction to Data Repeater Control</a:t>
            </a:r>
            <a:endParaRPr lang="en-US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8962"/>
            <a:ext cx="7772400" cy="4572000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data repeater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is specifically designed for use with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ADO.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Essentially the data repeater control acts as a 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data-bound container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for any user control you create.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At run time, the data repeater displays several instances of the user control - each in its own row.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endParaRPr lang="en-US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05400"/>
            <a:ext cx="8229600" cy="10207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User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control is designed to show one record of an employee database.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http://i.msdn.microsoft.com/dynimg/IC21177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600200"/>
            <a:ext cx="4953000" cy="33547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8077200" cy="12192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Working with Data Repeater 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Control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Step 1</a:t>
            </a:r>
            <a:endParaRPr lang="en-US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62200"/>
            <a:ext cx="7772400" cy="1295400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Creating an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ActiveX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Control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 Work with the Data Repeater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386" name="Picture 2" descr="http://i.msdn.microsoft.com/dynimg/IC110014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810000"/>
            <a:ext cx="3886200" cy="2544014"/>
          </a:xfrm>
          <a:prstGeom prst="rect">
            <a:avLst/>
          </a:prstGeom>
          <a:noFill/>
        </p:spPr>
      </p:pic>
      <p:pic>
        <p:nvPicPr>
          <p:cNvPr id="16388" name="Picture 4" descr="http://i.msdn.microsoft.com/dynimg/IC158380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1999" y="4267200"/>
            <a:ext cx="4365887" cy="1696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Step2</a:t>
            </a:r>
            <a:endParaRPr lang="en-US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229600" cy="438912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Draw the controls.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410" name="Picture 2" descr="http://i.msdn.microsoft.com/dynimg/IC14780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905000"/>
            <a:ext cx="7117793" cy="2085975"/>
          </a:xfrm>
          <a:prstGeom prst="rect">
            <a:avLst/>
          </a:prstGeom>
          <a:noFill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6800" y="4572000"/>
          <a:ext cx="7086600" cy="1363024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3188970"/>
                <a:gridCol w="3897630"/>
              </a:tblGrid>
              <a:tr h="23647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/>
                        <a:t>Control</a:t>
                      </a:r>
                      <a:endParaRPr lang="en-US" sz="1600" b="1" dirty="0">
                        <a:solidFill>
                          <a:srgbClr val="2A2A2A"/>
                        </a:solidFill>
                      </a:endParaRPr>
                    </a:p>
                  </a:txBody>
                  <a:tcPr marL="38766" marR="38766" marT="48458" marB="48458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/>
                        <a:t>Name property</a:t>
                      </a:r>
                      <a:endParaRPr lang="en-US" sz="1600" b="1" dirty="0">
                        <a:solidFill>
                          <a:srgbClr val="2A2A2A"/>
                        </a:solidFill>
                      </a:endParaRPr>
                    </a:p>
                  </a:txBody>
                  <a:tcPr marL="38766" marR="38766" marT="48458" marB="48458"/>
                </a:tc>
              </a:tr>
              <a:tr h="23647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/>
                        <a:t>Text1</a:t>
                      </a:r>
                      <a:endParaRPr lang="en-US" sz="1600" dirty="0">
                        <a:solidFill>
                          <a:srgbClr val="2A2A2A"/>
                        </a:solidFill>
                      </a:endParaRPr>
                    </a:p>
                  </a:txBody>
                  <a:tcPr marL="38766" marR="38766" marT="48458" marB="48458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 err="1"/>
                        <a:t>txtName</a:t>
                      </a:r>
                      <a:endParaRPr lang="en-US" sz="1600" dirty="0">
                        <a:solidFill>
                          <a:srgbClr val="2A2A2A"/>
                        </a:solidFill>
                      </a:endParaRPr>
                    </a:p>
                  </a:txBody>
                  <a:tcPr marL="38766" marR="38766" marT="48458" marB="48458"/>
                </a:tc>
              </a:tr>
              <a:tr h="23647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/>
                        <a:t>Text2</a:t>
                      </a:r>
                      <a:endParaRPr lang="en-US" sz="1600" dirty="0">
                        <a:solidFill>
                          <a:srgbClr val="2A2A2A"/>
                        </a:solidFill>
                      </a:endParaRPr>
                    </a:p>
                  </a:txBody>
                  <a:tcPr marL="38766" marR="38766" marT="48458" marB="48458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/>
                        <a:t>txtCompany</a:t>
                      </a:r>
                      <a:endParaRPr lang="en-US" sz="1600">
                        <a:solidFill>
                          <a:srgbClr val="2A2A2A"/>
                        </a:solidFill>
                      </a:endParaRPr>
                    </a:p>
                  </a:txBody>
                  <a:tcPr marL="38766" marR="38766" marT="48458" marB="48458"/>
                </a:tc>
              </a:tr>
              <a:tr h="23647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/>
                        <a:t>Text3</a:t>
                      </a:r>
                      <a:endParaRPr lang="en-US" sz="1600" dirty="0">
                        <a:solidFill>
                          <a:srgbClr val="2A2A2A"/>
                        </a:solidFill>
                      </a:endParaRPr>
                    </a:p>
                  </a:txBody>
                  <a:tcPr marL="38766" marR="38766" marT="48458" marB="48458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 err="1"/>
                        <a:t>txtPubID</a:t>
                      </a:r>
                      <a:endParaRPr lang="en-US" sz="1600" dirty="0">
                        <a:solidFill>
                          <a:srgbClr val="2A2A2A"/>
                        </a:solidFill>
                      </a:endParaRPr>
                    </a:p>
                  </a:txBody>
                  <a:tcPr marL="38766" marR="38766" marT="48458" marB="48458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Step 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Adding Properties to Control</a:t>
            </a:r>
            <a:endParaRPr lang="en-US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4572000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From the main VB menu, select 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Tools </a:t>
            </a: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Add Procedure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Add Procedure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window will open.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Add three new public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properties called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company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and 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434" name="Picture 2" descr="http://i.msdn.microsoft.com/dynimg/IC2224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4267200"/>
            <a:ext cx="4114800" cy="22221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7724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Methods</a:t>
            </a:r>
            <a:endParaRPr lang="en-US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868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ProductName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Let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ProductName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ByVal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newProductName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As String)</a:t>
            </a:r>
          </a:p>
          <a:p>
            <a:pPr>
              <a:buNone/>
            </a:pPr>
            <a:endParaRPr lang="en-US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u="sng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Example:-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Public Property Get Name() As String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</a:rPr>
              <a:t>Name = </a:t>
            </a:r>
            <a:r>
              <a:rPr lang="en-US" b="1" dirty="0" err="1" smtClean="0">
                <a:solidFill>
                  <a:srgbClr val="002060"/>
                </a:solidFill>
              </a:rPr>
              <a:t>txtName.Text</a:t>
            </a:r>
            <a:endParaRPr lang="en-US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</a:rPr>
              <a:t>End Property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Public Property Let Name(</a:t>
            </a:r>
            <a:r>
              <a:rPr lang="en-US" b="1" dirty="0" err="1" smtClean="0">
                <a:solidFill>
                  <a:srgbClr val="FF0000"/>
                </a:solidFill>
              </a:rPr>
              <a:t>ByVal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newName</a:t>
            </a:r>
            <a:r>
              <a:rPr lang="en-US" b="1" dirty="0" smtClean="0">
                <a:solidFill>
                  <a:srgbClr val="FF0000"/>
                </a:solidFill>
              </a:rPr>
              <a:t> As String)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002060"/>
                </a:solidFill>
              </a:rPr>
              <a:t>txtName.Text</a:t>
            </a:r>
            <a:r>
              <a:rPr lang="en-US" b="1" dirty="0" smtClean="0">
                <a:solidFill>
                  <a:srgbClr val="002060"/>
                </a:solidFill>
              </a:rPr>
              <a:t> = </a:t>
            </a:r>
            <a:r>
              <a:rPr lang="en-US" b="1" dirty="0" err="1" smtClean="0">
                <a:solidFill>
                  <a:srgbClr val="002060"/>
                </a:solidFill>
              </a:rPr>
              <a:t>newName</a:t>
            </a:r>
            <a:endParaRPr lang="en-US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</a:rPr>
              <a:t>End Property</a:t>
            </a:r>
            <a:endParaRPr lang="en-US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Step 4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Setting the Procedure Attributes</a:t>
            </a:r>
            <a:endParaRPr lang="en-US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4572000" cy="5029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From the main VB menu, click on 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Tools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Procedure Attributes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names of the three properties we added will be in the Name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drop-down box.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Click on name and then click the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Advanced&gt;&gt;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button to expose the rest of the dialog box. 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For the name, check the Property is data bound in the Data Binding frame. 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Then check Show in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DataBindings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collection at design time.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Click 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Apply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to make the changes.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2770" name="Picture 2" descr="http://i.msdn.microsoft.com/dynimg/IC9442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1295400"/>
            <a:ext cx="4057650" cy="48499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</TotalTime>
  <Words>479</Words>
  <Application>Microsoft Office PowerPoint</Application>
  <PresentationFormat>On-screen Show (4:3)</PresentationFormat>
  <Paragraphs>100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Data Repeater Control</vt:lpstr>
      <vt:lpstr>Content</vt:lpstr>
      <vt:lpstr>Introduction to Data Repeater Control</vt:lpstr>
      <vt:lpstr>Example:</vt:lpstr>
      <vt:lpstr> Working with Data Repeater Control Step 1</vt:lpstr>
      <vt:lpstr>Step2</vt:lpstr>
      <vt:lpstr>Step 3 Adding Properties to Control</vt:lpstr>
      <vt:lpstr>Methods</vt:lpstr>
      <vt:lpstr>Step 4 Setting the Procedure Attributes</vt:lpstr>
      <vt:lpstr>Step 5</vt:lpstr>
      <vt:lpstr>Step 6</vt:lpstr>
      <vt:lpstr>Step 7</vt:lpstr>
      <vt:lpstr>Step 7</vt:lpstr>
      <vt:lpstr>Step 8 Connecting the Database With ADO</vt:lpstr>
      <vt:lpstr>Step: 9 Connecting the ADO With Data Repeater Control</vt:lpstr>
      <vt:lpstr>Step10</vt:lpstr>
      <vt:lpstr>Step 11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Repeater Control</dc:title>
  <dc:creator>USER</dc:creator>
  <cp:lastModifiedBy>Valliammai</cp:lastModifiedBy>
  <cp:revision>95</cp:revision>
  <dcterms:created xsi:type="dcterms:W3CDTF">2014-09-03T14:23:16Z</dcterms:created>
  <dcterms:modified xsi:type="dcterms:W3CDTF">2017-08-20T06:44:53Z</dcterms:modified>
</cp:coreProperties>
</file>