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9"/>
  </p:notesMasterIdLst>
  <p:sldIdLst>
    <p:sldId id="257" r:id="rId2"/>
    <p:sldId id="284" r:id="rId3"/>
    <p:sldId id="286" r:id="rId4"/>
    <p:sldId id="285" r:id="rId5"/>
    <p:sldId id="258" r:id="rId6"/>
    <p:sldId id="259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88" r:id="rId15"/>
    <p:sldId id="289" r:id="rId16"/>
    <p:sldId id="269" r:id="rId17"/>
    <p:sldId id="290" r:id="rId18"/>
    <p:sldId id="270" r:id="rId19"/>
    <p:sldId id="276" r:id="rId20"/>
    <p:sldId id="271" r:id="rId21"/>
    <p:sldId id="277" r:id="rId22"/>
    <p:sldId id="272" r:id="rId23"/>
    <p:sldId id="273" r:id="rId24"/>
    <p:sldId id="274" r:id="rId25"/>
    <p:sldId id="275" r:id="rId26"/>
    <p:sldId id="278" r:id="rId27"/>
    <p:sldId id="279" r:id="rId28"/>
    <p:sldId id="280" r:id="rId29"/>
    <p:sldId id="281" r:id="rId30"/>
    <p:sldId id="282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1DAA3-B534-4F3B-AD98-67D9D8128D83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EFECE-1BCB-4B43-A7D9-50212366A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FECE-1BCB-4B43-A7D9-50212366A60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9298-CAA5-427C-B64D-C7337E948000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3980-E9DB-4F41-A2C8-1C5FED029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9298-CAA5-427C-B64D-C7337E948000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3980-E9DB-4F41-A2C8-1C5FED029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9298-CAA5-427C-B64D-C7337E948000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3980-E9DB-4F41-A2C8-1C5FED029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9298-CAA5-427C-B64D-C7337E948000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3980-E9DB-4F41-A2C8-1C5FED029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9298-CAA5-427C-B64D-C7337E948000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3980-E9DB-4F41-A2C8-1C5FED029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9298-CAA5-427C-B64D-C7337E948000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3980-E9DB-4F41-A2C8-1C5FED029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9298-CAA5-427C-B64D-C7337E948000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3980-E9DB-4F41-A2C8-1C5FED029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9298-CAA5-427C-B64D-C7337E948000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3980-E9DB-4F41-A2C8-1C5FED029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9298-CAA5-427C-B64D-C7337E948000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3980-E9DB-4F41-A2C8-1C5FED029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9298-CAA5-427C-B64D-C7337E948000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3980-E9DB-4F41-A2C8-1C5FED029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9298-CAA5-427C-B64D-C7337E948000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3980-E9DB-4F41-A2C8-1C5FED029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79298-CAA5-427C-B64D-C7337E948000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B3980-E9DB-4F41-A2C8-1C5FED029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667000"/>
            <a:ext cx="7620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MS FLEXGRID </a:t>
            </a:r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CONTROL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8077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152400"/>
            <a:ext cx="518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the Finish button 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the select button is given: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7848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"/>
            <a:ext cx="79248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057400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Click Event (ActiveX Controls)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KeyDown</a:t>
            </a:r>
            <a:r>
              <a:rPr lang="en-US" dirty="0" smtClean="0"/>
              <a:t>, </a:t>
            </a:r>
            <a:r>
              <a:rPr lang="en-US" dirty="0" err="1" smtClean="0"/>
              <a:t>KeyUp</a:t>
            </a:r>
            <a:r>
              <a:rPr lang="en-US" dirty="0" smtClean="0"/>
              <a:t> Events (ActiveX Controls)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KeyPress</a:t>
            </a:r>
            <a:r>
              <a:rPr lang="en-US" dirty="0" smtClean="0"/>
              <a:t> Event (ActiveX Controls)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Compare Event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DragDrop</a:t>
            </a:r>
            <a:r>
              <a:rPr lang="en-US" dirty="0" smtClean="0"/>
              <a:t> Event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DragOver</a:t>
            </a:r>
            <a:r>
              <a:rPr lang="en-US" dirty="0" smtClean="0"/>
              <a:t> Event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EnterCell</a:t>
            </a:r>
            <a:r>
              <a:rPr lang="en-US" dirty="0" smtClean="0"/>
              <a:t> Event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0"/>
            <a:ext cx="40386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endParaRPr lang="en-US" sz="54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events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40631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Properties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0574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Text</a:t>
            </a:r>
            <a:r>
              <a:rPr lang="en-US" dirty="0" smtClean="0"/>
              <a:t> property references the contents of the current cell.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WordWrap</a:t>
            </a:r>
            <a:r>
              <a:rPr lang="en-US" dirty="0" smtClean="0"/>
              <a:t> property is set to </a:t>
            </a:r>
            <a:r>
              <a:rPr lang="en-US" b="1" dirty="0" smtClean="0"/>
              <a:t>True</a:t>
            </a:r>
            <a:r>
              <a:rPr lang="en-US" dirty="0" smtClean="0"/>
              <a:t>, the text wraps to the next line within the same cell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ColWidth</a:t>
            </a:r>
            <a:r>
              <a:rPr lang="en-US" dirty="0" smtClean="0"/>
              <a:t> property and </a:t>
            </a:r>
            <a:r>
              <a:rPr lang="en-US" b="1" dirty="0" smtClean="0"/>
              <a:t>RowHeight</a:t>
            </a:r>
            <a:r>
              <a:rPr lang="en-US" dirty="0" smtClean="0"/>
              <a:t> property can be used to adjust the column width and row height of Grid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Row</a:t>
            </a:r>
            <a:r>
              <a:rPr lang="en-US" dirty="0" smtClean="0"/>
              <a:t> and </a:t>
            </a:r>
            <a:r>
              <a:rPr lang="en-US" b="1" dirty="0" smtClean="0"/>
              <a:t>Col</a:t>
            </a:r>
            <a:r>
              <a:rPr lang="en-US" dirty="0" smtClean="0"/>
              <a:t> properties specify the current cell in an </a:t>
            </a:r>
            <a:r>
              <a:rPr lang="en-US" b="1" dirty="0" smtClean="0"/>
              <a:t>MSFlexGrid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Mandatory Properties: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97000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MSFlexGrid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MSRDC1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MSRDC1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DataSource</a:t>
                      </a:r>
                      <a:r>
                        <a:rPr lang="en-US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MSRDC1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* from table name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TextBoxes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MSRDC1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TextBoxes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Filed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286000"/>
            <a:ext cx="37344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EXAMPLE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Coding:</a:t>
            </a:r>
          </a:p>
          <a:p>
            <a:endParaRPr lang="en-US" dirty="0"/>
          </a:p>
          <a:p>
            <a:r>
              <a:rPr lang="en-US" dirty="0" smtClean="0"/>
              <a:t>Private Sub </a:t>
            </a:r>
            <a:r>
              <a:rPr lang="en-US" dirty="0" err="1" smtClean="0"/>
              <a:t>insert_Click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MSRDC1.Resultset.AddNew</a:t>
            </a:r>
          </a:p>
          <a:p>
            <a:r>
              <a:rPr lang="en-US" dirty="0" smtClean="0"/>
              <a:t>End Sub</a:t>
            </a:r>
          </a:p>
          <a:p>
            <a:endParaRPr lang="en-US" dirty="0" smtClean="0"/>
          </a:p>
          <a:p>
            <a:r>
              <a:rPr lang="en-US" dirty="0" smtClean="0"/>
              <a:t>Private Sub </a:t>
            </a:r>
            <a:r>
              <a:rPr lang="en-US" dirty="0" err="1" smtClean="0"/>
              <a:t>delete_Click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MSRDC1.Resultset.Delete</a:t>
            </a:r>
          </a:p>
          <a:p>
            <a:r>
              <a:rPr lang="en-US" dirty="0" smtClean="0"/>
              <a:t>End Sub</a:t>
            </a:r>
          </a:p>
          <a:p>
            <a:endParaRPr lang="en-US" dirty="0" smtClean="0"/>
          </a:p>
          <a:p>
            <a:r>
              <a:rPr lang="en-US" dirty="0" smtClean="0"/>
              <a:t>Private Sub </a:t>
            </a:r>
            <a:r>
              <a:rPr lang="en-US" dirty="0" err="1" smtClean="0"/>
              <a:t>edit_Click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MSRDC1.Resultset.Edit</a:t>
            </a:r>
          </a:p>
          <a:p>
            <a:r>
              <a:rPr lang="en-US" dirty="0" smtClean="0"/>
              <a:t>End Sub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2667000"/>
            <a:ext cx="2971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Output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685800"/>
            <a:ext cx="5105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1905000"/>
            <a:ext cx="678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Way to make tool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How to connect Datasource?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Required 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Properties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"/>
            <a:ext cx="746760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2362200"/>
            <a:ext cx="735885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Inserting the record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1"/>
            <a:ext cx="7467599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"/>
            <a:ext cx="7696200" cy="632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47800" y="2438400"/>
            <a:ext cx="649274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Deleting the record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81000"/>
            <a:ext cx="73914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0"/>
            <a:ext cx="777240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2133600"/>
            <a:ext cx="63246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Editing the record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79248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1000"/>
            <a:ext cx="7620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1200" y="2438400"/>
            <a:ext cx="5257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introduction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"/>
            <a:ext cx="78486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634176">
            <a:off x="349507" y="2036087"/>
            <a:ext cx="8382000" cy="2057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66"/>
                </a:solidFill>
                <a:latin typeface="Algerian" pitchFamily="82" charset="0"/>
              </a:rPr>
              <a:t>MICROSOFT </a:t>
            </a:r>
            <a:br>
              <a:rPr lang="en-US" dirty="0" smtClean="0">
                <a:solidFill>
                  <a:srgbClr val="FF0066"/>
                </a:solidFill>
                <a:latin typeface="Algerian" pitchFamily="82" charset="0"/>
              </a:rPr>
            </a:br>
            <a:r>
              <a:rPr lang="en-US" dirty="0" smtClean="0">
                <a:solidFill>
                  <a:srgbClr val="FF0066"/>
                </a:solidFill>
                <a:latin typeface="Algerian" pitchFamily="82" charset="0"/>
              </a:rPr>
              <a:t>DATA GRID CONTROL</a:t>
            </a:r>
            <a:endParaRPr lang="en-US" dirty="0">
              <a:solidFill>
                <a:srgbClr val="FF0066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905000"/>
            <a:ext cx="679224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66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 grid</a:t>
            </a:r>
          </a:p>
          <a:p>
            <a:pPr>
              <a:buClr>
                <a:srgbClr val="FF0066"/>
              </a:buClr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create and connect the database</a:t>
            </a:r>
          </a:p>
          <a:p>
            <a:pPr>
              <a:buClr>
                <a:srgbClr val="FF0066"/>
              </a:buClr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ADO control</a:t>
            </a:r>
          </a:p>
          <a:p>
            <a:pPr>
              <a:buClr>
                <a:srgbClr val="FF0066"/>
              </a:buClr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Properties, methods and events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Datagrid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143000"/>
            <a:ext cx="201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66"/>
                </a:solidFill>
                <a:latin typeface="Algerian" pitchFamily="82" charset="0"/>
              </a:rPr>
              <a:t>CONTENT:</a:t>
            </a:r>
            <a:endParaRPr lang="en-US" sz="3200" b="1" dirty="0">
              <a:solidFill>
                <a:srgbClr val="FF0066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057400"/>
            <a:ext cx="7696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Grid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control appears similar to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Grid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control; however, you can set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Grid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control's </a:t>
            </a:r>
            <a:r>
              <a:rPr lang="en-US" sz="24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Data Source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property to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control so that the control is automatically filled and its column headers set automatically from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control's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Record set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object.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Grid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control is really a fixed collection of columns, each with an indeterminate number of rows.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19200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66"/>
                </a:solidFill>
                <a:latin typeface="Algerian" pitchFamily="82" charset="0"/>
                <a:cs typeface="Times New Roman" pitchFamily="18" charset="0"/>
              </a:rPr>
              <a:t>Data Grid: </a:t>
            </a:r>
            <a:endParaRPr lang="en-US" sz="2800" b="1" dirty="0">
              <a:solidFill>
                <a:srgbClr val="FF0066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3000"/>
            <a:ext cx="9372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030A0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FF0066"/>
                </a:solidFill>
                <a:latin typeface="Algerian" pitchFamily="82" charset="0"/>
                <a:cs typeface="Times New Roman" pitchFamily="18" charset="0"/>
              </a:rPr>
              <a:t>First </a:t>
            </a:r>
            <a:r>
              <a:rPr lang="en-US" sz="2400" b="1" dirty="0" smtClean="0">
                <a:solidFill>
                  <a:srgbClr val="FF0066"/>
                </a:solidFill>
                <a:latin typeface="Algerian" pitchFamily="82" charset="0"/>
                <a:cs typeface="Times New Roman" pitchFamily="18" charset="0"/>
              </a:rPr>
              <a:t>create the database:</a:t>
            </a:r>
          </a:p>
          <a:p>
            <a:pPr lvl="1">
              <a:buClr>
                <a:srgbClr val="FF0066"/>
              </a:buClr>
              <a:buSzPct val="125000"/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 to Addins and then select visual data Manager.</a:t>
            </a:r>
          </a:p>
          <a:p>
            <a:pPr lvl="1">
              <a:buClr>
                <a:srgbClr val="FF0066"/>
              </a:buClr>
              <a:buSzPct val="125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click File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new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Microsoft access  version 7.0</a:t>
            </a:r>
          </a:p>
          <a:p>
            <a:pPr lvl="1">
              <a:buClr>
                <a:srgbClr val="FF0066"/>
              </a:buClr>
              <a:buSzPct val="125000"/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Enter the file name and save it.</a:t>
            </a:r>
          </a:p>
          <a:p>
            <a:pPr lvl="1">
              <a:buClr>
                <a:srgbClr val="FF0066"/>
              </a:buClr>
              <a:buSzPct val="125000"/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Database window will be displayed. In the database window,</a:t>
            </a:r>
          </a:p>
          <a:p>
            <a:pPr lvl="1">
              <a:buClr>
                <a:srgbClr val="7030A0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right click on the properties. Select New table. Table structure   </a:t>
            </a:r>
          </a:p>
          <a:p>
            <a:pPr lvl="1">
              <a:buClr>
                <a:srgbClr val="7030A0"/>
              </a:buClr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window will be displayed. In the table structure window, </a:t>
            </a:r>
          </a:p>
          <a:p>
            <a:pPr lvl="1">
              <a:buClr>
                <a:srgbClr val="7030A0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Enter the table name and also add the fields by using 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Addfield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”</a:t>
            </a:r>
          </a:p>
          <a:p>
            <a:pPr lvl="1">
              <a:buClr>
                <a:srgbClr val="7030A0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button. Click “Close” button.</a:t>
            </a:r>
          </a:p>
          <a:p>
            <a:pPr lvl="1">
              <a:buClr>
                <a:srgbClr val="7030A0"/>
              </a:buClr>
            </a:pPr>
            <a:endParaRPr lang="en-US" dirty="0">
              <a:sym typeface="Wingdings" pitchFamily="2" charset="2"/>
            </a:endParaRPr>
          </a:p>
          <a:p>
            <a:pPr lvl="1">
              <a:buClr>
                <a:srgbClr val="7030A0"/>
              </a:buClr>
            </a:pPr>
            <a:endParaRPr lang="en-US" dirty="0">
              <a:sym typeface="Wingdings" pitchFamily="2" charset="2"/>
            </a:endParaRPr>
          </a:p>
          <a:p>
            <a:pPr lvl="1">
              <a:buClr>
                <a:srgbClr val="7030A0"/>
              </a:buClr>
            </a:pP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1430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030A0"/>
              </a:buClr>
              <a:buSzPct val="100000"/>
            </a:pPr>
            <a:r>
              <a:rPr lang="en-US" dirty="0" smtClean="0">
                <a:solidFill>
                  <a:srgbClr val="7030A0"/>
                </a:solidFill>
              </a:rPr>
              <a:t>  </a:t>
            </a:r>
            <a:r>
              <a:rPr lang="en-US" sz="2400" b="1" dirty="0" smtClean="0">
                <a:solidFill>
                  <a:srgbClr val="FF0066"/>
                </a:solidFill>
                <a:latin typeface="Algerian" pitchFamily="82" charset="0"/>
                <a:cs typeface="Times New Roman" pitchFamily="18" charset="0"/>
              </a:rPr>
              <a:t>Connect </a:t>
            </a:r>
            <a:r>
              <a:rPr lang="en-US" sz="2400" b="1" dirty="0" smtClean="0">
                <a:solidFill>
                  <a:srgbClr val="FF0066"/>
                </a:solidFill>
                <a:latin typeface="Algerian" pitchFamily="82" charset="0"/>
                <a:cs typeface="Times New Roman" pitchFamily="18" charset="0"/>
              </a:rPr>
              <a:t>the database:</a:t>
            </a:r>
          </a:p>
          <a:p>
            <a:pPr lvl="1">
              <a:buClr>
                <a:srgbClr val="FF0066"/>
              </a:buClr>
              <a:buSzPct val="125000"/>
              <a:buFont typeface="Arial" pitchFamily="34" charset="0"/>
              <a:buChar char="•"/>
            </a:pPr>
            <a:r>
              <a:rPr lang="en-US" sz="2400" dirty="0">
                <a:solidFill>
                  <a:srgbClr val="0D061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D0612"/>
                </a:solidFill>
                <a:latin typeface="Times New Roman" pitchFamily="18" charset="0"/>
                <a:cs typeface="Times New Roman" pitchFamily="18" charset="0"/>
              </a:rPr>
              <a:t>Go to control panel </a:t>
            </a:r>
            <a:r>
              <a:rPr lang="en-US" sz="2400" dirty="0" smtClean="0">
                <a:solidFill>
                  <a:srgbClr val="0D061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administrative tools  data source</a:t>
            </a:r>
          </a:p>
          <a:p>
            <a:pPr lvl="1">
              <a:buClr>
                <a:srgbClr val="FF0066"/>
              </a:buClr>
              <a:buSzPct val="162000"/>
            </a:pPr>
            <a:r>
              <a:rPr lang="en-US" sz="2400" dirty="0" smtClean="0">
                <a:solidFill>
                  <a:srgbClr val="0D061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ODBC</a:t>
            </a:r>
          </a:p>
          <a:p>
            <a:pPr lvl="1">
              <a:buClr>
                <a:srgbClr val="FF0066"/>
              </a:buClr>
              <a:buSzPct val="12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D061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ODBC dialog box will be displayed.</a:t>
            </a:r>
          </a:p>
          <a:p>
            <a:pPr lvl="1">
              <a:buClr>
                <a:srgbClr val="FF0066"/>
              </a:buClr>
              <a:buSzPct val="12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D061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Select User DSN tab and click “Add”  Button.</a:t>
            </a:r>
          </a:p>
          <a:p>
            <a:pPr lvl="1">
              <a:buClr>
                <a:srgbClr val="FF0066"/>
              </a:buClr>
              <a:buSzPct val="12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D061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Click Microsoft Access driver(*.mdb,*.accdb) and click OK</a:t>
            </a:r>
          </a:p>
          <a:p>
            <a:pPr lvl="1">
              <a:buClr>
                <a:srgbClr val="FF0066"/>
              </a:buClr>
              <a:buSzPct val="12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D061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Enter the data source name click “Select” button, select the </a:t>
            </a:r>
          </a:p>
          <a:p>
            <a:pPr lvl="1">
              <a:buClr>
                <a:srgbClr val="FF0066"/>
              </a:buClr>
              <a:buSzPct val="162000"/>
            </a:pPr>
            <a:r>
              <a:rPr lang="en-US" sz="2400" dirty="0" smtClean="0">
                <a:solidFill>
                  <a:srgbClr val="0D061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Database and click OK.</a:t>
            </a: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752600"/>
            <a:ext cx="4191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3399"/>
              </a:buCl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Connection string</a:t>
            </a:r>
          </a:p>
          <a:p>
            <a:pPr>
              <a:buClr>
                <a:srgbClr val="FF3399"/>
              </a:buCl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Record Source</a:t>
            </a:r>
            <a:endParaRPr lang="en-US" dirty="0" smtClean="0"/>
          </a:p>
          <a:p>
            <a:pPr>
              <a:buClr>
                <a:srgbClr val="FF3399"/>
              </a:buCl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066800"/>
            <a:ext cx="2590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66"/>
                </a:solidFill>
                <a:latin typeface="Algerian" pitchFamily="82" charset="0"/>
                <a:cs typeface="Times New Roman" pitchFamily="18" charset="0"/>
              </a:rPr>
              <a:t>ADO control: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819400"/>
            <a:ext cx="293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66"/>
                </a:solidFill>
              </a:rPr>
              <a:t>Connection String:</a:t>
            </a:r>
            <a:endParaRPr lang="en-US" sz="2800" b="1" dirty="0">
              <a:solidFill>
                <a:srgbClr val="FF0066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505200"/>
            <a:ext cx="2400300" cy="244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19200"/>
            <a:ext cx="878619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66800"/>
            <a:ext cx="5715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685800"/>
            <a:ext cx="72675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143000"/>
            <a:ext cx="716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Microsoft FlexGrid (</a:t>
            </a:r>
            <a:r>
              <a:rPr lang="en-US" sz="2400" b="1" dirty="0" smtClean="0"/>
              <a:t>MSFlexGrid</a:t>
            </a:r>
            <a:r>
              <a:rPr lang="en-US" sz="2400" dirty="0" smtClean="0"/>
              <a:t>) control displays and operates on tabular data. It allows complete flexibility to sort, merge, and format tables containing strings and pictures. When bound to a </a:t>
            </a:r>
            <a:r>
              <a:rPr lang="en-US" sz="2400" b="1" dirty="0" smtClean="0"/>
              <a:t>Data</a:t>
            </a:r>
            <a:r>
              <a:rPr lang="en-US" sz="2400" dirty="0" smtClean="0"/>
              <a:t> control, </a:t>
            </a:r>
            <a:r>
              <a:rPr lang="en-US" sz="2400" b="1" dirty="0" smtClean="0"/>
              <a:t>MSFlexGrid</a:t>
            </a:r>
            <a:r>
              <a:rPr lang="en-US" sz="2400" dirty="0" smtClean="0"/>
              <a:t> displays read-only data.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    	-You can put text, a picture, or both, in any cell of an </a:t>
            </a:r>
            <a:r>
              <a:rPr lang="en-US" sz="2400" b="1" dirty="0" smtClean="0"/>
              <a:t>MSFlexGrid</a:t>
            </a:r>
            <a:r>
              <a:rPr lang="en-US" sz="2400" dirty="0" smtClean="0"/>
              <a:t>. The </a:t>
            </a:r>
            <a:r>
              <a:rPr lang="en-US" sz="2400" b="1" dirty="0" smtClean="0"/>
              <a:t>Row</a:t>
            </a:r>
            <a:r>
              <a:rPr lang="en-US" sz="2400" dirty="0" smtClean="0"/>
              <a:t> and </a:t>
            </a:r>
            <a:r>
              <a:rPr lang="en-US" sz="2400" b="1" dirty="0" smtClean="0"/>
              <a:t>Col</a:t>
            </a:r>
            <a:r>
              <a:rPr lang="en-US" sz="2400" dirty="0" smtClean="0"/>
              <a:t> properties specify the current cell in an </a:t>
            </a:r>
            <a:r>
              <a:rPr lang="en-US" sz="2400" b="1" dirty="0" smtClean="0"/>
              <a:t>MSFlexGrid</a:t>
            </a:r>
            <a:r>
              <a:rPr lang="en-US" sz="2400" dirty="0" smtClean="0"/>
              <a:t>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40481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90600"/>
            <a:ext cx="39624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38862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762000"/>
            <a:ext cx="38100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8382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66"/>
                </a:solidFill>
                <a:latin typeface="Algerian" pitchFamily="82" charset="0"/>
              </a:rPr>
              <a:t>Record Source:</a:t>
            </a:r>
            <a:endParaRPr lang="en-US" sz="2800" b="1" dirty="0">
              <a:solidFill>
                <a:srgbClr val="FF0066"/>
              </a:solidFill>
              <a:latin typeface="Algerian" pitchFamily="8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52600"/>
            <a:ext cx="2438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5240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95400"/>
            <a:ext cx="2140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66"/>
                </a:solidFill>
                <a:latin typeface="Algerian" pitchFamily="82" charset="0"/>
              </a:rPr>
              <a:t>Data grid:</a:t>
            </a:r>
            <a:endParaRPr lang="en-US" sz="2800" b="1" dirty="0">
              <a:solidFill>
                <a:srgbClr val="FF0066"/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828800"/>
            <a:ext cx="213391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66"/>
              </a:buClr>
              <a:buSzPct val="125000"/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 source</a:t>
            </a:r>
          </a:p>
          <a:p>
            <a:pPr>
              <a:buClr>
                <a:srgbClr val="FF0066"/>
              </a:buClr>
              <a:buSzPct val="125000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362200"/>
            <a:ext cx="21226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Data source:</a:t>
            </a:r>
            <a:endParaRPr lang="en-US" sz="2800" b="1" dirty="0">
              <a:solidFill>
                <a:srgbClr val="FF00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2971800"/>
            <a:ext cx="746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66"/>
              </a:buClr>
              <a:buSzPct val="125000"/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Data Source property, choose ADODC1 and</a:t>
            </a:r>
          </a:p>
          <a:p>
            <a:pPr>
              <a:buClr>
                <a:srgbClr val="FF0066"/>
              </a:buClr>
              <a:buSzPct val="125000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run the Application.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38200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66"/>
                </a:solidFill>
                <a:latin typeface="Algerian" pitchFamily="82" charset="0"/>
                <a:cs typeface="Times New Roman" pitchFamily="18" charset="0"/>
              </a:rPr>
              <a:t>Properties:</a:t>
            </a:r>
            <a:endParaRPr lang="en-US" sz="2800" b="1" dirty="0">
              <a:solidFill>
                <a:srgbClr val="FF0066"/>
              </a:solidFill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524000"/>
            <a:ext cx="6019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AllowAddNew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AllowDelete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AllowUpdate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Backcolor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Caption</a:t>
            </a: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Align</a:t>
            </a:r>
          </a:p>
        </p:txBody>
      </p:sp>
      <p:sp>
        <p:nvSpPr>
          <p:cNvPr id="8" name="Rectangle 7"/>
          <p:cNvSpPr/>
          <p:nvPr/>
        </p:nvSpPr>
        <p:spPr>
          <a:xfrm>
            <a:off x="3962400" y="1524000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DefColWidth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Font</a:t>
            </a: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ForeColor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Visiblerows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Selstartcol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selendcol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No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762000" y="914400"/>
            <a:ext cx="1572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66"/>
                </a:solidFill>
                <a:latin typeface="Algerian" pitchFamily="82" charset="0"/>
                <a:cs typeface="Times New Roman" pitchFamily="18" charset="0"/>
              </a:rPr>
              <a:t>Events:</a:t>
            </a:r>
            <a:endParaRPr lang="en-US" sz="2800" b="1" dirty="0">
              <a:solidFill>
                <a:srgbClr val="FF0066"/>
              </a:solidFill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1524000"/>
            <a:ext cx="4800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Click</a:t>
            </a: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Aftercoledit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AfterDelete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AfterColUpdate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AfterUpdate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BeforeDelete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BeforeInsert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1000" y="1524000"/>
            <a:ext cx="4572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BeforeUpdate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Colresize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Buttonclick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Change</a:t>
            </a: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Mousedown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MouseUp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MouseMove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914400"/>
            <a:ext cx="1840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66"/>
                </a:solidFill>
                <a:latin typeface="Algerian" pitchFamily="82" charset="0"/>
                <a:cs typeface="Times New Roman" pitchFamily="18" charset="0"/>
              </a:rPr>
              <a:t>Methods:</a:t>
            </a:r>
            <a:endParaRPr lang="en-US" sz="2800" b="1" dirty="0">
              <a:solidFill>
                <a:srgbClr val="FF0066"/>
              </a:solidFill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1752600"/>
            <a:ext cx="2819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Clearfields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Clearselcols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Move</a:t>
            </a: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Drag</a:t>
            </a: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0" y="17526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Rebind</a:t>
            </a: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RowTop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Scroll</a:t>
            </a:r>
          </a:p>
          <a:p>
            <a:pPr>
              <a:buClr>
                <a:srgbClr val="FF0066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SetFocus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0847" y="0"/>
            <a:ext cx="938569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0"/>
            <a:ext cx="700384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4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4400" dirty="0" smtClean="0">
                <a:solidFill>
                  <a:schemeClr val="tx1">
                    <a:lumMod val="95000"/>
                  </a:schemeClr>
                </a:solidFill>
              </a:rPr>
              <a:t>Way to make tool:</a:t>
            </a:r>
          </a:p>
          <a:p>
            <a:r>
              <a:rPr lang="en-US" dirty="0"/>
              <a:t> </a:t>
            </a:r>
            <a:r>
              <a:rPr lang="en-US" sz="2400" dirty="0" smtClean="0"/>
              <a:t>Project -&gt; components -&gt; MSFlexGrid Control 6.0</a:t>
            </a:r>
          </a:p>
          <a:p>
            <a:endParaRPr lang="en-US" sz="2400" dirty="0"/>
          </a:p>
          <a:p>
            <a:r>
              <a:rPr lang="en-US" sz="2400" dirty="0" smtClean="0"/>
              <a:t>Project -&gt; components -&gt; Remote Data Control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6438" y="0"/>
            <a:ext cx="939687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206" y="0"/>
            <a:ext cx="916620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158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88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9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"/>
            <a:ext cx="638175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04800"/>
            <a:ext cx="276157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876800" y="1295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MSFlexGrid</a:t>
            </a:r>
            <a:r>
              <a:rPr lang="en-US" dirty="0"/>
              <a:t> </a:t>
            </a:r>
            <a:r>
              <a:rPr lang="en-US" dirty="0" smtClean="0"/>
              <a:t>Control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2819400"/>
            <a:ext cx="2667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29200" y="35052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 Data Base Control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9337" y="2551837"/>
            <a:ext cx="610532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How to Connect</a:t>
            </a:r>
          </a:p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Datasource ?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Go to Control panel -&gt; Administrative tools -&gt; Data source ODBC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7162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04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u click add: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81534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1721</TotalTime>
  <Words>617</Words>
  <Application>Microsoft Office PowerPoint</Application>
  <PresentationFormat>On-screen Show (4:3)</PresentationFormat>
  <Paragraphs>189</Paragraphs>
  <Slides>57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Slide 1</vt:lpstr>
      <vt:lpstr>OUTLINE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MICROSOFT  DATA GRID CONTROL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Karthiga</dc:creator>
  <cp:lastModifiedBy>Valliammai</cp:lastModifiedBy>
  <cp:revision>125</cp:revision>
  <dcterms:created xsi:type="dcterms:W3CDTF">2014-07-20T08:35:37Z</dcterms:created>
  <dcterms:modified xsi:type="dcterms:W3CDTF">2017-08-20T07:22:56Z</dcterms:modified>
</cp:coreProperties>
</file>