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media/audio1" ContentType="audio/x-wav"/>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Lst>
  <p:notesMasterIdLst>
    <p:notesMasterId r:id="rId16"/>
  </p:notesMasterIdLst>
  <p:sldIdLst>
    <p:sldId id="273" r:id="rId4"/>
    <p:sldId id="256" r:id="rId5"/>
    <p:sldId id="257" r:id="rId6"/>
    <p:sldId id="258" r:id="rId7"/>
    <p:sldId id="260" r:id="rId8"/>
    <p:sldId id="261" r:id="rId9"/>
    <p:sldId id="262" r:id="rId10"/>
    <p:sldId id="264" r:id="rId11"/>
    <p:sldId id="267" r:id="rId12"/>
    <p:sldId id="268" r:id="rId13"/>
    <p:sldId id="27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E331"/>
    <a:srgbClr val="F600D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A8F23-253C-4C7A-94AF-686A677EEE3C}" type="datetimeFigureOut">
              <a:rPr lang="en-US" smtClean="0"/>
              <a:pPr/>
              <a:t>8/20/2017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764AEE-4DC7-4F69-A6DA-2AD311F5F0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2775" y="4076700"/>
            <a:ext cx="7772400" cy="1470025"/>
          </a:xfrm>
        </p:spPr>
        <p:txBody>
          <a:bodyPr/>
          <a:lstStyle>
            <a:lvl1pPr>
              <a:defRPr sz="4000">
                <a:ea typeface="Microsoft YaHei" pitchFamily="34" charset="-122"/>
              </a:defRPr>
            </a:lvl1pPr>
          </a:lstStyle>
          <a:p>
            <a:r>
              <a:rPr lang="en-US" smtClean="0"/>
              <a:t>Click to edit Master title style</a:t>
            </a:r>
            <a:endParaRPr lang="fr-FR"/>
          </a:p>
        </p:txBody>
      </p:sp>
      <p:sp>
        <p:nvSpPr>
          <p:cNvPr id="2051" name="Rectangle 3"/>
          <p:cNvSpPr>
            <a:spLocks noGrp="1" noChangeArrowheads="1"/>
          </p:cNvSpPr>
          <p:nvPr>
            <p:ph type="subTitle" idx="1"/>
          </p:nvPr>
        </p:nvSpPr>
        <p:spPr>
          <a:xfrm>
            <a:off x="1403350" y="5300663"/>
            <a:ext cx="6400800" cy="1104900"/>
          </a:xfrm>
        </p:spPr>
        <p:txBody>
          <a:bodyPr/>
          <a:lstStyle>
            <a:lvl1pPr marL="0" indent="0" algn="ctr">
              <a:buFont typeface="Arial" pitchFamily="34" charset="0"/>
              <a:buNone/>
              <a:defRPr sz="2800">
                <a:solidFill>
                  <a:schemeClr val="bg1"/>
                </a:solidFill>
              </a:defRPr>
            </a:lvl1pPr>
          </a:lstStyle>
          <a:p>
            <a:r>
              <a:rPr lang="en-US" smtClean="0"/>
              <a:t>Click to edit Master subtitle style</a:t>
            </a:r>
            <a:endParaRPr lang="fr-FR"/>
          </a:p>
        </p:txBody>
      </p:sp>
      <p:sp>
        <p:nvSpPr>
          <p:cNvPr id="2052" name="Rectangle 4"/>
          <p:cNvSpPr>
            <a:spLocks noGrp="1" noChangeArrowheads="1"/>
          </p:cNvSpPr>
          <p:nvPr>
            <p:ph type="dt" sz="half" idx="2"/>
          </p:nvPr>
        </p:nvSpPr>
        <p:spPr>
          <a:xfrm>
            <a:off x="457200" y="6245225"/>
            <a:ext cx="2133600" cy="476250"/>
          </a:xfrm>
        </p:spPr>
        <p:txBody>
          <a:bodyPr/>
          <a:lstStyle>
            <a:lvl1pPr>
              <a:defRPr sz="1400">
                <a:solidFill>
                  <a:schemeClr val="tx1"/>
                </a:solidFill>
              </a:defRPr>
            </a:lvl1pPr>
          </a:lstStyle>
          <a:p>
            <a:fld id="{12F19371-12D1-477C-A796-CE8F3FD8CC06}" type="datetimeFigureOut">
              <a:rPr lang="en-US" smtClean="0"/>
              <a:pPr/>
              <a:t>8/20/2017</a:t>
            </a:fld>
            <a:endParaRPr lang="en-US"/>
          </a:p>
        </p:txBody>
      </p:sp>
      <p:sp>
        <p:nvSpPr>
          <p:cNvPr id="2053" name="Rectangle 5"/>
          <p:cNvSpPr>
            <a:spLocks noGrp="1" noChangeArrowheads="1"/>
          </p:cNvSpPr>
          <p:nvPr>
            <p:ph type="ftr" sz="quarter" idx="3"/>
          </p:nvPr>
        </p:nvSpPr>
        <p:spPr>
          <a:xfrm>
            <a:off x="3124200" y="6245225"/>
            <a:ext cx="2895600" cy="476250"/>
          </a:xfrm>
        </p:spPr>
        <p:txBody>
          <a:bodyPr/>
          <a:lstStyle>
            <a:lvl1pPr>
              <a:defRPr sz="1400">
                <a:solidFill>
                  <a:schemeClr val="tx1"/>
                </a:solidFill>
              </a:defRPr>
            </a:lvl1pPr>
          </a:lstStyle>
          <a:p>
            <a:endParaRPr lang="en-US"/>
          </a:p>
        </p:txBody>
      </p:sp>
      <p:sp>
        <p:nvSpPr>
          <p:cNvPr id="2054" name="Rectangle 6"/>
          <p:cNvSpPr>
            <a:spLocks noGrp="1" noChangeArrowheads="1"/>
          </p:cNvSpPr>
          <p:nvPr>
            <p:ph type="sldNum" sz="quarter" idx="4"/>
          </p:nvPr>
        </p:nvSpPr>
        <p:spPr>
          <a:xfrm>
            <a:off x="6553200" y="6245225"/>
            <a:ext cx="2133600" cy="476250"/>
          </a:xfrm>
        </p:spPr>
        <p:txBody>
          <a:bodyPr/>
          <a:lstStyle>
            <a:lvl1pPr>
              <a:defRPr sz="1400">
                <a:solidFill>
                  <a:schemeClr val="tx1"/>
                </a:solidFill>
              </a:defRPr>
            </a:lvl1pPr>
          </a:lstStyle>
          <a:p>
            <a:fld id="{2A95B0BA-9D89-4CEF-9BC1-6EF8E8CBFE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3102894-E094-429A-B802-3BF311FA497D}" type="datetimeFigureOut">
              <a:rPr lang="fr-FR"/>
              <a:pPr/>
              <a:t>20/08/2017</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B0D5363-2407-4315-ACA4-03296D144F6D}"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E09E358-CEEF-4988-A16B-0197AB4CA163}" type="datetimeFigureOut">
              <a:rPr lang="fr-FR"/>
              <a:pPr/>
              <a:t>20/08/2017</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AC742AF4-1BEF-4B33-942B-6CD4F1B2B96D}" type="slidenum">
              <a:rPr lang="fr-FR"/>
              <a:pPr/>
              <a:t>‹#›</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980BC2E-E42C-461E-8D59-77D64C659695}" type="datetimeFigureOut">
              <a:rPr lang="fr-FR"/>
              <a:pPr/>
              <a:t>20/08/2017</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74CE595-8614-4228-B6ED-6442DF7DBD98}" type="slidenum">
              <a:rPr lang="fr-FR"/>
              <a:pPr/>
              <a:t>‹#›</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1A14EC3-86A3-4CC7-AA16-BBB6A62C7449}" type="datetimeFigureOut">
              <a:rPr lang="fr-FR"/>
              <a:pPr/>
              <a:t>20/08/2017</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519B6B01-860F-46DB-BA2E-3D946E50688D}" type="slidenum">
              <a:rPr lang="fr-FR"/>
              <a:pPr/>
              <a:t>‹#›</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D0F2A1C-2F8A-4E77-B417-A64CAB661B23}" type="datetimeFigureOut">
              <a:rPr lang="fr-FR"/>
              <a:pPr/>
              <a:t>20/08/2017</a:t>
            </a:fld>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43C152F7-01FB-4ACB-BB4C-529F86151321}" type="slidenum">
              <a:rPr lang="fr-FR"/>
              <a:pPr/>
              <a:t>‹#›</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75A047B-C76B-489B-90FC-E465BA4E82DB}" type="datetimeFigureOut">
              <a:rPr lang="fr-FR"/>
              <a:pPr/>
              <a:t>20/08/2017</a:t>
            </a:fld>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1F6759BB-25BC-4E6D-957F-C50746F47052}" type="slidenum">
              <a:rPr lang="fr-FR"/>
              <a:pPr/>
              <a:t>‹#›</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410CD04-50AE-484F-B413-CEE822A9D993}" type="datetimeFigureOut">
              <a:rPr lang="fr-FR"/>
              <a:pPr/>
              <a:t>20/08/2017</a:t>
            </a:fld>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76874E5C-C1A9-4DC2-B49D-67E4E70D4138}" type="slidenum">
              <a:rPr lang="fr-FR"/>
              <a:pPr/>
              <a:t>‹#›</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7E523AE-0AA3-42F1-9364-987AC3B53246}" type="datetimeFigureOut">
              <a:rPr lang="fr-FR"/>
              <a:pPr/>
              <a:t>20/08/2017</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BF42E15F-B6A2-448C-9082-41F8B9F3643D}" type="slidenum">
              <a:rPr lang="fr-F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E99BF3B-8C23-4F1C-9847-347753213F90}" type="datetimeFigureOut">
              <a:rPr lang="fr-FR"/>
              <a:pPr/>
              <a:t>20/08/2017</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8200721E-5DCD-4B08-A9A3-03A53EB10D4A}" type="slidenum">
              <a:rPr lang="fr-FR"/>
              <a:pPr/>
              <a:t>‹#›</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37E5E9-FB4B-4020-A5D5-82AB888ABA17}" type="datetimeFigureOut">
              <a:rPr lang="fr-FR"/>
              <a:pPr/>
              <a:t>20/08/2017</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7C816AEC-0F5E-4C50-9A5C-60D3E25A98FD}" type="slidenum">
              <a:rPr lang="fr-FR"/>
              <a:pPr/>
              <a:t>‹#›</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3CF192F-AFF4-434C-9F37-AF3A59D94133}" type="datetimeFigureOut">
              <a:rPr lang="fr-FR"/>
              <a:pPr/>
              <a:t>20/08/2017</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86E9589A-FF6B-4B50-B88D-322E98AF0AAA}" type="slidenum">
              <a:rPr lang="fr-FR"/>
              <a:pPr/>
              <a:t>‹#›</a:t>
            </a:fld>
            <a:endParaRPr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F19371-12D1-477C-A796-CE8F3FD8CC06}"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F19371-12D1-477C-A796-CE8F3FD8CC06}" type="datetimeFigureOut">
              <a:rPr lang="en-US" smtClean="0"/>
              <a:pPr/>
              <a:t>8/20/2017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F19371-12D1-477C-A796-CE8F3FD8CC06}" type="datetimeFigureOut">
              <a:rPr lang="en-US" smtClean="0"/>
              <a:pPr/>
              <a:t>8/20/2017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19371-12D1-477C-A796-CE8F3FD8CC06}" type="datetimeFigureOut">
              <a:rPr lang="en-US" smtClean="0"/>
              <a:pPr/>
              <a:t>8/20/2017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19371-12D1-477C-A796-CE8F3FD8CC06}"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19371-12D1-477C-A796-CE8F3FD8CC06}"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19371-12D1-477C-A796-CE8F3FD8CC06}"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B0BA-9D89-4CEF-9BC1-6EF8E8CBFE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2F19371-12D1-477C-A796-CE8F3FD8CC06}" type="datetimeFigureOut">
              <a:rPr lang="en-US" smtClean="0"/>
              <a:pPr/>
              <a:t>8/20/2017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95B0BA-9D89-4CEF-9BC1-6EF8E8CBFE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Espace réservé du titre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Espace réservé de la date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ea typeface="宋体" pitchFamily="2" charset="-122"/>
              </a:defRPr>
            </a:lvl1pPr>
          </a:lstStyle>
          <a:p>
            <a:fld id="{12F19371-12D1-477C-A796-CE8F3FD8CC06}" type="datetimeFigureOut">
              <a:rPr lang="en-US" smtClean="0"/>
              <a:pPr/>
              <a:t>8/20/2017</a:t>
            </a:fld>
            <a:endParaRPr lang="en-US"/>
          </a:p>
        </p:txBody>
      </p:sp>
      <p:sp>
        <p:nvSpPr>
          <p:cNvPr id="1029" name="Espace réservé du pied de page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en-US"/>
          </a:p>
        </p:txBody>
      </p:sp>
      <p:sp>
        <p:nvSpPr>
          <p:cNvPr id="1030" name="Espace réservé du numéro de diapositive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fld id="{2A95B0BA-9D89-4CEF-9BC1-6EF8E8CBFE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单击此处编辑母版文本样式</a:t>
            </a:r>
          </a:p>
          <a:p>
            <a:pPr lvl="1"/>
            <a:r>
              <a:rPr lang="fr-FR" smtClean="0"/>
              <a:t>第二级</a:t>
            </a:r>
          </a:p>
          <a:p>
            <a:pPr lvl="2"/>
            <a:r>
              <a:rPr lang="fr-FR" smtClean="0"/>
              <a:t>第三级</a:t>
            </a:r>
          </a:p>
          <a:p>
            <a:pPr lvl="3"/>
            <a:r>
              <a:rPr lang="fr-FR" smtClean="0"/>
              <a:t>第四级</a:t>
            </a:r>
          </a:p>
          <a:p>
            <a:pPr lvl="4"/>
            <a:r>
              <a:rPr lang="fr-FR"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pitchFamily="34" charset="0"/>
              </a:defRPr>
            </a:lvl1pPr>
          </a:lstStyle>
          <a:p>
            <a:fld id="{6B94CCA0-5980-48BF-BC86-5BECF5762D4D}" type="datetimeFigureOut">
              <a:rPr lang="fr-FR"/>
              <a:pPr/>
              <a:t>20/08/2017</a:t>
            </a:fld>
            <a:endParaRPr lang="fr-FR"/>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Calibri" pitchFamily="34" charset="0"/>
              </a:defRPr>
            </a:lvl1pPr>
          </a:lstStyle>
          <a:p>
            <a:endParaRPr lang="fr-FR"/>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itchFamily="34" charset="0"/>
              </a:defRPr>
            </a:lvl1pPr>
          </a:lstStyle>
          <a:p>
            <a:fld id="{51E14188-09C9-4B3B-94DF-3CD4C93B1819}"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19371-12D1-477C-A796-CE8F3FD8CC06}" type="datetimeFigureOut">
              <a:rPr lang="en-US" smtClean="0"/>
              <a:pPr/>
              <a:t>8/20/2017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5B0BA-9D89-4CEF-9BC1-6EF8E8CBFE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Microsoft" TargetMode="External"/><Relationship Id="rId2" Type="http://schemas.openxmlformats.org/officeDocument/2006/relationships/image" Target="../media/image2.gif"/><Relationship Id="rId1" Type="http://schemas.openxmlformats.org/officeDocument/2006/relationships/slideLayout" Target="../slideLayouts/slideLayout23.xml"/><Relationship Id="rId5" Type="http://schemas.openxmlformats.org/officeDocument/2006/relationships/hyperlink" Target="http://en.wikipedia.org/wiki/Document" TargetMode="External"/><Relationship Id="rId4" Type="http://schemas.openxmlformats.org/officeDocument/2006/relationships/hyperlink" Target="http://en.wikipedia.org/wiki/Hyperlink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2775" y="1447799"/>
            <a:ext cx="7772400" cy="2971801"/>
          </a:xfrm>
        </p:spPr>
        <p:txBody>
          <a:bodyPr/>
          <a:lstStyle/>
          <a:p>
            <a:r>
              <a:rPr lang="en-US" sz="6000" dirty="0" smtClean="0">
                <a:solidFill>
                  <a:srgbClr val="FF0000"/>
                </a:solidFill>
                <a:latin typeface="Comic Sans MS" pitchFamily="66" charset="0"/>
              </a:rPr>
              <a:t>OBJECT EMMBEDDING AND LINKING</a:t>
            </a:r>
            <a:endParaRPr lang="en-US" sz="6000" dirty="0">
              <a:solidFill>
                <a:srgbClr val="FF0000"/>
              </a:solidFill>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latin typeface="Arial Rounded MT Bold" pitchFamily="34" charset="0"/>
              </a:rPr>
              <a:t>Moving or sizing the OLE       container</a:t>
            </a:r>
            <a:r>
              <a:rPr lang="en-US" dirty="0" smtClean="0">
                <a:solidFill>
                  <a:srgbClr val="FF0000"/>
                </a:solidFill>
                <a:latin typeface="Arial Rounded MT Bold" pitchFamily="34" charset="0"/>
              </a:rPr>
              <a:t>:</a:t>
            </a:r>
            <a:endParaRPr lang="en-US" dirty="0">
              <a:solidFill>
                <a:schemeClr val="accent6">
                  <a:lumMod val="75000"/>
                </a:schemeClr>
              </a:solidFill>
              <a:latin typeface="Arial Rounded MT Bold" pitchFamily="34" charset="0"/>
            </a:endParaRPr>
          </a:p>
        </p:txBody>
      </p:sp>
      <p:sp>
        <p:nvSpPr>
          <p:cNvPr id="3" name="Content Placeholder 2"/>
          <p:cNvSpPr>
            <a:spLocks noGrp="1"/>
          </p:cNvSpPr>
          <p:nvPr>
            <p:ph idx="1"/>
          </p:nvPr>
        </p:nvSpPr>
        <p:spPr/>
        <p:txBody>
          <a:bodyPr>
            <a:normAutofit/>
          </a:bodyPr>
          <a:lstStyle/>
          <a:p>
            <a:pPr>
              <a:buBlip>
                <a:blip r:embed="rId2"/>
              </a:buBlip>
            </a:pPr>
            <a:r>
              <a:rPr lang="en-US" sz="3200" dirty="0" smtClean="0">
                <a:latin typeface="Arial Rounded MT Bold" pitchFamily="34" charset="0"/>
              </a:rPr>
              <a:t>The OLE container control has an </a:t>
            </a:r>
            <a:r>
              <a:rPr lang="en-US" sz="3200" dirty="0" smtClean="0">
                <a:solidFill>
                  <a:srgbClr val="FF0000"/>
                </a:solidFill>
                <a:latin typeface="Arial Rounded MT Bold" pitchFamily="34" charset="0"/>
              </a:rPr>
              <a:t>Object Move</a:t>
            </a:r>
            <a:r>
              <a:rPr lang="en-US" sz="3200" dirty="0" smtClean="0">
                <a:latin typeface="Arial Rounded MT Bold" pitchFamily="34" charset="0"/>
              </a:rPr>
              <a:t> </a:t>
            </a:r>
            <a:r>
              <a:rPr lang="en-US" sz="3200" dirty="0" smtClean="0">
                <a:latin typeface="Arial Rounded MT Bold" pitchFamily="34" charset="0"/>
              </a:rPr>
              <a:t>event, which is triggered when the object associated with the control is moved or resized.</a:t>
            </a:r>
          </a:p>
          <a:p>
            <a:pPr>
              <a:buBlip>
                <a:blip r:embed="rId2"/>
              </a:buBlip>
            </a:pPr>
            <a:r>
              <a:rPr lang="en-US" sz="3200" dirty="0" smtClean="0">
                <a:latin typeface="Arial Rounded MT Bold" pitchFamily="34" charset="0"/>
              </a:rPr>
              <a:t>An </a:t>
            </a:r>
            <a:r>
              <a:rPr lang="en-US" sz="3200" dirty="0" smtClean="0">
                <a:solidFill>
                  <a:srgbClr val="FF0000"/>
                </a:solidFill>
                <a:latin typeface="Arial Rounded MT Bold" pitchFamily="34" charset="0"/>
              </a:rPr>
              <a:t>Object Move</a:t>
            </a:r>
            <a:r>
              <a:rPr lang="en-US" sz="3200" dirty="0" smtClean="0">
                <a:latin typeface="Arial Rounded MT Bold" pitchFamily="34" charset="0"/>
              </a:rPr>
              <a:t> </a:t>
            </a:r>
            <a:r>
              <a:rPr lang="en-US" sz="3200" dirty="0" smtClean="0">
                <a:latin typeface="Arial Rounded MT Bold" pitchFamily="34" charset="0"/>
              </a:rPr>
              <a:t>event occurs when the user moves or resizes the object contained in the OLE container control.</a:t>
            </a:r>
            <a:endParaRPr lang="en-US" sz="3200" dirty="0">
              <a:latin typeface="Arial Rounded MT Bold"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04088"/>
            <a:ext cx="8229600" cy="896112"/>
          </a:xfrm>
        </p:spPr>
        <p:txBody>
          <a:bodyPr/>
          <a:lstStyle/>
          <a:p>
            <a:r>
              <a:rPr lang="en-US" u="sng" dirty="0" smtClean="0">
                <a:solidFill>
                  <a:srgbClr val="FF0000"/>
                </a:solidFill>
              </a:rPr>
              <a:t>Automation</a:t>
            </a:r>
            <a:r>
              <a:rPr lang="en-US" u="sng" dirty="0" smtClean="0">
                <a:solidFill>
                  <a:srgbClr val="FF0000"/>
                </a:solidFill>
              </a:rPr>
              <a:t>:</a:t>
            </a:r>
            <a:endParaRPr lang="en-US" u="sng" dirty="0">
              <a:solidFill>
                <a:srgbClr val="FFC000"/>
              </a:solidFill>
            </a:endParaRPr>
          </a:p>
        </p:txBody>
      </p:sp>
      <p:sp>
        <p:nvSpPr>
          <p:cNvPr id="53251" name="Rectangle 3"/>
          <p:cNvSpPr>
            <a:spLocks noGrp="1" noChangeArrowheads="1"/>
          </p:cNvSpPr>
          <p:nvPr>
            <p:ph idx="1"/>
          </p:nvPr>
        </p:nvSpPr>
        <p:spPr>
          <a:xfrm>
            <a:off x="457200" y="1676400"/>
            <a:ext cx="8229600" cy="4876800"/>
          </a:xfrm>
        </p:spPr>
        <p:txBody>
          <a:bodyPr/>
          <a:lstStyle/>
          <a:p>
            <a:pPr>
              <a:spcBef>
                <a:spcPct val="30000"/>
              </a:spcBef>
            </a:pPr>
            <a:r>
              <a:rPr lang="en-US" sz="2800" dirty="0"/>
              <a:t>Visual Basic technology that allows us to use code and objects from other Windows applications in our </a:t>
            </a:r>
            <a:r>
              <a:rPr lang="en-US" sz="2800" dirty="0" smtClean="0"/>
              <a:t>applications </a:t>
            </a:r>
            <a:r>
              <a:rPr lang="en-US" sz="2800" dirty="0"/>
              <a:t>called OLE Automation</a:t>
            </a:r>
          </a:p>
          <a:p>
            <a:pPr>
              <a:spcBef>
                <a:spcPct val="30000"/>
              </a:spcBef>
            </a:pPr>
            <a:r>
              <a:rPr lang="en-US" sz="2800" dirty="0"/>
              <a:t>Referenced application (such as Word or Excel) must be available on the end user’s </a:t>
            </a:r>
            <a:r>
              <a:rPr lang="en-US" sz="2800" dirty="0" smtClean="0"/>
              <a:t>computer.</a:t>
            </a:r>
          </a:p>
          <a:p>
            <a:pPr>
              <a:spcBef>
                <a:spcPct val="35000"/>
              </a:spcBef>
              <a:buFont typeface="Wingdings" pitchFamily="2" charset="2"/>
              <a:buNone/>
            </a:pPr>
            <a:r>
              <a:rPr lang="en-US" sz="2800" b="1" u="sng" dirty="0" smtClean="0"/>
              <a:t>Linked object</a:t>
            </a:r>
            <a:r>
              <a:rPr lang="en-US" sz="2800" u="sng" dirty="0" smtClean="0"/>
              <a:t> </a:t>
            </a:r>
            <a:r>
              <a:rPr lang="en-US" sz="2800" dirty="0" smtClean="0"/>
              <a:t>- original object remains stored in original file and is linked to container document</a:t>
            </a:r>
          </a:p>
          <a:p>
            <a:pPr>
              <a:spcBef>
                <a:spcPct val="35000"/>
              </a:spcBef>
              <a:buFont typeface="Wingdings" pitchFamily="2" charset="2"/>
              <a:buNone/>
            </a:pPr>
            <a:r>
              <a:rPr lang="en-US" sz="2800" b="1" u="sng" dirty="0" smtClean="0"/>
              <a:t>Container document</a:t>
            </a:r>
            <a:r>
              <a:rPr lang="en-US" sz="2800" u="sng" dirty="0" smtClean="0"/>
              <a:t> </a:t>
            </a:r>
            <a:r>
              <a:rPr lang="en-US" sz="2800" dirty="0" smtClean="0"/>
              <a:t>- the compound document that contains elements from multiple applications</a:t>
            </a:r>
          </a:p>
          <a:p>
            <a:pPr>
              <a:spcBef>
                <a:spcPct val="30000"/>
              </a:spcBef>
              <a:buNone/>
            </a:pPr>
            <a:endParaRPr lang="en-US" sz="2800" dirty="0"/>
          </a:p>
        </p:txBody>
      </p:sp>
      <p:sp>
        <p:nvSpPr>
          <p:cNvPr id="4" name="Date Placeholder 3"/>
          <p:cNvSpPr>
            <a:spLocks noGrp="1"/>
          </p:cNvSpPr>
          <p:nvPr>
            <p:ph type="dt" sz="half" idx="10"/>
          </p:nvPr>
        </p:nvSpPr>
        <p:spPr/>
        <p:txBody>
          <a:bodyPr/>
          <a:lstStyle/>
          <a:p>
            <a:r>
              <a:rPr lang="en-US"/>
              <a:t>Exploring MS Visual Basic 6</a:t>
            </a:r>
            <a:endParaRPr lang="en-US" b="0">
              <a:latin typeface="Times New Roman" pitchFamily="18" charset="0"/>
            </a:endParaRPr>
          </a:p>
        </p:txBody>
      </p:sp>
      <p:sp>
        <p:nvSpPr>
          <p:cNvPr id="5" name="Footer Placeholder 4"/>
          <p:cNvSpPr>
            <a:spLocks noGrp="1"/>
          </p:cNvSpPr>
          <p:nvPr>
            <p:ph type="ftr" sz="quarter" idx="11"/>
          </p:nvPr>
        </p:nvSpPr>
        <p:spPr/>
        <p:txBody>
          <a:bodyPr/>
          <a:lstStyle/>
          <a:p>
            <a:r>
              <a:rPr lang="en-US"/>
              <a:t>Copyright 1999 Prentice-Hall, Inc.</a:t>
            </a:r>
          </a:p>
        </p:txBody>
      </p:sp>
      <p:sp>
        <p:nvSpPr>
          <p:cNvPr id="6" name="Slide Number Placeholder 5"/>
          <p:cNvSpPr>
            <a:spLocks noGrp="1"/>
          </p:cNvSpPr>
          <p:nvPr>
            <p:ph type="sldNum" sz="quarter" idx="12"/>
          </p:nvPr>
        </p:nvSpPr>
        <p:spPr/>
        <p:txBody>
          <a:bodyPr/>
          <a:lstStyle/>
          <a:p>
            <a:fld id="{98AD2FF4-C42E-4A6D-9587-CA6EF7CDC575}" type="slidenum">
              <a:rPr lang="en-US"/>
              <a:pPr/>
              <a:t>11</a:t>
            </a:fld>
            <a:endParaRPr lang="en-US" sz="1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smtClean="0">
                <a:solidFill>
                  <a:srgbClr val="FF0000"/>
                </a:solidFill>
              </a:rPr>
              <a:t>   </a:t>
            </a:r>
            <a:r>
              <a:rPr lang="en-US" u="sng" dirty="0" smtClean="0">
                <a:solidFill>
                  <a:srgbClr val="FF0000"/>
                </a:solidFill>
                <a:latin typeface="Arial Rounded MT Bold" pitchFamily="34" charset="0"/>
              </a:rPr>
              <a:t>OLE Automation Objects</a:t>
            </a:r>
            <a:endParaRPr lang="en-US" u="sng" dirty="0">
              <a:solidFill>
                <a:srgbClr val="FF0000"/>
              </a:solidFill>
              <a:latin typeface="Arial Rounded MT Bold" pitchFamily="34" charset="0"/>
            </a:endParaRPr>
          </a:p>
        </p:txBody>
      </p:sp>
      <p:sp>
        <p:nvSpPr>
          <p:cNvPr id="3" name="Content Placeholder 2"/>
          <p:cNvSpPr>
            <a:spLocks noGrp="1"/>
          </p:cNvSpPr>
          <p:nvPr>
            <p:ph idx="1"/>
          </p:nvPr>
        </p:nvSpPr>
        <p:spPr>
          <a:xfrm>
            <a:off x="457200" y="1524000"/>
            <a:ext cx="8229600" cy="4876800"/>
          </a:xfrm>
        </p:spPr>
        <p:txBody>
          <a:bodyPr>
            <a:normAutofit fontScale="85000" lnSpcReduction="20000"/>
          </a:bodyPr>
          <a:lstStyle/>
          <a:p>
            <a:pPr>
              <a:buBlip>
                <a:blip r:embed="rId2"/>
              </a:buBlip>
            </a:pPr>
            <a:r>
              <a:rPr lang="en-US" dirty="0" smtClean="0">
                <a:latin typeface="Arial Rounded MT Bold" pitchFamily="34" charset="0"/>
              </a:rPr>
              <a:t>OLE Automation is an industry standard technology that applications use to expose their OLE objects to development tools, macro languages, and other applications that support OLE automation.</a:t>
            </a:r>
          </a:p>
          <a:p>
            <a:pPr>
              <a:buBlip>
                <a:blip r:embed="rId2"/>
              </a:buBlip>
            </a:pPr>
            <a:r>
              <a:rPr lang="en-US" dirty="0" smtClean="0">
                <a:latin typeface="Arial Rounded MT Bold" pitchFamily="34" charset="0"/>
              </a:rPr>
              <a:t> For example, a spreadsheet application may expose a worksheet, chart cell, or range of cells all as different types of objects.</a:t>
            </a:r>
          </a:p>
          <a:p>
            <a:pPr>
              <a:buBlip>
                <a:blip r:embed="rId2"/>
              </a:buBlip>
            </a:pPr>
            <a:r>
              <a:rPr lang="en-US" dirty="0" smtClean="0">
                <a:latin typeface="Arial Rounded MT Bold" pitchFamily="34" charset="0"/>
              </a:rPr>
              <a:t>When an application supports OLE automation, the objects it exposes can be accessed by Visual Basic. Visual Basic could be used to manipulate these objects by invoking methods on the object or by getting and setting the object’s properties.</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080248" cy="990600"/>
          </a:xfrm>
        </p:spPr>
        <p:txBody>
          <a:bodyPr/>
          <a:lstStyle/>
          <a:p>
            <a:pPr algn="l"/>
            <a:r>
              <a:rPr lang="en-US" u="sng" dirty="0" smtClean="0">
                <a:solidFill>
                  <a:srgbClr val="FF0000"/>
                </a:solidFill>
              </a:rPr>
              <a:t>OLE</a:t>
            </a:r>
            <a:r>
              <a:rPr lang="en-US" dirty="0" smtClean="0">
                <a:solidFill>
                  <a:srgbClr val="FF0000"/>
                </a:solidFill>
              </a:rPr>
              <a:t>:</a:t>
            </a:r>
            <a:endParaRPr lang="en-US" dirty="0"/>
          </a:p>
        </p:txBody>
      </p:sp>
      <p:sp>
        <p:nvSpPr>
          <p:cNvPr id="3" name="Subtitle 2"/>
          <p:cNvSpPr>
            <a:spLocks noGrp="1"/>
          </p:cNvSpPr>
          <p:nvPr>
            <p:ph type="subTitle" idx="1"/>
          </p:nvPr>
        </p:nvSpPr>
        <p:spPr>
          <a:xfrm>
            <a:off x="228600" y="1600200"/>
            <a:ext cx="8610600" cy="4800600"/>
          </a:xfrm>
        </p:spPr>
        <p:txBody>
          <a:bodyPr>
            <a:normAutofit/>
          </a:bodyPr>
          <a:lstStyle/>
          <a:p>
            <a:pPr algn="l">
              <a:buBlip>
                <a:blip r:embed="rId2"/>
              </a:buBlip>
            </a:pPr>
            <a:r>
              <a:rPr lang="en-US" sz="2800" b="1" dirty="0" smtClean="0">
                <a:solidFill>
                  <a:srgbClr val="FF0000"/>
                </a:solidFill>
                <a:latin typeface="Arial Rounded MT Bold" pitchFamily="34" charset="0"/>
              </a:rPr>
              <a:t>Object Linking and Embedding </a:t>
            </a:r>
            <a:r>
              <a:rPr lang="en-US" sz="2800" dirty="0" smtClean="0">
                <a:latin typeface="Arial Rounded MT Bold" pitchFamily="34" charset="0"/>
              </a:rPr>
              <a:t> </a:t>
            </a:r>
            <a:r>
              <a:rPr lang="en-US" sz="2800" dirty="0" smtClean="0">
                <a:solidFill>
                  <a:schemeClr val="tx1"/>
                </a:solidFill>
                <a:latin typeface="Arial Rounded MT Bold" pitchFamily="34" charset="0"/>
              </a:rPr>
              <a:t>is a technology developed by </a:t>
            </a:r>
            <a:r>
              <a:rPr lang="en-US" sz="2800" dirty="0" smtClean="0">
                <a:solidFill>
                  <a:schemeClr val="tx1"/>
                </a:solidFill>
                <a:latin typeface="Arial Rounded MT Bold" pitchFamily="34" charset="0"/>
                <a:hlinkClick r:id="rId3" tooltip="Microsoft"/>
              </a:rPr>
              <a:t>Microsoft</a:t>
            </a:r>
            <a:r>
              <a:rPr lang="en-US" sz="2800" dirty="0" smtClean="0">
                <a:solidFill>
                  <a:schemeClr val="tx1"/>
                </a:solidFill>
                <a:latin typeface="Arial Rounded MT Bold" pitchFamily="34" charset="0"/>
              </a:rPr>
              <a:t> that allows embedding and </a:t>
            </a:r>
            <a:r>
              <a:rPr lang="en-US" sz="2800" dirty="0" smtClean="0">
                <a:solidFill>
                  <a:schemeClr val="tx1"/>
                </a:solidFill>
                <a:latin typeface="Arial Rounded MT Bold" pitchFamily="34" charset="0"/>
                <a:hlinkClick r:id="rId4" tooltip="Hyperlinking"/>
              </a:rPr>
              <a:t>linking</a:t>
            </a:r>
            <a:r>
              <a:rPr lang="en-US" sz="2800" dirty="0" smtClean="0">
                <a:solidFill>
                  <a:schemeClr val="tx1"/>
                </a:solidFill>
                <a:latin typeface="Arial Rounded MT Bold" pitchFamily="34" charset="0"/>
              </a:rPr>
              <a:t> to </a:t>
            </a:r>
            <a:r>
              <a:rPr lang="en-US" sz="2800" dirty="0" smtClean="0">
                <a:solidFill>
                  <a:schemeClr val="tx1"/>
                </a:solidFill>
                <a:latin typeface="Arial Rounded MT Bold" pitchFamily="34" charset="0"/>
                <a:hlinkClick r:id="rId5" tooltip="Document"/>
              </a:rPr>
              <a:t>documents</a:t>
            </a:r>
            <a:r>
              <a:rPr lang="en-US" sz="2800" dirty="0" smtClean="0">
                <a:solidFill>
                  <a:schemeClr val="tx1"/>
                </a:solidFill>
                <a:latin typeface="Arial Rounded MT Bold" pitchFamily="34" charset="0"/>
              </a:rPr>
              <a:t> and other objects.</a:t>
            </a:r>
          </a:p>
          <a:p>
            <a:pPr algn="l">
              <a:buBlip>
                <a:blip r:embed="rId2"/>
              </a:buBlip>
            </a:pPr>
            <a:r>
              <a:rPr lang="en-US" sz="2800" dirty="0" smtClean="0">
                <a:solidFill>
                  <a:schemeClr val="tx1"/>
                </a:solidFill>
                <a:latin typeface="Arial Rounded MT Bold" pitchFamily="34" charset="0"/>
              </a:rPr>
              <a:t>OLE is a means of communication which allows   any application to directly use and manipulate other windows application.</a:t>
            </a:r>
          </a:p>
          <a:p>
            <a:pPr algn="l">
              <a:buBlip>
                <a:blip r:embed="rId2"/>
              </a:buBlip>
            </a:pPr>
            <a:r>
              <a:rPr lang="en-US" sz="2800" dirty="0" smtClean="0">
                <a:solidFill>
                  <a:schemeClr val="tx1"/>
                </a:solidFill>
                <a:latin typeface="Arial Rounded MT Bold" pitchFamily="34" charset="0"/>
              </a:rPr>
              <a:t>OLE specification permits the user to link and </a:t>
            </a:r>
            <a:r>
              <a:rPr lang="en-US" sz="2800" dirty="0" smtClean="0">
                <a:solidFill>
                  <a:schemeClr val="tx1"/>
                </a:solidFill>
                <a:latin typeface="Arial Rounded MT Bold" pitchFamily="34" charset="0"/>
              </a:rPr>
              <a:t>embed </a:t>
            </a:r>
            <a:r>
              <a:rPr lang="en-US" sz="2800" dirty="0" smtClean="0">
                <a:solidFill>
                  <a:schemeClr val="tx1"/>
                </a:solidFill>
                <a:latin typeface="Arial Rounded MT Bold" pitchFamily="34" charset="0"/>
              </a:rPr>
              <a:t>objects and also edit the object within the container application.</a:t>
            </a:r>
          </a:p>
          <a:p>
            <a:pPr algn="l"/>
            <a:endParaRPr lang="en-US" sz="2800" dirty="0" smtClean="0">
              <a:latin typeface="Arial Rounded MT Bold" pitchFamily="34" charset="0"/>
            </a:endParaRPr>
          </a:p>
          <a:p>
            <a:pPr algn="l">
              <a:buBlip>
                <a:blip r:embed="rId2"/>
              </a:buBlip>
            </a:pPr>
            <a:endParaRPr lang="en-US" sz="2800" dirty="0" smtClean="0">
              <a:latin typeface="Arial Rounded MT Bold"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solidFill>
                  <a:srgbClr val="FF0000"/>
                </a:solidFill>
                <a:latin typeface="Arial Rounded MT Bold" pitchFamily="34" charset="0"/>
              </a:rPr>
              <a:t>What is OLE?</a:t>
            </a:r>
            <a:endParaRPr lang="en-US" dirty="0">
              <a:solidFill>
                <a:srgbClr val="FF0000"/>
              </a:solidFill>
              <a:latin typeface="Arial Rounded MT Bold" pitchFamily="34" charset="0"/>
            </a:endParaRPr>
          </a:p>
        </p:txBody>
      </p:sp>
      <p:sp>
        <p:nvSpPr>
          <p:cNvPr id="3" name="Content Placeholder 2"/>
          <p:cNvSpPr>
            <a:spLocks noGrp="1"/>
          </p:cNvSpPr>
          <p:nvPr>
            <p:ph idx="1"/>
          </p:nvPr>
        </p:nvSpPr>
        <p:spPr>
          <a:xfrm>
            <a:off x="457200" y="1676400"/>
            <a:ext cx="8229600" cy="4648200"/>
          </a:xfrm>
        </p:spPr>
        <p:txBody>
          <a:bodyPr>
            <a:normAutofit/>
          </a:bodyPr>
          <a:lstStyle/>
          <a:p>
            <a:pPr>
              <a:buBlip>
                <a:blip r:embed="rId2"/>
              </a:buBlip>
            </a:pPr>
            <a:r>
              <a:rPr lang="en-US" sz="3200" dirty="0" smtClean="0">
                <a:latin typeface="Arial Rounded MT Bold" pitchFamily="34" charset="0"/>
              </a:rPr>
              <a:t>OLE (Object Linking and Embedding) is a means to interchange data between applications.</a:t>
            </a:r>
          </a:p>
          <a:p>
            <a:pPr>
              <a:buBlip>
                <a:blip r:embed="rId2"/>
              </a:buBlip>
            </a:pPr>
            <a:r>
              <a:rPr lang="en-US" sz="3200" dirty="0" smtClean="0">
                <a:latin typeface="Arial Rounded MT Bold" pitchFamily="34" charset="0"/>
              </a:rPr>
              <a:t>OLE enables the user to edit the data in which it is created.</a:t>
            </a:r>
          </a:p>
          <a:p>
            <a:pPr>
              <a:buBlip>
                <a:blip r:embed="rId2"/>
              </a:buBlip>
            </a:pPr>
            <a:r>
              <a:rPr lang="en-US" sz="3200" dirty="0" smtClean="0">
                <a:latin typeface="Arial Rounded MT Bold" pitchFamily="34" charset="0"/>
              </a:rPr>
              <a:t>For </a:t>
            </a:r>
            <a:r>
              <a:rPr lang="en-US" sz="3200" dirty="0" err="1" smtClean="0">
                <a:latin typeface="Arial Rounded MT Bold" pitchFamily="34" charset="0"/>
              </a:rPr>
              <a:t>Eg</a:t>
            </a:r>
            <a:r>
              <a:rPr lang="en-US" sz="3200" dirty="0" smtClean="0">
                <a:latin typeface="Arial Rounded MT Bold" pitchFamily="34" charset="0"/>
              </a:rPr>
              <a:t>: When a spreadsheet is edited in Visual Basic the original application is called.</a:t>
            </a:r>
            <a:endParaRPr lang="en-US" sz="3200" dirty="0">
              <a:latin typeface="Arial Rounded MT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096000"/>
          </a:xfrm>
        </p:spPr>
        <p:txBody>
          <a:bodyPr>
            <a:normAutofit fontScale="77500" lnSpcReduction="20000"/>
          </a:bodyPr>
          <a:lstStyle/>
          <a:p>
            <a:pPr>
              <a:buNone/>
            </a:pPr>
            <a:r>
              <a:rPr lang="en-US" u="sng" dirty="0" smtClean="0">
                <a:solidFill>
                  <a:srgbClr val="FF0000"/>
                </a:solidFill>
                <a:latin typeface="Arial Rounded MT Bold" pitchFamily="34" charset="0"/>
              </a:rPr>
              <a:t>OLE Server</a:t>
            </a:r>
            <a:r>
              <a:rPr lang="en-US" u="sng" dirty="0" smtClean="0">
                <a:solidFill>
                  <a:srgbClr val="FF0000"/>
                </a:solidFill>
                <a:latin typeface="Arial Rounded MT Bold" pitchFamily="34" charset="0"/>
              </a:rPr>
              <a:t>:</a:t>
            </a:r>
            <a:endParaRPr lang="en-US" u="sng" dirty="0" smtClean="0">
              <a:solidFill>
                <a:srgbClr val="FF0000"/>
              </a:solidFill>
              <a:latin typeface="Arial Rounded MT Bold" pitchFamily="34" charset="0"/>
            </a:endParaRPr>
          </a:p>
          <a:p>
            <a:pPr>
              <a:buNone/>
            </a:pPr>
            <a:r>
              <a:rPr lang="en-US" dirty="0" smtClean="0">
                <a:latin typeface="Arial Rounded MT Bold" pitchFamily="34" charset="0"/>
              </a:rPr>
              <a:t>                  This is an application that can provide objects to other applications. This is also called as OLE Source application.</a:t>
            </a:r>
          </a:p>
          <a:p>
            <a:pPr>
              <a:buNone/>
            </a:pPr>
            <a:r>
              <a:rPr lang="en-US" u="sng" dirty="0" smtClean="0">
                <a:solidFill>
                  <a:srgbClr val="FF0000"/>
                </a:solidFill>
                <a:latin typeface="Arial Rounded MT Bold" pitchFamily="34" charset="0"/>
              </a:rPr>
              <a:t>OLE Client</a:t>
            </a:r>
            <a:r>
              <a:rPr lang="en-US" u="sng" dirty="0" smtClean="0">
                <a:solidFill>
                  <a:srgbClr val="FF0000"/>
                </a:solidFill>
                <a:latin typeface="Arial Rounded MT Bold" pitchFamily="34" charset="0"/>
              </a:rPr>
              <a:t>:</a:t>
            </a:r>
            <a:endParaRPr lang="en-US" u="sng" dirty="0" smtClean="0">
              <a:solidFill>
                <a:srgbClr val="FF0000"/>
              </a:solidFill>
              <a:latin typeface="Arial Rounded MT Bold" pitchFamily="34" charset="0"/>
            </a:endParaRPr>
          </a:p>
          <a:p>
            <a:pPr>
              <a:buNone/>
            </a:pPr>
            <a:r>
              <a:rPr lang="en-US" dirty="0" smtClean="0">
                <a:solidFill>
                  <a:schemeClr val="tx1">
                    <a:lumMod val="95000"/>
                    <a:lumOff val="5000"/>
                  </a:schemeClr>
                </a:solidFill>
              </a:rPr>
              <a:t>                   </a:t>
            </a:r>
            <a:r>
              <a:rPr lang="en-US" dirty="0" smtClean="0">
                <a:solidFill>
                  <a:schemeClr val="tx1">
                    <a:lumMod val="95000"/>
                    <a:lumOff val="5000"/>
                  </a:schemeClr>
                </a:solidFill>
                <a:latin typeface="Arial Rounded MT Bold" pitchFamily="34" charset="0"/>
              </a:rPr>
              <a:t>This is an application that uses objects provided by OLE Server. This is also called as OLE Container as it contains objects provided by OLE Server.</a:t>
            </a:r>
          </a:p>
          <a:p>
            <a:pPr>
              <a:buNone/>
            </a:pPr>
            <a:endParaRPr lang="en-US" dirty="0" smtClean="0">
              <a:solidFill>
                <a:schemeClr val="tx1">
                  <a:lumMod val="95000"/>
                  <a:lumOff val="5000"/>
                </a:schemeClr>
              </a:solidFill>
              <a:latin typeface="Arial Rounded MT Bold" pitchFamily="34" charset="0"/>
            </a:endParaRPr>
          </a:p>
          <a:p>
            <a:pPr>
              <a:buNone/>
            </a:pPr>
            <a:r>
              <a:rPr lang="en-US" dirty="0" smtClean="0">
                <a:solidFill>
                  <a:schemeClr val="tx1">
                    <a:lumMod val="95000"/>
                    <a:lumOff val="5000"/>
                  </a:schemeClr>
                </a:solidFill>
                <a:latin typeface="Arial Rounded MT Bold" pitchFamily="34" charset="0"/>
              </a:rPr>
              <a:t>       Not every application is an OLE Server. Only a few applications are capable of providing objects. In the same way not all applications are capable of receiving objects. However, there are applications, such as MS-Word and MS-Excel that are capable of being OLE source as well as OLE Container.</a:t>
            </a:r>
          </a:p>
          <a:p>
            <a:pPr>
              <a:buNone/>
            </a:pPr>
            <a:endParaRPr lang="en-US" dirty="0">
              <a:solidFill>
                <a:schemeClr val="tx1">
                  <a:lumMod val="95000"/>
                  <a:lumOff val="5000"/>
                </a:scheme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704088"/>
            <a:ext cx="8229600" cy="896112"/>
          </a:xfrm>
        </p:spPr>
        <p:txBody>
          <a:bodyPr/>
          <a:lstStyle/>
          <a:p>
            <a:r>
              <a:rPr lang="en-US" dirty="0" smtClean="0">
                <a:solidFill>
                  <a:srgbClr val="FF0000"/>
                </a:solidFill>
                <a:latin typeface="Arial Rounded MT Bold" pitchFamily="34" charset="0"/>
              </a:rPr>
              <a:t>How </a:t>
            </a:r>
            <a:r>
              <a:rPr lang="en-US" dirty="0">
                <a:solidFill>
                  <a:srgbClr val="FF0000"/>
                </a:solidFill>
                <a:latin typeface="Arial Rounded MT Bold" pitchFamily="34" charset="0"/>
              </a:rPr>
              <a:t>OLE Works</a:t>
            </a:r>
          </a:p>
        </p:txBody>
      </p:sp>
      <p:sp>
        <p:nvSpPr>
          <p:cNvPr id="23" name="Slide Number Placeholder 5"/>
          <p:cNvSpPr>
            <a:spLocks noGrp="1"/>
          </p:cNvSpPr>
          <p:nvPr>
            <p:ph type="sldNum" sz="quarter" idx="12"/>
          </p:nvPr>
        </p:nvSpPr>
        <p:spPr/>
        <p:txBody>
          <a:bodyPr/>
          <a:lstStyle/>
          <a:p>
            <a:fld id="{2F4088C6-B8B7-48EA-9352-4D0D682EB04B}" type="slidenum">
              <a:rPr lang="en-US"/>
              <a:pPr/>
              <a:t>5</a:t>
            </a:fld>
            <a:endParaRPr lang="en-US" sz="1400" b="0">
              <a:latin typeface="Times New Roman" pitchFamily="18" charset="0"/>
            </a:endParaRPr>
          </a:p>
        </p:txBody>
      </p:sp>
      <p:sp>
        <p:nvSpPr>
          <p:cNvPr id="47107" name="Rectangle 3"/>
          <p:cNvSpPr>
            <a:spLocks noChangeArrowheads="1"/>
          </p:cNvSpPr>
          <p:nvPr/>
        </p:nvSpPr>
        <p:spPr bwMode="auto">
          <a:xfrm>
            <a:off x="1828800" y="1981200"/>
            <a:ext cx="1447800" cy="1752600"/>
          </a:xfrm>
          <a:prstGeom prst="rect">
            <a:avLst/>
          </a:prstGeom>
          <a:solidFill>
            <a:srgbClr val="66CCFF"/>
          </a:solidFill>
          <a:ln w="12700" cap="sq">
            <a:solidFill>
              <a:schemeClr val="tx1"/>
            </a:solidFill>
            <a:miter lim="800000"/>
            <a:headEnd type="none" w="sm" len="sm"/>
            <a:tailEnd type="none" w="sm" len="sm"/>
          </a:ln>
          <a:effectLst/>
        </p:spPr>
        <p:txBody>
          <a:bodyPr wrap="none" anchor="ctr"/>
          <a:lstStyle/>
          <a:p>
            <a:endParaRPr lang="en-US"/>
          </a:p>
        </p:txBody>
      </p:sp>
      <p:sp>
        <p:nvSpPr>
          <p:cNvPr id="47108" name="Rectangle 4"/>
          <p:cNvSpPr>
            <a:spLocks noChangeArrowheads="1"/>
          </p:cNvSpPr>
          <p:nvPr/>
        </p:nvSpPr>
        <p:spPr bwMode="auto">
          <a:xfrm>
            <a:off x="6019800" y="2057400"/>
            <a:ext cx="1447800" cy="1752600"/>
          </a:xfrm>
          <a:prstGeom prst="rect">
            <a:avLst/>
          </a:prstGeom>
          <a:solidFill>
            <a:srgbClr val="66CCFF"/>
          </a:solidFill>
          <a:ln w="12700" cap="sq">
            <a:solidFill>
              <a:schemeClr val="tx1"/>
            </a:solidFill>
            <a:miter lim="800000"/>
            <a:headEnd type="none" w="sm" len="sm"/>
            <a:tailEnd type="none" w="sm" len="sm"/>
          </a:ln>
          <a:effectLst/>
        </p:spPr>
        <p:txBody>
          <a:bodyPr wrap="none" anchor="ctr"/>
          <a:lstStyle/>
          <a:p>
            <a:endParaRPr lang="en-US"/>
          </a:p>
        </p:txBody>
      </p:sp>
      <p:sp>
        <p:nvSpPr>
          <p:cNvPr id="47109" name="Rectangle 5"/>
          <p:cNvSpPr>
            <a:spLocks noChangeArrowheads="1"/>
          </p:cNvSpPr>
          <p:nvPr/>
        </p:nvSpPr>
        <p:spPr bwMode="auto">
          <a:xfrm>
            <a:off x="1828800" y="4343400"/>
            <a:ext cx="1447800" cy="1752600"/>
          </a:xfrm>
          <a:prstGeom prst="rect">
            <a:avLst/>
          </a:prstGeom>
          <a:solidFill>
            <a:srgbClr val="66FF66"/>
          </a:solidFill>
          <a:ln w="12700" cap="sq">
            <a:solidFill>
              <a:schemeClr val="tx1"/>
            </a:solidFill>
            <a:miter lim="800000"/>
            <a:headEnd type="none" w="sm" len="sm"/>
            <a:tailEnd type="none" w="sm" len="sm"/>
          </a:ln>
          <a:effectLst/>
        </p:spPr>
        <p:txBody>
          <a:bodyPr wrap="none" anchor="ctr"/>
          <a:lstStyle/>
          <a:p>
            <a:endParaRPr lang="en-US"/>
          </a:p>
        </p:txBody>
      </p:sp>
      <p:sp>
        <p:nvSpPr>
          <p:cNvPr id="47110" name="Rectangle 6"/>
          <p:cNvSpPr>
            <a:spLocks noChangeArrowheads="1"/>
          </p:cNvSpPr>
          <p:nvPr/>
        </p:nvSpPr>
        <p:spPr bwMode="auto">
          <a:xfrm>
            <a:off x="5943600" y="4343400"/>
            <a:ext cx="1447800" cy="1752600"/>
          </a:xfrm>
          <a:prstGeom prst="rect">
            <a:avLst/>
          </a:prstGeom>
          <a:solidFill>
            <a:srgbClr val="66FF66"/>
          </a:solidFill>
          <a:ln w="12700" cap="sq">
            <a:solidFill>
              <a:schemeClr val="tx1"/>
            </a:solidFill>
            <a:miter lim="800000"/>
            <a:headEnd type="none" w="sm" len="sm"/>
            <a:tailEnd type="none" w="sm" len="sm"/>
          </a:ln>
          <a:effectLst/>
        </p:spPr>
        <p:txBody>
          <a:bodyPr wrap="none" anchor="ctr"/>
          <a:lstStyle/>
          <a:p>
            <a:endParaRPr lang="en-US"/>
          </a:p>
        </p:txBody>
      </p:sp>
      <p:sp>
        <p:nvSpPr>
          <p:cNvPr id="47111" name="AutoShape 7"/>
          <p:cNvSpPr>
            <a:spLocks noChangeArrowheads="1"/>
          </p:cNvSpPr>
          <p:nvPr/>
        </p:nvSpPr>
        <p:spPr bwMode="auto">
          <a:xfrm>
            <a:off x="2133600" y="2209800"/>
            <a:ext cx="533400" cy="457200"/>
          </a:xfrm>
          <a:prstGeom prst="bevel">
            <a:avLst>
              <a:gd name="adj" fmla="val 12500"/>
            </a:avLst>
          </a:prstGeom>
          <a:solidFill>
            <a:schemeClr val="folHlink"/>
          </a:solidFill>
          <a:ln w="12700" cap="sq">
            <a:solidFill>
              <a:schemeClr val="tx1"/>
            </a:solidFill>
            <a:miter lim="800000"/>
            <a:headEnd type="none" w="sm" len="sm"/>
            <a:tailEnd type="none" w="sm" len="sm"/>
          </a:ln>
          <a:effectLst/>
        </p:spPr>
        <p:txBody>
          <a:bodyPr wrap="none" anchor="ctr"/>
          <a:lstStyle/>
          <a:p>
            <a:endParaRPr lang="en-US"/>
          </a:p>
        </p:txBody>
      </p:sp>
      <p:sp>
        <p:nvSpPr>
          <p:cNvPr id="47112" name="AutoShape 8"/>
          <p:cNvSpPr>
            <a:spLocks noChangeArrowheads="1"/>
          </p:cNvSpPr>
          <p:nvPr/>
        </p:nvSpPr>
        <p:spPr bwMode="auto">
          <a:xfrm>
            <a:off x="2133600" y="4648200"/>
            <a:ext cx="533400" cy="457200"/>
          </a:xfrm>
          <a:prstGeom prst="bevel">
            <a:avLst>
              <a:gd name="adj" fmla="val 12500"/>
            </a:avLst>
          </a:prstGeom>
          <a:solidFill>
            <a:schemeClr val="folHlink"/>
          </a:solidFill>
          <a:ln w="12700" cap="sq">
            <a:solidFill>
              <a:schemeClr val="tx1"/>
            </a:solidFill>
            <a:miter lim="800000"/>
            <a:headEnd type="none" w="sm" len="sm"/>
            <a:tailEnd type="none" w="sm" len="sm"/>
          </a:ln>
          <a:effectLst/>
        </p:spPr>
        <p:txBody>
          <a:bodyPr wrap="none" anchor="ctr"/>
          <a:lstStyle/>
          <a:p>
            <a:endParaRPr lang="en-US"/>
          </a:p>
        </p:txBody>
      </p:sp>
      <p:sp>
        <p:nvSpPr>
          <p:cNvPr id="47113" name="AutoShape 9"/>
          <p:cNvSpPr>
            <a:spLocks noChangeArrowheads="1"/>
          </p:cNvSpPr>
          <p:nvPr/>
        </p:nvSpPr>
        <p:spPr bwMode="auto">
          <a:xfrm>
            <a:off x="6477000" y="2209800"/>
            <a:ext cx="533400" cy="457200"/>
          </a:xfrm>
          <a:prstGeom prst="bevel">
            <a:avLst>
              <a:gd name="adj" fmla="val 12500"/>
            </a:avLst>
          </a:prstGeom>
          <a:solidFill>
            <a:schemeClr val="folHlink"/>
          </a:solidFill>
          <a:ln w="12700" cap="sq">
            <a:solidFill>
              <a:schemeClr val="tx1"/>
            </a:solidFill>
            <a:miter lim="800000"/>
            <a:headEnd type="none" w="sm" len="sm"/>
            <a:tailEnd type="none" w="sm" len="sm"/>
          </a:ln>
          <a:effectLst/>
        </p:spPr>
        <p:txBody>
          <a:bodyPr wrap="none" anchor="ctr"/>
          <a:lstStyle/>
          <a:p>
            <a:endParaRPr lang="en-US"/>
          </a:p>
        </p:txBody>
      </p:sp>
      <p:sp>
        <p:nvSpPr>
          <p:cNvPr id="47114" name="Text Box 10"/>
          <p:cNvSpPr txBox="1">
            <a:spLocks noChangeArrowheads="1"/>
          </p:cNvSpPr>
          <p:nvPr/>
        </p:nvSpPr>
        <p:spPr bwMode="auto">
          <a:xfrm>
            <a:off x="1828800" y="3124200"/>
            <a:ext cx="1676400" cy="5810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b="1">
                <a:latin typeface="Arial" pitchFamily="34" charset="0"/>
              </a:rPr>
              <a:t>Server Application</a:t>
            </a:r>
            <a:endParaRPr lang="en-US"/>
          </a:p>
        </p:txBody>
      </p:sp>
      <p:sp>
        <p:nvSpPr>
          <p:cNvPr id="47115" name="Text Box 11"/>
          <p:cNvSpPr txBox="1">
            <a:spLocks noChangeArrowheads="1"/>
          </p:cNvSpPr>
          <p:nvPr/>
        </p:nvSpPr>
        <p:spPr bwMode="auto">
          <a:xfrm>
            <a:off x="1828800" y="5257800"/>
            <a:ext cx="1676400" cy="5810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b="1">
                <a:latin typeface="Arial" pitchFamily="34" charset="0"/>
              </a:rPr>
              <a:t>Container Application</a:t>
            </a:r>
            <a:endParaRPr lang="en-US"/>
          </a:p>
        </p:txBody>
      </p:sp>
      <p:cxnSp>
        <p:nvCxnSpPr>
          <p:cNvPr id="47116" name="AutoShape 12"/>
          <p:cNvCxnSpPr>
            <a:cxnSpLocks noChangeShapeType="1"/>
            <a:stCxn id="47111" idx="1"/>
            <a:endCxn id="47112" idx="1"/>
          </p:cNvCxnSpPr>
          <p:nvPr/>
        </p:nvCxnSpPr>
        <p:spPr bwMode="auto">
          <a:xfrm>
            <a:off x="2609850" y="2438400"/>
            <a:ext cx="1588" cy="2438400"/>
          </a:xfrm>
          <a:prstGeom prst="curvedConnector3">
            <a:avLst>
              <a:gd name="adj1" fmla="val 105700000"/>
            </a:avLst>
          </a:prstGeom>
          <a:noFill/>
          <a:ln w="38100" cap="rnd">
            <a:solidFill>
              <a:schemeClr val="tx1"/>
            </a:solidFill>
            <a:prstDash val="sysDot"/>
            <a:round/>
            <a:headEnd type="oval" w="med" len="med"/>
            <a:tailEnd type="triangle" w="med" len="med"/>
          </a:ln>
          <a:effectLst/>
        </p:spPr>
      </p:cxnSp>
      <p:sp>
        <p:nvSpPr>
          <p:cNvPr id="47117" name="Text Box 13"/>
          <p:cNvSpPr txBox="1">
            <a:spLocks noChangeArrowheads="1"/>
          </p:cNvSpPr>
          <p:nvPr/>
        </p:nvSpPr>
        <p:spPr bwMode="auto">
          <a:xfrm>
            <a:off x="6096000" y="3124200"/>
            <a:ext cx="1676400" cy="5810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b="1">
                <a:latin typeface="Arial" pitchFamily="34" charset="0"/>
              </a:rPr>
              <a:t>Server Application</a:t>
            </a:r>
            <a:endParaRPr lang="en-US"/>
          </a:p>
        </p:txBody>
      </p:sp>
      <p:sp>
        <p:nvSpPr>
          <p:cNvPr id="47118" name="Text Box 14"/>
          <p:cNvSpPr txBox="1">
            <a:spLocks noChangeArrowheads="1"/>
          </p:cNvSpPr>
          <p:nvPr/>
        </p:nvSpPr>
        <p:spPr bwMode="auto">
          <a:xfrm>
            <a:off x="5943600" y="5334000"/>
            <a:ext cx="1676400" cy="5810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b="1">
                <a:latin typeface="Arial" pitchFamily="34" charset="0"/>
              </a:rPr>
              <a:t>Container Application</a:t>
            </a:r>
            <a:endParaRPr lang="en-US"/>
          </a:p>
        </p:txBody>
      </p:sp>
      <p:sp>
        <p:nvSpPr>
          <p:cNvPr id="47119" name="Text Box 15"/>
          <p:cNvSpPr txBox="1">
            <a:spLocks noChangeArrowheads="1"/>
          </p:cNvSpPr>
          <p:nvPr/>
        </p:nvSpPr>
        <p:spPr bwMode="auto">
          <a:xfrm>
            <a:off x="1676400" y="1600200"/>
            <a:ext cx="2057400" cy="369332"/>
          </a:xfrm>
          <a:prstGeom prst="rect">
            <a:avLst/>
          </a:prstGeom>
          <a:noFill/>
          <a:ln w="12700" cap="sq">
            <a:noFill/>
            <a:miter lim="800000"/>
            <a:headEnd type="none" w="sm" len="sm"/>
            <a:tailEnd type="none" w="sm" len="sm"/>
          </a:ln>
          <a:effectLst/>
        </p:spPr>
        <p:txBody>
          <a:bodyPr>
            <a:spAutoFit/>
          </a:bodyPr>
          <a:lstStyle/>
          <a:p>
            <a:pPr>
              <a:spcBef>
                <a:spcPct val="50000"/>
              </a:spcBef>
            </a:pPr>
            <a:r>
              <a:rPr lang="en-US" b="1" dirty="0">
                <a:solidFill>
                  <a:schemeClr val="bg1">
                    <a:lumMod val="95000"/>
                  </a:schemeClr>
                </a:solidFill>
                <a:latin typeface="Arial" pitchFamily="34" charset="0"/>
              </a:rPr>
              <a:t>Embedding</a:t>
            </a:r>
            <a:endParaRPr lang="en-US" dirty="0">
              <a:solidFill>
                <a:schemeClr val="bg1">
                  <a:lumMod val="95000"/>
                </a:schemeClr>
              </a:solidFill>
            </a:endParaRPr>
          </a:p>
        </p:txBody>
      </p:sp>
      <p:sp>
        <p:nvSpPr>
          <p:cNvPr id="47120" name="Text Box 16"/>
          <p:cNvSpPr txBox="1">
            <a:spLocks noChangeArrowheads="1"/>
          </p:cNvSpPr>
          <p:nvPr/>
        </p:nvSpPr>
        <p:spPr bwMode="auto">
          <a:xfrm>
            <a:off x="6172200" y="1600200"/>
            <a:ext cx="1371600" cy="369332"/>
          </a:xfrm>
          <a:prstGeom prst="rect">
            <a:avLst/>
          </a:prstGeom>
          <a:noFill/>
          <a:ln w="12700" cap="sq">
            <a:noFill/>
            <a:miter lim="800000"/>
            <a:headEnd type="none" w="sm" len="sm"/>
            <a:tailEnd type="none" w="sm" len="sm"/>
          </a:ln>
          <a:effectLst/>
        </p:spPr>
        <p:txBody>
          <a:bodyPr>
            <a:spAutoFit/>
          </a:bodyPr>
          <a:lstStyle/>
          <a:p>
            <a:pPr>
              <a:spcBef>
                <a:spcPct val="50000"/>
              </a:spcBef>
            </a:pPr>
            <a:r>
              <a:rPr lang="en-US" b="1" dirty="0">
                <a:solidFill>
                  <a:schemeClr val="bg1">
                    <a:lumMod val="95000"/>
                  </a:schemeClr>
                </a:solidFill>
                <a:latin typeface="Arial" pitchFamily="34" charset="0"/>
              </a:rPr>
              <a:t>Linking</a:t>
            </a:r>
            <a:endParaRPr lang="en-US" dirty="0">
              <a:solidFill>
                <a:schemeClr val="bg1">
                  <a:lumMod val="95000"/>
                </a:schemeClr>
              </a:solidFill>
            </a:endParaRPr>
          </a:p>
        </p:txBody>
      </p:sp>
      <p:sp>
        <p:nvSpPr>
          <p:cNvPr id="47121" name="Text Box 17"/>
          <p:cNvSpPr txBox="1">
            <a:spLocks noChangeArrowheads="1"/>
          </p:cNvSpPr>
          <p:nvPr/>
        </p:nvSpPr>
        <p:spPr bwMode="auto">
          <a:xfrm>
            <a:off x="3048000" y="3657600"/>
            <a:ext cx="1447800" cy="7016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000" b="1" dirty="0">
                <a:solidFill>
                  <a:schemeClr val="bg1">
                    <a:lumMod val="95000"/>
                  </a:schemeClr>
                </a:solidFill>
                <a:latin typeface="Arial" pitchFamily="34" charset="0"/>
              </a:rPr>
              <a:t>Object copied</a:t>
            </a:r>
          </a:p>
        </p:txBody>
      </p:sp>
      <p:sp>
        <p:nvSpPr>
          <p:cNvPr id="47122" name="Oval 18"/>
          <p:cNvSpPr>
            <a:spLocks noChangeArrowheads="1"/>
          </p:cNvSpPr>
          <p:nvPr/>
        </p:nvSpPr>
        <p:spPr bwMode="auto">
          <a:xfrm>
            <a:off x="6553200" y="4800600"/>
            <a:ext cx="152400" cy="152400"/>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en-US"/>
          </a:p>
        </p:txBody>
      </p:sp>
      <p:cxnSp>
        <p:nvCxnSpPr>
          <p:cNvPr id="47123" name="AutoShape 19"/>
          <p:cNvCxnSpPr>
            <a:cxnSpLocks noChangeShapeType="1"/>
          </p:cNvCxnSpPr>
          <p:nvPr/>
        </p:nvCxnSpPr>
        <p:spPr bwMode="auto">
          <a:xfrm rot="5400000" flipH="1" flipV="1">
            <a:off x="5638800" y="3505200"/>
            <a:ext cx="2286000" cy="304800"/>
          </a:xfrm>
          <a:prstGeom prst="curvedConnector4">
            <a:avLst>
              <a:gd name="adj1" fmla="val -10000"/>
              <a:gd name="adj2" fmla="val 618745"/>
            </a:avLst>
          </a:prstGeom>
          <a:noFill/>
          <a:ln w="38100" cap="sq">
            <a:solidFill>
              <a:schemeClr val="tx1"/>
            </a:solidFill>
            <a:round/>
            <a:headEnd type="oval" w="med" len="med"/>
            <a:tailEnd type="triangle" w="med" len="med"/>
          </a:ln>
          <a:effectLst/>
        </p:spPr>
      </p:cxnSp>
      <p:sp>
        <p:nvSpPr>
          <p:cNvPr id="47124" name="Text Box 20"/>
          <p:cNvSpPr txBox="1">
            <a:spLocks noChangeArrowheads="1"/>
          </p:cNvSpPr>
          <p:nvPr/>
        </p:nvSpPr>
        <p:spPr bwMode="auto">
          <a:xfrm>
            <a:off x="7467600" y="3810000"/>
            <a:ext cx="1447800" cy="7016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000" b="1" dirty="0">
                <a:solidFill>
                  <a:schemeClr val="bg1">
                    <a:lumMod val="95000"/>
                  </a:schemeClr>
                </a:solidFill>
                <a:latin typeface="Arial" pitchFamily="34" charset="0"/>
              </a:rPr>
              <a:t>Object linked</a:t>
            </a:r>
            <a:endParaRPr lang="en-US" sz="2000" dirty="0">
              <a:solidFill>
                <a:schemeClr val="bg1">
                  <a:lumMod val="95000"/>
                </a:schemeClr>
              </a:solidFill>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704088"/>
            <a:ext cx="8229600" cy="819912"/>
          </a:xfrm>
        </p:spPr>
        <p:txBody>
          <a:bodyPr/>
          <a:lstStyle/>
          <a:p>
            <a:r>
              <a:rPr lang="en-US" dirty="0" smtClean="0">
                <a:solidFill>
                  <a:srgbClr val="FF0000"/>
                </a:solidFill>
                <a:latin typeface="Arial Rounded MT Bold" pitchFamily="34" charset="0"/>
              </a:rPr>
              <a:t>How </a:t>
            </a:r>
            <a:r>
              <a:rPr lang="en-US" dirty="0">
                <a:solidFill>
                  <a:srgbClr val="FF0000"/>
                </a:solidFill>
                <a:latin typeface="Arial Rounded MT Bold" pitchFamily="34" charset="0"/>
              </a:rPr>
              <a:t>OLE Works</a:t>
            </a:r>
          </a:p>
        </p:txBody>
      </p:sp>
      <p:sp>
        <p:nvSpPr>
          <p:cNvPr id="23" name="Slide Number Placeholder 5"/>
          <p:cNvSpPr>
            <a:spLocks noGrp="1"/>
          </p:cNvSpPr>
          <p:nvPr>
            <p:ph type="sldNum" sz="quarter" idx="12"/>
          </p:nvPr>
        </p:nvSpPr>
        <p:spPr/>
        <p:txBody>
          <a:bodyPr/>
          <a:lstStyle/>
          <a:p>
            <a:fld id="{1A147332-BBE0-48DE-A293-FCCB6F47E2AB}" type="slidenum">
              <a:rPr lang="en-US"/>
              <a:pPr/>
              <a:t>6</a:t>
            </a:fld>
            <a:endParaRPr lang="en-US" sz="1400" b="0">
              <a:latin typeface="Times New Roman" pitchFamily="18" charset="0"/>
            </a:endParaRPr>
          </a:p>
        </p:txBody>
      </p:sp>
      <p:sp>
        <p:nvSpPr>
          <p:cNvPr id="48131" name="Rectangle 3"/>
          <p:cNvSpPr>
            <a:spLocks noChangeArrowheads="1"/>
          </p:cNvSpPr>
          <p:nvPr/>
        </p:nvSpPr>
        <p:spPr bwMode="auto">
          <a:xfrm>
            <a:off x="1828800" y="1981200"/>
            <a:ext cx="1447800" cy="1752600"/>
          </a:xfrm>
          <a:prstGeom prst="rect">
            <a:avLst/>
          </a:prstGeom>
          <a:solidFill>
            <a:srgbClr val="66CCFF"/>
          </a:solidFill>
          <a:ln w="12700" cap="sq">
            <a:solidFill>
              <a:schemeClr val="tx1"/>
            </a:solidFill>
            <a:miter lim="800000"/>
            <a:headEnd type="none" w="sm" len="sm"/>
            <a:tailEnd type="none" w="sm" len="sm"/>
          </a:ln>
          <a:effectLst/>
        </p:spPr>
        <p:txBody>
          <a:bodyPr wrap="none" anchor="ctr"/>
          <a:lstStyle/>
          <a:p>
            <a:endParaRPr lang="en-US"/>
          </a:p>
        </p:txBody>
      </p:sp>
      <p:sp>
        <p:nvSpPr>
          <p:cNvPr id="48132" name="Rectangle 4"/>
          <p:cNvSpPr>
            <a:spLocks noChangeArrowheads="1"/>
          </p:cNvSpPr>
          <p:nvPr/>
        </p:nvSpPr>
        <p:spPr bwMode="auto">
          <a:xfrm>
            <a:off x="6019800" y="2057400"/>
            <a:ext cx="1447800" cy="1752600"/>
          </a:xfrm>
          <a:prstGeom prst="rect">
            <a:avLst/>
          </a:prstGeom>
          <a:solidFill>
            <a:srgbClr val="66CCFF"/>
          </a:solidFill>
          <a:ln w="12700" cap="sq">
            <a:solidFill>
              <a:schemeClr val="tx1"/>
            </a:solidFill>
            <a:miter lim="800000"/>
            <a:headEnd type="none" w="sm" len="sm"/>
            <a:tailEnd type="none" w="sm" len="sm"/>
          </a:ln>
          <a:effectLst/>
        </p:spPr>
        <p:txBody>
          <a:bodyPr wrap="none" anchor="ctr"/>
          <a:lstStyle/>
          <a:p>
            <a:endParaRPr lang="en-US"/>
          </a:p>
        </p:txBody>
      </p:sp>
      <p:sp>
        <p:nvSpPr>
          <p:cNvPr id="48133" name="Rectangle 5"/>
          <p:cNvSpPr>
            <a:spLocks noChangeArrowheads="1"/>
          </p:cNvSpPr>
          <p:nvPr/>
        </p:nvSpPr>
        <p:spPr bwMode="auto">
          <a:xfrm>
            <a:off x="1828800" y="4343400"/>
            <a:ext cx="1447800" cy="1752600"/>
          </a:xfrm>
          <a:prstGeom prst="rect">
            <a:avLst/>
          </a:prstGeom>
          <a:solidFill>
            <a:srgbClr val="66FF66"/>
          </a:solidFill>
          <a:ln w="12700" cap="sq">
            <a:solidFill>
              <a:schemeClr val="tx1"/>
            </a:solidFill>
            <a:miter lim="800000"/>
            <a:headEnd type="none" w="sm" len="sm"/>
            <a:tailEnd type="none" w="sm" len="sm"/>
          </a:ln>
          <a:effectLst/>
        </p:spPr>
        <p:txBody>
          <a:bodyPr wrap="none" anchor="ctr"/>
          <a:lstStyle/>
          <a:p>
            <a:endParaRPr lang="en-US"/>
          </a:p>
        </p:txBody>
      </p:sp>
      <p:sp>
        <p:nvSpPr>
          <p:cNvPr id="48134" name="Rectangle 6"/>
          <p:cNvSpPr>
            <a:spLocks noChangeArrowheads="1"/>
          </p:cNvSpPr>
          <p:nvPr/>
        </p:nvSpPr>
        <p:spPr bwMode="auto">
          <a:xfrm>
            <a:off x="5943600" y="4343400"/>
            <a:ext cx="1447800" cy="1752600"/>
          </a:xfrm>
          <a:prstGeom prst="rect">
            <a:avLst/>
          </a:prstGeom>
          <a:solidFill>
            <a:srgbClr val="66FF66"/>
          </a:solidFill>
          <a:ln w="12700" cap="sq">
            <a:solidFill>
              <a:schemeClr val="tx1"/>
            </a:solidFill>
            <a:miter lim="800000"/>
            <a:headEnd type="none" w="sm" len="sm"/>
            <a:tailEnd type="none" w="sm" len="sm"/>
          </a:ln>
          <a:effectLst/>
        </p:spPr>
        <p:txBody>
          <a:bodyPr wrap="none" anchor="ctr"/>
          <a:lstStyle/>
          <a:p>
            <a:endParaRPr lang="en-US"/>
          </a:p>
        </p:txBody>
      </p:sp>
      <p:sp>
        <p:nvSpPr>
          <p:cNvPr id="48135" name="AutoShape 7"/>
          <p:cNvSpPr>
            <a:spLocks noChangeArrowheads="1"/>
          </p:cNvSpPr>
          <p:nvPr/>
        </p:nvSpPr>
        <p:spPr bwMode="auto">
          <a:xfrm>
            <a:off x="2286000" y="2209800"/>
            <a:ext cx="533400" cy="457200"/>
          </a:xfrm>
          <a:prstGeom prst="bevel">
            <a:avLst>
              <a:gd name="adj" fmla="val 12500"/>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48136" name="AutoShape 8"/>
          <p:cNvSpPr>
            <a:spLocks noChangeArrowheads="1"/>
          </p:cNvSpPr>
          <p:nvPr/>
        </p:nvSpPr>
        <p:spPr bwMode="auto">
          <a:xfrm>
            <a:off x="2286000" y="4572000"/>
            <a:ext cx="533400" cy="457200"/>
          </a:xfrm>
          <a:prstGeom prst="bevel">
            <a:avLst>
              <a:gd name="adj" fmla="val 12500"/>
            </a:avLst>
          </a:prstGeom>
          <a:solidFill>
            <a:schemeClr val="folHlink"/>
          </a:solidFill>
          <a:ln w="12700" cap="sq">
            <a:solidFill>
              <a:schemeClr val="tx1"/>
            </a:solidFill>
            <a:miter lim="800000"/>
            <a:headEnd type="none" w="sm" len="sm"/>
            <a:tailEnd type="none" w="sm" len="sm"/>
          </a:ln>
          <a:effectLst/>
        </p:spPr>
        <p:txBody>
          <a:bodyPr wrap="none" anchor="ctr"/>
          <a:lstStyle/>
          <a:p>
            <a:endParaRPr lang="en-US"/>
          </a:p>
        </p:txBody>
      </p:sp>
      <p:sp>
        <p:nvSpPr>
          <p:cNvPr id="48137" name="AutoShape 9"/>
          <p:cNvSpPr>
            <a:spLocks noChangeArrowheads="1"/>
          </p:cNvSpPr>
          <p:nvPr/>
        </p:nvSpPr>
        <p:spPr bwMode="auto">
          <a:xfrm>
            <a:off x="6477000" y="2209800"/>
            <a:ext cx="533400" cy="457200"/>
          </a:xfrm>
          <a:prstGeom prst="bevel">
            <a:avLst>
              <a:gd name="adj" fmla="val 12500"/>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48138" name="Text Box 10"/>
          <p:cNvSpPr txBox="1">
            <a:spLocks noChangeArrowheads="1"/>
          </p:cNvSpPr>
          <p:nvPr/>
        </p:nvSpPr>
        <p:spPr bwMode="auto">
          <a:xfrm>
            <a:off x="1828800" y="3124200"/>
            <a:ext cx="1676400" cy="5810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b="1">
                <a:latin typeface="Arial" pitchFamily="34" charset="0"/>
              </a:rPr>
              <a:t>Server Application</a:t>
            </a:r>
            <a:endParaRPr lang="en-US"/>
          </a:p>
        </p:txBody>
      </p:sp>
      <p:sp>
        <p:nvSpPr>
          <p:cNvPr id="48139" name="Text Box 11"/>
          <p:cNvSpPr txBox="1">
            <a:spLocks noChangeArrowheads="1"/>
          </p:cNvSpPr>
          <p:nvPr/>
        </p:nvSpPr>
        <p:spPr bwMode="auto">
          <a:xfrm>
            <a:off x="1828800" y="5257800"/>
            <a:ext cx="1676400" cy="5810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b="1">
                <a:latin typeface="Arial" pitchFamily="34" charset="0"/>
              </a:rPr>
              <a:t>Destination Application</a:t>
            </a:r>
            <a:endParaRPr lang="en-US"/>
          </a:p>
        </p:txBody>
      </p:sp>
      <p:sp>
        <p:nvSpPr>
          <p:cNvPr id="48140" name="Text Box 12"/>
          <p:cNvSpPr txBox="1">
            <a:spLocks noChangeArrowheads="1"/>
          </p:cNvSpPr>
          <p:nvPr/>
        </p:nvSpPr>
        <p:spPr bwMode="auto">
          <a:xfrm>
            <a:off x="6096000" y="3200400"/>
            <a:ext cx="1676400" cy="5810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b="1">
                <a:latin typeface="Arial" pitchFamily="34" charset="0"/>
              </a:rPr>
              <a:t>Server Application</a:t>
            </a:r>
            <a:endParaRPr lang="en-US"/>
          </a:p>
        </p:txBody>
      </p:sp>
      <p:sp>
        <p:nvSpPr>
          <p:cNvPr id="48141" name="Text Box 13"/>
          <p:cNvSpPr txBox="1">
            <a:spLocks noChangeArrowheads="1"/>
          </p:cNvSpPr>
          <p:nvPr/>
        </p:nvSpPr>
        <p:spPr bwMode="auto">
          <a:xfrm>
            <a:off x="5943600" y="5334000"/>
            <a:ext cx="1676400" cy="58102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1600" b="1">
                <a:latin typeface="Arial" pitchFamily="34" charset="0"/>
              </a:rPr>
              <a:t>Destination Application</a:t>
            </a:r>
            <a:endParaRPr lang="en-US"/>
          </a:p>
        </p:txBody>
      </p:sp>
      <p:sp>
        <p:nvSpPr>
          <p:cNvPr id="48142" name="Text Box 14"/>
          <p:cNvSpPr txBox="1">
            <a:spLocks noChangeArrowheads="1"/>
          </p:cNvSpPr>
          <p:nvPr/>
        </p:nvSpPr>
        <p:spPr bwMode="auto">
          <a:xfrm>
            <a:off x="1676400" y="1600200"/>
            <a:ext cx="2057400" cy="369332"/>
          </a:xfrm>
          <a:prstGeom prst="rect">
            <a:avLst/>
          </a:prstGeom>
          <a:noFill/>
          <a:ln w="12700" cap="sq">
            <a:noFill/>
            <a:miter lim="800000"/>
            <a:headEnd type="none" w="sm" len="sm"/>
            <a:tailEnd type="none" w="sm" len="sm"/>
          </a:ln>
          <a:effectLst/>
        </p:spPr>
        <p:txBody>
          <a:bodyPr>
            <a:spAutoFit/>
          </a:bodyPr>
          <a:lstStyle/>
          <a:p>
            <a:pPr>
              <a:spcBef>
                <a:spcPct val="50000"/>
              </a:spcBef>
            </a:pPr>
            <a:r>
              <a:rPr lang="en-US" b="1" dirty="0">
                <a:solidFill>
                  <a:schemeClr val="bg1">
                    <a:lumMod val="95000"/>
                  </a:schemeClr>
                </a:solidFill>
                <a:latin typeface="Arial" pitchFamily="34" charset="0"/>
              </a:rPr>
              <a:t>Embedding</a:t>
            </a:r>
            <a:endParaRPr lang="en-US" dirty="0">
              <a:solidFill>
                <a:schemeClr val="bg1">
                  <a:lumMod val="95000"/>
                </a:schemeClr>
              </a:solidFill>
            </a:endParaRPr>
          </a:p>
        </p:txBody>
      </p:sp>
      <p:sp>
        <p:nvSpPr>
          <p:cNvPr id="48143" name="Text Box 15"/>
          <p:cNvSpPr txBox="1">
            <a:spLocks noChangeArrowheads="1"/>
          </p:cNvSpPr>
          <p:nvPr/>
        </p:nvSpPr>
        <p:spPr bwMode="auto">
          <a:xfrm>
            <a:off x="6172200" y="1600200"/>
            <a:ext cx="1371600" cy="369332"/>
          </a:xfrm>
          <a:prstGeom prst="rect">
            <a:avLst/>
          </a:prstGeom>
          <a:noFill/>
          <a:ln w="12700" cap="sq">
            <a:noFill/>
            <a:miter lim="800000"/>
            <a:headEnd type="none" w="sm" len="sm"/>
            <a:tailEnd type="none" w="sm" len="sm"/>
          </a:ln>
          <a:effectLst/>
        </p:spPr>
        <p:txBody>
          <a:bodyPr>
            <a:spAutoFit/>
          </a:bodyPr>
          <a:lstStyle/>
          <a:p>
            <a:pPr>
              <a:spcBef>
                <a:spcPct val="50000"/>
              </a:spcBef>
            </a:pPr>
            <a:r>
              <a:rPr lang="en-US" b="1" dirty="0">
                <a:solidFill>
                  <a:schemeClr val="bg1">
                    <a:lumMod val="95000"/>
                  </a:schemeClr>
                </a:solidFill>
                <a:latin typeface="Arial" pitchFamily="34" charset="0"/>
              </a:rPr>
              <a:t>Linking</a:t>
            </a:r>
            <a:endParaRPr lang="en-US" dirty="0">
              <a:solidFill>
                <a:schemeClr val="bg1">
                  <a:lumMod val="95000"/>
                </a:schemeClr>
              </a:solidFill>
            </a:endParaRPr>
          </a:p>
        </p:txBody>
      </p:sp>
      <p:sp>
        <p:nvSpPr>
          <p:cNvPr id="48144" name="Text Box 16"/>
          <p:cNvSpPr txBox="1">
            <a:spLocks noChangeArrowheads="1"/>
          </p:cNvSpPr>
          <p:nvPr/>
        </p:nvSpPr>
        <p:spPr bwMode="auto">
          <a:xfrm>
            <a:off x="3352800" y="4114800"/>
            <a:ext cx="2133600" cy="13112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000" b="1" dirty="0">
                <a:solidFill>
                  <a:schemeClr val="bg1">
                    <a:lumMod val="95000"/>
                  </a:schemeClr>
                </a:solidFill>
                <a:latin typeface="Arial" pitchFamily="34" charset="0"/>
              </a:rPr>
              <a:t>Embedded (copied) object does not change</a:t>
            </a:r>
          </a:p>
        </p:txBody>
      </p:sp>
      <p:cxnSp>
        <p:nvCxnSpPr>
          <p:cNvPr id="48145" name="AutoShape 17"/>
          <p:cNvCxnSpPr>
            <a:cxnSpLocks noChangeShapeType="1"/>
          </p:cNvCxnSpPr>
          <p:nvPr/>
        </p:nvCxnSpPr>
        <p:spPr bwMode="auto">
          <a:xfrm rot="5400000" flipH="1" flipV="1">
            <a:off x="5638800" y="3505200"/>
            <a:ext cx="2286000" cy="304800"/>
          </a:xfrm>
          <a:prstGeom prst="curvedConnector4">
            <a:avLst>
              <a:gd name="adj1" fmla="val -10000"/>
              <a:gd name="adj2" fmla="val 346352"/>
            </a:avLst>
          </a:prstGeom>
          <a:noFill/>
          <a:ln w="57150" cap="sq">
            <a:solidFill>
              <a:schemeClr val="tx1"/>
            </a:solidFill>
            <a:round/>
            <a:headEnd type="oval" w="med" len="med"/>
            <a:tailEnd type="triangle" w="med" len="med"/>
          </a:ln>
          <a:effectLst/>
        </p:spPr>
      </p:cxnSp>
      <p:sp>
        <p:nvSpPr>
          <p:cNvPr id="48146" name="Text Box 18"/>
          <p:cNvSpPr txBox="1">
            <a:spLocks noChangeArrowheads="1"/>
          </p:cNvSpPr>
          <p:nvPr/>
        </p:nvSpPr>
        <p:spPr bwMode="auto">
          <a:xfrm>
            <a:off x="7696200" y="3200400"/>
            <a:ext cx="1447800" cy="22256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000" b="1" dirty="0">
                <a:solidFill>
                  <a:schemeClr val="bg1">
                    <a:lumMod val="95000"/>
                  </a:schemeClr>
                </a:solidFill>
                <a:latin typeface="Arial" pitchFamily="34" charset="0"/>
              </a:rPr>
              <a:t>Link updates and retrieves current source object</a:t>
            </a:r>
            <a:endParaRPr lang="en-US" sz="2000" dirty="0">
              <a:solidFill>
                <a:schemeClr val="bg1">
                  <a:lumMod val="95000"/>
                </a:schemeClr>
              </a:solidFill>
              <a:latin typeface="Arial" pitchFamily="34" charset="0"/>
            </a:endParaRPr>
          </a:p>
        </p:txBody>
      </p:sp>
      <p:sp>
        <p:nvSpPr>
          <p:cNvPr id="48147" name="Text Box 19"/>
          <p:cNvSpPr txBox="1">
            <a:spLocks noChangeArrowheads="1"/>
          </p:cNvSpPr>
          <p:nvPr/>
        </p:nvSpPr>
        <p:spPr bwMode="auto">
          <a:xfrm>
            <a:off x="3581400" y="2133600"/>
            <a:ext cx="2209800" cy="1187450"/>
          </a:xfrm>
          <a:prstGeom prst="rect">
            <a:avLst/>
          </a:prstGeom>
          <a:solidFill>
            <a:srgbClr val="FFCC99"/>
          </a:solidFill>
          <a:ln w="12700" cap="sq">
            <a:noFill/>
            <a:miter lim="800000"/>
            <a:headEnd type="none" w="sm" len="sm"/>
            <a:tailEnd type="none" w="sm" len="sm"/>
          </a:ln>
          <a:effectLst/>
        </p:spPr>
        <p:txBody>
          <a:bodyPr>
            <a:spAutoFit/>
          </a:bodyPr>
          <a:lstStyle/>
          <a:p>
            <a:pPr>
              <a:spcBef>
                <a:spcPct val="50000"/>
              </a:spcBef>
            </a:pPr>
            <a:r>
              <a:rPr lang="en-US" b="1">
                <a:latin typeface="Arial" pitchFamily="34" charset="0"/>
              </a:rPr>
              <a:t>If you </a:t>
            </a:r>
            <a:br>
              <a:rPr lang="en-US" b="1">
                <a:latin typeface="Arial" pitchFamily="34" charset="0"/>
              </a:rPr>
            </a:br>
            <a:r>
              <a:rPr lang="en-US" b="1">
                <a:latin typeface="Arial" pitchFamily="34" charset="0"/>
              </a:rPr>
              <a:t>modify the source object</a:t>
            </a:r>
            <a:endParaRPr lang="en-US"/>
          </a:p>
        </p:txBody>
      </p:sp>
      <p:sp>
        <p:nvSpPr>
          <p:cNvPr id="48148" name="AutoShape 20"/>
          <p:cNvSpPr>
            <a:spLocks noChangeArrowheads="1"/>
          </p:cNvSpPr>
          <p:nvPr/>
        </p:nvSpPr>
        <p:spPr bwMode="auto">
          <a:xfrm>
            <a:off x="6324600" y="4572000"/>
            <a:ext cx="533400" cy="457200"/>
          </a:xfrm>
          <a:prstGeom prst="bevel">
            <a:avLst>
              <a:gd name="adj" fmla="val 12500"/>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    </a:t>
            </a:r>
            <a:r>
              <a:rPr lang="en-US" u="sng" dirty="0" smtClean="0">
                <a:solidFill>
                  <a:srgbClr val="FF0000"/>
                </a:solidFill>
                <a:latin typeface="Arial Rounded MT Bold" pitchFamily="34" charset="0"/>
              </a:rPr>
              <a:t>The OLE Container Control</a:t>
            </a:r>
            <a:endParaRPr lang="en-US" u="sng" dirty="0">
              <a:solidFill>
                <a:srgbClr val="FF0000"/>
              </a:solidFill>
              <a:latin typeface="Arial Rounded MT Bold" pitchFamily="34" charset="0"/>
            </a:endParaRPr>
          </a:p>
        </p:txBody>
      </p:sp>
      <p:sp>
        <p:nvSpPr>
          <p:cNvPr id="3" name="Content Placeholder 2"/>
          <p:cNvSpPr>
            <a:spLocks noGrp="1"/>
          </p:cNvSpPr>
          <p:nvPr>
            <p:ph idx="1"/>
          </p:nvPr>
        </p:nvSpPr>
        <p:spPr>
          <a:xfrm>
            <a:off x="457200" y="1676400"/>
            <a:ext cx="8229600" cy="4876800"/>
          </a:xfrm>
        </p:spPr>
        <p:txBody>
          <a:bodyPr>
            <a:normAutofit fontScale="92500" lnSpcReduction="20000"/>
          </a:bodyPr>
          <a:lstStyle/>
          <a:p>
            <a:r>
              <a:rPr lang="en-US" sz="2400" dirty="0" smtClean="0">
                <a:latin typeface="Arial Rounded MT Bold" pitchFamily="34" charset="0"/>
              </a:rPr>
              <a:t>Permits an OLE object to be added to a form</a:t>
            </a:r>
          </a:p>
          <a:p>
            <a:r>
              <a:rPr lang="en-US" sz="2400" dirty="0" smtClean="0">
                <a:latin typeface="Arial Rounded MT Bold" pitchFamily="34" charset="0"/>
              </a:rPr>
              <a:t>Insert an OLE Object at design time</a:t>
            </a:r>
          </a:p>
          <a:p>
            <a:pPr lvl="1"/>
            <a:r>
              <a:rPr lang="en-US" dirty="0" smtClean="0">
                <a:latin typeface="Arial Rounded MT Bold" pitchFamily="34" charset="0"/>
              </a:rPr>
              <a:t>Place an OLE container control on a form</a:t>
            </a:r>
          </a:p>
          <a:p>
            <a:pPr lvl="1"/>
            <a:r>
              <a:rPr lang="en-US" dirty="0" smtClean="0">
                <a:latin typeface="Arial Rounded MT Bold" pitchFamily="34" charset="0"/>
              </a:rPr>
              <a:t>The Insert Object dialog box displays </a:t>
            </a:r>
            <a:r>
              <a:rPr lang="en-US" b="1" dirty="0" smtClean="0">
                <a:latin typeface="Arial Rounded MT Bold" pitchFamily="34" charset="0"/>
              </a:rPr>
              <a:t>(see next slide)</a:t>
            </a:r>
            <a:endParaRPr lang="en-US" dirty="0" smtClean="0">
              <a:latin typeface="Arial Rounded MT Bold" pitchFamily="34" charset="0"/>
            </a:endParaRPr>
          </a:p>
          <a:p>
            <a:r>
              <a:rPr lang="en-US" sz="2400" dirty="0" smtClean="0">
                <a:latin typeface="Arial Rounded MT Bold" pitchFamily="34" charset="0"/>
              </a:rPr>
              <a:t>Insert an OLE Object at run time</a:t>
            </a:r>
          </a:p>
          <a:p>
            <a:pPr lvl="1"/>
            <a:r>
              <a:rPr lang="en-US" dirty="0" smtClean="0">
                <a:latin typeface="Arial Rounded MT Bold" pitchFamily="34" charset="0"/>
              </a:rPr>
              <a:t>Place an OLE container control on a form</a:t>
            </a:r>
          </a:p>
          <a:p>
            <a:pPr lvl="1"/>
            <a:r>
              <a:rPr lang="en-US" dirty="0" smtClean="0">
                <a:latin typeface="Arial Rounded MT Bold" pitchFamily="34" charset="0"/>
              </a:rPr>
              <a:t>Click the Cancel command button on the Insert Object dialog box, and add code to insert the object later</a:t>
            </a:r>
          </a:p>
          <a:p>
            <a:r>
              <a:rPr lang="en-US" sz="2400" dirty="0" smtClean="0">
                <a:latin typeface="Arial Rounded MT Bold" pitchFamily="34" charset="0"/>
              </a:rPr>
              <a:t>In-place activation	</a:t>
            </a:r>
          </a:p>
          <a:p>
            <a:pPr lvl="1"/>
            <a:r>
              <a:rPr lang="en-US" dirty="0" smtClean="0">
                <a:latin typeface="Arial Rounded MT Bold" pitchFamily="34" charset="0"/>
              </a:rPr>
              <a:t>Allows direct editing of the OLE object placed in the OLE container control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47800" y="304800"/>
            <a:ext cx="6324600" cy="1524000"/>
          </a:xfrm>
        </p:spPr>
        <p:txBody>
          <a:bodyPr>
            <a:normAutofit/>
          </a:bodyPr>
          <a:lstStyle/>
          <a:p>
            <a:r>
              <a:rPr lang="en-US" sz="3600" dirty="0" smtClean="0">
                <a:solidFill>
                  <a:srgbClr val="FF0000"/>
                </a:solidFill>
                <a:latin typeface="Arial Rounded MT Bold" pitchFamily="34" charset="0"/>
              </a:rPr>
              <a:t>OLE </a:t>
            </a:r>
            <a:r>
              <a:rPr lang="en-US" sz="3600" dirty="0">
                <a:solidFill>
                  <a:srgbClr val="FF0000"/>
                </a:solidFill>
                <a:latin typeface="Arial Rounded MT Bold" pitchFamily="34" charset="0"/>
              </a:rPr>
              <a:t>Container Control</a:t>
            </a:r>
            <a:br>
              <a:rPr lang="en-US" sz="3600" dirty="0">
                <a:solidFill>
                  <a:srgbClr val="FF0000"/>
                </a:solidFill>
                <a:latin typeface="Arial Rounded MT Bold" pitchFamily="34" charset="0"/>
              </a:rPr>
            </a:br>
            <a:r>
              <a:rPr lang="en-US" sz="3600" dirty="0" smtClean="0">
                <a:solidFill>
                  <a:srgbClr val="FF0000"/>
                </a:solidFill>
                <a:latin typeface="Arial Rounded MT Bold" pitchFamily="34" charset="0"/>
              </a:rPr>
              <a:t>Insert </a:t>
            </a:r>
            <a:r>
              <a:rPr lang="en-US" sz="3600" dirty="0">
                <a:solidFill>
                  <a:srgbClr val="FF0000"/>
                </a:solidFill>
                <a:latin typeface="Arial Rounded MT Bold" pitchFamily="34" charset="0"/>
              </a:rPr>
              <a:t>Object dialog box</a:t>
            </a:r>
            <a:endParaRPr lang="en-US" dirty="0">
              <a:solidFill>
                <a:srgbClr val="FF0000"/>
              </a:solidFill>
              <a:latin typeface="Arial Rounded MT Bold" pitchFamily="34" charset="0"/>
            </a:endParaRPr>
          </a:p>
        </p:txBody>
      </p:sp>
      <p:sp>
        <p:nvSpPr>
          <p:cNvPr id="11" name="Slide Number Placeholder 5"/>
          <p:cNvSpPr>
            <a:spLocks noGrp="1"/>
          </p:cNvSpPr>
          <p:nvPr>
            <p:ph type="sldNum" sz="quarter" idx="12"/>
          </p:nvPr>
        </p:nvSpPr>
        <p:spPr/>
        <p:txBody>
          <a:bodyPr/>
          <a:lstStyle/>
          <a:p>
            <a:fld id="{39624A1D-86FD-49AA-87D6-9EECCE6AF0A1}" type="slidenum">
              <a:rPr lang="en-US"/>
              <a:pPr/>
              <a:t>8</a:t>
            </a:fld>
            <a:endParaRPr lang="en-US" sz="1400" b="0">
              <a:latin typeface="Times New Roman" pitchFamily="18" charset="0"/>
            </a:endParaRPr>
          </a:p>
        </p:txBody>
      </p:sp>
      <p:pic>
        <p:nvPicPr>
          <p:cNvPr id="50180" name="Picture 4" descr="J:\My Documents\VBasic6\All Figures\Chapter 6 Figures\Fig06-01.PCT"/>
          <p:cNvPicPr>
            <a:picLocks noChangeAspect="1" noChangeArrowheads="1"/>
          </p:cNvPicPr>
          <p:nvPr/>
        </p:nvPicPr>
        <p:blipFill>
          <a:blip r:embed="rId3" cstate="print"/>
          <a:srcRect/>
          <a:stretch>
            <a:fillRect/>
          </a:stretch>
        </p:blipFill>
        <p:spPr bwMode="auto">
          <a:xfrm>
            <a:off x="2743200" y="2362200"/>
            <a:ext cx="4114800" cy="2481263"/>
          </a:xfrm>
          <a:prstGeom prst="rect">
            <a:avLst/>
          </a:prstGeom>
          <a:noFill/>
        </p:spPr>
      </p:pic>
      <p:sp>
        <p:nvSpPr>
          <p:cNvPr id="50182" name="AutoShape 6"/>
          <p:cNvSpPr>
            <a:spLocks/>
          </p:cNvSpPr>
          <p:nvPr/>
        </p:nvSpPr>
        <p:spPr bwMode="auto">
          <a:xfrm>
            <a:off x="685800" y="1981200"/>
            <a:ext cx="1524000" cy="646331"/>
          </a:xfrm>
          <a:prstGeom prst="callout1">
            <a:avLst>
              <a:gd name="adj1" fmla="val 16366"/>
              <a:gd name="adj2" fmla="val 105000"/>
              <a:gd name="adj3" fmla="val 129546"/>
              <a:gd name="adj4" fmla="val 145000"/>
            </a:avLst>
          </a:prstGeom>
          <a:noFill/>
          <a:ln w="57150">
            <a:solidFill>
              <a:srgbClr val="CC0000"/>
            </a:solidFill>
            <a:miter lim="800000"/>
            <a:headEnd/>
            <a:tailEnd/>
          </a:ln>
          <a:effectLst/>
        </p:spPr>
        <p:txBody>
          <a:bodyPr>
            <a:spAutoFit/>
          </a:bodyPr>
          <a:lstStyle/>
          <a:p>
            <a:r>
              <a:rPr lang="en-US" sz="1800" b="1" dirty="0">
                <a:latin typeface="Arial" pitchFamily="34" charset="0"/>
              </a:rPr>
              <a:t>Create a new  object</a:t>
            </a:r>
            <a:endParaRPr lang="en-US" dirty="0"/>
          </a:p>
        </p:txBody>
      </p:sp>
      <p:sp>
        <p:nvSpPr>
          <p:cNvPr id="50185" name="AutoShape 9"/>
          <p:cNvSpPr>
            <a:spLocks/>
          </p:cNvSpPr>
          <p:nvPr/>
        </p:nvSpPr>
        <p:spPr bwMode="auto">
          <a:xfrm>
            <a:off x="685800" y="3352800"/>
            <a:ext cx="1676400" cy="1247775"/>
          </a:xfrm>
          <a:prstGeom prst="callout1">
            <a:avLst>
              <a:gd name="adj1" fmla="val 9162"/>
              <a:gd name="adj2" fmla="val 104546"/>
              <a:gd name="adj3" fmla="val -12977"/>
              <a:gd name="adj4" fmla="val 132574"/>
            </a:avLst>
          </a:prstGeom>
          <a:noFill/>
          <a:ln w="57150">
            <a:solidFill>
              <a:srgbClr val="CC0000"/>
            </a:solidFill>
            <a:miter lim="800000"/>
            <a:headEnd/>
            <a:tailEnd/>
          </a:ln>
          <a:effectLst/>
        </p:spPr>
        <p:txBody>
          <a:bodyPr>
            <a:spAutoFit/>
          </a:bodyPr>
          <a:lstStyle/>
          <a:p>
            <a:r>
              <a:rPr lang="en-US" sz="1800" b="1" dirty="0">
                <a:latin typeface="Arial" pitchFamily="34" charset="0"/>
              </a:rPr>
              <a:t>Create a object from an existing file</a:t>
            </a:r>
            <a:endParaRPr lang="en-US" dirty="0"/>
          </a:p>
        </p:txBody>
      </p:sp>
      <p:sp>
        <p:nvSpPr>
          <p:cNvPr id="50186" name="AutoShape 10"/>
          <p:cNvSpPr>
            <a:spLocks/>
          </p:cNvSpPr>
          <p:nvPr/>
        </p:nvSpPr>
        <p:spPr bwMode="auto">
          <a:xfrm>
            <a:off x="7620000" y="2362200"/>
            <a:ext cx="1524000" cy="923330"/>
          </a:xfrm>
          <a:prstGeom prst="callout1">
            <a:avLst>
              <a:gd name="adj1" fmla="val 11745"/>
              <a:gd name="adj2" fmla="val -5000"/>
              <a:gd name="adj3" fmla="val 42088"/>
              <a:gd name="adj4" fmla="val -70523"/>
            </a:avLst>
          </a:prstGeom>
          <a:noFill/>
          <a:ln w="57150">
            <a:solidFill>
              <a:srgbClr val="CC0000"/>
            </a:solidFill>
            <a:miter lim="800000"/>
            <a:headEnd/>
            <a:tailEnd/>
          </a:ln>
          <a:effectLst/>
        </p:spPr>
        <p:txBody>
          <a:bodyPr>
            <a:spAutoFit/>
          </a:bodyPr>
          <a:lstStyle/>
          <a:p>
            <a:r>
              <a:rPr lang="en-US" sz="1800" b="1" dirty="0">
                <a:latin typeface="Arial" pitchFamily="34" charset="0"/>
              </a:rPr>
              <a:t>Insert an  object at runtime</a:t>
            </a:r>
            <a:endParaRPr lang="en-US" dirty="0"/>
          </a:p>
        </p:txBody>
      </p:sp>
      <p:sp>
        <p:nvSpPr>
          <p:cNvPr id="50187" name="AutoShape 11"/>
          <p:cNvSpPr>
            <a:spLocks/>
          </p:cNvSpPr>
          <p:nvPr/>
        </p:nvSpPr>
        <p:spPr bwMode="auto">
          <a:xfrm>
            <a:off x="7239000" y="3962400"/>
            <a:ext cx="1905000" cy="646331"/>
          </a:xfrm>
          <a:prstGeom prst="callout1">
            <a:avLst>
              <a:gd name="adj1" fmla="val 16366"/>
              <a:gd name="adj2" fmla="val -4000"/>
              <a:gd name="adj3" fmla="val -58181"/>
              <a:gd name="adj4" fmla="val -69000"/>
            </a:avLst>
          </a:prstGeom>
          <a:noFill/>
          <a:ln w="57150">
            <a:solidFill>
              <a:srgbClr val="CC0000"/>
            </a:solidFill>
            <a:miter lim="800000"/>
            <a:headEnd/>
            <a:tailEnd/>
          </a:ln>
          <a:effectLst/>
        </p:spPr>
        <p:txBody>
          <a:bodyPr>
            <a:spAutoFit/>
          </a:bodyPr>
          <a:lstStyle/>
          <a:p>
            <a:r>
              <a:rPr lang="en-US" sz="1800" b="1" dirty="0">
                <a:latin typeface="Arial" pitchFamily="34" charset="0"/>
              </a:rPr>
              <a:t>Display only an Icon</a:t>
            </a:r>
            <a:endParaRPr lang="en-US" dirty="0"/>
          </a:p>
        </p:txBody>
      </p:sp>
      <p:sp>
        <p:nvSpPr>
          <p:cNvPr id="50188" name="AutoShape 12"/>
          <p:cNvSpPr>
            <a:spLocks/>
          </p:cNvSpPr>
          <p:nvPr/>
        </p:nvSpPr>
        <p:spPr bwMode="auto">
          <a:xfrm>
            <a:off x="2362200" y="5105400"/>
            <a:ext cx="2057400" cy="646331"/>
          </a:xfrm>
          <a:prstGeom prst="callout1">
            <a:avLst>
              <a:gd name="adj1" fmla="val 16366"/>
              <a:gd name="adj2" fmla="val 103704"/>
              <a:gd name="adj3" fmla="val -243866"/>
              <a:gd name="adj4" fmla="val 116667"/>
            </a:avLst>
          </a:prstGeom>
          <a:noFill/>
          <a:ln w="57150">
            <a:solidFill>
              <a:srgbClr val="CC0000"/>
            </a:solidFill>
            <a:miter lim="800000"/>
            <a:headEnd/>
            <a:tailEnd/>
          </a:ln>
          <a:effectLst/>
        </p:spPr>
        <p:txBody>
          <a:bodyPr>
            <a:spAutoFit/>
          </a:bodyPr>
          <a:lstStyle/>
          <a:p>
            <a:r>
              <a:rPr lang="en-US" sz="1800" b="1" dirty="0">
                <a:latin typeface="Arial" pitchFamily="34" charset="0"/>
              </a:rPr>
              <a:t>Link an existing object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8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GLASS.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5"/>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GLASS.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8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GLASS.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87"/>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GLASS.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88"/>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nimBg="1" autoUpdateAnimBg="0"/>
      <p:bldP spid="50185" grpId="0" animBg="1" autoUpdateAnimBg="0"/>
      <p:bldP spid="50186" grpId="0" animBg="1" autoUpdateAnimBg="0"/>
      <p:bldP spid="50187" grpId="0" animBg="1" autoUpdateAnimBg="0"/>
      <p:bldP spid="5018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latin typeface="Arial Rounded MT Bold" pitchFamily="34" charset="0"/>
              </a:rPr>
              <a:t>Embedded objects</a:t>
            </a:r>
            <a:r>
              <a:rPr lang="en-US" u="sng" dirty="0" smtClean="0">
                <a:solidFill>
                  <a:srgbClr val="FF0000"/>
                </a:solidFill>
                <a:latin typeface="Arial Rounded MT Bold" pitchFamily="34" charset="0"/>
              </a:rPr>
              <a:t>:</a:t>
            </a:r>
            <a:endParaRPr lang="en-US" dirty="0"/>
          </a:p>
        </p:txBody>
      </p:sp>
      <p:sp>
        <p:nvSpPr>
          <p:cNvPr id="3" name="Content Placeholder 2"/>
          <p:cNvSpPr>
            <a:spLocks noGrp="1"/>
          </p:cNvSpPr>
          <p:nvPr>
            <p:ph idx="1"/>
          </p:nvPr>
        </p:nvSpPr>
        <p:spPr/>
        <p:txBody>
          <a:bodyPr>
            <a:normAutofit lnSpcReduction="10000"/>
          </a:bodyPr>
          <a:lstStyle/>
          <a:p>
            <a:pPr>
              <a:buBlip>
                <a:blip r:embed="rId2"/>
              </a:buBlip>
            </a:pPr>
            <a:r>
              <a:rPr lang="en-US" dirty="0" smtClean="0">
                <a:latin typeface="Arial Rounded MT Bold" pitchFamily="34" charset="0"/>
              </a:rPr>
              <a:t>When an embedded object is created, all the data associated with that object is contained in the object.</a:t>
            </a:r>
          </a:p>
          <a:p>
            <a:pPr>
              <a:buBlip>
                <a:blip r:embed="rId2"/>
              </a:buBlip>
            </a:pPr>
            <a:r>
              <a:rPr lang="en-US" dirty="0" smtClean="0">
                <a:latin typeface="Arial Rounded MT Bold" pitchFamily="34" charset="0"/>
              </a:rPr>
              <a:t> For example, if a spreadsheet is an embedded object, all the data associated with the cells would be contained in the OLE container control or </a:t>
            </a:r>
            <a:r>
              <a:rPr lang="en-US" dirty="0" smtClean="0">
                <a:latin typeface="Arial Rounded MT Bold" pitchFamily="34" charset="0"/>
              </a:rPr>
              <a:t>insert able </a:t>
            </a:r>
            <a:r>
              <a:rPr lang="en-US" dirty="0" smtClean="0">
                <a:latin typeface="Arial Rounded MT Bold" pitchFamily="34" charset="0"/>
              </a:rPr>
              <a:t>object, including any necessary formulae.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53">
  <a:themeElements>
    <a:clrScheme name="153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3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environment-ppt-template-003</Template>
  <TotalTime>380</TotalTime>
  <Words>624</Words>
  <Application>Microsoft Office PowerPoint</Application>
  <PresentationFormat>On-screen Show (4:3)</PresentationFormat>
  <Paragraphs>71</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153</vt:lpstr>
      <vt:lpstr>默认设计模板_2</vt:lpstr>
      <vt:lpstr>Office Theme</vt:lpstr>
      <vt:lpstr>OBJECT EMMBEDDING AND LINKING</vt:lpstr>
      <vt:lpstr>OLE:</vt:lpstr>
      <vt:lpstr>What is OLE?</vt:lpstr>
      <vt:lpstr>Slide 4</vt:lpstr>
      <vt:lpstr>How OLE Works</vt:lpstr>
      <vt:lpstr>How OLE Works</vt:lpstr>
      <vt:lpstr>    The OLE Container Control</vt:lpstr>
      <vt:lpstr>OLE Container Control Insert Object dialog box</vt:lpstr>
      <vt:lpstr>Embedded objects:</vt:lpstr>
      <vt:lpstr>Moving or sizing the OLE       container:</vt:lpstr>
      <vt:lpstr>Automation:</vt:lpstr>
      <vt:lpstr>   OLE Automation Objects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INDIA</dc:creator>
  <cp:lastModifiedBy>Valliammai</cp:lastModifiedBy>
  <cp:revision>37</cp:revision>
  <dcterms:created xsi:type="dcterms:W3CDTF">2014-09-01T13:01:59Z</dcterms:created>
  <dcterms:modified xsi:type="dcterms:W3CDTF">2017-08-20T09:18:29Z</dcterms:modified>
</cp:coreProperties>
</file>