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6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F0D1F-F30A-4B36-9BB4-B8AD6758829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F2799-30A4-402E-8A30-113ABA935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61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6DAF-2B1E-4F91-BA79-EA040196606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A112-8C1C-416D-A10B-665CF511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6A112-8C1C-416D-A10B-665CF5110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2387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00" y="254238"/>
            <a:ext cx="8639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 Black" panose="020B0A04020102020204" pitchFamily="34" charset="0"/>
                <a:cs typeface="Trebuchet MS"/>
              </a:rPr>
              <a:t>Facial Emotion Recognition using CNN</a:t>
            </a:r>
            <a:endParaRPr sz="3200" dirty="0">
              <a:latin typeface="Arial Black" panose="020B0A04020102020204" pitchFamily="34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7B005D-BCB7-D38A-C8FB-09E5A4F207D9}"/>
              </a:ext>
            </a:extLst>
          </p:cNvPr>
          <p:cNvSpPr txBox="1"/>
          <p:nvPr/>
        </p:nvSpPr>
        <p:spPr>
          <a:xfrm>
            <a:off x="609600" y="2660073"/>
            <a:ext cx="898294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VALLIAPPAN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730321104059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au730321104059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 – CSE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BUILDERS ENGINEERING COLLEGE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070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Arial Black" panose="020B0A04020102020204" pitchFamily="34" charset="0"/>
              </a:rPr>
              <a:t>R</a:t>
            </a:r>
            <a:r>
              <a:rPr sz="3600" spc="-40" dirty="0">
                <a:latin typeface="Arial Black" panose="020B0A04020102020204" pitchFamily="34" charset="0"/>
              </a:rPr>
              <a:t>E</a:t>
            </a:r>
            <a:r>
              <a:rPr sz="3600" spc="15" dirty="0">
                <a:latin typeface="Arial Black" panose="020B0A04020102020204" pitchFamily="34" charset="0"/>
              </a:rPr>
              <a:t>S</a:t>
            </a:r>
            <a:r>
              <a:rPr sz="3600" spc="-30" dirty="0">
                <a:latin typeface="Arial Black" panose="020B0A04020102020204" pitchFamily="34" charset="0"/>
              </a:rPr>
              <a:t>U</a:t>
            </a:r>
            <a:r>
              <a:rPr sz="3600" spc="-405" dirty="0">
                <a:latin typeface="Arial Black" panose="020B0A04020102020204" pitchFamily="34" charset="0"/>
              </a:rPr>
              <a:t>L</a:t>
            </a:r>
            <a:r>
              <a:rPr sz="3600" dirty="0">
                <a:latin typeface="Arial Black" panose="020B0A04020102020204" pitchFamily="34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37D9C55-E195-F94B-9257-B088D8CD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7" y="1295400"/>
            <a:ext cx="11085725" cy="4982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2172" y="2437454"/>
            <a:ext cx="8239672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spc="5" dirty="0">
                <a:latin typeface="Arial Black" panose="020B0A04020102020204" pitchFamily="34" charset="0"/>
              </a:rPr>
              <a:t>Facial Emotion Recognition Using CNN – Convolutional Neural Networks</a:t>
            </a:r>
            <a:endParaRPr sz="4250" b="0" dirty="0">
              <a:latin typeface="Arial Black" panose="020B0A040201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C55C699-BB49-B69A-AD97-5A404121D879}"/>
              </a:ext>
            </a:extLst>
          </p:cNvPr>
          <p:cNvSpPr txBox="1"/>
          <p:nvPr/>
        </p:nvSpPr>
        <p:spPr>
          <a:xfrm>
            <a:off x="765555" y="1419687"/>
            <a:ext cx="8507096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Facial Emotion Recognition (FER)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Convolutional Neural Networks (CNNs)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 and Preprocessing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CNN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and Optimization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Validation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Real-world Applications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and Challenges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262" y="914400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Arial Black" panose="020B0A04020102020204" pitchFamily="34" charset="0"/>
              </a:rPr>
              <a:t>P</a:t>
            </a:r>
            <a:r>
              <a:rPr sz="3200" spc="15" dirty="0">
                <a:latin typeface="Arial Black" panose="020B0A04020102020204" pitchFamily="34" charset="0"/>
              </a:rPr>
              <a:t>ROB</a:t>
            </a:r>
            <a:r>
              <a:rPr sz="3200" spc="55" dirty="0">
                <a:latin typeface="Arial Black" panose="020B0A04020102020204" pitchFamily="34" charset="0"/>
              </a:rPr>
              <a:t>L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20" dirty="0">
                <a:latin typeface="Arial Black" panose="020B0A04020102020204" pitchFamily="34" charset="0"/>
              </a:rPr>
              <a:t>M</a:t>
            </a:r>
            <a:r>
              <a:rPr lang="en-US" sz="3200" spc="20" dirty="0">
                <a:latin typeface="Arial Black" panose="020B0A04020102020204" pitchFamily="34" charset="0"/>
              </a:rPr>
              <a:t> 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370" dirty="0">
                <a:latin typeface="Arial Black" panose="020B0A04020102020204" pitchFamily="34" charset="0"/>
              </a:rPr>
              <a:t>T</a:t>
            </a:r>
            <a:r>
              <a:rPr sz="3200" spc="-375" dirty="0">
                <a:latin typeface="Arial Black" panose="020B0A04020102020204" pitchFamily="34" charset="0"/>
              </a:rPr>
              <a:t>A</a:t>
            </a:r>
            <a:r>
              <a:rPr sz="3200" spc="15" dirty="0">
                <a:latin typeface="Arial Black" panose="020B0A04020102020204" pitchFamily="34" charset="0"/>
              </a:rPr>
              <a:t>T</a:t>
            </a:r>
            <a:r>
              <a:rPr sz="3200" spc="-10" dirty="0">
                <a:latin typeface="Arial Black" panose="020B0A04020102020204" pitchFamily="34" charset="0"/>
              </a:rPr>
              <a:t>E</a:t>
            </a:r>
            <a:r>
              <a:rPr sz="3200" spc="-20" dirty="0">
                <a:latin typeface="Arial Black" panose="020B0A04020102020204" pitchFamily="34" charset="0"/>
              </a:rPr>
              <a:t>ME</a:t>
            </a:r>
            <a:r>
              <a:rPr sz="3200" spc="10" dirty="0">
                <a:latin typeface="Arial Black" panose="020B0A04020102020204" pitchFamily="34" charset="0"/>
              </a:rPr>
              <a:t>NT</a:t>
            </a:r>
            <a:endParaRPr sz="3200" dirty="0">
              <a:latin typeface="Arial Black" panose="020B0A040201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8455837-7C87-F97C-0288-55C62268C8EC}"/>
              </a:ext>
            </a:extLst>
          </p:cNvPr>
          <p:cNvSpPr txBox="1"/>
          <p:nvPr/>
        </p:nvSpPr>
        <p:spPr>
          <a:xfrm>
            <a:off x="693262" y="2057400"/>
            <a:ext cx="7014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human emotions such as happiness, sadness, anger, surprise, fear, disgust, and neutrality from facial </a:t>
            </a: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using Convolutional Neural Networks (CNN).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8871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Arial Black" panose="020B0A04020102020204" pitchFamily="34" charset="0"/>
              </a:rPr>
              <a:t>PROJECT</a:t>
            </a:r>
            <a:r>
              <a:rPr lang="en-US" sz="3200" spc="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OVERVIEW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77D80F-C0BA-37BA-1799-09E5EC301FB1}"/>
              </a:ext>
            </a:extLst>
          </p:cNvPr>
          <p:cNvSpPr txBox="1"/>
          <p:nvPr/>
        </p:nvSpPr>
        <p:spPr>
          <a:xfrm>
            <a:off x="739775" y="1904999"/>
            <a:ext cx="8480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(FER) is a crucial component in human-computer interaction systems, healthcare applications, and security systems. </a:t>
            </a:r>
            <a:endParaRPr lang="en-U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accurately detect and recognize human emotions from facial expressions has numerous practical implications. </a:t>
            </a:r>
            <a:endParaRPr lang="en-US" sz="24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to develop a Facial Emotion Recognition system using Convolutional Neural Networks (CNNs) to automatically detect and classify human emotions from facial images.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1491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Arial Black" panose="020B0A04020102020204" pitchFamily="34" charset="0"/>
              </a:rPr>
              <a:t>W</a:t>
            </a:r>
            <a:r>
              <a:rPr sz="3600" spc="-20" dirty="0">
                <a:latin typeface="Arial Black" panose="020B0A04020102020204" pitchFamily="34" charset="0"/>
              </a:rPr>
              <a:t>H</a:t>
            </a:r>
            <a:r>
              <a:rPr sz="3600" spc="20" dirty="0">
                <a:latin typeface="Arial Black" panose="020B0A04020102020204" pitchFamily="34" charset="0"/>
              </a:rPr>
              <a:t>O</a:t>
            </a:r>
            <a:r>
              <a:rPr sz="3600" spc="-235" dirty="0">
                <a:latin typeface="Arial Black" panose="020B0A04020102020204" pitchFamily="34" charset="0"/>
              </a:rPr>
              <a:t> </a:t>
            </a:r>
            <a:r>
              <a:rPr sz="3600" spc="-10" dirty="0">
                <a:latin typeface="Arial Black" panose="020B0A04020102020204" pitchFamily="34" charset="0"/>
              </a:rPr>
              <a:t>AR</a:t>
            </a:r>
            <a:r>
              <a:rPr sz="3600" spc="15" dirty="0">
                <a:latin typeface="Arial Black" panose="020B0A04020102020204" pitchFamily="34" charset="0"/>
              </a:rPr>
              <a:t>E</a:t>
            </a:r>
            <a:r>
              <a:rPr sz="3600" spc="-35" dirty="0">
                <a:latin typeface="Arial Black" panose="020B0A04020102020204" pitchFamily="34" charset="0"/>
              </a:rPr>
              <a:t> </a:t>
            </a:r>
            <a:r>
              <a:rPr sz="3600" spc="-10" dirty="0">
                <a:latin typeface="Arial Black" panose="020B0A04020102020204" pitchFamily="34" charset="0"/>
              </a:rPr>
              <a:t>T</a:t>
            </a:r>
            <a:r>
              <a:rPr sz="3600" spc="-15" dirty="0">
                <a:latin typeface="Arial Black" panose="020B0A04020102020204" pitchFamily="34" charset="0"/>
              </a:rPr>
              <a:t>H</a:t>
            </a:r>
            <a:r>
              <a:rPr sz="3600" spc="15" dirty="0">
                <a:latin typeface="Arial Black" panose="020B0A04020102020204" pitchFamily="34" charset="0"/>
              </a:rPr>
              <a:t>E</a:t>
            </a:r>
            <a:r>
              <a:rPr sz="3600" spc="-35" dirty="0">
                <a:latin typeface="Arial Black" panose="020B0A04020102020204" pitchFamily="34" charset="0"/>
              </a:rPr>
              <a:t> </a:t>
            </a:r>
            <a:r>
              <a:rPr sz="3600" spc="-20" dirty="0">
                <a:latin typeface="Arial Black" panose="020B0A04020102020204" pitchFamily="34" charset="0"/>
              </a:rPr>
              <a:t>E</a:t>
            </a:r>
            <a:r>
              <a:rPr sz="3600" spc="30" dirty="0">
                <a:latin typeface="Arial Black" panose="020B0A04020102020204" pitchFamily="34" charset="0"/>
              </a:rPr>
              <a:t>N</a:t>
            </a:r>
            <a:r>
              <a:rPr sz="3600" spc="15" dirty="0">
                <a:latin typeface="Arial Black" panose="020B0A04020102020204" pitchFamily="34" charset="0"/>
              </a:rPr>
              <a:t>D</a:t>
            </a:r>
            <a:r>
              <a:rPr sz="3600" spc="-45" dirty="0">
                <a:latin typeface="Arial Black" panose="020B0A04020102020204" pitchFamily="34" charset="0"/>
              </a:rPr>
              <a:t> </a:t>
            </a:r>
            <a:r>
              <a:rPr sz="3600" dirty="0">
                <a:latin typeface="Arial Black" panose="020B0A04020102020204" pitchFamily="34" charset="0"/>
              </a:rPr>
              <a:t>U</a:t>
            </a:r>
            <a:r>
              <a:rPr sz="3600" spc="10" dirty="0">
                <a:latin typeface="Arial Black" panose="020B0A04020102020204" pitchFamily="34" charset="0"/>
              </a:rPr>
              <a:t>S</a:t>
            </a:r>
            <a:r>
              <a:rPr sz="3600" spc="-25" dirty="0">
                <a:latin typeface="Arial Black" panose="020B0A04020102020204" pitchFamily="34" charset="0"/>
              </a:rPr>
              <a:t>E</a:t>
            </a:r>
            <a:r>
              <a:rPr sz="3600" spc="-10" dirty="0">
                <a:latin typeface="Arial Black" panose="020B0A04020102020204" pitchFamily="34" charset="0"/>
              </a:rPr>
              <a:t>R</a:t>
            </a:r>
            <a:r>
              <a:rPr sz="3600" spc="5" dirty="0">
                <a:latin typeface="Arial Black" panose="020B0A04020102020204" pitchFamily="34" charset="0"/>
              </a:rPr>
              <a:t>S?</a:t>
            </a:r>
            <a:endParaRPr sz="3600" dirty="0">
              <a:latin typeface="Arial Black" panose="020B0A040201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F4C7C6-7DDA-5097-1C6F-E73FDF537AAA}"/>
              </a:ext>
            </a:extLst>
          </p:cNvPr>
          <p:cNvSpPr txBox="1"/>
          <p:nvPr/>
        </p:nvSpPr>
        <p:spPr>
          <a:xfrm>
            <a:off x="723899" y="1828800"/>
            <a:ext cx="908685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(HCI) Researchers and Developers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Trainers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 Personnel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Researchers and Advertisers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Gaming Industry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 and End-Users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>
                <a:latin typeface="Arial Black" panose="020B0A04020102020204" pitchFamily="34" charset="0"/>
              </a:rPr>
              <a:t>Y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spc="25" dirty="0">
                <a:latin typeface="Arial Black" panose="020B0A04020102020204" pitchFamily="34" charset="0"/>
              </a:rPr>
              <a:t>U</a:t>
            </a:r>
            <a:r>
              <a:rPr sz="2800" dirty="0">
                <a:latin typeface="Arial Black" panose="020B0A04020102020204" pitchFamily="34" charset="0"/>
              </a:rPr>
              <a:t>R</a:t>
            </a:r>
            <a:r>
              <a:rPr sz="2800" spc="5" dirty="0">
                <a:latin typeface="Arial Black" panose="020B0A04020102020204" pitchFamily="34" charset="0"/>
              </a:rPr>
              <a:t> </a:t>
            </a:r>
            <a:r>
              <a:rPr sz="2800" spc="25" dirty="0">
                <a:latin typeface="Arial Black" panose="020B0A04020102020204" pitchFamily="34" charset="0"/>
              </a:rPr>
              <a:t>S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spc="25" dirty="0">
                <a:latin typeface="Arial Black" panose="020B0A04020102020204" pitchFamily="34" charset="0"/>
              </a:rPr>
              <a:t>LU</a:t>
            </a:r>
            <a:r>
              <a:rPr sz="2800" spc="-35" dirty="0">
                <a:latin typeface="Arial Black" panose="020B0A04020102020204" pitchFamily="34" charset="0"/>
              </a:rPr>
              <a:t>T</a:t>
            </a:r>
            <a:r>
              <a:rPr sz="2800" spc="-30" dirty="0">
                <a:latin typeface="Arial Black" panose="020B0A04020102020204" pitchFamily="34" charset="0"/>
              </a:rPr>
              <a:t>I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dirty="0">
                <a:latin typeface="Arial Black" panose="020B0A04020102020204" pitchFamily="34" charset="0"/>
              </a:rPr>
              <a:t>N</a:t>
            </a:r>
            <a:r>
              <a:rPr sz="2800" spc="-345" dirty="0">
                <a:latin typeface="Arial Black" panose="020B0A04020102020204" pitchFamily="34" charset="0"/>
              </a:rPr>
              <a:t> </a:t>
            </a:r>
            <a:r>
              <a:rPr sz="2800" spc="-35" dirty="0">
                <a:latin typeface="Arial Black" panose="020B0A04020102020204" pitchFamily="34" charset="0"/>
              </a:rPr>
              <a:t>A</a:t>
            </a:r>
            <a:r>
              <a:rPr sz="2800" spc="-5" dirty="0">
                <a:latin typeface="Arial Black" panose="020B0A04020102020204" pitchFamily="34" charset="0"/>
              </a:rPr>
              <a:t>N</a:t>
            </a:r>
            <a:r>
              <a:rPr sz="2800" dirty="0">
                <a:latin typeface="Arial Black" panose="020B0A04020102020204" pitchFamily="34" charset="0"/>
              </a:rPr>
              <a:t>D</a:t>
            </a:r>
            <a:r>
              <a:rPr sz="2800" spc="35" dirty="0">
                <a:latin typeface="Arial Black" panose="020B0A04020102020204" pitchFamily="34" charset="0"/>
              </a:rPr>
              <a:t> </a:t>
            </a:r>
            <a:r>
              <a:rPr sz="2800" spc="-30" dirty="0">
                <a:latin typeface="Arial Black" panose="020B0A04020102020204" pitchFamily="34" charset="0"/>
              </a:rPr>
              <a:t>I</a:t>
            </a:r>
            <a:r>
              <a:rPr sz="2800" spc="-35" dirty="0">
                <a:latin typeface="Arial Black" panose="020B0A04020102020204" pitchFamily="34" charset="0"/>
              </a:rPr>
              <a:t>T</a:t>
            </a:r>
            <a:r>
              <a:rPr sz="2800" dirty="0">
                <a:latin typeface="Arial Black" panose="020B0A04020102020204" pitchFamily="34" charset="0"/>
              </a:rPr>
              <a:t>S</a:t>
            </a:r>
            <a:r>
              <a:rPr sz="2800" spc="60" dirty="0">
                <a:latin typeface="Arial Black" panose="020B0A04020102020204" pitchFamily="34" charset="0"/>
              </a:rPr>
              <a:t> </a:t>
            </a:r>
            <a:r>
              <a:rPr sz="2800" spc="-295" dirty="0">
                <a:latin typeface="Arial Black" panose="020B0A04020102020204" pitchFamily="34" charset="0"/>
              </a:rPr>
              <a:t>V</a:t>
            </a:r>
            <a:r>
              <a:rPr sz="2800" spc="-35" dirty="0">
                <a:latin typeface="Arial Black" panose="020B0A04020102020204" pitchFamily="34" charset="0"/>
              </a:rPr>
              <a:t>A</a:t>
            </a:r>
            <a:r>
              <a:rPr sz="2800" spc="25" dirty="0">
                <a:latin typeface="Arial Black" panose="020B0A04020102020204" pitchFamily="34" charset="0"/>
              </a:rPr>
              <a:t>LU</a:t>
            </a:r>
            <a:r>
              <a:rPr sz="2800" dirty="0">
                <a:latin typeface="Arial Black" panose="020B0A04020102020204" pitchFamily="34" charset="0"/>
              </a:rPr>
              <a:t>E</a:t>
            </a:r>
            <a:r>
              <a:rPr sz="2800" spc="-65" dirty="0">
                <a:latin typeface="Arial Black" panose="020B0A04020102020204" pitchFamily="34" charset="0"/>
              </a:rPr>
              <a:t> </a:t>
            </a:r>
            <a:r>
              <a:rPr sz="2800" spc="-15" dirty="0">
                <a:latin typeface="Arial Black" panose="020B0A04020102020204" pitchFamily="34" charset="0"/>
              </a:rPr>
              <a:t>P</a:t>
            </a:r>
            <a:r>
              <a:rPr sz="2800" spc="-30" dirty="0">
                <a:latin typeface="Arial Black" panose="020B0A04020102020204" pitchFamily="34" charset="0"/>
              </a:rPr>
              <a:t>R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spc="-15" dirty="0">
                <a:latin typeface="Arial Black" panose="020B0A04020102020204" pitchFamily="34" charset="0"/>
              </a:rPr>
              <a:t>P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spc="25" dirty="0">
                <a:latin typeface="Arial Black" panose="020B0A04020102020204" pitchFamily="34" charset="0"/>
              </a:rPr>
              <a:t>S</a:t>
            </a:r>
            <a:r>
              <a:rPr sz="2800" spc="-30" dirty="0">
                <a:latin typeface="Arial Black" panose="020B0A04020102020204" pitchFamily="34" charset="0"/>
              </a:rPr>
              <a:t>I</a:t>
            </a:r>
            <a:r>
              <a:rPr sz="2800" spc="-35" dirty="0">
                <a:latin typeface="Arial Black" panose="020B0A04020102020204" pitchFamily="34" charset="0"/>
              </a:rPr>
              <a:t>T</a:t>
            </a:r>
            <a:r>
              <a:rPr sz="2800" spc="-30" dirty="0">
                <a:latin typeface="Arial Black" panose="020B0A04020102020204" pitchFamily="34" charset="0"/>
              </a:rPr>
              <a:t>I</a:t>
            </a:r>
            <a:r>
              <a:rPr sz="2800" spc="10" dirty="0">
                <a:latin typeface="Arial Black" panose="020B0A04020102020204" pitchFamily="34" charset="0"/>
              </a:rPr>
              <a:t>O</a:t>
            </a:r>
            <a:r>
              <a:rPr sz="2800" dirty="0">
                <a:latin typeface="Arial Black" panose="020B0A04020102020204" pitchFamily="34" charset="0"/>
              </a:rPr>
              <a:t>N</a:t>
            </a:r>
            <a:endParaRPr sz="2800">
              <a:latin typeface="Arial Black" panose="020B0A040201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56078FF-2C8B-F2CB-E91E-A5070D89C5AC}"/>
              </a:ext>
            </a:extLst>
          </p:cNvPr>
          <p:cNvSpPr txBox="1"/>
          <p:nvPr/>
        </p:nvSpPr>
        <p:spPr>
          <a:xfrm>
            <a:off x="558165" y="1578780"/>
            <a:ext cx="86772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utilizes state-of-the-art deep learning techniques, specifically Convolutional Neural Networks (CNNs), to accurately recognize and classify human emotions from facial expressions.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VALUE PROPOSITIONS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Inference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Robustness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 and Customizability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7946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latin typeface="Arial Black" panose="020B0A04020102020204" pitchFamily="34" charset="0"/>
              </a:rPr>
              <a:t>THE</a:t>
            </a:r>
            <a:r>
              <a:rPr sz="3600" spc="20" dirty="0">
                <a:latin typeface="Arial Black" panose="020B0A04020102020204" pitchFamily="34" charset="0"/>
              </a:rPr>
              <a:t> </a:t>
            </a:r>
            <a:r>
              <a:rPr sz="3600" spc="10" dirty="0">
                <a:latin typeface="Arial Black" panose="020B0A04020102020204" pitchFamily="34" charset="0"/>
              </a:rPr>
              <a:t>WOW</a:t>
            </a:r>
            <a:r>
              <a:rPr sz="3600" spc="85" dirty="0">
                <a:latin typeface="Arial Black" panose="020B0A04020102020204" pitchFamily="34" charset="0"/>
              </a:rPr>
              <a:t> </a:t>
            </a:r>
            <a:r>
              <a:rPr sz="3600" spc="10" dirty="0">
                <a:latin typeface="Arial Black" panose="020B0A04020102020204" pitchFamily="34" charset="0"/>
              </a:rPr>
              <a:t>IN</a:t>
            </a:r>
            <a:r>
              <a:rPr sz="3600" spc="-5" dirty="0">
                <a:latin typeface="Arial Black" panose="020B0A04020102020204" pitchFamily="34" charset="0"/>
              </a:rPr>
              <a:t> </a:t>
            </a:r>
            <a:r>
              <a:rPr sz="3600" spc="15" dirty="0">
                <a:latin typeface="Arial Black" panose="020B0A04020102020204" pitchFamily="34" charset="0"/>
              </a:rPr>
              <a:t>YOUR</a:t>
            </a:r>
            <a:r>
              <a:rPr sz="3600" spc="-10" dirty="0">
                <a:latin typeface="Arial Black" panose="020B0A04020102020204" pitchFamily="34" charset="0"/>
              </a:rPr>
              <a:t> </a:t>
            </a:r>
            <a:r>
              <a:rPr sz="3600" spc="20" dirty="0">
                <a:latin typeface="Arial Black" panose="020B0A04020102020204" pitchFamily="34" charset="0"/>
              </a:rPr>
              <a:t>SOLUTION</a:t>
            </a:r>
            <a:endParaRPr sz="3600">
              <a:latin typeface="Arial Black" panose="020B0A040201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31EA3F-8B2B-F421-E73D-B9ADBA3E7C32}"/>
              </a:ext>
            </a:extLst>
          </p:cNvPr>
          <p:cNvSpPr txBox="1"/>
          <p:nvPr/>
        </p:nvSpPr>
        <p:spPr>
          <a:xfrm>
            <a:off x="739775" y="1828800"/>
            <a:ext cx="779462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Precision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Responsiveness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Diverse Conditions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Emotionally Intelligent Interactions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and Transparent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and Customization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33400"/>
            <a:ext cx="43656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Arial Black" panose="020B0A04020102020204" pitchFamily="34" charset="0"/>
                <a:cs typeface="Trebuchet MS"/>
              </a:rPr>
              <a:t>M</a:t>
            </a:r>
            <a:r>
              <a:rPr sz="3600" b="1" dirty="0">
                <a:latin typeface="Arial Black" panose="020B0A04020102020204" pitchFamily="34" charset="0"/>
                <a:cs typeface="Trebuchet MS"/>
              </a:rPr>
              <a:t>O</a:t>
            </a:r>
            <a:r>
              <a:rPr sz="3600" b="1" spc="-15" dirty="0">
                <a:latin typeface="Arial Black" panose="020B0A04020102020204" pitchFamily="34" charset="0"/>
                <a:cs typeface="Trebuchet MS"/>
              </a:rPr>
              <a:t>D</a:t>
            </a:r>
            <a:r>
              <a:rPr sz="3600" b="1" spc="-35" dirty="0">
                <a:latin typeface="Arial Black" panose="020B0A04020102020204" pitchFamily="34" charset="0"/>
                <a:cs typeface="Trebuchet MS"/>
              </a:rPr>
              <a:t>E</a:t>
            </a:r>
            <a:r>
              <a:rPr sz="3600" b="1" spc="-30" dirty="0">
                <a:latin typeface="Arial Black" panose="020B0A04020102020204" pitchFamily="34" charset="0"/>
                <a:cs typeface="Trebuchet MS"/>
              </a:rPr>
              <a:t>LL</a:t>
            </a:r>
            <a:r>
              <a:rPr sz="3600" b="1" spc="-5" dirty="0">
                <a:latin typeface="Arial Black" panose="020B0A04020102020204" pitchFamily="34" charset="0"/>
                <a:cs typeface="Trebuchet MS"/>
              </a:rPr>
              <a:t>I</a:t>
            </a:r>
            <a:r>
              <a:rPr sz="3600" b="1" spc="30" dirty="0">
                <a:latin typeface="Arial Black" panose="020B0A04020102020204" pitchFamily="34" charset="0"/>
                <a:cs typeface="Trebuchet MS"/>
              </a:rPr>
              <a:t>N</a:t>
            </a:r>
            <a:r>
              <a:rPr sz="3600" b="1" spc="5" dirty="0">
                <a:latin typeface="Arial Black" panose="020B0A04020102020204" pitchFamily="34" charset="0"/>
                <a:cs typeface="Trebuchet MS"/>
              </a:rPr>
              <a:t>G</a:t>
            </a:r>
            <a:endParaRPr sz="360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E13AC7-7998-DDE8-330E-3590279B6B1F}"/>
              </a:ext>
            </a:extLst>
          </p:cNvPr>
          <p:cNvSpPr txBox="1"/>
          <p:nvPr/>
        </p:nvSpPr>
        <p:spPr>
          <a:xfrm>
            <a:off x="741218" y="1332816"/>
            <a:ext cx="77724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CNN Architecture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Convolutional Layers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Pooling Layers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Adding Fully Connected Layers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and Activation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Compilation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339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Trebuchet MS</vt:lpstr>
      <vt:lpstr>Office Theme</vt:lpstr>
      <vt:lpstr>PowerPoint Presentation</vt:lpstr>
      <vt:lpstr>Facial Emotion Recognition Using CNN – Convolutional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Valliappan V</dc:title>
  <dc:creator>Valliappan V</dc:creator>
  <cp:lastModifiedBy>Valliappan V</cp:lastModifiedBy>
  <cp:revision>6</cp:revision>
  <cp:lastPrinted>2024-05-03T08:53:28Z</cp:lastPrinted>
  <dcterms:created xsi:type="dcterms:W3CDTF">2024-04-03T04:35:28Z</dcterms:created>
  <dcterms:modified xsi:type="dcterms:W3CDTF">2024-05-03T08:55:48Z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