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9" d="100"/>
          <a:sy n="69"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1C26DAF-2B1E-4F91-BA79-EA040196606F}" type="datetimeFigureOut">
              <a:rPr lang="en-US" smtClean="0"/>
              <a:t>4/5/2024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F16A112-8C1C-416D-A10B-665CF5110D95}" type="slidenum">
              <a:rPr lang="en-US" smtClean="0"/>
              <a:t>‹#›</a:t>
            </a:fld>
            <a:endParaRPr lang="en-US"/>
          </a:p>
        </p:txBody>
      </p:sp>
    </p:spTree>
    <p:extLst>
      <p:ext uri="{BB962C8B-B14F-4D97-AF65-F5344CB8AC3E}">
        <p14:creationId xmlns:p14="http://schemas.microsoft.com/office/powerpoint/2010/main" val="198330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16A112-8C1C-416D-A10B-665CF5110D95}" type="slidenum">
              <a:rPr lang="en-US" smtClean="0"/>
              <a:t>3</a:t>
            </a:fld>
            <a:endParaRPr lang="en-US"/>
          </a:p>
        </p:txBody>
      </p:sp>
    </p:spTree>
    <p:extLst>
      <p:ext uri="{BB962C8B-B14F-4D97-AF65-F5344CB8AC3E}">
        <p14:creationId xmlns:p14="http://schemas.microsoft.com/office/powerpoint/2010/main" val="24045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7200" y="254238"/>
            <a:ext cx="8639175"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Arial Black" panose="020B0A04020102020204" pitchFamily="34" charset="0"/>
                <a:cs typeface="Trebuchet MS"/>
              </a:rPr>
              <a:t>Facial Emotion Recognition using CNN</a:t>
            </a:r>
            <a:endParaRPr sz="3200" dirty="0">
              <a:latin typeface="Arial Black" panose="020B0A040201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717B005D-BCB7-D38A-C8FB-09E5A4F207D9}"/>
              </a:ext>
            </a:extLst>
          </p:cNvPr>
          <p:cNvSpPr txBox="1"/>
          <p:nvPr/>
        </p:nvSpPr>
        <p:spPr>
          <a:xfrm>
            <a:off x="770659" y="3429000"/>
            <a:ext cx="8639174" cy="1687963"/>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V. VALLIAPPAN</a:t>
            </a:r>
          </a:p>
          <a:p>
            <a:pPr>
              <a:lnSpc>
                <a:spcPct val="150000"/>
              </a:lnSpc>
            </a:pPr>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730321104059</a:t>
            </a:r>
          </a:p>
          <a:p>
            <a:pPr>
              <a:lnSpc>
                <a:spcPct val="150000"/>
              </a:lnSpc>
            </a:pPr>
            <a:r>
              <a:rPr lang="en-US" sz="2400" b="1" dirty="0">
                <a:latin typeface="Times New Roman" panose="02020603050405020304" pitchFamily="18" charset="0"/>
                <a:cs typeface="Times New Roman" panose="02020603050405020304" pitchFamily="18" charset="0"/>
              </a:rPr>
              <a:t>COLLEGE NAME: </a:t>
            </a:r>
            <a:r>
              <a:rPr lang="en-US" sz="2400" dirty="0">
                <a:latin typeface="Times New Roman" panose="02020603050405020304" pitchFamily="18" charset="0"/>
                <a:cs typeface="Times New Roman" panose="02020603050405020304" pitchFamily="18" charset="0"/>
              </a:rPr>
              <a:t>BUILDERS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207068"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Arial Black" panose="020B0A04020102020204" pitchFamily="34" charset="0"/>
              </a:rPr>
              <a:t>R</a:t>
            </a:r>
            <a:r>
              <a:rPr sz="3600" spc="-40" dirty="0">
                <a:latin typeface="Arial Black" panose="020B0A04020102020204" pitchFamily="34" charset="0"/>
              </a:rPr>
              <a:t>E</a:t>
            </a:r>
            <a:r>
              <a:rPr sz="3600" spc="15" dirty="0">
                <a:latin typeface="Arial Black" panose="020B0A04020102020204" pitchFamily="34" charset="0"/>
              </a:rPr>
              <a:t>S</a:t>
            </a:r>
            <a:r>
              <a:rPr sz="3600" spc="-30" dirty="0">
                <a:latin typeface="Arial Black" panose="020B0A04020102020204" pitchFamily="34" charset="0"/>
              </a:rPr>
              <a:t>U</a:t>
            </a:r>
            <a:r>
              <a:rPr sz="3600" spc="-405" dirty="0">
                <a:latin typeface="Arial Black" panose="020B0A04020102020204" pitchFamily="34" charset="0"/>
              </a:rPr>
              <a:t>L</a:t>
            </a:r>
            <a:r>
              <a:rPr sz="3600" dirty="0">
                <a:latin typeface="Arial Black" panose="020B0A0402010202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5" name="Picture 14">
            <a:extLst>
              <a:ext uri="{FF2B5EF4-FFF2-40B4-BE49-F238E27FC236}">
                <a16:creationId xmlns:a16="http://schemas.microsoft.com/office/drawing/2014/main" id="{937D9C55-E195-F94B-9257-B088D8CD47DF}"/>
              </a:ext>
            </a:extLst>
          </p:cNvPr>
          <p:cNvPicPr>
            <a:picLocks noChangeAspect="1"/>
          </p:cNvPicPr>
          <p:nvPr/>
        </p:nvPicPr>
        <p:blipFill>
          <a:blip r:embed="rId2"/>
          <a:stretch>
            <a:fillRect/>
          </a:stretch>
        </p:blipFill>
        <p:spPr>
          <a:xfrm>
            <a:off x="553137" y="1295400"/>
            <a:ext cx="11085725" cy="49828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2172" y="2437454"/>
            <a:ext cx="8239672" cy="1978747"/>
          </a:xfrm>
          <a:prstGeom prst="rect">
            <a:avLst/>
          </a:prstGeom>
        </p:spPr>
        <p:txBody>
          <a:bodyPr vert="horz" wrap="square" lIns="0" tIns="16510" rIns="0" bIns="0" rtlCol="0">
            <a:spAutoFit/>
          </a:bodyPr>
          <a:lstStyle/>
          <a:p>
            <a:pPr marL="12700">
              <a:lnSpc>
                <a:spcPct val="100000"/>
              </a:lnSpc>
              <a:spcBef>
                <a:spcPts val="130"/>
              </a:spcBef>
            </a:pPr>
            <a:r>
              <a:rPr lang="en-US" sz="4250" b="0" spc="5" dirty="0">
                <a:latin typeface="Arial Black" panose="020B0A04020102020204" pitchFamily="34" charset="0"/>
              </a:rPr>
              <a:t>Facial Emotion Recognition Using CNN – Convolutional Neural Networks</a:t>
            </a:r>
            <a:endParaRPr sz="4250" b="0" dirty="0">
              <a:latin typeface="Arial Black" panose="020B0A040201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C55C699-BB49-B69A-AD97-5A404121D879}"/>
              </a:ext>
            </a:extLst>
          </p:cNvPr>
          <p:cNvSpPr txBox="1"/>
          <p:nvPr/>
        </p:nvSpPr>
        <p:spPr>
          <a:xfrm>
            <a:off x="765555" y="1419687"/>
            <a:ext cx="8507096" cy="4653646"/>
          </a:xfrm>
          <a:prstGeom prst="rect">
            <a:avLst/>
          </a:prstGeom>
          <a:noFill/>
        </p:spPr>
        <p:txBody>
          <a:bodyPr wrap="square" rtlCol="0">
            <a:spAutoFit/>
          </a:bodyPr>
          <a:lstStyle/>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Introduction to Facial Emotion Recognition (FER)</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Understanding Convolutional Neural Networks (CNNs)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Dataset Selection and Preprocessing</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Building the CNN Model</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Training the CNN Model</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Fine-tuning and Optimization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Evaluation and Validation</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Deployment and Real-world Applications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Future Directions and Challenges</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 Conclusion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93262" y="91440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latin typeface="Arial Black" panose="020B0A04020102020204" pitchFamily="34" charset="0"/>
              </a:rPr>
              <a:t>P</a:t>
            </a:r>
            <a:r>
              <a:rPr sz="3200" spc="15" dirty="0">
                <a:latin typeface="Arial Black" panose="020B0A04020102020204" pitchFamily="34" charset="0"/>
              </a:rPr>
              <a:t>ROB</a:t>
            </a:r>
            <a:r>
              <a:rPr sz="3200" spc="55" dirty="0">
                <a:latin typeface="Arial Black" panose="020B0A04020102020204" pitchFamily="34" charset="0"/>
              </a:rPr>
              <a:t>L</a:t>
            </a:r>
            <a:r>
              <a:rPr sz="3200" spc="-20" dirty="0">
                <a:latin typeface="Arial Black" panose="020B0A04020102020204" pitchFamily="34" charset="0"/>
              </a:rPr>
              <a:t>E</a:t>
            </a:r>
            <a:r>
              <a:rPr sz="3200" spc="20" dirty="0">
                <a:latin typeface="Arial Black" panose="020B0A04020102020204" pitchFamily="34" charset="0"/>
              </a:rPr>
              <a:t>M</a:t>
            </a:r>
            <a:r>
              <a:rPr lang="en-US" sz="3200" spc="20" dirty="0">
                <a:latin typeface="Arial Black" panose="020B0A04020102020204" pitchFamily="34" charset="0"/>
              </a:rPr>
              <a:t> </a:t>
            </a:r>
            <a:r>
              <a:rPr sz="3200" spc="10" dirty="0">
                <a:latin typeface="Arial Black" panose="020B0A04020102020204" pitchFamily="34" charset="0"/>
              </a:rPr>
              <a:t>S</a:t>
            </a:r>
            <a:r>
              <a:rPr sz="3200" spc="-370" dirty="0">
                <a:latin typeface="Arial Black" panose="020B0A04020102020204" pitchFamily="34" charset="0"/>
              </a:rPr>
              <a:t>T</a:t>
            </a:r>
            <a:r>
              <a:rPr sz="3200" spc="-375" dirty="0">
                <a:latin typeface="Arial Black" panose="020B0A04020102020204" pitchFamily="34" charset="0"/>
              </a:rPr>
              <a:t>A</a:t>
            </a:r>
            <a:r>
              <a:rPr sz="3200" spc="15" dirty="0">
                <a:latin typeface="Arial Black" panose="020B0A04020102020204" pitchFamily="34" charset="0"/>
              </a:rPr>
              <a:t>T</a:t>
            </a:r>
            <a:r>
              <a:rPr sz="3200" spc="-10" dirty="0">
                <a:latin typeface="Arial Black" panose="020B0A04020102020204" pitchFamily="34" charset="0"/>
              </a:rPr>
              <a:t>E</a:t>
            </a:r>
            <a:r>
              <a:rPr sz="3200" spc="-20" dirty="0">
                <a:latin typeface="Arial Black" panose="020B0A04020102020204" pitchFamily="34" charset="0"/>
              </a:rPr>
              <a:t>ME</a:t>
            </a:r>
            <a:r>
              <a:rPr sz="3200" spc="10" dirty="0">
                <a:latin typeface="Arial Black" panose="020B0A04020102020204" pitchFamily="34" charset="0"/>
              </a:rPr>
              <a:t>NT</a:t>
            </a:r>
            <a:endParaRPr sz="3200" dirty="0">
              <a:latin typeface="Arial Black" panose="020B0A040201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08455837-7C87-F97C-0288-55C62268C8EC}"/>
              </a:ext>
            </a:extLst>
          </p:cNvPr>
          <p:cNvSpPr txBox="1"/>
          <p:nvPr/>
        </p:nvSpPr>
        <p:spPr>
          <a:xfrm>
            <a:off x="693262" y="2057400"/>
            <a:ext cx="7014528" cy="2308324"/>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The objective of this project is to develop a robust and accurate Facial Emotion Recognition (FER) system using Convolutional Neural Networks (CNNs). The system will be capable of recognizing basic human emotions such as happiness, sadness, anger, surprise, fear, disgust, and neutrality from facial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88710"/>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latin typeface="Arial Black" panose="020B0A04020102020204" pitchFamily="34" charset="0"/>
              </a:rPr>
              <a:t>PROJECT</a:t>
            </a:r>
            <a:r>
              <a:rPr lang="en-US" sz="3200" spc="5" dirty="0">
                <a:latin typeface="Arial Black" panose="020B0A04020102020204" pitchFamily="34" charset="0"/>
              </a:rPr>
              <a:t> </a:t>
            </a:r>
            <a:r>
              <a:rPr sz="3200" spc="-20" dirty="0">
                <a:latin typeface="Arial Black" panose="020B0A04020102020204" pitchFamily="34" charset="0"/>
              </a:rPr>
              <a:t>OVERVIEW</a:t>
            </a:r>
            <a:endParaRPr sz="3200" dirty="0">
              <a:latin typeface="Arial Black" panose="020B0A040201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77D80F-C0BA-37BA-1799-09E5EC301FB1}"/>
              </a:ext>
            </a:extLst>
          </p:cNvPr>
          <p:cNvSpPr txBox="1"/>
          <p:nvPr/>
        </p:nvSpPr>
        <p:spPr>
          <a:xfrm>
            <a:off x="739775" y="1905000"/>
            <a:ext cx="8251825" cy="3046988"/>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Facial Emotion Recognition (FER) is a crucial component in human-computer interaction systems, healthcare applications, and security systems. The ability to accurately detect and recognize human emotions from facial expressions has numerous practical implications. In this project, we aim to develop a Facial Emotion Recognition system using Convolutional Neural Networks (CNNs) to automatically detect and classify human emotions from facial images.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Arial Black" panose="020B0A04020102020204" pitchFamily="34" charset="0"/>
              </a:rPr>
              <a:t>W</a:t>
            </a:r>
            <a:r>
              <a:rPr sz="3600" spc="-20" dirty="0">
                <a:latin typeface="Arial Black" panose="020B0A04020102020204" pitchFamily="34" charset="0"/>
              </a:rPr>
              <a:t>H</a:t>
            </a:r>
            <a:r>
              <a:rPr sz="3600" spc="20" dirty="0">
                <a:latin typeface="Arial Black" panose="020B0A04020102020204" pitchFamily="34" charset="0"/>
              </a:rPr>
              <a:t>O</a:t>
            </a:r>
            <a:r>
              <a:rPr sz="3600" spc="-235" dirty="0">
                <a:latin typeface="Arial Black" panose="020B0A04020102020204" pitchFamily="34" charset="0"/>
              </a:rPr>
              <a:t> </a:t>
            </a:r>
            <a:r>
              <a:rPr sz="3600" spc="-10" dirty="0">
                <a:latin typeface="Arial Black" panose="020B0A04020102020204" pitchFamily="34" charset="0"/>
              </a:rPr>
              <a:t>AR</a:t>
            </a:r>
            <a:r>
              <a:rPr sz="3600" spc="15" dirty="0">
                <a:latin typeface="Arial Black" panose="020B0A04020102020204" pitchFamily="34" charset="0"/>
              </a:rPr>
              <a:t>E</a:t>
            </a:r>
            <a:r>
              <a:rPr sz="3600" spc="-35" dirty="0">
                <a:latin typeface="Arial Black" panose="020B0A04020102020204" pitchFamily="34" charset="0"/>
              </a:rPr>
              <a:t> </a:t>
            </a:r>
            <a:r>
              <a:rPr sz="3600" spc="-10" dirty="0">
                <a:latin typeface="Arial Black" panose="020B0A04020102020204" pitchFamily="34" charset="0"/>
              </a:rPr>
              <a:t>T</a:t>
            </a:r>
            <a:r>
              <a:rPr sz="3600" spc="-15" dirty="0">
                <a:latin typeface="Arial Black" panose="020B0A04020102020204" pitchFamily="34" charset="0"/>
              </a:rPr>
              <a:t>H</a:t>
            </a:r>
            <a:r>
              <a:rPr sz="3600" spc="15" dirty="0">
                <a:latin typeface="Arial Black" panose="020B0A04020102020204" pitchFamily="34" charset="0"/>
              </a:rPr>
              <a:t>E</a:t>
            </a:r>
            <a:r>
              <a:rPr sz="3600" spc="-35" dirty="0">
                <a:latin typeface="Arial Black" panose="020B0A04020102020204" pitchFamily="34" charset="0"/>
              </a:rPr>
              <a:t> </a:t>
            </a:r>
            <a:r>
              <a:rPr sz="3600" spc="-20" dirty="0">
                <a:latin typeface="Arial Black" panose="020B0A04020102020204" pitchFamily="34" charset="0"/>
              </a:rPr>
              <a:t>E</a:t>
            </a:r>
            <a:r>
              <a:rPr sz="3600" spc="30" dirty="0">
                <a:latin typeface="Arial Black" panose="020B0A04020102020204" pitchFamily="34" charset="0"/>
              </a:rPr>
              <a:t>N</a:t>
            </a:r>
            <a:r>
              <a:rPr sz="3600" spc="15" dirty="0">
                <a:latin typeface="Arial Black" panose="020B0A04020102020204" pitchFamily="34" charset="0"/>
              </a:rPr>
              <a:t>D</a:t>
            </a:r>
            <a:r>
              <a:rPr sz="3600" spc="-45" dirty="0">
                <a:latin typeface="Arial Black" panose="020B0A04020102020204" pitchFamily="34" charset="0"/>
              </a:rPr>
              <a:t> </a:t>
            </a:r>
            <a:r>
              <a:rPr sz="3600" dirty="0">
                <a:latin typeface="Arial Black" panose="020B0A04020102020204" pitchFamily="34" charset="0"/>
              </a:rPr>
              <a:t>U</a:t>
            </a:r>
            <a:r>
              <a:rPr sz="3600" spc="10" dirty="0">
                <a:latin typeface="Arial Black" panose="020B0A04020102020204" pitchFamily="34" charset="0"/>
              </a:rPr>
              <a:t>S</a:t>
            </a:r>
            <a:r>
              <a:rPr sz="3600" spc="-25" dirty="0">
                <a:latin typeface="Arial Black" panose="020B0A04020102020204" pitchFamily="34" charset="0"/>
              </a:rPr>
              <a:t>E</a:t>
            </a:r>
            <a:r>
              <a:rPr sz="3600" spc="-10" dirty="0">
                <a:latin typeface="Arial Black" panose="020B0A04020102020204" pitchFamily="34" charset="0"/>
              </a:rPr>
              <a:t>R</a:t>
            </a:r>
            <a:r>
              <a:rPr sz="3600" spc="5" dirty="0">
                <a:latin typeface="Arial Black" panose="020B0A04020102020204" pitchFamily="34" charset="0"/>
              </a:rPr>
              <a:t>S?</a:t>
            </a:r>
            <a:endParaRPr sz="3600" dirty="0">
              <a:latin typeface="Arial Black" panose="020B0A040201020202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FF4C7C6-7DDA-5097-1C6F-E73FDF537AAA}"/>
              </a:ext>
            </a:extLst>
          </p:cNvPr>
          <p:cNvSpPr txBox="1"/>
          <p:nvPr/>
        </p:nvSpPr>
        <p:spPr>
          <a:xfrm>
            <a:off x="723899" y="1828800"/>
            <a:ext cx="9086851" cy="3903954"/>
          </a:xfrm>
          <a:prstGeom prst="rect">
            <a:avLst/>
          </a:prstGeom>
          <a:noFill/>
        </p:spPr>
        <p:txBody>
          <a:bodyPr wrap="square" rtlCol="0">
            <a:spAutoFit/>
          </a:bodyPr>
          <a:lstStyle/>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Human-Computer Interaction (HCI) Researchers and Developers</a:t>
            </a: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Healthcare Professionals</a:t>
            </a: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Educators and Trainers</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Security and Surveillance Personnel</a:t>
            </a: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Market Researchers and Advertisers</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Entertainment and Gaming Industry</a:t>
            </a: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General Public and End-Users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latin typeface="Arial Black" panose="020B0A04020102020204" pitchFamily="34" charset="0"/>
              </a:rPr>
              <a:t>Y</a:t>
            </a:r>
            <a:r>
              <a:rPr sz="2800" spc="10" dirty="0">
                <a:latin typeface="Arial Black" panose="020B0A04020102020204" pitchFamily="34" charset="0"/>
              </a:rPr>
              <a:t>O</a:t>
            </a:r>
            <a:r>
              <a:rPr sz="2800" spc="25" dirty="0">
                <a:latin typeface="Arial Black" panose="020B0A04020102020204" pitchFamily="34" charset="0"/>
              </a:rPr>
              <a:t>U</a:t>
            </a:r>
            <a:r>
              <a:rPr sz="2800" dirty="0">
                <a:latin typeface="Arial Black" panose="020B0A04020102020204" pitchFamily="34" charset="0"/>
              </a:rPr>
              <a:t>R</a:t>
            </a:r>
            <a:r>
              <a:rPr sz="2800" spc="5" dirty="0">
                <a:latin typeface="Arial Black" panose="020B0A04020102020204" pitchFamily="34" charset="0"/>
              </a:rPr>
              <a:t> </a:t>
            </a:r>
            <a:r>
              <a:rPr sz="2800" spc="25" dirty="0">
                <a:latin typeface="Arial Black" panose="020B0A04020102020204" pitchFamily="34" charset="0"/>
              </a:rPr>
              <a:t>S</a:t>
            </a:r>
            <a:r>
              <a:rPr sz="2800" spc="10" dirty="0">
                <a:latin typeface="Arial Black" panose="020B0A04020102020204" pitchFamily="34" charset="0"/>
              </a:rPr>
              <a:t>O</a:t>
            </a:r>
            <a:r>
              <a:rPr sz="2800" spc="25" dirty="0">
                <a:latin typeface="Arial Black" panose="020B0A04020102020204" pitchFamily="34" charset="0"/>
              </a:rPr>
              <a:t>LU</a:t>
            </a:r>
            <a:r>
              <a:rPr sz="2800" spc="-35" dirty="0">
                <a:latin typeface="Arial Black" panose="020B0A04020102020204" pitchFamily="34" charset="0"/>
              </a:rPr>
              <a:t>T</a:t>
            </a:r>
            <a:r>
              <a:rPr sz="2800" spc="-30" dirty="0">
                <a:latin typeface="Arial Black" panose="020B0A04020102020204" pitchFamily="34" charset="0"/>
              </a:rPr>
              <a:t>I</a:t>
            </a:r>
            <a:r>
              <a:rPr sz="2800" spc="10" dirty="0">
                <a:latin typeface="Arial Black" panose="020B0A04020102020204" pitchFamily="34" charset="0"/>
              </a:rPr>
              <a:t>O</a:t>
            </a:r>
            <a:r>
              <a:rPr sz="2800" dirty="0">
                <a:latin typeface="Arial Black" panose="020B0A04020102020204" pitchFamily="34" charset="0"/>
              </a:rPr>
              <a:t>N</a:t>
            </a:r>
            <a:r>
              <a:rPr sz="2800" spc="-345" dirty="0">
                <a:latin typeface="Arial Black" panose="020B0A04020102020204" pitchFamily="34" charset="0"/>
              </a:rPr>
              <a:t> </a:t>
            </a:r>
            <a:r>
              <a:rPr sz="2800" spc="-35" dirty="0">
                <a:latin typeface="Arial Black" panose="020B0A04020102020204" pitchFamily="34" charset="0"/>
              </a:rPr>
              <a:t>A</a:t>
            </a:r>
            <a:r>
              <a:rPr sz="2800" spc="-5" dirty="0">
                <a:latin typeface="Arial Black" panose="020B0A04020102020204" pitchFamily="34" charset="0"/>
              </a:rPr>
              <a:t>N</a:t>
            </a:r>
            <a:r>
              <a:rPr sz="2800" dirty="0">
                <a:latin typeface="Arial Black" panose="020B0A04020102020204" pitchFamily="34" charset="0"/>
              </a:rPr>
              <a:t>D</a:t>
            </a:r>
            <a:r>
              <a:rPr sz="2800" spc="35" dirty="0">
                <a:latin typeface="Arial Black" panose="020B0A04020102020204" pitchFamily="34" charset="0"/>
              </a:rPr>
              <a:t> </a:t>
            </a:r>
            <a:r>
              <a:rPr sz="2800" spc="-30" dirty="0">
                <a:latin typeface="Arial Black" panose="020B0A04020102020204" pitchFamily="34" charset="0"/>
              </a:rPr>
              <a:t>I</a:t>
            </a:r>
            <a:r>
              <a:rPr sz="2800" spc="-35" dirty="0">
                <a:latin typeface="Arial Black" panose="020B0A04020102020204" pitchFamily="34" charset="0"/>
              </a:rPr>
              <a:t>T</a:t>
            </a:r>
            <a:r>
              <a:rPr sz="2800" dirty="0">
                <a:latin typeface="Arial Black" panose="020B0A04020102020204" pitchFamily="34" charset="0"/>
              </a:rPr>
              <a:t>S</a:t>
            </a:r>
            <a:r>
              <a:rPr sz="2800" spc="60" dirty="0">
                <a:latin typeface="Arial Black" panose="020B0A04020102020204" pitchFamily="34" charset="0"/>
              </a:rPr>
              <a:t> </a:t>
            </a:r>
            <a:r>
              <a:rPr sz="2800" spc="-295" dirty="0">
                <a:latin typeface="Arial Black" panose="020B0A04020102020204" pitchFamily="34" charset="0"/>
              </a:rPr>
              <a:t>V</a:t>
            </a:r>
            <a:r>
              <a:rPr sz="2800" spc="-35" dirty="0">
                <a:latin typeface="Arial Black" panose="020B0A04020102020204" pitchFamily="34" charset="0"/>
              </a:rPr>
              <a:t>A</a:t>
            </a:r>
            <a:r>
              <a:rPr sz="2800" spc="25" dirty="0">
                <a:latin typeface="Arial Black" panose="020B0A04020102020204" pitchFamily="34" charset="0"/>
              </a:rPr>
              <a:t>LU</a:t>
            </a:r>
            <a:r>
              <a:rPr sz="2800" dirty="0">
                <a:latin typeface="Arial Black" panose="020B0A04020102020204" pitchFamily="34" charset="0"/>
              </a:rPr>
              <a:t>E</a:t>
            </a:r>
            <a:r>
              <a:rPr sz="2800" spc="-65" dirty="0">
                <a:latin typeface="Arial Black" panose="020B0A04020102020204" pitchFamily="34" charset="0"/>
              </a:rPr>
              <a:t> </a:t>
            </a:r>
            <a:r>
              <a:rPr sz="2800" spc="-15" dirty="0">
                <a:latin typeface="Arial Black" panose="020B0A04020102020204" pitchFamily="34" charset="0"/>
              </a:rPr>
              <a:t>P</a:t>
            </a:r>
            <a:r>
              <a:rPr sz="2800" spc="-30" dirty="0">
                <a:latin typeface="Arial Black" panose="020B0A04020102020204" pitchFamily="34" charset="0"/>
              </a:rPr>
              <a:t>R</a:t>
            </a:r>
            <a:r>
              <a:rPr sz="2800" spc="10" dirty="0">
                <a:latin typeface="Arial Black" panose="020B0A04020102020204" pitchFamily="34" charset="0"/>
              </a:rPr>
              <a:t>O</a:t>
            </a:r>
            <a:r>
              <a:rPr sz="2800" spc="-15" dirty="0">
                <a:latin typeface="Arial Black" panose="020B0A04020102020204" pitchFamily="34" charset="0"/>
              </a:rPr>
              <a:t>P</a:t>
            </a:r>
            <a:r>
              <a:rPr sz="2800" spc="10" dirty="0">
                <a:latin typeface="Arial Black" panose="020B0A04020102020204" pitchFamily="34" charset="0"/>
              </a:rPr>
              <a:t>O</a:t>
            </a:r>
            <a:r>
              <a:rPr sz="2800" spc="25" dirty="0">
                <a:latin typeface="Arial Black" panose="020B0A04020102020204" pitchFamily="34" charset="0"/>
              </a:rPr>
              <a:t>S</a:t>
            </a:r>
            <a:r>
              <a:rPr sz="2800" spc="-30" dirty="0">
                <a:latin typeface="Arial Black" panose="020B0A04020102020204" pitchFamily="34" charset="0"/>
              </a:rPr>
              <a:t>I</a:t>
            </a:r>
            <a:r>
              <a:rPr sz="2800" spc="-35" dirty="0">
                <a:latin typeface="Arial Black" panose="020B0A04020102020204" pitchFamily="34" charset="0"/>
              </a:rPr>
              <a:t>T</a:t>
            </a:r>
            <a:r>
              <a:rPr sz="2800" spc="-30" dirty="0">
                <a:latin typeface="Arial Black" panose="020B0A04020102020204" pitchFamily="34" charset="0"/>
              </a:rPr>
              <a:t>I</a:t>
            </a:r>
            <a:r>
              <a:rPr sz="2800" spc="10" dirty="0">
                <a:latin typeface="Arial Black" panose="020B0A04020102020204" pitchFamily="34" charset="0"/>
              </a:rPr>
              <a:t>O</a:t>
            </a:r>
            <a:r>
              <a:rPr sz="2800" dirty="0">
                <a:latin typeface="Arial Black" panose="020B0A04020102020204" pitchFamily="34" charset="0"/>
              </a:rPr>
              <a:t>N</a:t>
            </a:r>
            <a:endParaRPr sz="2800">
              <a:latin typeface="Arial Black" panose="020B0A04020102020204" pitchFamily="34"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56078FF-2C8B-F2CB-E91E-A5070D89C5AC}"/>
              </a:ext>
            </a:extLst>
          </p:cNvPr>
          <p:cNvSpPr txBox="1"/>
          <p:nvPr/>
        </p:nvSpPr>
        <p:spPr>
          <a:xfrm>
            <a:off x="558165" y="1578780"/>
            <a:ext cx="8677275" cy="4988707"/>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Our solution utilizes state-of-the-art deep learning techniques, specifically Convolutional Neural Networks (CNNs), to accurately recognize and classify human emotions from facial expressions. By leveraging the power of CNNs, our system can learn complex patterns and features from facial images, enabling it to make nuanced and precise emotion predictions in real-time.</a:t>
            </a:r>
          </a:p>
          <a:p>
            <a:endParaRPr lang="en-US" sz="2400" dirty="0">
              <a:latin typeface="Times New Roman" panose="02020603050405020304" pitchFamily="18" charset="0"/>
              <a:cs typeface="Times New Roman" panose="02020603050405020304" pitchFamily="18" charset="0"/>
            </a:endParaRPr>
          </a:p>
          <a:p>
            <a:r>
              <a:rPr lang="en-US" sz="2000" b="1" dirty="0">
                <a:latin typeface="Arial Black" panose="020B0A04020102020204" pitchFamily="34" charset="0"/>
                <a:cs typeface="Times New Roman" panose="02020603050405020304" pitchFamily="18" charset="0"/>
              </a:rPr>
              <a:t>VALUE PROPOSITIONS :</a:t>
            </a: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Accuracy and Reliability</a:t>
            </a: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Real-time Inference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Adaptability and Robustness</a:t>
            </a: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Ethical Considerations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Versatility and Customizability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7946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Arial Black" panose="020B0A04020102020204" pitchFamily="34" charset="0"/>
              </a:rPr>
              <a:t>THE</a:t>
            </a:r>
            <a:r>
              <a:rPr sz="3600" spc="20" dirty="0">
                <a:latin typeface="Arial Black" panose="020B0A04020102020204" pitchFamily="34" charset="0"/>
              </a:rPr>
              <a:t> </a:t>
            </a:r>
            <a:r>
              <a:rPr sz="3600" spc="10" dirty="0">
                <a:latin typeface="Arial Black" panose="020B0A04020102020204" pitchFamily="34" charset="0"/>
              </a:rPr>
              <a:t>WOW</a:t>
            </a:r>
            <a:r>
              <a:rPr sz="3600" spc="85" dirty="0">
                <a:latin typeface="Arial Black" panose="020B0A04020102020204" pitchFamily="34" charset="0"/>
              </a:rPr>
              <a:t> </a:t>
            </a:r>
            <a:r>
              <a:rPr sz="3600" spc="10" dirty="0">
                <a:latin typeface="Arial Black" panose="020B0A04020102020204" pitchFamily="34" charset="0"/>
              </a:rPr>
              <a:t>IN</a:t>
            </a:r>
            <a:r>
              <a:rPr sz="3600" spc="-5" dirty="0">
                <a:latin typeface="Arial Black" panose="020B0A04020102020204" pitchFamily="34" charset="0"/>
              </a:rPr>
              <a:t> </a:t>
            </a:r>
            <a:r>
              <a:rPr sz="3600" spc="15" dirty="0">
                <a:latin typeface="Arial Black" panose="020B0A04020102020204" pitchFamily="34" charset="0"/>
              </a:rPr>
              <a:t>YOUR</a:t>
            </a:r>
            <a:r>
              <a:rPr sz="3600" spc="-10" dirty="0">
                <a:latin typeface="Arial Black" panose="020B0A04020102020204" pitchFamily="34" charset="0"/>
              </a:rPr>
              <a:t> </a:t>
            </a:r>
            <a:r>
              <a:rPr sz="3600" spc="20" dirty="0">
                <a:latin typeface="Arial Black" panose="020B0A04020102020204" pitchFamily="34" charset="0"/>
              </a:rPr>
              <a:t>SOLUTION</a:t>
            </a:r>
            <a:endParaRPr sz="3600">
              <a:latin typeface="Arial Black" panose="020B0A040201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2" name="TextBox 1">
            <a:extLst>
              <a:ext uri="{FF2B5EF4-FFF2-40B4-BE49-F238E27FC236}">
                <a16:creationId xmlns:a16="http://schemas.microsoft.com/office/drawing/2014/main" id="{DF31EA3F-8B2B-F421-E73D-B9ADBA3E7C32}"/>
              </a:ext>
            </a:extLst>
          </p:cNvPr>
          <p:cNvSpPr txBox="1"/>
          <p:nvPr/>
        </p:nvSpPr>
        <p:spPr>
          <a:xfrm>
            <a:off x="739775" y="1828800"/>
            <a:ext cx="7794625" cy="3903504"/>
          </a:xfrm>
          <a:prstGeom prst="rect">
            <a:avLst/>
          </a:prstGeom>
          <a:noFill/>
        </p:spPr>
        <p:txBody>
          <a:bodyPr wrap="square" rtlCol="0">
            <a:spAutoFit/>
          </a:bodyPr>
          <a:lstStyle/>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High Accuracy and Precision</a:t>
            </a: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Real-time Responsiveness</a:t>
            </a:r>
            <a:endParaRPr lang="en-US" sz="2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Adaptability to Diverse Conditions</a:t>
            </a: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Emotionally Intelligent Interactions</a:t>
            </a:r>
            <a:endParaRPr lang="en-US" sz="2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Ethical and Transparent Design</a:t>
            </a: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Seamless Integration and Customization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62000" y="533400"/>
            <a:ext cx="4365625"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Arial Black" panose="020B0A04020102020204" pitchFamily="34" charset="0"/>
                <a:cs typeface="Trebuchet MS"/>
              </a:rPr>
              <a:t>M</a:t>
            </a:r>
            <a:r>
              <a:rPr sz="3600" b="1" dirty="0">
                <a:latin typeface="Arial Black" panose="020B0A04020102020204" pitchFamily="34" charset="0"/>
                <a:cs typeface="Trebuchet MS"/>
              </a:rPr>
              <a:t>O</a:t>
            </a:r>
            <a:r>
              <a:rPr sz="3600" b="1" spc="-15" dirty="0">
                <a:latin typeface="Arial Black" panose="020B0A04020102020204" pitchFamily="34" charset="0"/>
                <a:cs typeface="Trebuchet MS"/>
              </a:rPr>
              <a:t>D</a:t>
            </a:r>
            <a:r>
              <a:rPr sz="3600" b="1" spc="-35" dirty="0">
                <a:latin typeface="Arial Black" panose="020B0A04020102020204" pitchFamily="34" charset="0"/>
                <a:cs typeface="Trebuchet MS"/>
              </a:rPr>
              <a:t>E</a:t>
            </a:r>
            <a:r>
              <a:rPr sz="3600" b="1" spc="-30" dirty="0">
                <a:latin typeface="Arial Black" panose="020B0A04020102020204" pitchFamily="34" charset="0"/>
                <a:cs typeface="Trebuchet MS"/>
              </a:rPr>
              <a:t>LL</a:t>
            </a:r>
            <a:r>
              <a:rPr sz="3600" b="1" spc="-5" dirty="0">
                <a:latin typeface="Arial Black" panose="020B0A04020102020204" pitchFamily="34" charset="0"/>
                <a:cs typeface="Trebuchet MS"/>
              </a:rPr>
              <a:t>I</a:t>
            </a:r>
            <a:r>
              <a:rPr sz="3600" b="1" spc="30" dirty="0">
                <a:latin typeface="Arial Black" panose="020B0A04020102020204" pitchFamily="34" charset="0"/>
                <a:cs typeface="Trebuchet MS"/>
              </a:rPr>
              <a:t>N</a:t>
            </a:r>
            <a:r>
              <a:rPr sz="3600" b="1" spc="5" dirty="0">
                <a:latin typeface="Arial Black" panose="020B0A04020102020204" pitchFamily="34" charset="0"/>
                <a:cs typeface="Trebuchet MS"/>
              </a:rPr>
              <a:t>G</a:t>
            </a:r>
            <a:endParaRPr sz="3600">
              <a:latin typeface="Arial Black" panose="020B0A04020102020204" pitchFamily="34" charset="0"/>
              <a:cs typeface="Trebuchet MS"/>
            </a:endParaRPr>
          </a:p>
        </p:txBody>
      </p:sp>
      <p:sp>
        <p:nvSpPr>
          <p:cNvPr id="2" name="TextBox 1">
            <a:extLst>
              <a:ext uri="{FF2B5EF4-FFF2-40B4-BE49-F238E27FC236}">
                <a16:creationId xmlns:a16="http://schemas.microsoft.com/office/drawing/2014/main" id="{BEE13AC7-7998-DDE8-330E-3590279B6B1F}"/>
              </a:ext>
            </a:extLst>
          </p:cNvPr>
          <p:cNvSpPr txBox="1"/>
          <p:nvPr/>
        </p:nvSpPr>
        <p:spPr>
          <a:xfrm>
            <a:off x="741218" y="1332816"/>
            <a:ext cx="7772400" cy="4653646"/>
          </a:xfrm>
          <a:prstGeom prst="rect">
            <a:avLst/>
          </a:prstGeom>
          <a:noFill/>
        </p:spPr>
        <p:txBody>
          <a:bodyPr wrap="square" rtlCol="0">
            <a:spAutoFit/>
          </a:bodyPr>
          <a:lstStyle/>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Data Preparation</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Designing CNN Architecture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Adding Convolutional Layers</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Adding Pooling Layers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Flattening and Adding Fully Connected Layers</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Output Layer and Activation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Model Compilation</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Training the Model</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Hyperparameter Tuning</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Model Evaluation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386</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Black</vt:lpstr>
      <vt:lpstr>Calibri</vt:lpstr>
      <vt:lpstr>Times New Roman</vt:lpstr>
      <vt:lpstr>Trebuchet MS</vt:lpstr>
      <vt:lpstr>Office Theme</vt:lpstr>
      <vt:lpstr>PowerPoint Presentation</vt:lpstr>
      <vt:lpstr>Facial Emotion Recognition Using CNN – Convolutional Neural Networks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Valliappan V</dc:title>
  <dc:creator>Valliappan V</dc:creator>
  <cp:lastModifiedBy>Valliappan V</cp:lastModifiedBy>
  <cp:revision>3</cp:revision>
  <dcterms:created xsi:type="dcterms:W3CDTF">2024-04-03T04:35:28Z</dcterms:created>
  <dcterms:modified xsi:type="dcterms:W3CDTF">2024-04-05T06:47:13Z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