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6112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4079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620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8103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2031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4782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2777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8521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661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4928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3383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985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8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pimg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pimg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973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2314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2877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矩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0"/>
              <a:ext cx="12192000" cy="6858000"/>
            </a:xfrm>
            <a:prstGeom xmlns:a="http://schemas.openxmlformats.org/drawingml/2006/main" prst="rect"/>
            <a:blipFill xmlns:a="http://schemas.openxmlformats.org/drawingml/2006/main" rotWithShape="1">
              <a:blip xmlns:r="http://schemas.openxmlformats.org/officeDocument/2006/relationships" r:embed="rId2"/>
              <a:stretch/>
            </a:blipFill>
            <a:ln xmlns:a="http://schemas.openxmlformats.org/drawingml/2006/main" w="19050" cmpd="sng" cap="flat">
              <a:noFill/>
              <a:prstDash val="solid"/>
              <a:round/>
            </a:ln>
          </p:spPr>
        </p:sp>
        <p:sp>
          <p:nvSpPr>
            <p:cNvPr id="31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667000"/>
              <a:ext cx="4191000" cy="41910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32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895600"/>
              <a:ext cx="2362200" cy="23622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33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609012" y="5867400"/>
              <a:ext cx="990600" cy="9906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34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609012" y="1676400"/>
              <a:ext cx="2819400" cy="28194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35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7999412" y="8464"/>
              <a:ext cx="1600200" cy="16002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3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010068">
              <a:off x="8490951" y="1797517"/>
              <a:ext cx="3299407" cy="44092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" y="10336"/>
                  </a:moveTo>
                  <a:cubicBezTo>
                    <a:pt x="3749" y="15966"/>
                    <a:pt x="16251" y="21628"/>
                    <a:pt x="21509" y="21600"/>
                  </a:cubicBezTo>
                  <a:cubicBezTo>
                    <a:pt x="21576" y="7993"/>
                    <a:pt x="21533" y="13606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2"/>
                  </a:lnTo>
                  <a:lnTo>
                    <a:pt x="19442" y="2408"/>
                  </a:lnTo>
                  <a:lnTo>
                    <a:pt x="18720" y="3074"/>
                  </a:lnTo>
                  <a:lnTo>
                    <a:pt x="17999" y="3743"/>
                  </a:lnTo>
                  <a:lnTo>
                    <a:pt x="17277" y="4372"/>
                  </a:lnTo>
                  <a:lnTo>
                    <a:pt x="16565" y="4907"/>
                  </a:lnTo>
                  <a:lnTo>
                    <a:pt x="15839" y="5409"/>
                  </a:lnTo>
                  <a:lnTo>
                    <a:pt x="15119" y="5878"/>
                  </a:lnTo>
                  <a:lnTo>
                    <a:pt x="14413" y="6278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3"/>
                  </a:lnTo>
                  <a:lnTo>
                    <a:pt x="11575" y="7552"/>
                  </a:lnTo>
                  <a:lnTo>
                    <a:pt x="10877" y="7781"/>
                  </a:lnTo>
                  <a:lnTo>
                    <a:pt x="10188" y="7952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4" y="8283"/>
                  </a:lnTo>
                  <a:lnTo>
                    <a:pt x="7460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4" y="8283"/>
                  </a:lnTo>
                  <a:lnTo>
                    <a:pt x="4196" y="8181"/>
                  </a:lnTo>
                  <a:lnTo>
                    <a:pt x="3570" y="8083"/>
                  </a:lnTo>
                  <a:lnTo>
                    <a:pt x="2954" y="7981"/>
                  </a:lnTo>
                  <a:lnTo>
                    <a:pt x="2343" y="7817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60" y="8144"/>
                    <a:pt x="123" y="9238"/>
                    <a:pt x="183" y="10336"/>
                  </a:cubicBezTo>
                  <a:close/>
                </a:path>
              </a:pathLst>
            </a:custGeom>
            <a:solidFill xmlns:a="http://schemas.openxmlformats.org/drawingml/2006/main">
              <a:srgbClr val="FFFFFF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3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459506" y="1866405"/>
              <a:ext cx="11277600" cy="4533900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8"/>
                  </a:lnTo>
                  <a:lnTo>
                    <a:pt x="20131" y="552"/>
                  </a:lnTo>
                  <a:lnTo>
                    <a:pt x="19638" y="703"/>
                  </a:lnTo>
                  <a:lnTo>
                    <a:pt x="19149" y="854"/>
                  </a:lnTo>
                  <a:lnTo>
                    <a:pt x="18656" y="998"/>
                  </a:lnTo>
                  <a:lnTo>
                    <a:pt x="18170" y="1119"/>
                  </a:lnTo>
                  <a:lnTo>
                    <a:pt x="17677" y="1232"/>
                  </a:lnTo>
                  <a:lnTo>
                    <a:pt x="17188" y="1338"/>
                  </a:lnTo>
                  <a:lnTo>
                    <a:pt x="16704" y="1429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4" y="1656"/>
                  </a:lnTo>
                  <a:lnTo>
                    <a:pt x="14773" y="1716"/>
                  </a:lnTo>
                  <a:lnTo>
                    <a:pt x="14299" y="1769"/>
                  </a:lnTo>
                  <a:lnTo>
                    <a:pt x="13828" y="1807"/>
                  </a:lnTo>
                  <a:lnTo>
                    <a:pt x="13357" y="1837"/>
                  </a:lnTo>
                  <a:lnTo>
                    <a:pt x="12891" y="1868"/>
                  </a:lnTo>
                  <a:lnTo>
                    <a:pt x="12429" y="1883"/>
                  </a:lnTo>
                  <a:lnTo>
                    <a:pt x="11970" y="1898"/>
                  </a:lnTo>
                  <a:lnTo>
                    <a:pt x="11517" y="1905"/>
                  </a:lnTo>
                  <a:lnTo>
                    <a:pt x="11067" y="1898"/>
                  </a:lnTo>
                  <a:lnTo>
                    <a:pt x="10623" y="1898"/>
                  </a:lnTo>
                  <a:lnTo>
                    <a:pt x="10182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701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09" y="862"/>
                  </a:lnTo>
                  <a:lnTo>
                    <a:pt x="2386" y="726"/>
                  </a:lnTo>
                  <a:lnTo>
                    <a:pt x="1906" y="597"/>
                  </a:lnTo>
                  <a:lnTo>
                    <a:pt x="1480" y="476"/>
                  </a:lnTo>
                  <a:lnTo>
                    <a:pt x="1097" y="363"/>
                  </a:lnTo>
                  <a:lnTo>
                    <a:pt x="772" y="264"/>
                  </a:lnTo>
                  <a:lnTo>
                    <a:pt x="501" y="173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chemeClr val="bg1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3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1587"/>
              <a:ext cx="12192000" cy="685641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 xmlns:a="http://schemas.openxmlformats.org/drawingml/2006/main">
              <a:schemeClr val="bg1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</p:grpSp>
      <p:sp>
        <p:nvSpPr>
          <p:cNvPr id="29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437812" y="0"/>
            <a:ext cx="685800" cy="114300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561110" y="6391837"/>
            <a:ext cx="3859794" cy="3048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000" b="1" i="0">
              <a:solidFill>
                <a:srgbClr val="898989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10653104" y="6391837"/>
            <a:ext cx="990598" cy="3047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1" i="0">
              <a:solidFill>
                <a:srgbClr val="898989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0352541" y="295729"/>
            <a:ext cx="838198" cy="76768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ct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7869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矩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0"/>
              <a:ext cx="12192000" cy="6858000"/>
            </a:xfrm>
            <a:prstGeom xmlns:a="http://schemas.openxmlformats.org/drawingml/2006/main" prst="rect"/>
            <a:blipFill xmlns:a="http://schemas.openxmlformats.org/drawingml/2006/main" rotWithShape="1">
              <a:blip xmlns:r="http://schemas.openxmlformats.org/officeDocument/2006/relationships" r:embed="rId2"/>
              <a:stretch/>
            </a:blipFill>
            <a:ln xmlns:a="http://schemas.openxmlformats.org/drawingml/2006/main" w="19050" cmpd="sng" cap="flat">
              <a:noFill/>
              <a:prstDash val="solid"/>
              <a:round/>
            </a:ln>
          </p:spPr>
        </p:sp>
        <p:sp>
          <p:nvSpPr>
            <p:cNvPr id="57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667000"/>
              <a:ext cx="4191000" cy="41910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8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2895600"/>
              <a:ext cx="2362200" cy="23622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59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609012" y="5867400"/>
              <a:ext cx="990600" cy="9906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60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609012" y="1676400"/>
              <a:ext cx="2819400" cy="28194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61" name="椭圆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7999412" y="8464"/>
              <a:ext cx="1600200" cy="1600200"/>
            </a:xfrm>
            <a:prstGeom xmlns:a="http://schemas.openxmlformats.org/drawingml/2006/main" prst="ellipse"/>
            <a:gradFill xmlns:a="http://schemas.openxmlformats.org/drawingml/2006/main"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xmlns:a="http://schemas.openxmlformats.org/drawingml/2006/main" w="9525" cmpd="sng" cap="flat">
              <a:noFill/>
              <a:prstDash val="solid"/>
              <a:round/>
            </a:ln>
          </p:spPr>
        </p:sp>
        <p:sp>
          <p:nvSpPr>
            <p:cNvPr id="6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21010068">
              <a:off x="8490951" y="1797517"/>
              <a:ext cx="3299407" cy="44092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" y="10336"/>
                  </a:moveTo>
                  <a:cubicBezTo>
                    <a:pt x="3749" y="15966"/>
                    <a:pt x="16251" y="21628"/>
                    <a:pt x="21509" y="21600"/>
                  </a:cubicBezTo>
                  <a:cubicBezTo>
                    <a:pt x="21576" y="7993"/>
                    <a:pt x="21533" y="13606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2"/>
                  </a:lnTo>
                  <a:lnTo>
                    <a:pt x="19442" y="2408"/>
                  </a:lnTo>
                  <a:lnTo>
                    <a:pt x="18720" y="3074"/>
                  </a:lnTo>
                  <a:lnTo>
                    <a:pt x="17999" y="3743"/>
                  </a:lnTo>
                  <a:lnTo>
                    <a:pt x="17277" y="4372"/>
                  </a:lnTo>
                  <a:lnTo>
                    <a:pt x="16565" y="4907"/>
                  </a:lnTo>
                  <a:lnTo>
                    <a:pt x="15839" y="5409"/>
                  </a:lnTo>
                  <a:lnTo>
                    <a:pt x="15119" y="5878"/>
                  </a:lnTo>
                  <a:lnTo>
                    <a:pt x="14413" y="6278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3"/>
                  </a:lnTo>
                  <a:lnTo>
                    <a:pt x="11575" y="7552"/>
                  </a:lnTo>
                  <a:lnTo>
                    <a:pt x="10877" y="7781"/>
                  </a:lnTo>
                  <a:lnTo>
                    <a:pt x="10188" y="7952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4" y="8283"/>
                  </a:lnTo>
                  <a:lnTo>
                    <a:pt x="7460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4" y="8283"/>
                  </a:lnTo>
                  <a:lnTo>
                    <a:pt x="4196" y="8181"/>
                  </a:lnTo>
                  <a:lnTo>
                    <a:pt x="3570" y="8083"/>
                  </a:lnTo>
                  <a:lnTo>
                    <a:pt x="2954" y="7981"/>
                  </a:lnTo>
                  <a:lnTo>
                    <a:pt x="2343" y="7817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60" y="8144"/>
                    <a:pt x="123" y="9238"/>
                    <a:pt x="183" y="10336"/>
                  </a:cubicBezTo>
                  <a:close/>
                </a:path>
              </a:pathLst>
            </a:custGeom>
            <a:solidFill xmlns:a="http://schemas.openxmlformats.org/drawingml/2006/main">
              <a:srgbClr val="FFFFFF">
                <a:alpha val="20000"/>
              </a:srgbClr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6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459506" y="1866405"/>
              <a:ext cx="11277600" cy="4533900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8"/>
                  </a:lnTo>
                  <a:lnTo>
                    <a:pt x="20131" y="552"/>
                  </a:lnTo>
                  <a:lnTo>
                    <a:pt x="19638" y="703"/>
                  </a:lnTo>
                  <a:lnTo>
                    <a:pt x="19149" y="854"/>
                  </a:lnTo>
                  <a:lnTo>
                    <a:pt x="18656" y="998"/>
                  </a:lnTo>
                  <a:lnTo>
                    <a:pt x="18170" y="1119"/>
                  </a:lnTo>
                  <a:lnTo>
                    <a:pt x="17677" y="1232"/>
                  </a:lnTo>
                  <a:lnTo>
                    <a:pt x="17188" y="1338"/>
                  </a:lnTo>
                  <a:lnTo>
                    <a:pt x="16704" y="1429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4" y="1656"/>
                  </a:lnTo>
                  <a:lnTo>
                    <a:pt x="14773" y="1716"/>
                  </a:lnTo>
                  <a:lnTo>
                    <a:pt x="14299" y="1769"/>
                  </a:lnTo>
                  <a:lnTo>
                    <a:pt x="13828" y="1807"/>
                  </a:lnTo>
                  <a:lnTo>
                    <a:pt x="13357" y="1837"/>
                  </a:lnTo>
                  <a:lnTo>
                    <a:pt x="12891" y="1868"/>
                  </a:lnTo>
                  <a:lnTo>
                    <a:pt x="12429" y="1883"/>
                  </a:lnTo>
                  <a:lnTo>
                    <a:pt x="11970" y="1898"/>
                  </a:lnTo>
                  <a:lnTo>
                    <a:pt x="11517" y="1905"/>
                  </a:lnTo>
                  <a:lnTo>
                    <a:pt x="11067" y="1898"/>
                  </a:lnTo>
                  <a:lnTo>
                    <a:pt x="10623" y="1898"/>
                  </a:lnTo>
                  <a:lnTo>
                    <a:pt x="10182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701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09" y="862"/>
                  </a:lnTo>
                  <a:lnTo>
                    <a:pt x="2386" y="726"/>
                  </a:lnTo>
                  <a:lnTo>
                    <a:pt x="1906" y="597"/>
                  </a:lnTo>
                  <a:lnTo>
                    <a:pt x="1480" y="476"/>
                  </a:lnTo>
                  <a:lnTo>
                    <a:pt x="1097" y="363"/>
                  </a:lnTo>
                  <a:lnTo>
                    <a:pt x="772" y="264"/>
                  </a:lnTo>
                  <a:lnTo>
                    <a:pt x="501" y="173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chemeClr val="bg1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  <p:sp>
          <p:nvSpPr>
            <p:cNvPr id="6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1587"/>
              <a:ext cx="12192000" cy="685641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 xmlns:a="http://schemas.openxmlformats.org/drawingml/2006/main">
              <a:schemeClr val="bg1"/>
            </a:solidFill>
            <a:ln xmlns:a="http://schemas.openxmlformats.org/drawingml/2006/main" cmpd="sng" cap="flat">
              <a:noFill/>
              <a:prstDash val="solid"/>
              <a:round/>
            </a:ln>
          </p:spPr>
        </p:sp>
      </p:grpSp>
      <p:sp>
        <p:nvSpPr>
          <p:cNvPr id="5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437812" y="0"/>
            <a:ext cx="685800" cy="114300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154954" y="973668"/>
            <a:ext cx="8761413" cy="7069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10653104" y="6391837"/>
            <a:ext cx="990598" cy="3047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561110" y="6391837"/>
            <a:ext cx="3859794" cy="3048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52541" y="295729"/>
            <a:ext cx="838198" cy="76768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ct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 spc="1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8769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4359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6659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434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6329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896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9871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010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9885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pimg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"/>
          <p:cNvGrpSpPr>
            <a:grpSpLocks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"/>
            <p:cNvSpPr>
              <a:spLocks/>
            </p:cNvSpPr>
            <p:nvPr/>
          </p:nvSpPr>
          <p:spPr>
            <a:xfrm rot="0">
              <a:off x="0" y="0"/>
              <a:ext cx="12192000" cy="6858000"/>
            </a:xfrm>
            <a:prstGeom prst="rect"/>
            <a:blipFill rotWithShape="1">
              <a:blip r:embed="rId1"/>
              <a:stretch/>
            </a:blipFill>
            <a:ln w="19050" cmpd="sng" cap="flat">
              <a:noFill/>
              <a:prstDash val="solid"/>
              <a:round/>
            </a:ln>
          </p:spPr>
        </p:sp>
        <p:sp>
          <p:nvSpPr>
            <p:cNvPr id="3" name="椭圆"/>
            <p:cNvSpPr>
              <a:spLocks/>
            </p:cNvSpPr>
            <p:nvPr/>
          </p:nvSpPr>
          <p:spPr>
            <a:xfrm rot="0">
              <a:off x="0" y="2667000"/>
              <a:ext cx="4191000" cy="4191000"/>
            </a:xfrm>
            <a:prstGeom prst="ellipse"/>
            <a:gradFill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4" name="椭圆"/>
            <p:cNvSpPr>
              <a:spLocks/>
            </p:cNvSpPr>
            <p:nvPr/>
          </p:nvSpPr>
          <p:spPr>
            <a:xfrm rot="0">
              <a:off x="0" y="2895600"/>
              <a:ext cx="2362200" cy="2362200"/>
            </a:xfrm>
            <a:prstGeom prst="ellipse"/>
            <a:gradFill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5" name="椭圆"/>
            <p:cNvSpPr>
              <a:spLocks/>
            </p:cNvSpPr>
            <p:nvPr/>
          </p:nvSpPr>
          <p:spPr>
            <a:xfrm rot="0">
              <a:off x="8609012" y="5867400"/>
              <a:ext cx="990600" cy="990600"/>
            </a:xfrm>
            <a:prstGeom prst="ellipse"/>
            <a:gradFill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6" name="椭圆"/>
            <p:cNvSpPr>
              <a:spLocks/>
            </p:cNvSpPr>
            <p:nvPr/>
          </p:nvSpPr>
          <p:spPr>
            <a:xfrm rot="0">
              <a:off x="8609012" y="1676400"/>
              <a:ext cx="2819400" cy="2819400"/>
            </a:xfrm>
            <a:prstGeom prst="ellipse"/>
            <a:gradFill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7" name="椭圆"/>
            <p:cNvSpPr>
              <a:spLocks/>
            </p:cNvSpPr>
            <p:nvPr/>
          </p:nvSpPr>
          <p:spPr>
            <a:xfrm rot="0">
              <a:off x="7999412" y="8464"/>
              <a:ext cx="1600200" cy="1600200"/>
            </a:xfrm>
            <a:prstGeom prst="ellipse"/>
            <a:gradFill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21010068">
              <a:off x="8490951" y="1797517"/>
              <a:ext cx="3299407" cy="44092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" y="10336"/>
                  </a:moveTo>
                  <a:cubicBezTo>
                    <a:pt x="3749" y="15966"/>
                    <a:pt x="16251" y="21628"/>
                    <a:pt x="21509" y="21600"/>
                  </a:cubicBezTo>
                  <a:cubicBezTo>
                    <a:pt x="21576" y="7993"/>
                    <a:pt x="21533" y="13606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2"/>
                  </a:lnTo>
                  <a:lnTo>
                    <a:pt x="19442" y="2408"/>
                  </a:lnTo>
                  <a:lnTo>
                    <a:pt x="18720" y="3074"/>
                  </a:lnTo>
                  <a:lnTo>
                    <a:pt x="17999" y="3743"/>
                  </a:lnTo>
                  <a:lnTo>
                    <a:pt x="17277" y="4372"/>
                  </a:lnTo>
                  <a:lnTo>
                    <a:pt x="16565" y="4907"/>
                  </a:lnTo>
                  <a:lnTo>
                    <a:pt x="15839" y="5409"/>
                  </a:lnTo>
                  <a:lnTo>
                    <a:pt x="15119" y="5878"/>
                  </a:lnTo>
                  <a:lnTo>
                    <a:pt x="14413" y="6278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3"/>
                  </a:lnTo>
                  <a:lnTo>
                    <a:pt x="11575" y="7552"/>
                  </a:lnTo>
                  <a:lnTo>
                    <a:pt x="10877" y="7781"/>
                  </a:lnTo>
                  <a:lnTo>
                    <a:pt x="10188" y="7952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4" y="8283"/>
                  </a:lnTo>
                  <a:lnTo>
                    <a:pt x="7460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4" y="8283"/>
                  </a:lnTo>
                  <a:lnTo>
                    <a:pt x="4196" y="8181"/>
                  </a:lnTo>
                  <a:lnTo>
                    <a:pt x="3570" y="8083"/>
                  </a:lnTo>
                  <a:lnTo>
                    <a:pt x="2954" y="7981"/>
                  </a:lnTo>
                  <a:lnTo>
                    <a:pt x="2343" y="7817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60" y="8144"/>
                    <a:pt x="123" y="9238"/>
                    <a:pt x="183" y="1033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459506" y="1866405"/>
              <a:ext cx="11277600" cy="453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8"/>
                  </a:lnTo>
                  <a:lnTo>
                    <a:pt x="20131" y="552"/>
                  </a:lnTo>
                  <a:lnTo>
                    <a:pt x="19638" y="703"/>
                  </a:lnTo>
                  <a:lnTo>
                    <a:pt x="19149" y="854"/>
                  </a:lnTo>
                  <a:lnTo>
                    <a:pt x="18656" y="998"/>
                  </a:lnTo>
                  <a:lnTo>
                    <a:pt x="18170" y="1119"/>
                  </a:lnTo>
                  <a:lnTo>
                    <a:pt x="17677" y="1232"/>
                  </a:lnTo>
                  <a:lnTo>
                    <a:pt x="17188" y="1338"/>
                  </a:lnTo>
                  <a:lnTo>
                    <a:pt x="16704" y="1429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4" y="1656"/>
                  </a:lnTo>
                  <a:lnTo>
                    <a:pt x="14773" y="1716"/>
                  </a:lnTo>
                  <a:lnTo>
                    <a:pt x="14299" y="1769"/>
                  </a:lnTo>
                  <a:lnTo>
                    <a:pt x="13828" y="1807"/>
                  </a:lnTo>
                  <a:lnTo>
                    <a:pt x="13357" y="1837"/>
                  </a:lnTo>
                  <a:lnTo>
                    <a:pt x="12891" y="1868"/>
                  </a:lnTo>
                  <a:lnTo>
                    <a:pt x="12429" y="1883"/>
                  </a:lnTo>
                  <a:lnTo>
                    <a:pt x="11970" y="1898"/>
                  </a:lnTo>
                  <a:lnTo>
                    <a:pt x="11517" y="1905"/>
                  </a:lnTo>
                  <a:lnTo>
                    <a:pt x="11067" y="1898"/>
                  </a:lnTo>
                  <a:lnTo>
                    <a:pt x="10623" y="1898"/>
                  </a:lnTo>
                  <a:lnTo>
                    <a:pt x="10182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701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09" y="862"/>
                  </a:lnTo>
                  <a:lnTo>
                    <a:pt x="2386" y="726"/>
                  </a:lnTo>
                  <a:lnTo>
                    <a:pt x="1906" y="597"/>
                  </a:lnTo>
                  <a:lnTo>
                    <a:pt x="1480" y="476"/>
                  </a:lnTo>
                  <a:lnTo>
                    <a:pt x="1097" y="363"/>
                  </a:lnTo>
                  <a:lnTo>
                    <a:pt x="772" y="264"/>
                  </a:lnTo>
                  <a:lnTo>
                    <a:pt x="501" y="173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 rot="0">
              <a:off x="0" y="1587"/>
              <a:ext cx="12192000" cy="685641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>
              <a:schemeClr val="bg1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1154954" y="2603500"/>
            <a:ext cx="8761413" cy="3416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dt" idx="2"/>
          </p:nvPr>
        </p:nvSpPr>
        <p:spPr>
          <a:xfrm rot="0">
            <a:off x="10653104" y="6391837"/>
            <a:ext cx="990598" cy="3047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1" i="0">
                <a:solidFill>
                  <a:schemeClr val="accent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9/9/2024</a:t>
            </a:fld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ftr" idx="3"/>
          </p:nvPr>
        </p:nvSpPr>
        <p:spPr>
          <a:xfrm rot="0">
            <a:off x="561110" y="6391837"/>
            <a:ext cx="3859794" cy="3048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00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 rot="0">
            <a:off x="10437812" y="0"/>
            <a:ext cx="685800" cy="1143000"/>
          </a:xfrm>
          <a:prstGeom prst="rect"/>
          <a:solidFill>
            <a:schemeClr val="accent1"/>
          </a:solidFill>
          <a:ln w="9525" cmpd="sng" cap="flat">
            <a:noFill/>
            <a:prstDash val="solid"/>
            <a:round/>
          </a:ln>
          <a:effectLst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10352541" y="295729"/>
            <a:ext cx="838198" cy="7676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 spc="1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7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b="0" i="0" kern="1200">
          <a:solidFill>
            <a:schemeClr val="bg2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40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1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3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noGrp="1"/>
          </p:cNvSpPr>
          <p:nvPr>
            <p:ph type="ctrTitle"/>
          </p:nvPr>
        </p:nvSpPr>
        <p:spPr>
          <a:xfrm rot="0">
            <a:off x="-828676" y="489822"/>
            <a:ext cx="11049001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1200" cap="none" spc="0" baseline="0">
                <a:solidFill>
                  <a:srgbClr val="0F0F0F"/>
                </a:solidFill>
                <a:latin typeface="Algerian" pitchFamily="82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sng" strike="noStrike" kern="1200" cap="none" spc="0" baseline="0">
                <a:solidFill>
                  <a:srgbClr val="0F0F0F"/>
                </a:solidFill>
                <a:latin typeface="Algerian" pitchFamily="82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sng" strike="noStrike" kern="1200" cap="none" spc="0" baseline="0">
                <a:solidFill>
                  <a:srgbClr val="0F0F0F"/>
                </a:solidFill>
                <a:latin typeface="Algerian" pitchFamily="8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sng" strike="noStrike" kern="1200" cap="none" spc="15" baseline="0">
              <a:solidFill>
                <a:schemeClr val="tx1"/>
              </a:solidFill>
              <a:latin typeface="Algerian" pitchFamily="82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ldNum" idx="7"/>
          </p:nvPr>
        </p:nvSpPr>
        <p:spPr>
          <a:xfrm rot="0">
            <a:off x="10352541" y="894505"/>
            <a:ext cx="838198" cy="16891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8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STUDENT NAME: 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Valli M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REGISTER NO:312219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941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DEPARTMENT:B,COM(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GENERAL)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COLLEGE: PERI 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COLLEGE OF ARTS AND SCIENCE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 NM 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ID: </a:t>
            </a: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entury Gothic" pitchFamily="0" charset="0"/>
                <a:ea typeface="宋体" pitchFamily="0" charset="0"/>
                <a:cs typeface="Century Gothic" pitchFamily="0" charset="0"/>
              </a:rPr>
              <a:t>D4FDA6DCD59A76EB5AA45774D43418D9</a:t>
            </a:r>
            <a:endParaRPr lang="zh-CN" altLang="en-US" sz="2400" b="1" i="1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2573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762000" y="753741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bg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bg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bg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bg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bg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bg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bg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bg2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bg2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矩形"/>
          <p:cNvSpPr>
            <a:spLocks/>
          </p:cNvSpPr>
          <p:nvPr/>
        </p:nvSpPr>
        <p:spPr>
          <a:xfrm rot="0">
            <a:off x="1016544" y="2120949"/>
            <a:ext cx="9058185" cy="2520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Use PivotTables for Advanced Analysis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 can dynamically summarize and analyze your data: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Select Your Data Range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Go to Insert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&gt;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Configure PivotTable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Rows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Project Name or Department.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Columns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Performance Metrics.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Values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Average or Count of Performance Metrics.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016542" y="4737050"/>
            <a:ext cx="8517981" cy="1453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Incorporate Conditional Formatting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Highlight key performance metrics: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Select Cells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Highlight the range of performance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Conditional Formatting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Go to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Home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&gt;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&gt;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Color           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Scales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or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Bars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to apply formatting based on performance values.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1561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486408"/>
            <a:ext cx="2437130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none" spc="-4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none" spc="-40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L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TS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8" name="图片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C8A4FC"/>
            </a:duotone>
          </a:blip>
          <a:stretch>
            <a:fillRect/>
          </a:stretch>
        </p:blipFill>
        <p:spPr>
          <a:xfrm rot="0">
            <a:off x="1781173" y="2292357"/>
            <a:ext cx="6753225" cy="4350196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44696939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685800" y="2667000"/>
            <a:ext cx="11125200" cy="3672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  <a:endParaRPr lang="en-US" altLang="zh-CN" sz="1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Organization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  <a:endParaRPr lang="en-US" altLang="zh-CN" sz="1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 Tables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Develop summary tables to aggregate data by projects and departments. This helps in understanding overall performance trends and making comparisons.</a:t>
            </a:r>
            <a:endParaRPr lang="en-US" altLang="zh-CN" sz="1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Visualization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  <a:endParaRPr lang="en-US" altLang="zh-CN" sz="1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4598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6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7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PROJECT</a:t>
            </a:r>
            <a:r>
              <a:rPr lang="en-US" altLang="zh-CN" sz="4250" b="0" i="0" u="none" strike="noStrike" kern="1200" cap="none" spc="-8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TITLE</a:t>
            </a:r>
            <a:endParaRPr lang="zh-CN" altLang="en-US" sz="425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/>
          </p:nvPr>
        </p:nvSpPr>
        <p:spPr>
          <a:xfrm rot="0">
            <a:off x="10352541" y="627806"/>
            <a:ext cx="838198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2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grpSp>
        <p:nvGrpSpPr>
          <p:cNvPr id="85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9622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0" y="-32467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5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739774" y="509974"/>
            <a:ext cx="235712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4000" b="0" i="0" u="none" strike="noStrike" kern="1200" cap="none" spc="-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G</a:t>
            </a:r>
            <a:r>
              <a:rPr lang="en-US" altLang="zh-CN" sz="40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400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N</a:t>
            </a:r>
            <a:r>
              <a:rPr lang="en-US" altLang="zh-CN" sz="40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DA</a:t>
            </a:r>
            <a:endParaRPr lang="zh-CN" altLang="en-US" sz="40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/>
          </p:nvPr>
        </p:nvSpPr>
        <p:spPr>
          <a:xfrm rot="0">
            <a:off x="10352541" y="627806"/>
            <a:ext cx="838198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3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797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834071" y="-65660"/>
            <a:ext cx="5636895" cy="19596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P</a:t>
            </a: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ROB</a:t>
            </a:r>
            <a:r>
              <a:rPr lang="en-US" altLang="zh-CN" sz="4250" b="0" i="0" u="none" strike="noStrike" kern="1200" cap="none" spc="5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L</a:t>
            </a: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M</a:t>
            </a:r>
            <a:r>
              <a:rPr lang="en-US" altLang="zh-CN" sz="425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	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4250" b="0" i="0" u="none" strike="noStrike" kern="1200" cap="none" spc="-37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none" spc="-37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4250" b="0" i="0" u="none" strike="noStrike" kern="1200" cap="none" spc="-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4250" b="0" i="0" u="none" strike="noStrike" kern="1200" cap="none" spc="-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ME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NT</a:t>
            </a:r>
            <a:endParaRPr lang="zh-CN" altLang="en-US" sz="425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sldNum"/>
          </p:nvPr>
        </p:nvSpPr>
        <p:spPr>
          <a:xfrm rot="0">
            <a:off x="10352541" y="627806"/>
            <a:ext cx="838198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4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矩形"/>
          <p:cNvSpPr>
            <a:spLocks/>
          </p:cNvSpPr>
          <p:nvPr/>
        </p:nvSpPr>
        <p:spPr>
          <a:xfrm rot="0">
            <a:off x="1066800" y="2610534"/>
            <a:ext cx="6653939" cy="3577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2214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 rot="0">
            <a:off x="7924800" y="1709946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643618" y="1051299"/>
            <a:ext cx="5147582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000" b="1" i="0" u="sng" strike="noStrike" kern="1200" cap="none" spc="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PROJECT</a:t>
            </a:r>
            <a:r>
              <a:rPr lang="en-US" altLang="zh-CN" sz="4000" b="1" i="0" u="sng" strike="noStrike" kern="1200" cap="none" spc="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 </a:t>
            </a:r>
            <a:r>
              <a:rPr lang="en-US" altLang="zh-CN" sz="4000" b="1" i="0" u="sng" strike="noStrike" kern="1200" cap="none" spc="-2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OVERVI</a:t>
            </a:r>
            <a:r>
              <a:rPr lang="en-US" altLang="zh-CN" sz="4000" b="1" i="0" u="sng" strike="noStrike" kern="1200" cap="none" spc="-2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EW</a:t>
            </a:r>
            <a:endParaRPr lang="zh-CN" altLang="en-US" sz="4250" b="1" i="0" u="sng" strike="noStrike" kern="1200" cap="none" spc="0" baseline="0">
              <a:solidFill>
                <a:schemeClr val="bg2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sp>
        <p:nvSpPr>
          <p:cNvPr id="124" name="文本框"/>
          <p:cNvSpPr>
            <a:spLocks noGrp="1"/>
          </p:cNvSpPr>
          <p:nvPr>
            <p:ph type="sldNum"/>
          </p:nvPr>
        </p:nvSpPr>
        <p:spPr>
          <a:xfrm rot="0">
            <a:off x="10352541" y="627806"/>
            <a:ext cx="838198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5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矩形"/>
          <p:cNvSpPr>
            <a:spLocks/>
          </p:cNvSpPr>
          <p:nvPr/>
        </p:nvSpPr>
        <p:spPr>
          <a:xfrm rot="0">
            <a:off x="1081088" y="2316680"/>
            <a:ext cx="7924800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summary of a project overview for data analytics using MS Excel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Title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Data Analytics using MS Excel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Objective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leverage MS Excel's data analytics capabilities to extract insights, identify trends, and inform business decisions..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aims to demonstrate the power of MS Excel in data analytics, providing actionable insights to drive informed business decisions.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3388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838200" y="914400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1" u="sng" strike="noStrike" kern="1200" cap="none" spc="2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W</a:t>
            </a:r>
            <a:r>
              <a:rPr lang="en-US" altLang="zh-CN" sz="3200" b="1" i="1" u="sng" strike="noStrike" kern="1200" cap="none" spc="-2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H</a:t>
            </a:r>
            <a:r>
              <a:rPr lang="en-US" altLang="zh-CN" sz="3200" b="1" i="1" u="sng" strike="noStrike" kern="1200" cap="none" spc="2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O</a:t>
            </a:r>
            <a:r>
              <a:rPr lang="en-US" altLang="zh-CN" sz="3200" b="1" i="1" u="sng" strike="noStrike" kern="1200" cap="none" spc="-23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 </a:t>
            </a:r>
            <a:r>
              <a:rPr lang="en-US" altLang="zh-CN" sz="3200" b="1" i="1" u="sng" strike="noStrike" kern="1200" cap="none" spc="-1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AR</a:t>
            </a:r>
            <a:r>
              <a:rPr lang="en-US" altLang="zh-CN" sz="3200" b="1" i="1" u="sng" strike="noStrike" kern="1200" cap="none" spc="1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E</a:t>
            </a:r>
            <a:r>
              <a:rPr lang="en-US" altLang="zh-CN" sz="3200" b="1" i="1" u="sng" strike="noStrike" kern="1200" cap="none" spc="-3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 </a:t>
            </a:r>
            <a:r>
              <a:rPr lang="en-US" altLang="zh-CN" sz="3200" b="1" i="1" u="sng" strike="noStrike" kern="1200" cap="none" spc="-1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T</a:t>
            </a:r>
            <a:r>
              <a:rPr lang="en-US" altLang="zh-CN" sz="3200" b="1" i="1" u="sng" strike="noStrike" kern="1200" cap="none" spc="-1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H</a:t>
            </a:r>
            <a:r>
              <a:rPr lang="en-US" altLang="zh-CN" sz="3200" b="1" i="1" u="sng" strike="noStrike" kern="1200" cap="none" spc="1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E</a:t>
            </a:r>
            <a:r>
              <a:rPr lang="en-US" altLang="zh-CN" sz="3200" b="1" i="1" u="sng" strike="noStrike" kern="1200" cap="none" spc="-3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 </a:t>
            </a:r>
            <a:r>
              <a:rPr lang="en-US" altLang="zh-CN" sz="3200" b="1" i="1" u="sng" strike="noStrike" kern="1200" cap="none" spc="-2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E</a:t>
            </a:r>
            <a:r>
              <a:rPr lang="en-US" altLang="zh-CN" sz="3200" b="1" i="1" u="sng" strike="noStrike" kern="1200" cap="none" spc="3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N</a:t>
            </a:r>
            <a:r>
              <a:rPr lang="en-US" altLang="zh-CN" sz="3200" b="1" i="1" u="sng" strike="noStrike" kern="1200" cap="none" spc="1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D</a:t>
            </a:r>
            <a:r>
              <a:rPr lang="en-US" altLang="zh-CN" sz="3200" b="1" i="1" u="sng" strike="noStrike" kern="1200" cap="none" spc="-4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 </a:t>
            </a:r>
            <a:r>
              <a:rPr lang="en-US" altLang="zh-CN" sz="3200" b="1" i="1" u="sng" strike="noStrike" kern="1200" cap="none" spc="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U</a:t>
            </a:r>
            <a:r>
              <a:rPr lang="en-US" altLang="zh-CN" sz="3200" b="1" i="1" u="sng" strike="noStrike" kern="1200" cap="none" spc="1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S</a:t>
            </a:r>
            <a:r>
              <a:rPr lang="en-US" altLang="zh-CN" sz="3200" b="1" i="1" u="sng" strike="noStrike" kern="1200" cap="none" spc="-2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E</a:t>
            </a:r>
            <a:r>
              <a:rPr lang="en-US" altLang="zh-CN" sz="3200" b="1" i="1" u="sng" strike="noStrike" kern="1200" cap="none" spc="-10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R</a:t>
            </a:r>
            <a:r>
              <a:rPr lang="en-US" altLang="zh-CN" sz="3200" b="1" i="1" u="sng" strike="noStrike" kern="1200" cap="none" spc="5" baseline="0">
                <a:solidFill>
                  <a:schemeClr val="bg2"/>
                </a:solidFill>
                <a:latin typeface="Algerian" pitchFamily="82" charset="0"/>
                <a:ea typeface="宋体" pitchFamily="0" charset="0"/>
                <a:cs typeface="Lucida Sans"/>
              </a:rPr>
              <a:t>S?</a:t>
            </a:r>
            <a:endParaRPr lang="zh-CN" altLang="en-US" sz="3200" b="1" i="1" u="sng" strike="noStrike" kern="1200" cap="none" spc="0" baseline="0">
              <a:solidFill>
                <a:schemeClr val="bg2"/>
              </a:solidFill>
              <a:latin typeface="Algerian" pitchFamily="82" charset="0"/>
              <a:ea typeface="宋体" pitchFamily="0" charset="0"/>
              <a:cs typeface="Lucida Sans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sldNum"/>
          </p:nvPr>
        </p:nvSpPr>
        <p:spPr>
          <a:xfrm rot="0">
            <a:off x="10352541" y="627806"/>
            <a:ext cx="838198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6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矩形"/>
          <p:cNvSpPr>
            <a:spLocks/>
          </p:cNvSpPr>
          <p:nvPr/>
        </p:nvSpPr>
        <p:spPr>
          <a:xfrm rot="0">
            <a:off x="1371600" y="2828835"/>
            <a:ext cx="6098719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6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</a:t>
            </a:r>
            <a:endParaRPr lang="en-US" altLang="zh-CN" sz="36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entury Gothic" pitchFamily="0" charset="0"/>
              </a:rPr>
              <a:t>Employer</a:t>
            </a:r>
            <a:endParaRPr lang="en-US" altLang="zh-CN" sz="3200" b="1" i="1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entury Gothic" pitchFamily="0" charset="0"/>
              </a:rPr>
              <a:t>Organization</a:t>
            </a:r>
            <a:endParaRPr lang="en-US" altLang="zh-CN" sz="3200" b="1" i="1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entury Gothic" pitchFamily="0" charset="0"/>
              </a:rPr>
              <a:t>Firm</a:t>
            </a:r>
            <a:endParaRPr lang="zh-CN" altLang="en-US" sz="3200" b="1" i="1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25704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曲线"/>
          <p:cNvSpPr>
            <a:spLocks/>
          </p:cNvSpPr>
          <p:nvPr/>
        </p:nvSpPr>
        <p:spPr>
          <a:xfrm rot="0">
            <a:off x="10352541" y="43719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10262052" y="5740873"/>
            <a:ext cx="180974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 rot="0">
            <a:off x="589415" y="852079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U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none" spc="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none" spc="-34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none" spc="-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D</a:t>
            </a:r>
            <a:r>
              <a:rPr lang="en-US" altLang="zh-CN" sz="3600" b="0" i="0" u="none" strike="noStrike" kern="1200" cap="none" spc="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none" spc="6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none" spc="-29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V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LU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3600" b="0" i="0" u="none" strike="noStrike" kern="1200" cap="none" spc="-6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0" i="0" u="none" strike="noStrike" kern="1200" cap="none" spc="-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R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-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P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2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none" spc="-3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3600" b="0" i="0" u="none" strike="noStrike" kern="1200" cap="none" spc="-3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I</a:t>
            </a:r>
            <a:r>
              <a:rPr lang="en-US" altLang="zh-CN" sz="360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</a:t>
            </a: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N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39" name="文本框"/>
          <p:cNvSpPr>
            <a:spLocks noGrp="1"/>
          </p:cNvSpPr>
          <p:nvPr>
            <p:ph type="sldNum"/>
          </p:nvPr>
        </p:nvSpPr>
        <p:spPr>
          <a:xfrm rot="0">
            <a:off x="10352541" y="627806"/>
            <a:ext cx="838198" cy="4356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ct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800" b="0" i="0" u="none" strike="noStrike" kern="1200" cap="none" spc="1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7</a:t>
            </a:fld>
            <a:endParaRPr lang="zh-CN" altLang="en-US" sz="2800" b="0" i="0" u="none" strike="noStrike" kern="1200" cap="none" spc="10" baseline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矩形"/>
          <p:cNvSpPr>
            <a:spLocks/>
          </p:cNvSpPr>
          <p:nvPr/>
        </p:nvSpPr>
        <p:spPr>
          <a:xfrm rot="0">
            <a:off x="2819400" y="2752786"/>
            <a:ext cx="6098719" cy="36442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in Excel allows you to selectively display and analyze specific subsets of data based on criteria, enabling focused insights and streamlined data management.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Groups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in Excel help organize and manage data by allowing users to collapse or expand sections of related rows or columns, facilitating better data navigation and analysis.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Excel is a powerful tool that summarizes, analyzes, and presents large datasets by organizing data into rows, columns, and values for dynamic and interactive reporting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9422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1154954" y="973668"/>
            <a:ext cx="8761413" cy="706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Dataset Description</a:t>
            </a:r>
            <a:endParaRPr lang="zh-CN" altLang="en-US" sz="360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371599" y="2209800"/>
            <a:ext cx="8761413" cy="3615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There is 5 features in employee dataset.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"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," "Revenue," "Expenses," "Profit," and "Market Share" to clearly present and compare metrics for each unit.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Apply conditional formatting to highlight high or low performance scores for better visualization.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employee rating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Number Format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Ensure that the Rating column is formatted to show numbers or a rating scale if applicable.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8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gender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:Create a summary table to analyze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levels by gender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 This table will help you visualize the data more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effectively.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8106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THE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WOW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"</a:t>
            </a:r>
            <a:r>
              <a:rPr lang="en-US" altLang="zh-CN" sz="4250" b="0" i="0" u="none" strike="noStrike" kern="1200" cap="none" spc="8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IN</a:t>
            </a:r>
            <a:r>
              <a:rPr lang="en-US" altLang="zh-CN" sz="4250" b="0" i="0" u="none" strike="noStrike" kern="1200" cap="none" spc="-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15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OUR</a:t>
            </a:r>
            <a:r>
              <a:rPr lang="en-US" altLang="zh-CN" sz="4250" b="0" i="0" u="none" strike="noStrike" kern="1200" cap="none" spc="-1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250" b="0" i="0" u="none" strike="noStrike" kern="1200" cap="none" spc="2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SOLUTION</a:t>
            </a:r>
            <a:endParaRPr lang="zh-CN" altLang="en-US" sz="4250" b="0" i="0" u="none" strike="noStrike" kern="1200" cap="none" spc="0" baseline="0">
              <a:solidFill>
                <a:schemeClr val="bg2"/>
              </a:solidFill>
              <a:latin typeface="Century Gothic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3049361" y="2959170"/>
            <a:ext cx="6098719" cy="1177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: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IFS (Z8-5”VERY HIGH”28-4,”HIGH”,28&gt;3,”MED”,TRUE,”LOW”)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92151"/>
      </p:ext>
    </p:extLst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Ion Boardroom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255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14</cp:revision>
  <dcterms:created xsi:type="dcterms:W3CDTF">2024-03-29T15:07:22Z</dcterms:created>
  <dcterms:modified xsi:type="dcterms:W3CDTF">2024-09-09T05:34:30Z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