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5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7BE0A6D-0C03-44AB-8E69-1A94915B1AD9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3B68EC3-CAA9-45A6-B323-062B2F816A5E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</p:spPr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A311909-2F7A-43D8-A095-06F7AAA91FD2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</p:spPr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40E79A1-837D-491A-8FAE-664C6B263504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</p:spPr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0500594-DABC-4291-932B-9AE4B4637812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</p:spPr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53D4A7E-2440-48D9-BA26-B153E2E251F2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</p:spPr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8561EAA-DFAC-45BE-AF5B-D2DF84FAB9F6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040" cy="4007880"/>
          </a:xfrm>
          <a:prstGeom prst="rect">
            <a:avLst/>
          </a:prstGeom>
        </p:spPr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FCF2C84-4375-44FE-B97F-6D5AA6BD0965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040" cy="4007880"/>
          </a:xfrm>
          <a:prstGeom prst="rect">
            <a:avLst/>
          </a:prstGeom>
        </p:spPr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6068471-38ED-4F02-821B-8EB83A4F92C6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</p:spPr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4262D24-7B70-4479-A4ED-9BF71B505C8E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</p:spPr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B1456E8-8AB6-41E0-A7FC-CEA090E0B27C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F5A296D-9595-43BE-8A9B-7A459DEE002E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</p:spPr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18E4ECF-A19F-4FEC-94B6-FCA044D6B102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</p:spPr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FD405E5-A6AB-4F79-B01D-FFFA0A6A665C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</p:spPr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009080" y="475560"/>
            <a:ext cx="7414560" cy="13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Revue de Projet </a:t>
            </a:r>
            <a:br/>
            <a:endParaRPr b="0" lang="fr-FR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37080" y="3888000"/>
            <a:ext cx="230256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Christophe Vallot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Raspberry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48360" y="12960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Lancement script démarrage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123" name="Image 3" descr=""/>
          <p:cNvPicPr/>
          <p:nvPr/>
        </p:nvPicPr>
        <p:blipFill>
          <a:blip r:embed="rId1"/>
          <a:stretch/>
        </p:blipFill>
        <p:spPr>
          <a:xfrm>
            <a:off x="1026000" y="2869560"/>
            <a:ext cx="5884920" cy="166536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1008000" y="2389680"/>
            <a:ext cx="4246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/etc/systemd/system/MqttScript.service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-28800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Api_rest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73080" y="432000"/>
            <a:ext cx="309456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fr-FR" sz="1500" spc="-1" strike="noStrike">
                <a:solidFill>
                  <a:srgbClr val="000000"/>
                </a:solidFill>
                <a:latin typeface="Arial"/>
                <a:ea typeface="Microsoft YaHei"/>
              </a:rPr>
              <a:t>Connections à la base de donnée                    (data_base.php)                                                                                                               </a:t>
            </a:r>
            <a:endParaRPr b="0" lang="fr-FR" sz="15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3024000" y="1080000"/>
            <a:ext cx="4544640" cy="439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-28800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Api_rest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600000" y="504000"/>
            <a:ext cx="309456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fr-FR" sz="1500" spc="-1" strike="noStrike">
                <a:solidFill>
                  <a:srgbClr val="000000"/>
                </a:solidFill>
                <a:latin typeface="Arial"/>
                <a:ea typeface="Microsoft YaHei"/>
              </a:rPr>
              <a:t>Gestion de l’électrovanne via l’api     </a:t>
            </a: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fr-FR" sz="1500" spc="-1" strike="noStrike">
                <a:solidFill>
                  <a:srgbClr val="000000"/>
                </a:solidFill>
                <a:latin typeface="Arial"/>
                <a:ea typeface="Microsoft YaHei"/>
              </a:rPr>
              <a:t>                </a:t>
            </a:r>
            <a:r>
              <a:rPr b="0" lang="fr-FR" sz="1500" spc="-1" strike="noStrike">
                <a:solidFill>
                  <a:srgbClr val="000000"/>
                </a:solidFill>
                <a:latin typeface="Arial"/>
                <a:ea typeface="Microsoft YaHei"/>
              </a:rPr>
              <a:t>	</a:t>
            </a:r>
            <a:r>
              <a:rPr b="0" lang="fr-FR" sz="1500" spc="-1" strike="noStrike">
                <a:solidFill>
                  <a:srgbClr val="000000"/>
                </a:solidFill>
                <a:latin typeface="Arial"/>
                <a:ea typeface="Microsoft YaHei"/>
              </a:rPr>
              <a:t>      </a:t>
            </a:r>
            <a:r>
              <a:rPr b="0" lang="fr-FR" sz="1500" spc="-1" strike="noStrike">
                <a:solidFill>
                  <a:srgbClr val="000000"/>
                </a:solidFill>
                <a:latin typeface="Arial"/>
                <a:ea typeface="Microsoft YaHei"/>
              </a:rPr>
              <a:t>(Mqtt.php)                                                                                                               </a:t>
            </a:r>
            <a:endParaRPr b="0" lang="fr-FR" sz="15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4032000" y="1296000"/>
            <a:ext cx="2589840" cy="400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-28800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Api_rest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72000" y="600480"/>
            <a:ext cx="2879640" cy="69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fr-FR" sz="1500" spc="-1" strike="noStrike">
                <a:solidFill>
                  <a:srgbClr val="000000"/>
                </a:solidFill>
                <a:latin typeface="Arial"/>
                <a:ea typeface="Microsoft YaHei"/>
              </a:rPr>
              <a:t>encodage des données en json</a:t>
            </a: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fr-FR" sz="1500" spc="-1" strike="noStrike">
                <a:solidFill>
                  <a:srgbClr val="000000"/>
                </a:solidFill>
                <a:latin typeface="Arial"/>
                <a:ea typeface="Microsoft YaHei"/>
              </a:rPr>
              <a:t>                   </a:t>
            </a:r>
            <a:r>
              <a:rPr b="0" lang="fr-FR" sz="1500" spc="-1" strike="noStrike">
                <a:solidFill>
                  <a:srgbClr val="000000"/>
                </a:solidFill>
                <a:latin typeface="Arial"/>
                <a:ea typeface="Microsoft YaHei"/>
              </a:rPr>
              <a:t>(api.php)                                            </a:t>
            </a:r>
            <a:endParaRPr b="0" lang="fr-FR" sz="1500" spc="-1" strike="noStrike">
              <a:latin typeface="Arial"/>
            </a:endParaRPr>
          </a:p>
        </p:txBody>
      </p:sp>
      <p:pic>
        <p:nvPicPr>
          <p:cNvPr id="133" name="Image 5" descr=""/>
          <p:cNvPicPr/>
          <p:nvPr/>
        </p:nvPicPr>
        <p:blipFill>
          <a:blip r:embed="rId1"/>
          <a:stretch/>
        </p:blipFill>
        <p:spPr>
          <a:xfrm>
            <a:off x="6482520" y="3816000"/>
            <a:ext cx="1725120" cy="1256760"/>
          </a:xfrm>
          <a:prstGeom prst="rect">
            <a:avLst/>
          </a:prstGeom>
          <a:ln>
            <a:noFill/>
          </a:ln>
        </p:spPr>
      </p:pic>
      <p:pic>
        <p:nvPicPr>
          <p:cNvPr id="134" name="Image 6" descr=""/>
          <p:cNvPicPr/>
          <p:nvPr/>
        </p:nvPicPr>
        <p:blipFill>
          <a:blip r:embed="rId2"/>
          <a:stretch/>
        </p:blipFill>
        <p:spPr>
          <a:xfrm>
            <a:off x="936000" y="4176000"/>
            <a:ext cx="4606920" cy="15300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3"/>
          <a:stretch/>
        </p:blipFill>
        <p:spPr>
          <a:xfrm>
            <a:off x="1664640" y="1528200"/>
            <a:ext cx="6543000" cy="199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Raspberry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936000" y="1368000"/>
            <a:ext cx="345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Dashboard NodeRed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216000" y="1872000"/>
            <a:ext cx="4535640" cy="227304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rcRect l="0" t="3897" r="0" b="0"/>
          <a:stretch/>
        </p:blipFill>
        <p:spPr>
          <a:xfrm>
            <a:off x="5616000" y="2016000"/>
            <a:ext cx="3100680" cy="176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Reste a faire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76000" y="1171800"/>
            <a:ext cx="8279640" cy="40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Réalisation de la maquette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Coupure en cas de fuite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Test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ESP8266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Branchement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Communication MQTT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Compte l’eau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État électrovanne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ESP8266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Branchement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2400" spc="-1" strike="noStrike">
              <a:latin typeface="Arial"/>
            </a:endParaRPr>
          </a:p>
        </p:txBody>
      </p:sp>
      <p:pic>
        <p:nvPicPr>
          <p:cNvPr id="88" name="Picture 2" descr="C:\Users\snir\Desktop\eau\ESP8266\Branchement.png"/>
          <p:cNvPicPr/>
          <p:nvPr/>
        </p:nvPicPr>
        <p:blipFill>
          <a:blip r:embed="rId1"/>
          <a:stretch/>
        </p:blipFill>
        <p:spPr>
          <a:xfrm>
            <a:off x="792000" y="2150280"/>
            <a:ext cx="2851200" cy="224136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4574160" y="1944000"/>
            <a:ext cx="5145480" cy="237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ESP8266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Compter les litres d’eau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24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080000" y="4032000"/>
            <a:ext cx="7272000" cy="112176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1087200" y="2946240"/>
            <a:ext cx="6472440" cy="65340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3"/>
          <a:stretch/>
        </p:blipFill>
        <p:spPr>
          <a:xfrm>
            <a:off x="1152000" y="2061000"/>
            <a:ext cx="3398400" cy="47808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936000" y="1800000"/>
            <a:ext cx="316764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Déclaration des variables globales :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936000" y="2736000"/>
            <a:ext cx="151164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Dans la fonction setup :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864000" y="3799800"/>
            <a:ext cx="280764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La fonction qui compte le nombre de litre :</a:t>
            </a:r>
            <a:endParaRPr b="0" lang="fr-F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ESP8266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État de l’électrovanne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2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080000" y="2304000"/>
            <a:ext cx="5759640" cy="258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ESP8266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Communication MQTT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24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087560" y="2032200"/>
            <a:ext cx="2035080" cy="69768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1080000" y="3456000"/>
            <a:ext cx="3527640" cy="141552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936000" y="1800000"/>
            <a:ext cx="237564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Librairie et information de connections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864000" y="3168000"/>
            <a:ext cx="316764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Fonction de connections au broker MQTT</a:t>
            </a:r>
            <a:endParaRPr b="0" lang="fr-FR" sz="10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1087560" y="2714040"/>
            <a:ext cx="2512080" cy="17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ESP8266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Communication MQTT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24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864000" y="2234880"/>
            <a:ext cx="3815640" cy="356760"/>
          </a:xfrm>
          <a:prstGeom prst="rect">
            <a:avLst/>
          </a:prstGeom>
          <a:ln>
            <a:noFill/>
          </a:ln>
        </p:spPr>
      </p:pic>
      <p:sp>
        <p:nvSpPr>
          <p:cNvPr id="111" name="CustomShape 3"/>
          <p:cNvSpPr/>
          <p:nvPr/>
        </p:nvSpPr>
        <p:spPr>
          <a:xfrm>
            <a:off x="648000" y="1872000"/>
            <a:ext cx="316764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Envoie donnée en mqtt</a:t>
            </a:r>
            <a:endParaRPr b="0" lang="fr-FR" sz="10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6516720" y="2520000"/>
            <a:ext cx="2410920" cy="2749680"/>
          </a:xfrm>
          <a:prstGeom prst="rect">
            <a:avLst/>
          </a:prstGeom>
          <a:ln>
            <a:noFill/>
          </a:ln>
        </p:spPr>
      </p:pic>
      <p:sp>
        <p:nvSpPr>
          <p:cNvPr id="113" name="CustomShape 4"/>
          <p:cNvSpPr/>
          <p:nvPr/>
        </p:nvSpPr>
        <p:spPr>
          <a:xfrm>
            <a:off x="6336000" y="1728000"/>
            <a:ext cx="388656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Reception des données en MQTT</a:t>
            </a:r>
            <a:endParaRPr b="0" lang="fr-FR" sz="10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6584040" y="2047320"/>
            <a:ext cx="1479600" cy="18432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4"/>
          <a:stretch/>
        </p:blipFill>
        <p:spPr>
          <a:xfrm>
            <a:off x="6552000" y="2160000"/>
            <a:ext cx="1223640" cy="14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Raspberry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77080" y="153648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Script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Api REST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Dashboard node red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Raspberry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Script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288000" y="1972440"/>
            <a:ext cx="9144000" cy="220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</TotalTime>
  <Application>LibreOffice/6.3.3.2$Windows_X86_64 LibreOffice_project/a64200df03143b798afd1ec74a12ab50359878ed</Application>
  <Words>228</Words>
  <Paragraphs>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2020-02-17T17:22:18Z</dcterms:created>
  <dc:creator>Jeffo2</dc:creator>
  <dc:description/>
  <dc:language>fr-FR</dc:language>
  <cp:lastModifiedBy/>
  <dcterms:modified xsi:type="dcterms:W3CDTF">2020-03-08T19:57:53Z</dcterms:modified>
  <cp:revision>36</cp:revision>
  <dc:subject/>
  <dc:title>Diagramme de cas d’utilisation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Personnalisé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