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5" r:id="rId20"/>
    <p:sldId id="283" r:id="rId21"/>
    <p:sldId id="281" r:id="rId22"/>
    <p:sldId id="259" r:id="rId23"/>
  </p:sldIdLst>
  <p:sldSz cx="12192000" cy="6858000"/>
  <p:notesSz cx="6858000" cy="9144000"/>
  <p:embeddedFontLst>
    <p:embeddedFont>
      <p:font typeface="French Script MT" panose="03020402040607040605" pitchFamily="66" charset="0"/>
      <p:regular r:id="rId25"/>
    </p:embeddedFon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Tw Cen MT" panose="020B0602020104020603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ndar mummala" initials="mm" lastIdx="1" clrIdx="0">
    <p:extLst>
      <p:ext uri="{19B8F6BF-5375-455C-9EA6-DF929625EA0E}">
        <p15:presenceInfo xmlns:p15="http://schemas.microsoft.com/office/powerpoint/2012/main" userId="d3cc03f5ba839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6F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37D51-9A54-459E-84FC-CE5A5366A774}" type="doc">
      <dgm:prSet loTypeId="urn:microsoft.com/office/officeart/2005/8/layout/list1" loCatId="list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AU"/>
        </a:p>
      </dgm:t>
    </dgm:pt>
    <dgm:pt modelId="{BBA241DB-4A93-45AE-8875-22486BB8EB94}">
      <dgm:prSet phldrT="[Text]" custT="1"/>
      <dgm:spPr>
        <a:solidFill>
          <a:srgbClr val="002060"/>
        </a:solidFill>
      </dgm:spPr>
      <dgm:t>
        <a:bodyPr/>
        <a:lstStyle/>
        <a:p>
          <a:pPr algn="ctr"/>
          <a:endParaRPr lang="en-AU" sz="2800" dirty="0"/>
        </a:p>
        <a:p>
          <a:pPr algn="ctr"/>
          <a:endParaRPr lang="en-AU" sz="2800" b="1" u="sng" dirty="0"/>
        </a:p>
        <a:p>
          <a:pPr algn="ctr"/>
          <a:r>
            <a:rPr lang="en-AU" sz="4400" b="1" u="sng" dirty="0">
              <a:latin typeface="Tw Cen MT" panose="020B0602020104020603" pitchFamily="34" charset="0"/>
              <a:cs typeface="Arabic Typesetting" panose="03020402040406030203" pitchFamily="66" charset="-78"/>
            </a:rPr>
            <a:t>Problem Statement</a:t>
          </a:r>
        </a:p>
        <a:p>
          <a:pPr algn="ctr"/>
          <a:r>
            <a:rPr lang="en-AU" sz="2000" b="1" dirty="0">
              <a:latin typeface="Tw Cen MT" panose="020B0602020104020603" pitchFamily="34" charset="0"/>
              <a:cs typeface="Arabic Typesetting" panose="03020402040406030203" pitchFamily="66" charset="-78"/>
            </a:rPr>
            <a:t>Finding right place for comfortable stay within the budget</a:t>
          </a:r>
          <a:endParaRPr lang="en-AU" sz="2000" b="1" dirty="0">
            <a:latin typeface="Tw Cen MT" panose="020B0602020104020603" pitchFamily="34" charset="0"/>
          </a:endParaRPr>
        </a:p>
        <a:p>
          <a:pPr algn="ctr"/>
          <a:endParaRPr lang="en-AU" sz="2800" dirty="0"/>
        </a:p>
        <a:p>
          <a:pPr algn="l"/>
          <a:endParaRPr lang="en-AU" sz="4100" dirty="0"/>
        </a:p>
      </dgm:t>
    </dgm:pt>
    <dgm:pt modelId="{41C81CFD-E85F-474C-82D3-EA773F3FC938}" type="parTrans" cxnId="{3FF56DE0-5EAA-4B7D-9BD9-90152FB8D43E}">
      <dgm:prSet/>
      <dgm:spPr/>
      <dgm:t>
        <a:bodyPr/>
        <a:lstStyle/>
        <a:p>
          <a:endParaRPr lang="en-AU"/>
        </a:p>
      </dgm:t>
    </dgm:pt>
    <dgm:pt modelId="{9A5F6957-CBAC-453F-B751-119FFCC374B3}" type="sibTrans" cxnId="{3FF56DE0-5EAA-4B7D-9BD9-90152FB8D43E}">
      <dgm:prSet/>
      <dgm:spPr/>
      <dgm:t>
        <a:bodyPr/>
        <a:lstStyle/>
        <a:p>
          <a:endParaRPr lang="en-AU"/>
        </a:p>
      </dgm:t>
    </dgm:pt>
    <dgm:pt modelId="{BF3D23AB-6CD1-4380-B648-B91A80B4914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/>
          <a:r>
            <a:rPr lang="en-AU" sz="4400" b="1" u="sng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0"/>
              <a:cs typeface="Arabic Typesetting" panose="03020402040406030203" pitchFamily="66" charset="-78"/>
            </a:rPr>
            <a:t>Objective</a:t>
          </a:r>
        </a:p>
        <a:p>
          <a:pPr algn="ctr"/>
          <a:r>
            <a:rPr lang="en-AU" sz="2000" b="1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  <a:cs typeface="Arabic Typesetting" panose="03020402040406030203" pitchFamily="66" charset="-78"/>
            </a:rPr>
            <a:t>Price Analysis on OYO Hotels based on Cities, Reviews and Star ratings</a:t>
          </a:r>
          <a:endParaRPr lang="en-AU" sz="2000" b="1" dirty="0">
            <a:solidFill>
              <a:schemeClr val="accent6">
                <a:lumMod val="50000"/>
              </a:schemeClr>
            </a:solidFill>
            <a:latin typeface="Tw Cen MT" panose="020B0602020104020603" pitchFamily="34" charset="0"/>
          </a:endParaRPr>
        </a:p>
      </dgm:t>
    </dgm:pt>
    <dgm:pt modelId="{7A817140-33B4-4897-937E-5E8C77D4E96D}" type="parTrans" cxnId="{3F9CEA20-8409-453B-92FE-8974B1A958CE}">
      <dgm:prSet/>
      <dgm:spPr/>
      <dgm:t>
        <a:bodyPr/>
        <a:lstStyle/>
        <a:p>
          <a:endParaRPr lang="en-AU"/>
        </a:p>
      </dgm:t>
    </dgm:pt>
    <dgm:pt modelId="{E45DC5DF-879A-4A4C-A263-F4BE8059C696}" type="sibTrans" cxnId="{3F9CEA20-8409-453B-92FE-8974B1A958CE}">
      <dgm:prSet/>
      <dgm:spPr/>
      <dgm:t>
        <a:bodyPr/>
        <a:lstStyle/>
        <a:p>
          <a:endParaRPr lang="en-AU"/>
        </a:p>
      </dgm:t>
    </dgm:pt>
    <dgm:pt modelId="{62C834AB-6803-4E56-99D8-E37E8CD77465}" type="pres">
      <dgm:prSet presAssocID="{33D37D51-9A54-459E-84FC-CE5A5366A774}" presName="linear" presStyleCnt="0">
        <dgm:presLayoutVars>
          <dgm:dir/>
          <dgm:animLvl val="lvl"/>
          <dgm:resizeHandles val="exact"/>
        </dgm:presLayoutVars>
      </dgm:prSet>
      <dgm:spPr/>
    </dgm:pt>
    <dgm:pt modelId="{2138F8ED-3368-4D0D-88E8-79DE27BB58B7}" type="pres">
      <dgm:prSet presAssocID="{BBA241DB-4A93-45AE-8875-22486BB8EB94}" presName="parentLin" presStyleCnt="0"/>
      <dgm:spPr/>
    </dgm:pt>
    <dgm:pt modelId="{20E10A61-E6ED-4159-BDBF-ECE2D45DC915}" type="pres">
      <dgm:prSet presAssocID="{BBA241DB-4A93-45AE-8875-22486BB8EB94}" presName="parentLeftMargin" presStyleLbl="node1" presStyleIdx="0" presStyleCnt="2"/>
      <dgm:spPr/>
    </dgm:pt>
    <dgm:pt modelId="{9CD8FB8E-B180-405D-978E-2CB87FB51EF3}" type="pres">
      <dgm:prSet presAssocID="{BBA241DB-4A93-45AE-8875-22486BB8EB94}" presName="parentText" presStyleLbl="node1" presStyleIdx="0" presStyleCnt="2" custScaleX="128453" custScaleY="112273" custLinFactNeighborX="45216" custLinFactNeighborY="-882">
        <dgm:presLayoutVars>
          <dgm:chMax val="0"/>
          <dgm:bulletEnabled val="1"/>
        </dgm:presLayoutVars>
      </dgm:prSet>
      <dgm:spPr/>
    </dgm:pt>
    <dgm:pt modelId="{C10C68E0-9DAE-4EEF-AD31-1861A727FA21}" type="pres">
      <dgm:prSet presAssocID="{BBA241DB-4A93-45AE-8875-22486BB8EB94}" presName="negativeSpace" presStyleCnt="0"/>
      <dgm:spPr/>
    </dgm:pt>
    <dgm:pt modelId="{AB62D243-F70F-4B21-A930-8A625B375691}" type="pres">
      <dgm:prSet presAssocID="{BBA241DB-4A93-45AE-8875-22486BB8EB94}" presName="childText" presStyleLbl="conFgAcc1" presStyleIdx="0" presStyleCnt="2">
        <dgm:presLayoutVars>
          <dgm:bulletEnabled val="1"/>
        </dgm:presLayoutVars>
      </dgm:prSet>
      <dgm:spPr/>
    </dgm:pt>
    <dgm:pt modelId="{13FDF8AD-7046-44F1-883E-84F112AECBCE}" type="pres">
      <dgm:prSet presAssocID="{9A5F6957-CBAC-453F-B751-119FFCC374B3}" presName="spaceBetweenRectangles" presStyleCnt="0"/>
      <dgm:spPr/>
    </dgm:pt>
    <dgm:pt modelId="{F065D8D8-CD49-4E38-962F-3DE9A64E40E8}" type="pres">
      <dgm:prSet presAssocID="{BF3D23AB-6CD1-4380-B648-B91A80B49143}" presName="parentLin" presStyleCnt="0"/>
      <dgm:spPr/>
    </dgm:pt>
    <dgm:pt modelId="{3EFAD363-400E-41D5-8D0D-66F6214E8EA4}" type="pres">
      <dgm:prSet presAssocID="{BF3D23AB-6CD1-4380-B648-B91A80B49143}" presName="parentLeftMargin" presStyleLbl="node1" presStyleIdx="0" presStyleCnt="2"/>
      <dgm:spPr/>
    </dgm:pt>
    <dgm:pt modelId="{9C06637A-9AFE-4753-A95D-F09DC242498D}" type="pres">
      <dgm:prSet presAssocID="{BF3D23AB-6CD1-4380-B648-B91A80B49143}" presName="parentText" presStyleLbl="node1" presStyleIdx="1" presStyleCnt="2" custScaleX="129355" custScaleY="112273" custLinFactNeighborX="38902" custLinFactNeighborY="3530">
        <dgm:presLayoutVars>
          <dgm:chMax val="0"/>
          <dgm:bulletEnabled val="1"/>
        </dgm:presLayoutVars>
      </dgm:prSet>
      <dgm:spPr/>
    </dgm:pt>
    <dgm:pt modelId="{F46F5BA7-A3D0-48EA-8CB6-A3220A5D9ECC}" type="pres">
      <dgm:prSet presAssocID="{BF3D23AB-6CD1-4380-B648-B91A80B49143}" presName="negativeSpace" presStyleCnt="0"/>
      <dgm:spPr/>
    </dgm:pt>
    <dgm:pt modelId="{5326FCB0-0E81-41D4-958F-32621AF023BD}" type="pres">
      <dgm:prSet presAssocID="{BF3D23AB-6CD1-4380-B648-B91A80B491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1226E17-00A6-49F3-85C5-DDEF60969E80}" type="presOf" srcId="{BF3D23AB-6CD1-4380-B648-B91A80B49143}" destId="{3EFAD363-400E-41D5-8D0D-66F6214E8EA4}" srcOrd="0" destOrd="0" presId="urn:microsoft.com/office/officeart/2005/8/layout/list1"/>
    <dgm:cxn modelId="{F6D3501C-2C1F-4126-9DF8-A27E179B3652}" type="presOf" srcId="{BBA241DB-4A93-45AE-8875-22486BB8EB94}" destId="{20E10A61-E6ED-4159-BDBF-ECE2D45DC915}" srcOrd="0" destOrd="0" presId="urn:microsoft.com/office/officeart/2005/8/layout/list1"/>
    <dgm:cxn modelId="{3F9CEA20-8409-453B-92FE-8974B1A958CE}" srcId="{33D37D51-9A54-459E-84FC-CE5A5366A774}" destId="{BF3D23AB-6CD1-4380-B648-B91A80B49143}" srcOrd="1" destOrd="0" parTransId="{7A817140-33B4-4897-937E-5E8C77D4E96D}" sibTransId="{E45DC5DF-879A-4A4C-A263-F4BE8059C696}"/>
    <dgm:cxn modelId="{2D507FAA-4A6F-4B22-95AB-4D81B61D7920}" type="presOf" srcId="{BBA241DB-4A93-45AE-8875-22486BB8EB94}" destId="{9CD8FB8E-B180-405D-978E-2CB87FB51EF3}" srcOrd="1" destOrd="0" presId="urn:microsoft.com/office/officeart/2005/8/layout/list1"/>
    <dgm:cxn modelId="{B21987CF-1DF1-4191-85D1-11CFF1764D70}" type="presOf" srcId="{BF3D23AB-6CD1-4380-B648-B91A80B49143}" destId="{9C06637A-9AFE-4753-A95D-F09DC242498D}" srcOrd="1" destOrd="0" presId="urn:microsoft.com/office/officeart/2005/8/layout/list1"/>
    <dgm:cxn modelId="{29EFF4D6-58E4-4EB1-A486-2838D4329DB2}" type="presOf" srcId="{33D37D51-9A54-459E-84FC-CE5A5366A774}" destId="{62C834AB-6803-4E56-99D8-E37E8CD77465}" srcOrd="0" destOrd="0" presId="urn:microsoft.com/office/officeart/2005/8/layout/list1"/>
    <dgm:cxn modelId="{3FF56DE0-5EAA-4B7D-9BD9-90152FB8D43E}" srcId="{33D37D51-9A54-459E-84FC-CE5A5366A774}" destId="{BBA241DB-4A93-45AE-8875-22486BB8EB94}" srcOrd="0" destOrd="0" parTransId="{41C81CFD-E85F-474C-82D3-EA773F3FC938}" sibTransId="{9A5F6957-CBAC-453F-B751-119FFCC374B3}"/>
    <dgm:cxn modelId="{0DA03480-01A3-4733-8EF8-83C68309BEE4}" type="presParOf" srcId="{62C834AB-6803-4E56-99D8-E37E8CD77465}" destId="{2138F8ED-3368-4D0D-88E8-79DE27BB58B7}" srcOrd="0" destOrd="0" presId="urn:microsoft.com/office/officeart/2005/8/layout/list1"/>
    <dgm:cxn modelId="{3810B5B5-557A-41ED-9698-FAA48DEA97CD}" type="presParOf" srcId="{2138F8ED-3368-4D0D-88E8-79DE27BB58B7}" destId="{20E10A61-E6ED-4159-BDBF-ECE2D45DC915}" srcOrd="0" destOrd="0" presId="urn:microsoft.com/office/officeart/2005/8/layout/list1"/>
    <dgm:cxn modelId="{3F43E99B-2521-4210-8561-64F2E25D0892}" type="presParOf" srcId="{2138F8ED-3368-4D0D-88E8-79DE27BB58B7}" destId="{9CD8FB8E-B180-405D-978E-2CB87FB51EF3}" srcOrd="1" destOrd="0" presId="urn:microsoft.com/office/officeart/2005/8/layout/list1"/>
    <dgm:cxn modelId="{53652404-E00D-4230-AC26-2E08F45FFCC1}" type="presParOf" srcId="{62C834AB-6803-4E56-99D8-E37E8CD77465}" destId="{C10C68E0-9DAE-4EEF-AD31-1861A727FA21}" srcOrd="1" destOrd="0" presId="urn:microsoft.com/office/officeart/2005/8/layout/list1"/>
    <dgm:cxn modelId="{89E63261-DAE2-44D4-8442-CAAE85C1DE75}" type="presParOf" srcId="{62C834AB-6803-4E56-99D8-E37E8CD77465}" destId="{AB62D243-F70F-4B21-A930-8A625B375691}" srcOrd="2" destOrd="0" presId="urn:microsoft.com/office/officeart/2005/8/layout/list1"/>
    <dgm:cxn modelId="{59F3FB04-E10D-4B71-873E-0378B491695F}" type="presParOf" srcId="{62C834AB-6803-4E56-99D8-E37E8CD77465}" destId="{13FDF8AD-7046-44F1-883E-84F112AECBCE}" srcOrd="3" destOrd="0" presId="urn:microsoft.com/office/officeart/2005/8/layout/list1"/>
    <dgm:cxn modelId="{A4E5CCD7-6907-4D9D-A98C-773E48FD65BB}" type="presParOf" srcId="{62C834AB-6803-4E56-99D8-E37E8CD77465}" destId="{F065D8D8-CD49-4E38-962F-3DE9A64E40E8}" srcOrd="4" destOrd="0" presId="urn:microsoft.com/office/officeart/2005/8/layout/list1"/>
    <dgm:cxn modelId="{4D09683D-AE60-4371-B21F-16F838D40DB6}" type="presParOf" srcId="{F065D8D8-CD49-4E38-962F-3DE9A64E40E8}" destId="{3EFAD363-400E-41D5-8D0D-66F6214E8EA4}" srcOrd="0" destOrd="0" presId="urn:microsoft.com/office/officeart/2005/8/layout/list1"/>
    <dgm:cxn modelId="{A4E48CBE-D12F-4086-B845-2B89E766293F}" type="presParOf" srcId="{F065D8D8-CD49-4E38-962F-3DE9A64E40E8}" destId="{9C06637A-9AFE-4753-A95D-F09DC242498D}" srcOrd="1" destOrd="0" presId="urn:microsoft.com/office/officeart/2005/8/layout/list1"/>
    <dgm:cxn modelId="{4A32F063-0D91-4852-A7B8-3BCF0778349F}" type="presParOf" srcId="{62C834AB-6803-4E56-99D8-E37E8CD77465}" destId="{F46F5BA7-A3D0-48EA-8CB6-A3220A5D9ECC}" srcOrd="5" destOrd="0" presId="urn:microsoft.com/office/officeart/2005/8/layout/list1"/>
    <dgm:cxn modelId="{DF85750D-2C9C-4C46-93C8-EF1F3BA8D483}" type="presParOf" srcId="{62C834AB-6803-4E56-99D8-E37E8CD77465}" destId="{5326FCB0-0E81-41D4-958F-32621AF023B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6733F-7390-4B2D-983A-CE142668CC51}" type="doc">
      <dgm:prSet loTypeId="urn:microsoft.com/office/officeart/2005/8/layout/pyramid2" loCatId="list" qsTypeId="urn:microsoft.com/office/officeart/2005/8/quickstyle/3d1" qsCatId="3D" csTypeId="urn:microsoft.com/office/officeart/2005/8/colors/accent1_2" csCatId="accent1" phldr="1"/>
      <dgm:spPr/>
    </dgm:pt>
    <dgm:pt modelId="{58569371-C074-493E-B871-3B2A4C2FFD85}">
      <dgm:prSet phldrT="[Text]"/>
      <dgm:spPr/>
      <dgm:t>
        <a:bodyPr/>
        <a:lstStyle/>
        <a:p>
          <a:r>
            <a:rPr lang="en-AU" dirty="0">
              <a:latin typeface="Tw Cen MT" panose="020B0602020104020603" pitchFamily="34" charset="0"/>
            </a:rPr>
            <a:t>Univariate Analysis</a:t>
          </a:r>
        </a:p>
      </dgm:t>
    </dgm:pt>
    <dgm:pt modelId="{1ACA8BCE-7386-4426-89C2-BFBC2A03FB6D}" type="parTrans" cxnId="{D9A0E278-637E-4339-8183-4F0162D992AE}">
      <dgm:prSet/>
      <dgm:spPr/>
      <dgm:t>
        <a:bodyPr/>
        <a:lstStyle/>
        <a:p>
          <a:endParaRPr lang="en-AU"/>
        </a:p>
      </dgm:t>
    </dgm:pt>
    <dgm:pt modelId="{FE3BC0A3-E75B-4CF2-A109-2FEA4BFCEE1C}" type="sibTrans" cxnId="{D9A0E278-637E-4339-8183-4F0162D992AE}">
      <dgm:prSet/>
      <dgm:spPr/>
      <dgm:t>
        <a:bodyPr/>
        <a:lstStyle/>
        <a:p>
          <a:endParaRPr lang="en-AU"/>
        </a:p>
      </dgm:t>
    </dgm:pt>
    <dgm:pt modelId="{702FF5E2-20B8-403D-8B29-CC44A5DD77D7}">
      <dgm:prSet phldrT="[Text]"/>
      <dgm:spPr/>
      <dgm:t>
        <a:bodyPr/>
        <a:lstStyle/>
        <a:p>
          <a:r>
            <a:rPr lang="en-AU" dirty="0">
              <a:latin typeface="Tw Cen MT" panose="020B0602020104020603" pitchFamily="34" charset="0"/>
            </a:rPr>
            <a:t>Bivariate Analysis</a:t>
          </a:r>
        </a:p>
      </dgm:t>
    </dgm:pt>
    <dgm:pt modelId="{9639B2A4-15B5-4E03-837F-D66C0E188BD9}" type="parTrans" cxnId="{B86E2B80-82CB-4FA3-8F1C-980D57BDE7EB}">
      <dgm:prSet/>
      <dgm:spPr/>
      <dgm:t>
        <a:bodyPr/>
        <a:lstStyle/>
        <a:p>
          <a:endParaRPr lang="en-AU"/>
        </a:p>
      </dgm:t>
    </dgm:pt>
    <dgm:pt modelId="{0CF0E7D7-82F2-456E-8CD6-CCA0124C9689}" type="sibTrans" cxnId="{B86E2B80-82CB-4FA3-8F1C-980D57BDE7EB}">
      <dgm:prSet/>
      <dgm:spPr/>
      <dgm:t>
        <a:bodyPr/>
        <a:lstStyle/>
        <a:p>
          <a:endParaRPr lang="en-AU"/>
        </a:p>
      </dgm:t>
    </dgm:pt>
    <dgm:pt modelId="{773B34F1-5AC2-4804-AFE2-4BD2544E9AFB}">
      <dgm:prSet phldrT="[Text]"/>
      <dgm:spPr/>
      <dgm:t>
        <a:bodyPr/>
        <a:lstStyle/>
        <a:p>
          <a:r>
            <a:rPr lang="en-AU" dirty="0">
              <a:latin typeface="Tw Cen MT" panose="020B0602020104020603" pitchFamily="34" charset="0"/>
            </a:rPr>
            <a:t>Multi-variate Analysis</a:t>
          </a:r>
        </a:p>
      </dgm:t>
    </dgm:pt>
    <dgm:pt modelId="{86AC3EEE-DBE8-4EA5-BB4D-4699DC89F917}" type="parTrans" cxnId="{AD15B0E0-A0E1-48ED-BF3C-2F23BD61F6B0}">
      <dgm:prSet/>
      <dgm:spPr/>
      <dgm:t>
        <a:bodyPr/>
        <a:lstStyle/>
        <a:p>
          <a:endParaRPr lang="en-AU"/>
        </a:p>
      </dgm:t>
    </dgm:pt>
    <dgm:pt modelId="{7335B63A-22FD-4DCD-B7D8-AE80612E033A}" type="sibTrans" cxnId="{AD15B0E0-A0E1-48ED-BF3C-2F23BD61F6B0}">
      <dgm:prSet/>
      <dgm:spPr/>
      <dgm:t>
        <a:bodyPr/>
        <a:lstStyle/>
        <a:p>
          <a:endParaRPr lang="en-AU"/>
        </a:p>
      </dgm:t>
    </dgm:pt>
    <dgm:pt modelId="{2949C73B-C7B5-408B-A89A-E4157454C9FF}" type="pres">
      <dgm:prSet presAssocID="{48D6733F-7390-4B2D-983A-CE142668CC51}" presName="compositeShape" presStyleCnt="0">
        <dgm:presLayoutVars>
          <dgm:dir/>
          <dgm:resizeHandles/>
        </dgm:presLayoutVars>
      </dgm:prSet>
      <dgm:spPr/>
    </dgm:pt>
    <dgm:pt modelId="{81BED5C0-AE44-4E09-A037-9079BA77866B}" type="pres">
      <dgm:prSet presAssocID="{48D6733F-7390-4B2D-983A-CE142668CC51}" presName="pyramid" presStyleLbl="node1" presStyleIdx="0" presStyleCnt="1" custLinFactNeighborX="593"/>
      <dgm:spPr>
        <a:solidFill>
          <a:schemeClr val="accent1">
            <a:lumMod val="50000"/>
          </a:schemeClr>
        </a:solidFill>
      </dgm:spPr>
    </dgm:pt>
    <dgm:pt modelId="{219D7C29-BDF6-4587-B25A-745B288A95AF}" type="pres">
      <dgm:prSet presAssocID="{48D6733F-7390-4B2D-983A-CE142668CC51}" presName="theList" presStyleCnt="0"/>
      <dgm:spPr/>
    </dgm:pt>
    <dgm:pt modelId="{4738DF90-FDDC-481D-AAD0-35FFD141F4F6}" type="pres">
      <dgm:prSet presAssocID="{58569371-C074-493E-B871-3B2A4C2FFD85}" presName="aNode" presStyleLbl="fgAcc1" presStyleIdx="0" presStyleCnt="3">
        <dgm:presLayoutVars>
          <dgm:bulletEnabled val="1"/>
        </dgm:presLayoutVars>
      </dgm:prSet>
      <dgm:spPr/>
    </dgm:pt>
    <dgm:pt modelId="{A787A34B-495C-48F7-B800-837B79974A3C}" type="pres">
      <dgm:prSet presAssocID="{58569371-C074-493E-B871-3B2A4C2FFD85}" presName="aSpace" presStyleCnt="0"/>
      <dgm:spPr/>
    </dgm:pt>
    <dgm:pt modelId="{28E7D28D-2897-4BDF-858B-AB3114598D31}" type="pres">
      <dgm:prSet presAssocID="{702FF5E2-20B8-403D-8B29-CC44A5DD77D7}" presName="aNode" presStyleLbl="fgAcc1" presStyleIdx="1" presStyleCnt="3">
        <dgm:presLayoutVars>
          <dgm:bulletEnabled val="1"/>
        </dgm:presLayoutVars>
      </dgm:prSet>
      <dgm:spPr/>
    </dgm:pt>
    <dgm:pt modelId="{3154CF0B-8135-472F-A451-14CD7DC0D57C}" type="pres">
      <dgm:prSet presAssocID="{702FF5E2-20B8-403D-8B29-CC44A5DD77D7}" presName="aSpace" presStyleCnt="0"/>
      <dgm:spPr/>
    </dgm:pt>
    <dgm:pt modelId="{D0B43AFA-A3D6-432E-B540-B6E93C694540}" type="pres">
      <dgm:prSet presAssocID="{773B34F1-5AC2-4804-AFE2-4BD2544E9AFB}" presName="aNode" presStyleLbl="fgAcc1" presStyleIdx="2" presStyleCnt="3">
        <dgm:presLayoutVars>
          <dgm:bulletEnabled val="1"/>
        </dgm:presLayoutVars>
      </dgm:prSet>
      <dgm:spPr/>
    </dgm:pt>
    <dgm:pt modelId="{2AE09964-8B15-4E0D-ACEC-2F720A48AD0B}" type="pres">
      <dgm:prSet presAssocID="{773B34F1-5AC2-4804-AFE2-4BD2544E9AFB}" presName="aSpace" presStyleCnt="0"/>
      <dgm:spPr/>
    </dgm:pt>
  </dgm:ptLst>
  <dgm:cxnLst>
    <dgm:cxn modelId="{D9A0E278-637E-4339-8183-4F0162D992AE}" srcId="{48D6733F-7390-4B2D-983A-CE142668CC51}" destId="{58569371-C074-493E-B871-3B2A4C2FFD85}" srcOrd="0" destOrd="0" parTransId="{1ACA8BCE-7386-4426-89C2-BFBC2A03FB6D}" sibTransId="{FE3BC0A3-E75B-4CF2-A109-2FEA4BFCEE1C}"/>
    <dgm:cxn modelId="{B030C45A-3F0F-4A58-B7D8-607ECEDCDEDD}" type="presOf" srcId="{773B34F1-5AC2-4804-AFE2-4BD2544E9AFB}" destId="{D0B43AFA-A3D6-432E-B540-B6E93C694540}" srcOrd="0" destOrd="0" presId="urn:microsoft.com/office/officeart/2005/8/layout/pyramid2"/>
    <dgm:cxn modelId="{B86E2B80-82CB-4FA3-8F1C-980D57BDE7EB}" srcId="{48D6733F-7390-4B2D-983A-CE142668CC51}" destId="{702FF5E2-20B8-403D-8B29-CC44A5DD77D7}" srcOrd="1" destOrd="0" parTransId="{9639B2A4-15B5-4E03-837F-D66C0E188BD9}" sibTransId="{0CF0E7D7-82F2-456E-8CD6-CCA0124C9689}"/>
    <dgm:cxn modelId="{135F53A4-6FA3-41B8-8B57-D2BB1DBC9870}" type="presOf" srcId="{58569371-C074-493E-B871-3B2A4C2FFD85}" destId="{4738DF90-FDDC-481D-AAD0-35FFD141F4F6}" srcOrd="0" destOrd="0" presId="urn:microsoft.com/office/officeart/2005/8/layout/pyramid2"/>
    <dgm:cxn modelId="{AD15B0E0-A0E1-48ED-BF3C-2F23BD61F6B0}" srcId="{48D6733F-7390-4B2D-983A-CE142668CC51}" destId="{773B34F1-5AC2-4804-AFE2-4BD2544E9AFB}" srcOrd="2" destOrd="0" parTransId="{86AC3EEE-DBE8-4EA5-BB4D-4699DC89F917}" sibTransId="{7335B63A-22FD-4DCD-B7D8-AE80612E033A}"/>
    <dgm:cxn modelId="{7011AEE5-D223-485D-8DC4-3224D356E418}" type="presOf" srcId="{48D6733F-7390-4B2D-983A-CE142668CC51}" destId="{2949C73B-C7B5-408B-A89A-E4157454C9FF}" srcOrd="0" destOrd="0" presId="urn:microsoft.com/office/officeart/2005/8/layout/pyramid2"/>
    <dgm:cxn modelId="{DA9F25FA-7A1C-41DF-A512-134B7C68C804}" type="presOf" srcId="{702FF5E2-20B8-403D-8B29-CC44A5DD77D7}" destId="{28E7D28D-2897-4BDF-858B-AB3114598D31}" srcOrd="0" destOrd="0" presId="urn:microsoft.com/office/officeart/2005/8/layout/pyramid2"/>
    <dgm:cxn modelId="{B0F4B395-1050-4EC8-A7CC-C852973E7071}" type="presParOf" srcId="{2949C73B-C7B5-408B-A89A-E4157454C9FF}" destId="{81BED5C0-AE44-4E09-A037-9079BA77866B}" srcOrd="0" destOrd="0" presId="urn:microsoft.com/office/officeart/2005/8/layout/pyramid2"/>
    <dgm:cxn modelId="{B3FB6C90-BBE9-4140-AB6A-C0C2EA42B10F}" type="presParOf" srcId="{2949C73B-C7B5-408B-A89A-E4157454C9FF}" destId="{219D7C29-BDF6-4587-B25A-745B288A95AF}" srcOrd="1" destOrd="0" presId="urn:microsoft.com/office/officeart/2005/8/layout/pyramid2"/>
    <dgm:cxn modelId="{38469CEB-EA43-4E41-AEEF-1A8D634782E9}" type="presParOf" srcId="{219D7C29-BDF6-4587-B25A-745B288A95AF}" destId="{4738DF90-FDDC-481D-AAD0-35FFD141F4F6}" srcOrd="0" destOrd="0" presId="urn:microsoft.com/office/officeart/2005/8/layout/pyramid2"/>
    <dgm:cxn modelId="{4B58688F-B9F0-491F-A8BC-B4E8D8088FF2}" type="presParOf" srcId="{219D7C29-BDF6-4587-B25A-745B288A95AF}" destId="{A787A34B-495C-48F7-B800-837B79974A3C}" srcOrd="1" destOrd="0" presId="urn:microsoft.com/office/officeart/2005/8/layout/pyramid2"/>
    <dgm:cxn modelId="{16B4FC2B-0D4E-40E8-9FD6-6A4529FD5743}" type="presParOf" srcId="{219D7C29-BDF6-4587-B25A-745B288A95AF}" destId="{28E7D28D-2897-4BDF-858B-AB3114598D31}" srcOrd="2" destOrd="0" presId="urn:microsoft.com/office/officeart/2005/8/layout/pyramid2"/>
    <dgm:cxn modelId="{C597811C-4B6B-40A9-95BF-EFA8272CA207}" type="presParOf" srcId="{219D7C29-BDF6-4587-B25A-745B288A95AF}" destId="{3154CF0B-8135-472F-A451-14CD7DC0D57C}" srcOrd="3" destOrd="0" presId="urn:microsoft.com/office/officeart/2005/8/layout/pyramid2"/>
    <dgm:cxn modelId="{87F83679-B43B-4808-A457-19282E0DFC27}" type="presParOf" srcId="{219D7C29-BDF6-4587-B25A-745B288A95AF}" destId="{D0B43AFA-A3D6-432E-B540-B6E93C694540}" srcOrd="4" destOrd="0" presId="urn:microsoft.com/office/officeart/2005/8/layout/pyramid2"/>
    <dgm:cxn modelId="{33267E44-A9A5-43AC-8872-391C7E276E08}" type="presParOf" srcId="{219D7C29-BDF6-4587-B25A-745B288A95AF}" destId="{2AE09964-8B15-4E0D-ACEC-2F720A48AD0B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2D243-F70F-4B21-A930-8A625B375691}">
      <dsp:nvSpPr>
        <dsp:cNvPr id="0" name=""/>
        <dsp:cNvSpPr/>
      </dsp:nvSpPr>
      <dsp:spPr>
        <a:xfrm>
          <a:off x="0" y="1034881"/>
          <a:ext cx="936543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D8FB8E-B180-405D-978E-2CB87FB51EF3}">
      <dsp:nvSpPr>
        <dsp:cNvPr id="0" name=""/>
        <dsp:cNvSpPr/>
      </dsp:nvSpPr>
      <dsp:spPr>
        <a:xfrm>
          <a:off x="680005" y="28139"/>
          <a:ext cx="8421128" cy="1789721"/>
        </a:xfrm>
        <a:prstGeom prst="roundRect">
          <a:avLst/>
        </a:prstGeom>
        <a:solidFill>
          <a:srgbClr val="002060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794" tIns="0" rIns="247794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b="1" u="sng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b="1" u="sng" kern="1200" dirty="0">
              <a:latin typeface="Tw Cen MT" panose="020B0602020104020603" pitchFamily="34" charset="0"/>
              <a:cs typeface="Arabic Typesetting" panose="03020402040406030203" pitchFamily="66" charset="-78"/>
            </a:rPr>
            <a:t>Problem Statement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>
              <a:latin typeface="Tw Cen MT" panose="020B0602020104020603" pitchFamily="34" charset="0"/>
              <a:cs typeface="Arabic Typesetting" panose="03020402040406030203" pitchFamily="66" charset="-78"/>
            </a:rPr>
            <a:t>Finding right place for comfortable stay within the budget</a:t>
          </a:r>
          <a:endParaRPr lang="en-AU" sz="2000" b="1" kern="1200" dirty="0">
            <a:latin typeface="Tw Cen MT" panose="020B0602020104020603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4100" kern="1200" dirty="0"/>
        </a:p>
      </dsp:txBody>
      <dsp:txXfrm>
        <a:off x="767372" y="115506"/>
        <a:ext cx="8246394" cy="1614987"/>
      </dsp:txXfrm>
    </dsp:sp>
    <dsp:sp modelId="{5326FCB0-0E81-41D4-958F-32621AF023BD}">
      <dsp:nvSpPr>
        <dsp:cNvPr id="0" name=""/>
        <dsp:cNvSpPr/>
      </dsp:nvSpPr>
      <dsp:spPr>
        <a:xfrm>
          <a:off x="0" y="3679962"/>
          <a:ext cx="9365436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06637A-9AFE-4753-A95D-F09DC242498D}">
      <dsp:nvSpPr>
        <dsp:cNvPr id="0" name=""/>
        <dsp:cNvSpPr/>
      </dsp:nvSpPr>
      <dsp:spPr>
        <a:xfrm>
          <a:off x="650438" y="2743552"/>
          <a:ext cx="8480261" cy="178972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794" tIns="0" rIns="247794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400" b="1" u="sng" kern="120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0"/>
              <a:cs typeface="Arabic Typesetting" panose="03020402040406030203" pitchFamily="66" charset="-78"/>
            </a:rPr>
            <a:t>Objective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  <a:cs typeface="Arabic Typesetting" panose="03020402040406030203" pitchFamily="66" charset="-78"/>
            </a:rPr>
            <a:t>Price Analysis on OYO Hotels based on Cities, Reviews and Star ratings</a:t>
          </a:r>
          <a:endParaRPr lang="en-AU" sz="2000" b="1" kern="1200" dirty="0">
            <a:solidFill>
              <a:schemeClr val="accent6">
                <a:lumMod val="50000"/>
              </a:schemeClr>
            </a:solidFill>
            <a:latin typeface="Tw Cen MT" panose="020B0602020104020603" pitchFamily="34" charset="0"/>
          </a:endParaRPr>
        </a:p>
      </dsp:txBody>
      <dsp:txXfrm>
        <a:off x="737805" y="2830919"/>
        <a:ext cx="8305527" cy="16149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ED5C0-AE44-4E09-A037-9079BA77866B}">
      <dsp:nvSpPr>
        <dsp:cNvPr id="0" name=""/>
        <dsp:cNvSpPr/>
      </dsp:nvSpPr>
      <dsp:spPr>
        <a:xfrm>
          <a:off x="1139298" y="0"/>
          <a:ext cx="4368256" cy="4368256"/>
        </a:xfrm>
        <a:prstGeom prst="triangle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8DF90-FDDC-481D-AAD0-35FFD141F4F6}">
      <dsp:nvSpPr>
        <dsp:cNvPr id="0" name=""/>
        <dsp:cNvSpPr/>
      </dsp:nvSpPr>
      <dsp:spPr>
        <a:xfrm>
          <a:off x="3297522" y="439171"/>
          <a:ext cx="2839366" cy="1034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latin typeface="Tw Cen MT" panose="020B0602020104020603" pitchFamily="34" charset="0"/>
            </a:rPr>
            <a:t>Univariate Analysis</a:t>
          </a:r>
        </a:p>
      </dsp:txBody>
      <dsp:txXfrm>
        <a:off x="3348000" y="489649"/>
        <a:ext cx="2738410" cy="933092"/>
      </dsp:txXfrm>
    </dsp:sp>
    <dsp:sp modelId="{28E7D28D-2897-4BDF-858B-AB3114598D31}">
      <dsp:nvSpPr>
        <dsp:cNvPr id="0" name=""/>
        <dsp:cNvSpPr/>
      </dsp:nvSpPr>
      <dsp:spPr>
        <a:xfrm>
          <a:off x="3297522" y="1602475"/>
          <a:ext cx="2839366" cy="1034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latin typeface="Tw Cen MT" panose="020B0602020104020603" pitchFamily="34" charset="0"/>
            </a:rPr>
            <a:t>Bivariate Analysis</a:t>
          </a:r>
        </a:p>
      </dsp:txBody>
      <dsp:txXfrm>
        <a:off x="3348000" y="1652953"/>
        <a:ext cx="2738410" cy="933092"/>
      </dsp:txXfrm>
    </dsp:sp>
    <dsp:sp modelId="{D0B43AFA-A3D6-432E-B540-B6E93C694540}">
      <dsp:nvSpPr>
        <dsp:cNvPr id="0" name=""/>
        <dsp:cNvSpPr/>
      </dsp:nvSpPr>
      <dsp:spPr>
        <a:xfrm>
          <a:off x="3297522" y="2765780"/>
          <a:ext cx="2839366" cy="103404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>
              <a:latin typeface="Tw Cen MT" panose="020B0602020104020603" pitchFamily="34" charset="0"/>
            </a:rPr>
            <a:t>Multi-variate Analysis</a:t>
          </a:r>
        </a:p>
      </dsp:txBody>
      <dsp:txXfrm>
        <a:off x="3348000" y="2816258"/>
        <a:ext cx="2738410" cy="933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6969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9124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1119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524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68832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679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1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27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9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3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5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785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70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oyorooms.com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yorooms.com/page%7bi%7d" TargetMode="External"/><Relationship Id="rId2" Type="http://schemas.openxmlformats.org/officeDocument/2006/relationships/hyperlink" Target="https://www.oyoroom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27A231-3EDA-4110-869F-FC6D18422867}"/>
              </a:ext>
            </a:extLst>
          </p:cNvPr>
          <p:cNvSpPr txBox="1"/>
          <p:nvPr/>
        </p:nvSpPr>
        <p:spPr>
          <a:xfrm>
            <a:off x="731520" y="54441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8B606-24A1-4383-86D6-EA0CB2F6333D}"/>
              </a:ext>
            </a:extLst>
          </p:cNvPr>
          <p:cNvSpPr txBox="1"/>
          <p:nvPr/>
        </p:nvSpPr>
        <p:spPr>
          <a:xfrm>
            <a:off x="1896794" y="1835834"/>
            <a:ext cx="839841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          </a:t>
            </a:r>
            <a:r>
              <a:rPr lang="en-US" sz="4000" b="1" dirty="0">
                <a:latin typeface="Tw Cen MT" panose="020B0602020104020603" pitchFamily="34" charset="0"/>
              </a:rPr>
              <a:t>Price Analysis on Hotel                     		     Accommodation</a:t>
            </a:r>
            <a:r>
              <a:rPr lang="en-US" sz="4000" dirty="0">
                <a:latin typeface="Tw Cen MT" panose="020B0602020104020603" pitchFamily="34" charset="0"/>
              </a:rPr>
              <a:t>	</a:t>
            </a:r>
          </a:p>
          <a:p>
            <a:endParaRPr lang="en-US" sz="4000" dirty="0">
              <a:latin typeface="Tw Cen MT" panose="020B0602020104020603" pitchFamily="34" charset="0"/>
            </a:endParaRPr>
          </a:p>
          <a:p>
            <a:r>
              <a:rPr lang="en-US" sz="4000" dirty="0">
                <a:latin typeface="Tw Cen MT" panose="020B0602020104020603" pitchFamily="34" charset="0"/>
              </a:rPr>
              <a:t>                                            </a:t>
            </a:r>
            <a:r>
              <a:rPr lang="en-US" sz="4000" b="1" dirty="0">
                <a:latin typeface="Tw Cen MT" panose="020B0602020104020603" pitchFamily="34" charset="0"/>
              </a:rPr>
              <a:t>By</a:t>
            </a:r>
          </a:p>
          <a:p>
            <a:pPr algn="r"/>
            <a:r>
              <a:rPr lang="en-US" sz="4000" dirty="0">
                <a:latin typeface="Tw Cen MT" panose="020B0602020104020603" pitchFamily="34" charset="0"/>
              </a:rPr>
              <a:t>Valluri Naveen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3D2-89E6-D2B2-59E0-9943D45A44E6}"/>
              </a:ext>
            </a:extLst>
          </p:cNvPr>
          <p:cNvSpPr txBox="1">
            <a:spLocks/>
          </p:cNvSpPr>
          <p:nvPr/>
        </p:nvSpPr>
        <p:spPr>
          <a:xfrm>
            <a:off x="444457" y="407835"/>
            <a:ext cx="4093987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dirty="0">
                <a:solidFill>
                  <a:srgbClr val="002060"/>
                </a:solidFill>
                <a:latin typeface="Tw Cen MT" panose="020B0602020104020603" pitchFamily="34" charset="0"/>
              </a:rPr>
              <a:t>VISUALIZATION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84E2DC-40AB-79F9-807E-4410BA602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437309"/>
              </p:ext>
            </p:extLst>
          </p:nvPr>
        </p:nvGraphicFramePr>
        <p:xfrm>
          <a:off x="2061497" y="1770077"/>
          <a:ext cx="7250284" cy="4368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91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935DB6-0D23-9589-5C1C-A83581B70B6F}"/>
              </a:ext>
            </a:extLst>
          </p:cNvPr>
          <p:cNvSpPr txBox="1">
            <a:spLocks/>
          </p:cNvSpPr>
          <p:nvPr/>
        </p:nvSpPr>
        <p:spPr>
          <a:xfrm>
            <a:off x="108216" y="123453"/>
            <a:ext cx="5268286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en-AU" sz="4400" b="1" dirty="0">
                <a:latin typeface="Tw Cen MT" panose="020B0602020104020603" pitchFamily="34" charset="0"/>
              </a:rPr>
              <a:t>Univariate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E61A6-D3DE-08A4-B262-77D154458235}"/>
              </a:ext>
            </a:extLst>
          </p:cNvPr>
          <p:cNvSpPr txBox="1"/>
          <p:nvPr/>
        </p:nvSpPr>
        <p:spPr>
          <a:xfrm>
            <a:off x="4441969" y="879453"/>
            <a:ext cx="61826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4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7646E-DE56-F36D-0D84-18CA7DCB8A6B}"/>
              </a:ext>
            </a:extLst>
          </p:cNvPr>
          <p:cNvSpPr txBox="1"/>
          <p:nvPr/>
        </p:nvSpPr>
        <p:spPr>
          <a:xfrm>
            <a:off x="9093084" y="975745"/>
            <a:ext cx="2416029" cy="5016758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Insights: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r>
              <a:rPr lang="en-US" sz="2000" b="1" dirty="0">
                <a:latin typeface="Tw Cen MT" panose="020B0602020104020603" pitchFamily="34" charset="0"/>
              </a:rPr>
              <a:t>• The pie-chart clearly   shows that largest proportion of customers reviewed OYO hotels as 'Very Good’, while the review ‘</a:t>
            </a:r>
            <a:r>
              <a:rPr lang="en-US" sz="2000" b="1" dirty="0" err="1">
                <a:latin typeface="Tw Cen MT" panose="020B0602020104020603" pitchFamily="34" charset="0"/>
              </a:rPr>
              <a:t>Fablous</a:t>
            </a:r>
            <a:r>
              <a:rPr lang="en-US" sz="2000" b="1" dirty="0">
                <a:latin typeface="Tw Cen MT" panose="020B0602020104020603" pitchFamily="34" charset="0"/>
              </a:rPr>
              <a:t>' was given by least number of customers. The review ‘Fair' was also provided by decent percentage of people. </a:t>
            </a:r>
            <a:r>
              <a:rPr lang="en-AU" sz="2000" b="1" dirty="0">
                <a:latin typeface="Tw Cen MT" panose="020B06020201040206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65978-B330-42B8-85CF-128438AD4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59" y="1630025"/>
            <a:ext cx="6182686" cy="51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4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899A-7E41-A454-C0F9-3DECC511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554" y="120043"/>
            <a:ext cx="4765646" cy="1325563"/>
          </a:xfrm>
        </p:spPr>
        <p:txBody>
          <a:bodyPr>
            <a:normAutofit/>
          </a:bodyPr>
          <a:lstStyle/>
          <a:p>
            <a:pPr algn="ctr"/>
            <a:r>
              <a:rPr lang="en-AU" sz="3200" b="1" dirty="0">
                <a:solidFill>
                  <a:srgbClr val="000000"/>
                </a:solidFill>
                <a:latin typeface="Tw Cen MT" panose="020B0602020104020603" pitchFamily="34" charset="0"/>
              </a:rPr>
              <a:t>Discounts By Hotels</a:t>
            </a:r>
            <a:endParaRPr lang="en-AU" sz="3200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052F4-6A83-DED3-3A37-28C0012F400D}"/>
              </a:ext>
            </a:extLst>
          </p:cNvPr>
          <p:cNvSpPr txBox="1"/>
          <p:nvPr/>
        </p:nvSpPr>
        <p:spPr>
          <a:xfrm>
            <a:off x="9290806" y="2106771"/>
            <a:ext cx="2652435" cy="2369880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 :</a:t>
            </a:r>
          </a:p>
          <a:p>
            <a:endParaRPr lang="en-AU" sz="16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The Histogram above was plotted based on the Discounts was given By Hotels to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w Cen MT" panose="020B0602020104020603" pitchFamily="34" charset="0"/>
              </a:rPr>
              <a:t>Most of the hotels are giving discount between 60% to 70%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D9B5C-2CBF-419E-AD5A-5F87A0603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8" y="1445606"/>
            <a:ext cx="7994909" cy="49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7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3F1-24F8-5E29-0B6C-921DB41ECE89}"/>
              </a:ext>
            </a:extLst>
          </p:cNvPr>
          <p:cNvSpPr txBox="1">
            <a:spLocks/>
          </p:cNvSpPr>
          <p:nvPr/>
        </p:nvSpPr>
        <p:spPr>
          <a:xfrm>
            <a:off x="218114" y="330228"/>
            <a:ext cx="4705578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en-AU" sz="4400" b="1" dirty="0">
                <a:latin typeface="Tw Cen MT" panose="020B0602020104020603" pitchFamily="34" charset="0"/>
              </a:rPr>
              <a:t>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D5C4A-108E-FD8D-9C8F-3A9CFECF28B9}"/>
              </a:ext>
            </a:extLst>
          </p:cNvPr>
          <p:cNvSpPr txBox="1"/>
          <p:nvPr/>
        </p:nvSpPr>
        <p:spPr>
          <a:xfrm>
            <a:off x="3210685" y="1087494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4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City-Final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B3B5A-2E10-272D-E317-E0AFBA682FA2}"/>
              </a:ext>
            </a:extLst>
          </p:cNvPr>
          <p:cNvSpPr txBox="1"/>
          <p:nvPr/>
        </p:nvSpPr>
        <p:spPr>
          <a:xfrm>
            <a:off x="8981316" y="708228"/>
            <a:ext cx="2652435" cy="5324535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Evidently, the OYO hotels in Bangalore city are quite expensive in comparison to the remaining four cities.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Noida offers relatively cheaper hotels.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 Only slight variation is observed in the prices of Kolkata and Hyderabad</a:t>
            </a:r>
            <a:r>
              <a:rPr lang="en-US" sz="1600" dirty="0">
                <a:latin typeface="Tw Cen MT" panose="020B0602020104020603" pitchFamily="34" charset="0"/>
              </a:rPr>
              <a:t>.</a:t>
            </a:r>
            <a:endParaRPr lang="en-AU" sz="1600" dirty="0"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98FDF-E3F4-4D59-8C89-400B3837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856935"/>
            <a:ext cx="7483818" cy="426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1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3185439-593B-743E-D42C-7086AD36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86187"/>
            <a:ext cx="9811920" cy="45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CE3FC-0232-FA49-7E25-7E594A94577E}"/>
              </a:ext>
            </a:extLst>
          </p:cNvPr>
          <p:cNvSpPr txBox="1"/>
          <p:nvPr/>
        </p:nvSpPr>
        <p:spPr>
          <a:xfrm>
            <a:off x="10037426" y="1551563"/>
            <a:ext cx="1908498" cy="3170099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 :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There is no visible difference in the discounts offered by hotels at various cities.</a:t>
            </a:r>
            <a:endParaRPr lang="en-AU" sz="2000" b="1" dirty="0">
              <a:latin typeface="Tw Cen MT" panose="020B06020201040206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504FE-ED6D-C399-4A17-51D7E2A03B95}"/>
              </a:ext>
            </a:extLst>
          </p:cNvPr>
          <p:cNvSpPr txBox="1"/>
          <p:nvPr/>
        </p:nvSpPr>
        <p:spPr>
          <a:xfrm>
            <a:off x="3573098" y="636355"/>
            <a:ext cx="609460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4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City-Discount</a:t>
            </a:r>
          </a:p>
          <a:p>
            <a:pPr algn="l"/>
            <a:endParaRPr lang="en-AU" sz="32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5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17B5-E490-3CBA-101A-933185FC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87" y="432496"/>
            <a:ext cx="7584347" cy="977114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9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Final Price-Star rating </a:t>
            </a:r>
            <a:br>
              <a:rPr lang="en-AU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</a:br>
            <a:endParaRPr lang="en-AU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0FA79-E630-F562-CED3-E562371433C3}"/>
              </a:ext>
            </a:extLst>
          </p:cNvPr>
          <p:cNvSpPr txBox="1"/>
          <p:nvPr/>
        </p:nvSpPr>
        <p:spPr>
          <a:xfrm>
            <a:off x="9287578" y="770121"/>
            <a:ext cx="2652435" cy="4401205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 :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More hotels lie in range Rs.500 – Rs.1500. Star rating ranges from 3.0-4.5.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The above scatter plot helps us to understand that there is no structured relationship between price and star rating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61F015-B7A4-43BF-A370-8CCDF8C9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6" y="1026942"/>
            <a:ext cx="7194149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A18D3D-A510-95B8-2F44-BAC363C5AF31}"/>
              </a:ext>
            </a:extLst>
          </p:cNvPr>
          <p:cNvSpPr txBox="1"/>
          <p:nvPr/>
        </p:nvSpPr>
        <p:spPr>
          <a:xfrm>
            <a:off x="9720775" y="247068"/>
            <a:ext cx="2262257" cy="4093428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 :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There is a clear positive correlation between Original price and Price.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However, there are a few deviations due to the discount factor</a:t>
            </a:r>
            <a:endParaRPr lang="en-AU" sz="2000" b="1" dirty="0">
              <a:latin typeface="Tw Cen MT" panose="020B06020201040206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17F8F-EE9E-060A-3110-52C87B247E6B}"/>
              </a:ext>
            </a:extLst>
          </p:cNvPr>
          <p:cNvSpPr txBox="1"/>
          <p:nvPr/>
        </p:nvSpPr>
        <p:spPr>
          <a:xfrm>
            <a:off x="2335635" y="333156"/>
            <a:ext cx="65818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>
                <a:latin typeface="Tw Cen MT" panose="020B0602020104020603" pitchFamily="34" charset="0"/>
              </a:rPr>
              <a:t>Original</a:t>
            </a:r>
            <a:r>
              <a:rPr lang="en-AU" sz="4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Price-Final Price</a:t>
            </a:r>
            <a:br>
              <a:rPr lang="en-AU" sz="32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</a:br>
            <a:endParaRPr lang="en-AU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48800-7B8F-4BD4-A562-F89F46DC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3" y="1410374"/>
            <a:ext cx="7944323" cy="46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2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0F974-A20F-02B5-4C07-F0D757AC2111}"/>
              </a:ext>
            </a:extLst>
          </p:cNvPr>
          <p:cNvSpPr txBox="1"/>
          <p:nvPr/>
        </p:nvSpPr>
        <p:spPr>
          <a:xfrm>
            <a:off x="2829186" y="282339"/>
            <a:ext cx="60946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4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City-Reviews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8AD95-109B-38A0-B2D1-254AE8DCB1B1}"/>
              </a:ext>
            </a:extLst>
          </p:cNvPr>
          <p:cNvSpPr txBox="1"/>
          <p:nvPr/>
        </p:nvSpPr>
        <p:spPr>
          <a:xfrm>
            <a:off x="9357917" y="432496"/>
            <a:ext cx="2652435" cy="1631216"/>
          </a:xfrm>
          <a:prstGeom prst="rect">
            <a:avLst/>
          </a:prstGeom>
          <a:solidFill>
            <a:srgbClr val="FEF6F0"/>
          </a:solidFill>
          <a:ln>
            <a:solidFill>
              <a:srgbClr val="FEF6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w Cen MT" panose="020B0602020104020603" pitchFamily="34" charset="0"/>
              </a:rPr>
              <a:t> Kolkata has top in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w Cen MT" panose="020B0602020104020603" pitchFamily="34" charset="0"/>
              </a:rPr>
              <a:t>Noida has least in Reviews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D1703-90A7-436E-8EDF-F9628106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4" y="1371214"/>
            <a:ext cx="8281915" cy="428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4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9CB5-1AEE-DD17-CE2B-DE0898D78208}"/>
              </a:ext>
            </a:extLst>
          </p:cNvPr>
          <p:cNvSpPr txBox="1">
            <a:spLocks/>
          </p:cNvSpPr>
          <p:nvPr/>
        </p:nvSpPr>
        <p:spPr>
          <a:xfrm>
            <a:off x="201336" y="167671"/>
            <a:ext cx="5894664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lvl="0"/>
            <a:r>
              <a:rPr lang="en-AU" sz="4400" dirty="0">
                <a:latin typeface="Tw Cen MT" panose="020B0602020104020603" pitchFamily="34" charset="0"/>
              </a:rPr>
              <a:t>Multi-variate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9D20E-BF27-82BC-8132-9A2E65678006}"/>
              </a:ext>
            </a:extLst>
          </p:cNvPr>
          <p:cNvSpPr txBox="1"/>
          <p:nvPr/>
        </p:nvSpPr>
        <p:spPr>
          <a:xfrm>
            <a:off x="9528352" y="1244630"/>
            <a:ext cx="2352471" cy="3477875"/>
          </a:xfrm>
          <a:prstGeom prst="rect">
            <a:avLst/>
          </a:prstGeom>
          <a:solidFill>
            <a:srgbClr val="FEF6F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b="1" u="sng" dirty="0">
                <a:latin typeface="Tw Cen MT" panose="020B0602020104020603" pitchFamily="34" charset="0"/>
              </a:rPr>
              <a:t>Insights</a:t>
            </a:r>
          </a:p>
          <a:p>
            <a:endParaRPr lang="en-AU" sz="2000" b="1" u="sng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Visible positive correlation between        Final Price and Original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Negative correlation between discount and Rated by</a:t>
            </a:r>
            <a:endParaRPr lang="en-AU" sz="2000" b="1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AEE19-A203-4152-93EF-DA7F53EB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2" y="1413804"/>
            <a:ext cx="7015483" cy="54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18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ACAE849-ADD8-447C-87EC-5C67EE653A71}"/>
              </a:ext>
            </a:extLst>
          </p:cNvPr>
          <p:cNvSpPr txBox="1"/>
          <p:nvPr/>
        </p:nvSpPr>
        <p:spPr>
          <a:xfrm>
            <a:off x="309489" y="4192172"/>
            <a:ext cx="35309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w Cen MT" panose="020B0602020104020603" pitchFamily="34" charset="0"/>
              </a:rPr>
              <a:t>Insights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w Cen MT" panose="020B0602020104020603" pitchFamily="34" charset="0"/>
              </a:rPr>
              <a:t> </a:t>
            </a:r>
            <a:r>
              <a:rPr lang="en-US" sz="2000" b="1" dirty="0">
                <a:latin typeface="Tw Cen MT" panose="020B0602020104020603" pitchFamily="34" charset="0"/>
                <a:cs typeface="Calibri" panose="020F0502020204030204" pitchFamily="34" charset="0"/>
              </a:rPr>
              <a:t>From the </a:t>
            </a:r>
            <a:r>
              <a:rPr lang="en-US" sz="2000" b="1" dirty="0" err="1">
                <a:latin typeface="Tw Cen MT" panose="020B0602020104020603" pitchFamily="34" charset="0"/>
                <a:cs typeface="Calibri" panose="020F0502020204030204" pitchFamily="34" charset="0"/>
              </a:rPr>
              <a:t>Pairplot</a:t>
            </a:r>
            <a:r>
              <a:rPr lang="en-US" sz="2000" b="1" dirty="0">
                <a:latin typeface="Tw Cen MT" panose="020B0602020104020603" pitchFamily="34" charset="0"/>
                <a:cs typeface="Calibri" panose="020F0502020204030204" pitchFamily="34" charset="0"/>
              </a:rPr>
              <a:t> we can describe completely about </a:t>
            </a:r>
            <a:r>
              <a:rPr lang="en-US" sz="2000" b="1" dirty="0" err="1">
                <a:latin typeface="Tw Cen MT" panose="020B0602020104020603" pitchFamily="34" charset="0"/>
                <a:cs typeface="Calibri" panose="020F0502020204030204" pitchFamily="34" charset="0"/>
              </a:rPr>
              <a:t>Final_price,Discount,Original</a:t>
            </a:r>
            <a:r>
              <a:rPr lang="en-US" sz="2000" b="1" dirty="0">
                <a:latin typeface="Tw Cen MT" panose="020B0602020104020603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Tw Cen MT" panose="020B0602020104020603" pitchFamily="34" charset="0"/>
                <a:cs typeface="Calibri" panose="020F0502020204030204" pitchFamily="34" charset="0"/>
              </a:rPr>
              <a:t>price,Ratedby</a:t>
            </a:r>
            <a:r>
              <a:rPr lang="en-US" sz="2000" b="1" dirty="0">
                <a:latin typeface="Tw Cen MT" panose="020B0602020104020603" pitchFamily="34" charset="0"/>
                <a:cs typeface="Calibri" panose="020F0502020204030204" pitchFamily="34" charset="0"/>
              </a:rPr>
              <a:t> and Star Rating</a:t>
            </a:r>
          </a:p>
          <a:p>
            <a:r>
              <a:rPr lang="en-US" sz="2000" b="1" dirty="0">
                <a:latin typeface="Tw Cen MT" panose="020B0602020104020603" pitchFamily="34" charset="0"/>
                <a:cs typeface="Calibri" panose="020F0502020204030204" pitchFamily="34" charset="0"/>
              </a:rPr>
              <a:t>     With Respect to City.</a:t>
            </a:r>
            <a:endParaRPr lang="en-US" sz="2000" b="1" dirty="0"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38CC2-D015-42B4-AC8E-9338874AE1A5}"/>
              </a:ext>
            </a:extLst>
          </p:cNvPr>
          <p:cNvSpPr txBox="1"/>
          <p:nvPr/>
        </p:nvSpPr>
        <p:spPr>
          <a:xfrm>
            <a:off x="309489" y="137160"/>
            <a:ext cx="36294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>
                <a:latin typeface="Tw Cen MT" panose="020B0602020104020603" pitchFamily="34" charset="0"/>
                <a:cs typeface="Calibri" panose="020F0502020204030204" pitchFamily="34" charset="0"/>
              </a:rPr>
              <a:t>Pairplot</a:t>
            </a:r>
            <a:r>
              <a:rPr lang="en-US" sz="2000" b="1" u="sng" dirty="0">
                <a:latin typeface="Tw Cen MT" panose="020B0602020104020603" pitchFamily="34" charset="0"/>
                <a:cs typeface="Calibri" panose="020F0502020204030204" pitchFamily="34" charset="0"/>
              </a:rPr>
              <a:t>:</a:t>
            </a:r>
          </a:p>
          <a:p>
            <a:pPr algn="just" fontAlgn="base"/>
            <a:endParaRPr lang="en-US" sz="2000" b="1" u="sng" dirty="0">
              <a:latin typeface="Tw Cen MT" panose="020B0602020104020603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73239"/>
                </a:solidFill>
                <a:latin typeface="Tw Cen MT" panose="020B0602020104020603" pitchFamily="34" charset="0"/>
              </a:rPr>
              <a:t>To plot multiple pairwise bivariate distributions in a dataset, you can use the .</a:t>
            </a:r>
            <a:r>
              <a:rPr lang="en-US" sz="2000" b="1" i="1" dirty="0" err="1">
                <a:solidFill>
                  <a:srgbClr val="273239"/>
                </a:solidFill>
                <a:latin typeface="Tw Cen MT" panose="020B0602020104020603" pitchFamily="34" charset="0"/>
              </a:rPr>
              <a:t>pairplot</a:t>
            </a:r>
            <a:r>
              <a:rPr lang="en-US" sz="2000" b="1" i="1" dirty="0">
                <a:solidFill>
                  <a:srgbClr val="273239"/>
                </a:solidFill>
                <a:latin typeface="Tw Cen MT" panose="020B0602020104020603" pitchFamily="34" charset="0"/>
              </a:rPr>
              <a:t>()</a:t>
            </a:r>
            <a:r>
              <a:rPr lang="en-US" sz="2000" b="1" dirty="0">
                <a:solidFill>
                  <a:srgbClr val="273239"/>
                </a:solidFill>
                <a:latin typeface="Tw Cen MT" panose="020B0602020104020603" pitchFamily="34" charset="0"/>
              </a:rPr>
              <a:t> function. 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73239"/>
                </a:solidFill>
                <a:latin typeface="Tw Cen MT" panose="020B0602020104020603" pitchFamily="34" charset="0"/>
              </a:rPr>
              <a:t>The diagonal plots are the univariate plots, and this displays the relationship for the (n, 2) combination of variables in a </a:t>
            </a:r>
            <a:r>
              <a:rPr lang="en-US" sz="2000" b="1" dirty="0" err="1">
                <a:solidFill>
                  <a:srgbClr val="273239"/>
                </a:solidFill>
                <a:latin typeface="Tw Cen MT" panose="020B0602020104020603" pitchFamily="34" charset="0"/>
              </a:rPr>
              <a:t>DataFrame</a:t>
            </a:r>
            <a:r>
              <a:rPr lang="en-US" sz="2000" b="1" dirty="0">
                <a:solidFill>
                  <a:srgbClr val="273239"/>
                </a:solidFill>
                <a:latin typeface="Tw Cen MT" panose="020B0602020104020603" pitchFamily="34" charset="0"/>
              </a:rPr>
              <a:t> as a matrix of plots.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BE495D-DE17-47CD-9718-06BE47EE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120" y="137161"/>
            <a:ext cx="8055880" cy="2883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ADE5F-B1F6-4E96-877C-6053B08D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121" y="3021039"/>
            <a:ext cx="8055879" cy="31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BE7FF6-22CE-CD90-B3F6-13DD2ADC3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13900"/>
              </p:ext>
            </p:extLst>
          </p:nvPr>
        </p:nvGraphicFramePr>
        <p:xfrm>
          <a:off x="1205430" y="478580"/>
          <a:ext cx="9365436" cy="50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42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A6DE-EC48-040A-66F3-959C8760517F}"/>
              </a:ext>
            </a:extLst>
          </p:cNvPr>
          <p:cNvSpPr txBox="1">
            <a:spLocks/>
          </p:cNvSpPr>
          <p:nvPr/>
        </p:nvSpPr>
        <p:spPr>
          <a:xfrm>
            <a:off x="189193" y="267413"/>
            <a:ext cx="4677068" cy="836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AU" sz="4400" dirty="0">
                <a:solidFill>
                  <a:srgbClr val="002060"/>
                </a:solidFill>
                <a:latin typeface="Tw Cen MT" panose="020B0602020104020603" pitchFamily="34" charset="0"/>
              </a:rPr>
              <a:t>Challenges Faced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9FDF1-0596-4F05-A2D2-66FD8ACA3499}"/>
              </a:ext>
            </a:extLst>
          </p:cNvPr>
          <p:cNvSpPr txBox="1"/>
          <p:nvPr/>
        </p:nvSpPr>
        <p:spPr>
          <a:xfrm>
            <a:off x="576775" y="1336431"/>
            <a:ext cx="924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•  </a:t>
            </a:r>
            <a:r>
              <a:rPr lang="en-US" sz="2000" b="1" dirty="0">
                <a:latin typeface="Tw Cen MT" panose="020B0602020104020603" pitchFamily="34" charset="0"/>
              </a:rPr>
              <a:t>Due to Dynamic Website  While changing the Dates website URL is        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    Changed.</a:t>
            </a:r>
          </a:p>
        </p:txBody>
      </p:sp>
    </p:spTree>
    <p:extLst>
      <p:ext uri="{BB962C8B-B14F-4D97-AF65-F5344CB8AC3E}">
        <p14:creationId xmlns:p14="http://schemas.microsoft.com/office/powerpoint/2010/main" val="23565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C90AD-AFD9-3B80-AEFF-049552FD9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43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sz="2600" b="1" dirty="0">
                <a:latin typeface="Tw Cen MT" panose="020B0602020104020603" pitchFamily="34" charset="0"/>
              </a:rPr>
              <a:t>OYO Hotel prices are highest in Bangalore city.</a:t>
            </a:r>
          </a:p>
          <a:p>
            <a:r>
              <a:rPr lang="en-AU" sz="2600" b="1" dirty="0">
                <a:latin typeface="Tw Cen MT" panose="020B0602020104020603" pitchFamily="34" charset="0"/>
              </a:rPr>
              <a:t>Hotels in Noida city are cheaper when compared, but display maximum “Fair” reviews by the customers.</a:t>
            </a:r>
          </a:p>
          <a:p>
            <a:r>
              <a:rPr lang="en-AU" sz="2600" b="1" dirty="0">
                <a:latin typeface="Tw Cen MT" panose="020B0602020104020603" pitchFamily="34" charset="0"/>
              </a:rPr>
              <a:t>OYO Hotels offer almost same proportions of discounts across different cities.</a:t>
            </a:r>
          </a:p>
          <a:p>
            <a:r>
              <a:rPr lang="en-AU" sz="2600" b="1" dirty="0">
                <a:latin typeface="Tw Cen MT" panose="020B0602020104020603" pitchFamily="34" charset="0"/>
              </a:rPr>
              <a:t>Original price (Price before discount) is linearly varying with Price (Discounted price). However, few deviations are visible due to varying discounts. </a:t>
            </a:r>
          </a:p>
          <a:p>
            <a:r>
              <a:rPr lang="en-AU" sz="2600" b="1" dirty="0">
                <a:latin typeface="Tw Cen MT" panose="020B0602020104020603" pitchFamily="34" charset="0"/>
              </a:rPr>
              <a:t>Hotel prices are totally independent of star ratings.</a:t>
            </a:r>
          </a:p>
          <a:p>
            <a:r>
              <a:rPr lang="en-AU" sz="2600" b="1" dirty="0">
                <a:latin typeface="Tw Cen MT" panose="020B0602020104020603" pitchFamily="34" charset="0"/>
              </a:rPr>
              <a:t>Overall, OYO reviews and ratings prove the firm’s ability to satisfy the customers.</a:t>
            </a:r>
            <a:br>
              <a:rPr lang="en-AU" sz="2600" b="1" dirty="0"/>
            </a:br>
            <a:endParaRPr lang="en-AU" sz="2600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1AD87-8B59-51C3-AB9B-8124EB42EC26}"/>
              </a:ext>
            </a:extLst>
          </p:cNvPr>
          <p:cNvSpPr txBox="1">
            <a:spLocks/>
          </p:cNvSpPr>
          <p:nvPr/>
        </p:nvSpPr>
        <p:spPr>
          <a:xfrm>
            <a:off x="1044225" y="407835"/>
            <a:ext cx="3393552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500" dirty="0">
                <a:solidFill>
                  <a:srgbClr val="002060"/>
                </a:solidFill>
                <a:latin typeface="Tw Cen MT" panose="020B06020201040206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34001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599" y="2997200"/>
            <a:ext cx="423341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</a:p>
          <a:p>
            <a:pPr lvl="2">
              <a:buClr>
                <a:srgbClr val="C00000"/>
              </a:buClr>
              <a:buSzPts val="4400"/>
            </a:pPr>
            <a:endParaRPr lang="en-IN" sz="4000" b="0" i="0" u="none" strike="noStrike" cap="none" dirty="0">
              <a:solidFill>
                <a:srgbClr val="C00000"/>
              </a:solidFill>
              <a:latin typeface="French Script MT" panose="03020402040607040605" pitchFamily="66" charset="0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1DF-40BB-266F-8DB4-48224B171E44}"/>
              </a:ext>
            </a:extLst>
          </p:cNvPr>
          <p:cNvSpPr txBox="1">
            <a:spLocks/>
          </p:cNvSpPr>
          <p:nvPr/>
        </p:nvSpPr>
        <p:spPr>
          <a:xfrm>
            <a:off x="1024128" y="548639"/>
            <a:ext cx="5071872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500" b="1" dirty="0">
                <a:solidFill>
                  <a:srgbClr val="002060"/>
                </a:solidFill>
                <a:latin typeface="Tw Cen MT" panose="020B0602020104020603" pitchFamily="34" charset="0"/>
              </a:rPr>
              <a:t>DATA </a:t>
            </a:r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E821D-4541-BC64-328D-E2F897291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6" t="33835" r="9571" b="35770"/>
          <a:stretch/>
        </p:blipFill>
        <p:spPr bwMode="auto">
          <a:xfrm>
            <a:off x="8396617" y="213983"/>
            <a:ext cx="1894945" cy="7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22C49-4F72-044C-0202-477F5CA40B0E}"/>
              </a:ext>
            </a:extLst>
          </p:cNvPr>
          <p:cNvSpPr txBox="1">
            <a:spLocks/>
          </p:cNvSpPr>
          <p:nvPr/>
        </p:nvSpPr>
        <p:spPr>
          <a:xfrm>
            <a:off x="0" y="1786597"/>
            <a:ext cx="9720073" cy="492302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Website</a:t>
            </a:r>
            <a:r>
              <a:rPr lang="en-AU" sz="2000" dirty="0">
                <a:solidFill>
                  <a:srgbClr val="002060"/>
                </a:solidFill>
                <a:latin typeface="Tw Cen MT" panose="020B0602020104020603" pitchFamily="34" charset="0"/>
              </a:rPr>
              <a:t> – OYO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Website URL </a:t>
            </a:r>
            <a:r>
              <a:rPr lang="en-AU" sz="2000" dirty="0">
                <a:solidFill>
                  <a:srgbClr val="002060"/>
                </a:solidFill>
                <a:latin typeface="Tw Cen MT" panose="020B0602020104020603" pitchFamily="34" charset="0"/>
              </a:rPr>
              <a:t>- </a:t>
            </a:r>
            <a:r>
              <a:rPr lang="en-AU" sz="2000" dirty="0">
                <a:solidFill>
                  <a:srgbClr val="C00000"/>
                </a:solidFill>
                <a:latin typeface="Tw Cen MT" panose="020B06020201040206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https://www.oyorooms.com/</a:t>
            </a:r>
            <a:endParaRPr lang="en-AU" sz="2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AU" sz="2000" dirty="0">
              <a:solidFill>
                <a:srgbClr val="C00000"/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u="sng" dirty="0">
                <a:solidFill>
                  <a:srgbClr val="002060"/>
                </a:solidFill>
                <a:latin typeface="Tw Cen MT" panose="020B0602020104020603" pitchFamily="34" charset="0"/>
              </a:rPr>
              <a:t>TOOLS(LIBRARIES) USED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002060"/>
                </a:solidFill>
                <a:latin typeface="Tw Cen MT" panose="020B0602020104020603" pitchFamily="34" charset="0"/>
              </a:rPr>
              <a:t>Requests</a:t>
            </a: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 err="1">
                <a:solidFill>
                  <a:srgbClr val="002060"/>
                </a:solidFill>
                <a:latin typeface="Tw Cen MT" panose="020B0602020104020603" pitchFamily="34" charset="0"/>
              </a:rPr>
              <a:t>BeautifulSoup</a:t>
            </a:r>
            <a:endParaRPr lang="en-AU" sz="2000" b="1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002060"/>
                </a:solidFill>
                <a:latin typeface="Tw Cen MT" panose="020B0602020104020603" pitchFamily="34" charset="0"/>
              </a:rPr>
              <a:t>Pandas</a:t>
            </a: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 err="1">
                <a:solidFill>
                  <a:srgbClr val="002060"/>
                </a:solidFill>
                <a:latin typeface="Tw Cen MT" panose="020B0602020104020603" pitchFamily="34" charset="0"/>
              </a:rPr>
              <a:t>Numpy</a:t>
            </a:r>
            <a:endParaRPr lang="en-AU" sz="2000" b="1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RegularExpression</a:t>
            </a:r>
            <a:endParaRPr lang="en-US" sz="2000" b="1" dirty="0">
              <a:solidFill>
                <a:srgbClr val="002060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Matplotlib</a:t>
            </a: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Seaborn</a:t>
            </a:r>
          </a:p>
          <a:p>
            <a:pPr marL="3429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Plotly</a:t>
            </a:r>
            <a:endParaRPr lang="en-AU" sz="2000" b="1" dirty="0">
              <a:solidFill>
                <a:srgbClr val="002060"/>
              </a:solidFill>
              <a:latin typeface="Tw Cen MT" panose="020B0602020104020603" pitchFamily="34" charset="0"/>
            </a:endParaRPr>
          </a:p>
          <a:p>
            <a:pPr lvl="1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AU" dirty="0">
              <a:solidFill>
                <a:srgbClr val="002060"/>
              </a:solidFill>
            </a:endParaRPr>
          </a:p>
          <a:p>
            <a:pPr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5" name="Picture 4" descr="Beautiful Soup | Great Learning">
            <a:extLst>
              <a:ext uri="{FF2B5EF4-FFF2-40B4-BE49-F238E27FC236}">
                <a16:creationId xmlns:a16="http://schemas.microsoft.com/office/drawing/2014/main" id="{E9CC2A08-A111-4766-8BBA-FB03B350A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88" y="1442374"/>
            <a:ext cx="3020432" cy="115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Logo, symbol, meaning, history, PNG, brand">
            <a:extLst>
              <a:ext uri="{FF2B5EF4-FFF2-40B4-BE49-F238E27FC236}">
                <a16:creationId xmlns:a16="http://schemas.microsoft.com/office/drawing/2014/main" id="{EFD65766-CB29-4846-81E6-2AAFC171C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4638" y="1305030"/>
            <a:ext cx="2417295" cy="143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C6A14-62E7-4040-891D-F982E6F8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84" y="2981676"/>
            <a:ext cx="2503896" cy="10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8547A2DA-1DCF-4836-BFFD-ECAA3E48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10" y="2981676"/>
            <a:ext cx="2973490" cy="118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Matplotlib logo — Matplotlib 3.6.3 documentation">
            <a:extLst>
              <a:ext uri="{FF2B5EF4-FFF2-40B4-BE49-F238E27FC236}">
                <a16:creationId xmlns:a16="http://schemas.microsoft.com/office/drawing/2014/main" id="{9546806F-89C5-46BD-A4C7-65065802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9" y="4109105"/>
            <a:ext cx="3087332" cy="6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Discussion of seaborn logo · Issue #2243 · mwaskom/seaborn · GitHub">
            <a:extLst>
              <a:ext uri="{FF2B5EF4-FFF2-40B4-BE49-F238E27FC236}">
                <a16:creationId xmlns:a16="http://schemas.microsoft.com/office/drawing/2014/main" id="{93FF5FC0-DEB9-47AD-A154-58CFD18F0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020" y="4066231"/>
            <a:ext cx="2360491" cy="19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Releases · plotly/dash">
            <a:extLst>
              <a:ext uri="{FF2B5EF4-FFF2-40B4-BE49-F238E27FC236}">
                <a16:creationId xmlns:a16="http://schemas.microsoft.com/office/drawing/2014/main" id="{514A60A9-512D-460D-AD14-7D23B666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84" y="4888803"/>
            <a:ext cx="2884139" cy="116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9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30D5-7970-6B85-DEBB-38C751C35F53}"/>
              </a:ext>
            </a:extLst>
          </p:cNvPr>
          <p:cNvSpPr txBox="1">
            <a:spLocks/>
          </p:cNvSpPr>
          <p:nvPr/>
        </p:nvSpPr>
        <p:spPr>
          <a:xfrm>
            <a:off x="1044224" y="407835"/>
            <a:ext cx="4511433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WEB SCRAPING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81622DD-87E5-7F5C-21FA-85B497F5B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66253"/>
            <a:ext cx="12191999" cy="50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73A52-BAFA-F4F7-D078-A35DBB8C2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17" y="589042"/>
            <a:ext cx="10515600" cy="3828212"/>
          </a:xfrm>
        </p:spPr>
        <p:txBody>
          <a:bodyPr>
            <a:noAutofit/>
          </a:bodyPr>
          <a:lstStyle/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Chosen to extract data of four different cities from OYO website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Different cities and page numbers.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URL=f”</a:t>
            </a:r>
            <a:r>
              <a:rPr lang="en-AU" sz="2000" b="1" dirty="0">
                <a:solidFill>
                  <a:srgbClr val="C00000"/>
                </a:solidFill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AU" sz="2000" b="1" dirty="0">
                <a:solidFill>
                  <a:srgbClr val="C00000"/>
                </a:solidFill>
                <a:latin typeface="Tw Cen MT" panose="020B0602020104020603" pitchFamily="34" charset="0"/>
                <a:hlinkClick r:id="rId3"/>
              </a:rPr>
              <a:t>https://www.oyorooms.com/page{</a:t>
            </a:r>
            <a:r>
              <a:rPr lang="en-AU" sz="2000" b="1" dirty="0" err="1">
                <a:solidFill>
                  <a:srgbClr val="C00000"/>
                </a:solidFill>
                <a:latin typeface="Tw Cen MT" panose="020B0602020104020603" pitchFamily="34" charset="0"/>
                <a:hlinkClick r:id="rId3"/>
              </a:rPr>
              <a:t>i</a:t>
            </a:r>
            <a:r>
              <a:rPr lang="en-AU" sz="2000" b="1" dirty="0">
                <a:solidFill>
                  <a:srgbClr val="C00000"/>
                </a:solidFill>
                <a:latin typeface="Tw Cen MT" panose="020B0602020104020603" pitchFamily="34" charset="0"/>
                <a:hlinkClick r:id="rId3"/>
              </a:rPr>
              <a:t>}</a:t>
            </a:r>
            <a:r>
              <a:rPr lang="en-AU" sz="2000" b="1" dirty="0">
                <a:solidFill>
                  <a:srgbClr val="C00000"/>
                </a:solidFill>
                <a:latin typeface="Tw Cen MT" panose="020B0602020104020603" pitchFamily="34" charset="0"/>
              </a:rPr>
              <a:t>”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chemeClr val="tx1"/>
                </a:solidFill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Getting URL from website through the process </a:t>
            </a:r>
            <a:r>
              <a:rPr lang="en-AU" sz="2000" b="1" dirty="0" err="1">
                <a:solidFill>
                  <a:schemeClr val="tx1"/>
                </a:solidFill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requests.get</a:t>
            </a:r>
            <a:r>
              <a:rPr lang="en-AU" sz="2000" b="1" dirty="0">
                <a:solidFill>
                  <a:schemeClr val="tx1"/>
                </a:solidFill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() ,Checking the Status Code and setting the Status code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AU" sz="2000" b="1" dirty="0">
                <a:solidFill>
                  <a:schemeClr val="tx1"/>
                </a:solidFill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     </a:t>
            </a:r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Beautifying the data by using </a:t>
            </a:r>
            <a:r>
              <a:rPr lang="en-AU" sz="2000" b="1" dirty="0" err="1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BeautifulSoup</a:t>
            </a:r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 libraries. 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Loading HTML of the website using inspect</a:t>
            </a:r>
          </a:p>
          <a:p>
            <a:r>
              <a:rPr lang="en-AU" sz="2000" b="1" dirty="0" err="1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Soup.findall</a:t>
            </a:r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()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Saving data in one Container 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By using container picked the required data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By using regex Collected data is Cleaned  and appended to Empty List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Empty lists – labels of our columns 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Check length of columns</a:t>
            </a:r>
          </a:p>
          <a:p>
            <a:r>
              <a:rPr lang="en-AU" sz="20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Dictionary creation</a:t>
            </a:r>
          </a:p>
          <a:p>
            <a:r>
              <a:rPr lang="en-AU" sz="2400" b="1" dirty="0">
                <a:latin typeface="Tw Cen MT" panose="020B0602020104020603" pitchFamily="34" charset="0"/>
                <a:ea typeface="Tahoma" panose="020B0604030504040204" pitchFamily="34" charset="0"/>
                <a:cs typeface="Tunga" panose="020B0502040204020203" pitchFamily="34" charset="0"/>
              </a:rPr>
              <a:t>Data Frame creation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F191C6-17CA-92D6-4565-DCF2902A3A30}"/>
              </a:ext>
            </a:extLst>
          </p:cNvPr>
          <p:cNvSpPr txBox="1">
            <a:spLocks/>
          </p:cNvSpPr>
          <p:nvPr/>
        </p:nvSpPr>
        <p:spPr>
          <a:xfrm>
            <a:off x="357329" y="0"/>
            <a:ext cx="5368222" cy="701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b="1" dirty="0" err="1">
                <a:solidFill>
                  <a:srgbClr val="002060"/>
                </a:solidFill>
                <a:latin typeface="Tw Cen MT" panose="020B0602020104020603" pitchFamily="34" charset="0"/>
              </a:rPr>
              <a:t>DataFrame</a:t>
            </a:r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 Creation</a:t>
            </a:r>
          </a:p>
        </p:txBody>
      </p:sp>
    </p:spTree>
    <p:extLst>
      <p:ext uri="{BB962C8B-B14F-4D97-AF65-F5344CB8AC3E}">
        <p14:creationId xmlns:p14="http://schemas.microsoft.com/office/powerpoint/2010/main" val="104669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08B73-B94F-B165-9BD8-A20460953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44" b="13692"/>
          <a:stretch/>
        </p:blipFill>
        <p:spPr>
          <a:xfrm>
            <a:off x="0" y="1324897"/>
            <a:ext cx="12192000" cy="47981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B3D343-CFA7-DD72-8584-6DA6973549AD}"/>
              </a:ext>
            </a:extLst>
          </p:cNvPr>
          <p:cNvSpPr txBox="1">
            <a:spLocks/>
          </p:cNvSpPr>
          <p:nvPr/>
        </p:nvSpPr>
        <p:spPr>
          <a:xfrm>
            <a:off x="414961" y="268082"/>
            <a:ext cx="4902627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  <a:cs typeface="Tunga" panose="020B0502040204020203" pitchFamily="34" charset="0"/>
              </a:rPr>
              <a:t>Raw Data Frame</a:t>
            </a:r>
          </a:p>
        </p:txBody>
      </p:sp>
    </p:spTree>
    <p:extLst>
      <p:ext uri="{BB962C8B-B14F-4D97-AF65-F5344CB8AC3E}">
        <p14:creationId xmlns:p14="http://schemas.microsoft.com/office/powerpoint/2010/main" val="332686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2E1B-CFE2-0203-4780-B5D9FB2B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286396"/>
            <a:ext cx="10515600" cy="467172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AU" sz="20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r>
              <a:rPr lang="en-AU" sz="20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Handling the missing values.</a:t>
            </a:r>
          </a:p>
          <a:p>
            <a:r>
              <a:rPr lang="en-AU" sz="2000" b="1" dirty="0">
                <a:latin typeface="Tw Cen MT" panose="020B0602020104020603" pitchFamily="34" charset="0"/>
              </a:rPr>
              <a:t>Filling the missing values with the Mean Values for the Numerical Data.</a:t>
            </a:r>
          </a:p>
          <a:p>
            <a:r>
              <a:rPr lang="en-AU" sz="2000" b="1" dirty="0">
                <a:latin typeface="Tw Cen MT" panose="020B0602020104020603" pitchFamily="34" charset="0"/>
              </a:rPr>
              <a:t>Filling the missing values with the mode Values for Categorical Data.</a:t>
            </a:r>
            <a:endParaRPr lang="en-AU" sz="2000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r>
              <a:rPr lang="en-AU" sz="20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Replace missing values.</a:t>
            </a:r>
          </a:p>
          <a:p>
            <a:r>
              <a:rPr lang="en-AU" sz="2000" b="1" dirty="0">
                <a:latin typeface="Tw Cen MT" panose="020B0602020104020603" pitchFamily="34" charset="0"/>
              </a:rPr>
              <a:t>Converting the Values to ‘int’ and ‘Float’.</a:t>
            </a:r>
          </a:p>
          <a:p>
            <a:r>
              <a:rPr lang="en-AU" sz="2000" b="1" dirty="0">
                <a:latin typeface="Tw Cen MT" panose="020B0602020104020603" pitchFamily="34" charset="0"/>
              </a:rPr>
              <a:t>Dropping the null values 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EC34FF-382F-1583-5E23-C62CA6C7C76F}"/>
              </a:ext>
            </a:extLst>
          </p:cNvPr>
          <p:cNvSpPr txBox="1">
            <a:spLocks/>
          </p:cNvSpPr>
          <p:nvPr/>
        </p:nvSpPr>
        <p:spPr>
          <a:xfrm>
            <a:off x="529430" y="530396"/>
            <a:ext cx="4760021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40866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E7E4-88AA-EE1F-2616-FC9DADD30D63}"/>
              </a:ext>
            </a:extLst>
          </p:cNvPr>
          <p:cNvSpPr txBox="1">
            <a:spLocks/>
          </p:cNvSpPr>
          <p:nvPr/>
        </p:nvSpPr>
        <p:spPr>
          <a:xfrm>
            <a:off x="655266" y="305340"/>
            <a:ext cx="3818260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000" b="1" dirty="0">
                <a:solidFill>
                  <a:srgbClr val="002060"/>
                </a:solidFill>
                <a:latin typeface="Tw Cen MT" panose="020B0602020104020603" pitchFamily="34" charset="0"/>
              </a:rPr>
              <a:t>Cleaned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AE431-5DF0-4CB5-D1F9-4B6C93B0E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0" t="33726" r="3490" b="20727"/>
          <a:stretch/>
        </p:blipFill>
        <p:spPr>
          <a:xfrm>
            <a:off x="0" y="1338716"/>
            <a:ext cx="12103510" cy="483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7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15816-096C-F3C4-7D79-0560713B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2" y="1097280"/>
            <a:ext cx="10515600" cy="3883929"/>
          </a:xfrm>
        </p:spPr>
        <p:txBody>
          <a:bodyPr/>
          <a:lstStyle/>
          <a:p>
            <a:r>
              <a:rPr lang="en-AU" sz="2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Checking the outliers</a:t>
            </a:r>
          </a:p>
          <a:p>
            <a:r>
              <a:rPr lang="en-AU" sz="2400" b="1" i="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Treating the outliers</a:t>
            </a:r>
            <a:endParaRPr lang="en-AU" b="1" i="0" dirty="0">
              <a:solidFill>
                <a:srgbClr val="000000"/>
              </a:solidFill>
              <a:effectLst/>
              <a:latin typeface="Tw Cen MT" panose="020B0602020104020603" pitchFamily="34" charset="0"/>
            </a:endParaRPr>
          </a:p>
          <a:p>
            <a:pPr marL="571500" lvl="1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991C8-4390-D08C-6799-D6634AE8114F}"/>
              </a:ext>
            </a:extLst>
          </p:cNvPr>
          <p:cNvSpPr txBox="1">
            <a:spLocks/>
          </p:cNvSpPr>
          <p:nvPr/>
        </p:nvSpPr>
        <p:spPr>
          <a:xfrm>
            <a:off x="374095" y="131949"/>
            <a:ext cx="2312834" cy="75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AU" sz="4400" b="1" dirty="0">
                <a:solidFill>
                  <a:srgbClr val="002060"/>
                </a:solidFill>
                <a:latin typeface="Tw Cen MT" panose="020B0602020104020603" pitchFamily="34" charset="0"/>
              </a:rPr>
              <a:t>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A23A3-4537-4B7D-A9D9-79A8FC0F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5" y="2114954"/>
            <a:ext cx="7484013" cy="4715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7F8EF-E15F-407E-867F-7EEAD77C76AA}"/>
              </a:ext>
            </a:extLst>
          </p:cNvPr>
          <p:cNvSpPr txBox="1"/>
          <p:nvPr/>
        </p:nvSpPr>
        <p:spPr>
          <a:xfrm>
            <a:off x="9435478" y="2643416"/>
            <a:ext cx="2008101" cy="2769989"/>
          </a:xfrm>
          <a:prstGeom prst="rect">
            <a:avLst/>
          </a:prstGeom>
          <a:solidFill>
            <a:srgbClr val="FEF6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w Cen MT" panose="020B0602020104020603" pitchFamily="34" charset="0"/>
              </a:rPr>
              <a:t>Insights :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•   From 600   to  1400 has a Good price Values</a:t>
            </a:r>
          </a:p>
          <a:p>
            <a:r>
              <a:rPr lang="en-US" sz="2000" b="1" dirty="0">
                <a:latin typeface="Tw Cen MT" panose="020B0602020104020603" pitchFamily="34" charset="0"/>
              </a:rPr>
              <a:t>•From 2500 to  2800 are Outliers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09417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800</TotalTime>
  <Words>724</Words>
  <Application>Microsoft Office PowerPoint</Application>
  <PresentationFormat>Widescreen</PresentationFormat>
  <Paragraphs>118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French Script MT</vt:lpstr>
      <vt:lpstr>Wingdings</vt:lpstr>
      <vt:lpstr>Tw Cen MT</vt:lpstr>
      <vt:lpstr>Trebuchet MS</vt:lpstr>
      <vt:lpstr>Wingdings 3</vt:lpstr>
      <vt:lpstr>Arial</vt:lpstr>
      <vt:lpstr>Libre Baskerville</vt:lpstr>
      <vt:lpstr>Calibri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Discounts By Hotels</vt:lpstr>
      <vt:lpstr>PowerPoint Presentation</vt:lpstr>
      <vt:lpstr>PowerPoint Presentation</vt:lpstr>
      <vt:lpstr>Final Price-Star rating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Valluri Naveen</cp:lastModifiedBy>
  <cp:revision>29</cp:revision>
  <dcterms:created xsi:type="dcterms:W3CDTF">2021-02-16T05:19:01Z</dcterms:created>
  <dcterms:modified xsi:type="dcterms:W3CDTF">2024-08-13T10:36:21Z</dcterms:modified>
</cp:coreProperties>
</file>