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9" r:id="rId5"/>
    <p:sldId id="270" r:id="rId6"/>
    <p:sldId id="265" r:id="rId7"/>
    <p:sldId id="271" r:id="rId8"/>
    <p:sldId id="266" r:id="rId9"/>
    <p:sldId id="272" r:id="rId10"/>
    <p:sldId id="267" r:id="rId11"/>
    <p:sldId id="273" r:id="rId12"/>
    <p:sldId id="268" r:id="rId13"/>
    <p:sldId id="274" r:id="rId1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howGuides="1">
      <p:cViewPr varScale="1">
        <p:scale>
          <a:sx n="35" d="100"/>
          <a:sy n="35" d="100"/>
        </p:scale>
        <p:origin x="2298" y="9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59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06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08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60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46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15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54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570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92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10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287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E49AE-C8C6-40B5-BEAD-54FB8EE8D006}" type="datetimeFigureOut">
              <a:rPr lang="pt-BR" smtClean="0"/>
              <a:t>27/06/2024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F0F6E-A67A-4456-A21F-CFD20EF419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70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BFCB7B3-4590-CF15-4091-8C5FD3F2210C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A89750F-AED6-860A-0600-27938284F54E}"/>
              </a:ext>
            </a:extLst>
          </p:cNvPr>
          <p:cNvSpPr/>
          <p:nvPr/>
        </p:nvSpPr>
        <p:spPr>
          <a:xfrm>
            <a:off x="0" y="2977284"/>
            <a:ext cx="9601200" cy="58477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3000">
                <a:srgbClr val="FFFF00"/>
              </a:gs>
              <a:gs pos="81000">
                <a:srgbClr val="FFFF00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7913F8D-C5F2-AE24-2228-8D91A8C59CA9}"/>
              </a:ext>
            </a:extLst>
          </p:cNvPr>
          <p:cNvSpPr txBox="1"/>
          <p:nvPr/>
        </p:nvSpPr>
        <p:spPr>
          <a:xfrm>
            <a:off x="637308" y="592478"/>
            <a:ext cx="83127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dirty="0">
                <a:solidFill>
                  <a:schemeClr val="bg1"/>
                </a:solidFill>
                <a:effectLst>
                  <a:glow rad="444500">
                    <a:schemeClr val="accent4">
                      <a:satMod val="175000"/>
                      <a:alpha val="38000"/>
                    </a:schemeClr>
                  </a:glow>
                </a:effectLst>
                <a:latin typeface="VCR OSD Mono" panose="02000609000000000000" pitchFamily="49" charset="0"/>
              </a:rPr>
              <a:t>CSS MÁGICO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69EFD1-1738-F2F7-CDF7-1AEDF68BD7A4}"/>
              </a:ext>
            </a:extLst>
          </p:cNvPr>
          <p:cNvSpPr txBox="1"/>
          <p:nvPr/>
        </p:nvSpPr>
        <p:spPr>
          <a:xfrm>
            <a:off x="637307" y="2977284"/>
            <a:ext cx="8312728" cy="584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300" dirty="0"/>
              <a:t>o feitiço da formatação no </a:t>
            </a:r>
            <a:r>
              <a:rPr lang="pt-BR" sz="3200" spc="300" dirty="0" err="1"/>
              <a:t>frontend</a:t>
            </a:r>
            <a:endParaRPr lang="pt-BR" sz="3200" spc="30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2D2CA8C-66D5-9B43-7CA6-FE682162E1AB}"/>
              </a:ext>
            </a:extLst>
          </p:cNvPr>
          <p:cNvGrpSpPr/>
          <p:nvPr/>
        </p:nvGrpSpPr>
        <p:grpSpPr>
          <a:xfrm>
            <a:off x="3435608" y="3815789"/>
            <a:ext cx="5043374" cy="7123911"/>
            <a:chOff x="3435608" y="3815789"/>
            <a:chExt cx="5362346" cy="7574468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F34CCFE-C229-2FE4-51E1-94C986E1C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77" t="11351" r="14194"/>
            <a:stretch/>
          </p:blipFill>
          <p:spPr>
            <a:xfrm>
              <a:off x="3533227" y="3815789"/>
              <a:ext cx="5264727" cy="6262256"/>
            </a:xfrm>
            <a:prstGeom prst="rect">
              <a:avLst/>
            </a:prstGeom>
            <a:ln>
              <a:noFill/>
            </a:ln>
            <a:effectLst>
              <a:outerShdw blurRad="812800" dist="127000" sx="106000" sy="106000" algn="ctr" rotWithShape="0">
                <a:srgbClr val="FFC000">
                  <a:alpha val="35000"/>
                </a:srgbClr>
              </a:outerShdw>
              <a:softEdge rad="0"/>
            </a:effectLst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B03FEAD-43D2-F81E-2A80-5540955B4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719"/>
            <a:stretch/>
          </p:blipFill>
          <p:spPr>
            <a:xfrm>
              <a:off x="3435608" y="8258372"/>
              <a:ext cx="2729983" cy="3131885"/>
            </a:xfrm>
            <a:prstGeom prst="rect">
              <a:avLst/>
            </a:prstGeom>
            <a:effectLst>
              <a:glow rad="304800">
                <a:schemeClr val="accent4">
                  <a:satMod val="175000"/>
                  <a:alpha val="24000"/>
                </a:schemeClr>
              </a:glow>
            </a:effectLst>
          </p:spPr>
        </p:pic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AEB1453F-3152-356A-5A3D-DC08E505735E}"/>
              </a:ext>
            </a:extLst>
          </p:cNvPr>
          <p:cNvSpPr/>
          <p:nvPr/>
        </p:nvSpPr>
        <p:spPr>
          <a:xfrm>
            <a:off x="3228109" y="11624347"/>
            <a:ext cx="3144982" cy="584776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rgbClr val="FFFF00"/>
              </a:gs>
              <a:gs pos="52000">
                <a:srgbClr val="FFFF00"/>
              </a:gs>
              <a:gs pos="100000">
                <a:schemeClr val="tx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384C724-729E-798A-67AB-C7341F05603F}"/>
              </a:ext>
            </a:extLst>
          </p:cNvPr>
          <p:cNvSpPr txBox="1"/>
          <p:nvPr/>
        </p:nvSpPr>
        <p:spPr>
          <a:xfrm>
            <a:off x="3895545" y="11660065"/>
            <a:ext cx="181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spc="300" dirty="0">
                <a:latin typeface="Impact" panose="020B0806030902050204" pitchFamily="34" charset="0"/>
              </a:rPr>
              <a:t>Valmir Jr</a:t>
            </a:r>
          </a:p>
        </p:txBody>
      </p:sp>
    </p:spTree>
    <p:extLst>
      <p:ext uri="{BB962C8B-B14F-4D97-AF65-F5344CB8AC3E}">
        <p14:creationId xmlns:p14="http://schemas.microsoft.com/office/powerpoint/2010/main" val="394361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F2FA839-846B-3D32-CB61-EBC4C7DF54C6}"/>
              </a:ext>
            </a:extLst>
          </p:cNvPr>
          <p:cNvGrpSpPr/>
          <p:nvPr/>
        </p:nvGrpSpPr>
        <p:grpSpPr>
          <a:xfrm>
            <a:off x="935182" y="3581118"/>
            <a:ext cx="7730837" cy="6501139"/>
            <a:chOff x="935181" y="2234274"/>
            <a:chExt cx="7730837" cy="650113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047CFCB-D3C9-6FBD-B6F8-A886B1C9E4B7}"/>
                </a:ext>
              </a:extLst>
            </p:cNvPr>
            <p:cNvSpPr txBox="1"/>
            <p:nvPr/>
          </p:nvSpPr>
          <p:spPr>
            <a:xfrm>
              <a:off x="2511135" y="2234274"/>
              <a:ext cx="4578928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0" dirty="0">
                  <a:latin typeface="Impact" panose="020B0806030902050204" pitchFamily="34" charset="0"/>
                </a:rPr>
                <a:t>04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C55454D-09A6-E92B-AECB-55CF74EEBDEB}"/>
                </a:ext>
              </a:extLst>
            </p:cNvPr>
            <p:cNvSpPr txBox="1"/>
            <p:nvPr/>
          </p:nvSpPr>
          <p:spPr>
            <a:xfrm>
              <a:off x="935181" y="6427089"/>
              <a:ext cx="773083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200" dirty="0">
                  <a:latin typeface="Impact" panose="020B0806030902050204" pitchFamily="34" charset="0"/>
                </a:rPr>
                <a:t>Seletores de </a:t>
              </a:r>
              <a:r>
                <a:rPr lang="pt-BR" sz="7200" dirty="0" err="1">
                  <a:latin typeface="Impact" panose="020B0806030902050204" pitchFamily="34" charset="0"/>
                </a:rPr>
                <a:t>Pseudo-classes</a:t>
              </a:r>
              <a:endParaRPr lang="pt-BR" sz="7200" dirty="0">
                <a:latin typeface="Impact" panose="020B080603090205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3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BA28365-93A6-2879-386F-04106FAD0C6A}"/>
              </a:ext>
            </a:extLst>
          </p:cNvPr>
          <p:cNvSpPr txBox="1"/>
          <p:nvPr/>
        </p:nvSpPr>
        <p:spPr>
          <a:xfrm>
            <a:off x="935181" y="1476375"/>
            <a:ext cx="773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4.1 Seletor de </a:t>
            </a:r>
            <a:r>
              <a:rPr lang="pt-BR" sz="4000" dirty="0" err="1">
                <a:latin typeface="+mj-lt"/>
              </a:rPr>
              <a:t>Hover</a:t>
            </a:r>
            <a:endParaRPr lang="pt-BR" sz="4000" dirty="0">
              <a:latin typeface="+mj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8B527F-9132-732A-0A56-FEB329201773}"/>
              </a:ext>
            </a:extLst>
          </p:cNvPr>
          <p:cNvSpPr txBox="1"/>
          <p:nvPr/>
        </p:nvSpPr>
        <p:spPr>
          <a:xfrm>
            <a:off x="935181" y="645378"/>
            <a:ext cx="809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4. Seletores de </a:t>
            </a:r>
            <a:r>
              <a:rPr lang="pt-BR" sz="4800" dirty="0" err="1">
                <a:latin typeface="Impact" panose="020B0806030902050204" pitchFamily="34" charset="0"/>
              </a:rPr>
              <a:t>Pseudo-classes</a:t>
            </a:r>
            <a:endParaRPr lang="pt-BR" sz="4800" dirty="0">
              <a:latin typeface="Impact" panose="020B080603090205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D9C017-3005-301A-AE12-5AC143245DED}"/>
              </a:ext>
            </a:extLst>
          </p:cNvPr>
          <p:cNvSpPr txBox="1"/>
          <p:nvPr/>
        </p:nvSpPr>
        <p:spPr>
          <a:xfrm>
            <a:off x="935181" y="2307372"/>
            <a:ext cx="77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seletor de </a:t>
            </a:r>
            <a:r>
              <a:rPr lang="pt-BR" sz="2400" dirty="0" err="1"/>
              <a:t>hover</a:t>
            </a:r>
            <a:r>
              <a:rPr lang="pt-BR" sz="2400" dirty="0"/>
              <a:t> aplica estilos a um elemento quando o usuário passa o cursor sobre ele.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88CCA6-1879-DAC6-7CDF-1CC03D9F4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1315"/>
            <a:ext cx="9601200" cy="419252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5532B05-8234-B457-1236-1F7A5B1753D0}"/>
              </a:ext>
            </a:extLst>
          </p:cNvPr>
          <p:cNvSpPr txBox="1"/>
          <p:nvPr/>
        </p:nvSpPr>
        <p:spPr>
          <a:xfrm>
            <a:off x="935181" y="6499896"/>
            <a:ext cx="773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4.2 Seletor de Primeiro Filho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06712A-8AD0-A405-2B0F-238069BF7D3D}"/>
              </a:ext>
            </a:extLst>
          </p:cNvPr>
          <p:cNvSpPr txBox="1"/>
          <p:nvPr/>
        </p:nvSpPr>
        <p:spPr>
          <a:xfrm>
            <a:off x="935181" y="7330893"/>
            <a:ext cx="77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seletor de primeiro filho aplica estilos ao primeiro filho de um elemento específico.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970ED0F-8C5B-BFA9-C794-58FB566B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6391"/>
            <a:ext cx="9601200" cy="41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F2FA839-846B-3D32-CB61-EBC4C7DF54C6}"/>
              </a:ext>
            </a:extLst>
          </p:cNvPr>
          <p:cNvGrpSpPr/>
          <p:nvPr/>
        </p:nvGrpSpPr>
        <p:grpSpPr>
          <a:xfrm>
            <a:off x="935182" y="3581118"/>
            <a:ext cx="7730837" cy="6501139"/>
            <a:chOff x="935181" y="2234274"/>
            <a:chExt cx="7730837" cy="650113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047CFCB-D3C9-6FBD-B6F8-A886B1C9E4B7}"/>
                </a:ext>
              </a:extLst>
            </p:cNvPr>
            <p:cNvSpPr txBox="1"/>
            <p:nvPr/>
          </p:nvSpPr>
          <p:spPr>
            <a:xfrm>
              <a:off x="2511135" y="2234274"/>
              <a:ext cx="4578928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0" dirty="0">
                  <a:latin typeface="Impact" panose="020B0806030902050204" pitchFamily="34" charset="0"/>
                </a:rPr>
                <a:t>05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C55454D-09A6-E92B-AECB-55CF74EEBDEB}"/>
                </a:ext>
              </a:extLst>
            </p:cNvPr>
            <p:cNvSpPr txBox="1"/>
            <p:nvPr/>
          </p:nvSpPr>
          <p:spPr>
            <a:xfrm>
              <a:off x="935181" y="6427089"/>
              <a:ext cx="773083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200" dirty="0">
                  <a:latin typeface="Impact" panose="020B0806030902050204" pitchFamily="34" charset="0"/>
                </a:rPr>
                <a:t>Conclusão e Agradecimentos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810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88B527F-9132-732A-0A56-FEB329201773}"/>
              </a:ext>
            </a:extLst>
          </p:cNvPr>
          <p:cNvSpPr txBox="1"/>
          <p:nvPr/>
        </p:nvSpPr>
        <p:spPr>
          <a:xfrm>
            <a:off x="935181" y="645378"/>
            <a:ext cx="80979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5. Conclusão e agradecimentos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D9C017-3005-301A-AE12-5AC143245DED}"/>
              </a:ext>
            </a:extLst>
          </p:cNvPr>
          <p:cNvSpPr txBox="1"/>
          <p:nvPr/>
        </p:nvSpPr>
        <p:spPr>
          <a:xfrm>
            <a:off x="935181" y="1836318"/>
            <a:ext cx="77308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Conhecer os seletores CSS e como usá-los é fundamental para aplicar estilos eficazmente às páginas web. Pratique os exemplos acima e explore combinações para dominar o CSS e criar interfaces atraentes e funcionais.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C06712A-8AD0-A405-2B0F-238069BF7D3D}"/>
              </a:ext>
            </a:extLst>
          </p:cNvPr>
          <p:cNvSpPr txBox="1"/>
          <p:nvPr/>
        </p:nvSpPr>
        <p:spPr>
          <a:xfrm>
            <a:off x="935181" y="3765921"/>
            <a:ext cx="7730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Esse ebook foi gerado por IA e diagramado por humano.</a:t>
            </a:r>
          </a:p>
          <a:p>
            <a:r>
              <a:rPr lang="pt-BR" sz="2400" dirty="0"/>
              <a:t>O passo a passo encontra-se no meu </a:t>
            </a:r>
            <a:r>
              <a:rPr lang="pt-BR" sz="2400" dirty="0" err="1"/>
              <a:t>Github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/>
              <a:t>Esse conteúdo foi gerado com fins didáticos de construção, não foi realizada nenhuma validação cuidadosa humana e pode conter erros gerados por IA.</a:t>
            </a:r>
          </a:p>
        </p:txBody>
      </p:sp>
    </p:spTree>
    <p:extLst>
      <p:ext uri="{BB962C8B-B14F-4D97-AF65-F5344CB8AC3E}">
        <p14:creationId xmlns:p14="http://schemas.microsoft.com/office/powerpoint/2010/main" val="153660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E3B89EB0-592E-CA08-3487-25F9C1346D6C}"/>
              </a:ext>
            </a:extLst>
          </p:cNvPr>
          <p:cNvSpPr txBox="1"/>
          <p:nvPr/>
        </p:nvSpPr>
        <p:spPr>
          <a:xfrm>
            <a:off x="935181" y="2307372"/>
            <a:ext cx="7730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CSS (</a:t>
            </a:r>
            <a:r>
              <a:rPr lang="pt-BR" sz="2400" dirty="0" err="1"/>
              <a:t>Cascading</a:t>
            </a:r>
            <a:r>
              <a:rPr lang="pt-BR" sz="2400" dirty="0"/>
              <a:t> </a:t>
            </a:r>
            <a:r>
              <a:rPr lang="pt-BR" sz="2400" dirty="0" err="1"/>
              <a:t>Style</a:t>
            </a:r>
            <a:r>
              <a:rPr lang="pt-BR" sz="2400" dirty="0"/>
              <a:t> </a:t>
            </a:r>
            <a:r>
              <a:rPr lang="pt-BR" sz="2400" dirty="0" err="1"/>
              <a:t>Sheets</a:t>
            </a:r>
            <a:r>
              <a:rPr lang="pt-BR" sz="2400" dirty="0"/>
              <a:t>) é uma linguagem usada para descrever a apresentação de páginas HTML. Seletores são a forma como indicamos quais elementos HTML queremos estilizar. Aqui estão os principais seletores CSS, com exemplos simples e diretos para facilitar o entendimento.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FF90B65-D044-85E8-6AD0-A7B5A6D979AD}"/>
              </a:ext>
            </a:extLst>
          </p:cNvPr>
          <p:cNvSpPr txBox="1"/>
          <p:nvPr/>
        </p:nvSpPr>
        <p:spPr>
          <a:xfrm>
            <a:off x="935181" y="645378"/>
            <a:ext cx="77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Guia Rápido de Seletores CSS</a:t>
            </a:r>
          </a:p>
        </p:txBody>
      </p:sp>
    </p:spTree>
    <p:extLst>
      <p:ext uri="{BB962C8B-B14F-4D97-AF65-F5344CB8AC3E}">
        <p14:creationId xmlns:p14="http://schemas.microsoft.com/office/powerpoint/2010/main" val="58375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F2FA839-846B-3D32-CB61-EBC4C7DF54C6}"/>
              </a:ext>
            </a:extLst>
          </p:cNvPr>
          <p:cNvGrpSpPr/>
          <p:nvPr/>
        </p:nvGrpSpPr>
        <p:grpSpPr>
          <a:xfrm>
            <a:off x="935182" y="3581118"/>
            <a:ext cx="7730837" cy="5393144"/>
            <a:chOff x="935181" y="2234274"/>
            <a:chExt cx="7730837" cy="539314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047CFCB-D3C9-6FBD-B6F8-A886B1C9E4B7}"/>
                </a:ext>
              </a:extLst>
            </p:cNvPr>
            <p:cNvSpPr txBox="1"/>
            <p:nvPr/>
          </p:nvSpPr>
          <p:spPr>
            <a:xfrm>
              <a:off x="2511135" y="2234274"/>
              <a:ext cx="4578928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0" dirty="0"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C55454D-09A6-E92B-AECB-55CF74EEBDEB}"/>
                </a:ext>
              </a:extLst>
            </p:cNvPr>
            <p:cNvSpPr txBox="1"/>
            <p:nvPr/>
          </p:nvSpPr>
          <p:spPr>
            <a:xfrm>
              <a:off x="935181" y="6427089"/>
              <a:ext cx="77308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200" dirty="0">
                  <a:latin typeface="Impact" panose="020B0806030902050204" pitchFamily="34" charset="0"/>
                </a:rPr>
                <a:t>Seletores Simples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609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70D92E6E-FF51-53C4-829C-1335C95EE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2314"/>
            <a:ext cx="9601200" cy="38884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BA28365-93A6-2879-386F-04106FAD0C6A}"/>
              </a:ext>
            </a:extLst>
          </p:cNvPr>
          <p:cNvSpPr txBox="1"/>
          <p:nvPr/>
        </p:nvSpPr>
        <p:spPr>
          <a:xfrm>
            <a:off x="935181" y="1476375"/>
            <a:ext cx="773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1.1 Seletor de elemento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8B527F-9132-732A-0A56-FEB329201773}"/>
              </a:ext>
            </a:extLst>
          </p:cNvPr>
          <p:cNvSpPr txBox="1"/>
          <p:nvPr/>
        </p:nvSpPr>
        <p:spPr>
          <a:xfrm>
            <a:off x="935181" y="645378"/>
            <a:ext cx="77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1. Seletores simples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D9C017-3005-301A-AE12-5AC143245DED}"/>
              </a:ext>
            </a:extLst>
          </p:cNvPr>
          <p:cNvSpPr txBox="1"/>
          <p:nvPr/>
        </p:nvSpPr>
        <p:spPr>
          <a:xfrm>
            <a:off x="935181" y="2307372"/>
            <a:ext cx="77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seletor de elemento aplica estilos a todos os elementos do mesmo tipo.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C10212-7B63-E982-10DE-5C249EE53431}"/>
              </a:ext>
            </a:extLst>
          </p:cNvPr>
          <p:cNvSpPr txBox="1"/>
          <p:nvPr/>
        </p:nvSpPr>
        <p:spPr>
          <a:xfrm>
            <a:off x="935181" y="5836776"/>
            <a:ext cx="773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1.2 Seletor de Classe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CD635B-0C82-2229-93AE-3F7C904DCE27}"/>
              </a:ext>
            </a:extLst>
          </p:cNvPr>
          <p:cNvSpPr txBox="1"/>
          <p:nvPr/>
        </p:nvSpPr>
        <p:spPr>
          <a:xfrm>
            <a:off x="935181" y="6667773"/>
            <a:ext cx="773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seletor de classe aplica estilos a elementos com uma classe específica. Usamos um ponto (.) antes do nome da classe.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81925F-A923-866F-181D-5F222AEA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36739"/>
            <a:ext cx="9601200" cy="41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0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BA28365-93A6-2879-386F-04106FAD0C6A}"/>
              </a:ext>
            </a:extLst>
          </p:cNvPr>
          <p:cNvSpPr txBox="1"/>
          <p:nvPr/>
        </p:nvSpPr>
        <p:spPr>
          <a:xfrm>
            <a:off x="935181" y="476815"/>
            <a:ext cx="773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1.3 Seletor de ID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D9C017-3005-301A-AE12-5AC143245DED}"/>
              </a:ext>
            </a:extLst>
          </p:cNvPr>
          <p:cNvSpPr txBox="1"/>
          <p:nvPr/>
        </p:nvSpPr>
        <p:spPr>
          <a:xfrm>
            <a:off x="935181" y="1307812"/>
            <a:ext cx="773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seletor de ID aplica estilos a um elemento com um ID específico. Usamos um sustenido (#) antes do nome do ID.css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C74637-BA38-C387-68F6-EA955DF6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976"/>
            <a:ext cx="9601200" cy="41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18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F2FA839-846B-3D32-CB61-EBC4C7DF54C6}"/>
              </a:ext>
            </a:extLst>
          </p:cNvPr>
          <p:cNvGrpSpPr/>
          <p:nvPr/>
        </p:nvGrpSpPr>
        <p:grpSpPr>
          <a:xfrm>
            <a:off x="935182" y="3581118"/>
            <a:ext cx="7730837" cy="6501139"/>
            <a:chOff x="935181" y="2234274"/>
            <a:chExt cx="7730837" cy="6501139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047CFCB-D3C9-6FBD-B6F8-A886B1C9E4B7}"/>
                </a:ext>
              </a:extLst>
            </p:cNvPr>
            <p:cNvSpPr txBox="1"/>
            <p:nvPr/>
          </p:nvSpPr>
          <p:spPr>
            <a:xfrm>
              <a:off x="2511135" y="2234274"/>
              <a:ext cx="4578928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0" dirty="0"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C55454D-09A6-E92B-AECB-55CF74EEBDEB}"/>
                </a:ext>
              </a:extLst>
            </p:cNvPr>
            <p:cNvSpPr txBox="1"/>
            <p:nvPr/>
          </p:nvSpPr>
          <p:spPr>
            <a:xfrm>
              <a:off x="935181" y="6427089"/>
              <a:ext cx="7730837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200" dirty="0">
                  <a:latin typeface="Impact" panose="020B0806030902050204" pitchFamily="34" charset="0"/>
                </a:rPr>
                <a:t>Seletores Combinados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293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BA28365-93A6-2879-386F-04106FAD0C6A}"/>
              </a:ext>
            </a:extLst>
          </p:cNvPr>
          <p:cNvSpPr txBox="1"/>
          <p:nvPr/>
        </p:nvSpPr>
        <p:spPr>
          <a:xfrm>
            <a:off x="935181" y="1476375"/>
            <a:ext cx="773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2.1 Seletor de Descendente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8B527F-9132-732A-0A56-FEB329201773}"/>
              </a:ext>
            </a:extLst>
          </p:cNvPr>
          <p:cNvSpPr txBox="1"/>
          <p:nvPr/>
        </p:nvSpPr>
        <p:spPr>
          <a:xfrm>
            <a:off x="935181" y="645378"/>
            <a:ext cx="77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2. Seletores Combinados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D9C017-3005-301A-AE12-5AC143245DED}"/>
              </a:ext>
            </a:extLst>
          </p:cNvPr>
          <p:cNvSpPr txBox="1"/>
          <p:nvPr/>
        </p:nvSpPr>
        <p:spPr>
          <a:xfrm>
            <a:off x="935181" y="2307372"/>
            <a:ext cx="77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seletor de descendente aplica estilos a elementos que são descendentes de um outro elemento específico.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C10212-7B63-E982-10DE-5C249EE53431}"/>
              </a:ext>
            </a:extLst>
          </p:cNvPr>
          <p:cNvSpPr txBox="1"/>
          <p:nvPr/>
        </p:nvSpPr>
        <p:spPr>
          <a:xfrm>
            <a:off x="935181" y="6400800"/>
            <a:ext cx="773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2.2 Seletor de Filho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CD635B-0C82-2229-93AE-3F7C904DCE27}"/>
              </a:ext>
            </a:extLst>
          </p:cNvPr>
          <p:cNvSpPr txBox="1"/>
          <p:nvPr/>
        </p:nvSpPr>
        <p:spPr>
          <a:xfrm>
            <a:off x="935181" y="7231797"/>
            <a:ext cx="77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seletor de filho aplica estilos a elementos que são filhos diretos de um outro elemento específico.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09496FE8-4E58-A151-5830-5CF3A71918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02" b="3100"/>
          <a:stretch/>
        </p:blipFill>
        <p:spPr>
          <a:xfrm>
            <a:off x="0" y="8100170"/>
            <a:ext cx="9601200" cy="360962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6690C48-3570-8AB9-BF60-AC491A926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22870"/>
            <a:ext cx="9601200" cy="419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59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EF2FA839-846B-3D32-CB61-EBC4C7DF54C6}"/>
              </a:ext>
            </a:extLst>
          </p:cNvPr>
          <p:cNvGrpSpPr/>
          <p:nvPr/>
        </p:nvGrpSpPr>
        <p:grpSpPr>
          <a:xfrm>
            <a:off x="935182" y="3581118"/>
            <a:ext cx="7730837" cy="5393144"/>
            <a:chOff x="935181" y="2234274"/>
            <a:chExt cx="7730837" cy="5393144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8047CFCB-D3C9-6FBD-B6F8-A886B1C9E4B7}"/>
                </a:ext>
              </a:extLst>
            </p:cNvPr>
            <p:cNvSpPr txBox="1"/>
            <p:nvPr/>
          </p:nvSpPr>
          <p:spPr>
            <a:xfrm>
              <a:off x="2511135" y="2234274"/>
              <a:ext cx="4578928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0" dirty="0"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1C55454D-09A6-E92B-AECB-55CF74EEBDEB}"/>
                </a:ext>
              </a:extLst>
            </p:cNvPr>
            <p:cNvSpPr txBox="1"/>
            <p:nvPr/>
          </p:nvSpPr>
          <p:spPr>
            <a:xfrm>
              <a:off x="935181" y="6427089"/>
              <a:ext cx="77308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7200" dirty="0">
                  <a:latin typeface="Impact" panose="020B0806030902050204" pitchFamily="34" charset="0"/>
                </a:rPr>
                <a:t>Seletores Atributos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87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BA28365-93A6-2879-386F-04106FAD0C6A}"/>
              </a:ext>
            </a:extLst>
          </p:cNvPr>
          <p:cNvSpPr txBox="1"/>
          <p:nvPr/>
        </p:nvSpPr>
        <p:spPr>
          <a:xfrm>
            <a:off x="935181" y="1476375"/>
            <a:ext cx="7730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+mj-lt"/>
              </a:rPr>
              <a:t>3.1 Seletor de Atributo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88B527F-9132-732A-0A56-FEB329201773}"/>
              </a:ext>
            </a:extLst>
          </p:cNvPr>
          <p:cNvSpPr txBox="1"/>
          <p:nvPr/>
        </p:nvSpPr>
        <p:spPr>
          <a:xfrm>
            <a:off x="935181" y="645378"/>
            <a:ext cx="77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Impact" panose="020B0806030902050204" pitchFamily="34" charset="0"/>
              </a:rPr>
              <a:t>3. Seletores Atributos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D9C017-3005-301A-AE12-5AC143245DED}"/>
              </a:ext>
            </a:extLst>
          </p:cNvPr>
          <p:cNvSpPr txBox="1"/>
          <p:nvPr/>
        </p:nvSpPr>
        <p:spPr>
          <a:xfrm>
            <a:off x="935181" y="2307372"/>
            <a:ext cx="77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seletor de atributo aplica estilos a elementos que possuem um atributo específico.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8D509E-FFD4-606F-3D8F-AAC6CE085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22870"/>
            <a:ext cx="9601200" cy="38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5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438</TotalTime>
  <Words>358</Words>
  <Application>Microsoft Office PowerPoint</Application>
  <PresentationFormat>Papel A3 (297 x 420 mm)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Impact</vt:lpstr>
      <vt:lpstr>VCR OSD Mono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Suellen Cristina da Silva Batista</dc:creator>
  <cp:lastModifiedBy>Suellen Cristina da Silva Batista</cp:lastModifiedBy>
  <cp:revision>5</cp:revision>
  <dcterms:created xsi:type="dcterms:W3CDTF">2024-06-26T18:02:47Z</dcterms:created>
  <dcterms:modified xsi:type="dcterms:W3CDTF">2024-06-27T20:52:29Z</dcterms:modified>
</cp:coreProperties>
</file>