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62" r:id="rId5"/>
    <p:sldId id="266" r:id="rId6"/>
    <p:sldId id="268" r:id="rId7"/>
    <p:sldId id="272" r:id="rId8"/>
    <p:sldId id="273" r:id="rId9"/>
    <p:sldId id="276" r:id="rId10"/>
    <p:sldId id="278" r:id="rId11"/>
    <p:sldId id="279" r:id="rId12"/>
    <p:sldId id="282" r:id="rId13"/>
    <p:sldId id="283" r:id="rId14"/>
    <p:sldId id="303" r:id="rId15"/>
    <p:sldId id="289" r:id="rId16"/>
    <p:sldId id="290" r:id="rId17"/>
    <p:sldId id="291" r:id="rId18"/>
    <p:sldId id="293" r:id="rId19"/>
    <p:sldId id="297" r:id="rId20"/>
    <p:sldId id="300" r:id="rId21"/>
    <p:sldId id="304" r:id="rId22"/>
    <p:sldId id="302" r:id="rId23"/>
  </p:sldIdLst>
  <p:sldSz cx="9144000" cy="5143500" type="screen16x9"/>
  <p:notesSz cx="6858000" cy="9144000"/>
  <p:embeddedFontLs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332e04019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332e04019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332e04019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b332e04019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b332e04019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b332e04019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332e04019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b332e04019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b332e04019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b332e04019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332e04019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332e04019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332e04019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b332e04019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b4270141c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b4270141c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b332e04019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b332e04019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b332e04019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b332e04019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332e0401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332e0401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b332e04019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b332e04019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332e0401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332e0401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332e0401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332e0401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332e040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332e040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332e0401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332e0401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332e04019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332e04019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332e0401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332e0401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332e04019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332e04019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2589150" y="1305300"/>
            <a:ext cx="4465200" cy="25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803875" y="1797150"/>
            <a:ext cx="4118700" cy="10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Verdana"/>
                <a:ea typeface="Verdana"/>
                <a:cs typeface="Verdana"/>
                <a:sym typeface="Verdana"/>
              </a:rPr>
              <a:t>Lapage 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5"/>
          <p:cNvPicPr preferRelativeResize="0"/>
          <p:nvPr/>
        </p:nvPicPr>
        <p:blipFill rotWithShape="1">
          <a:blip r:embed="rId3">
            <a:alphaModFix/>
          </a:blip>
          <a:srcRect l="12266" t="12499" r="3657" b="12341"/>
          <a:stretch/>
        </p:blipFill>
        <p:spPr>
          <a:xfrm>
            <a:off x="217500" y="206275"/>
            <a:ext cx="990651" cy="3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28000"/>
            <a:ext cx="4428500" cy="48387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16" name="Google Shape;21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850" y="3549025"/>
            <a:ext cx="4428501" cy="96955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5"/>
          <p:cNvSpPr txBox="1"/>
          <p:nvPr/>
        </p:nvSpPr>
        <p:spPr>
          <a:xfrm>
            <a:off x="344375" y="1001675"/>
            <a:ext cx="3782100" cy="20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Variations légère dans le nombre d’achat.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Pic à 9h.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Régularité dans les achats.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Période en baisse entre 2021-2002.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Moyenne d’achat inférieur en 2021 possiblement dû aux 2 mois sans revenus.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6"/>
          <p:cNvPicPr preferRelativeResize="0"/>
          <p:nvPr/>
        </p:nvPicPr>
        <p:blipFill rotWithShape="1">
          <a:blip r:embed="rId3">
            <a:alphaModFix/>
          </a:blip>
          <a:srcRect l="12266" t="12499" r="3657" b="12341"/>
          <a:stretch/>
        </p:blipFill>
        <p:spPr>
          <a:xfrm>
            <a:off x="217500" y="206275"/>
            <a:ext cx="990651" cy="3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475" y="289250"/>
            <a:ext cx="6660075" cy="44895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6"/>
          <p:cNvSpPr txBox="1"/>
          <p:nvPr/>
        </p:nvSpPr>
        <p:spPr>
          <a:xfrm>
            <a:off x="105250" y="713775"/>
            <a:ext cx="2303400" cy="15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Répartition des achats par heures est constante.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Pics d’activité aux heures de pointes.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9"/>
          <p:cNvPicPr preferRelativeResize="0"/>
          <p:nvPr/>
        </p:nvPicPr>
        <p:blipFill rotWithShape="1">
          <a:blip r:embed="rId3">
            <a:alphaModFix/>
          </a:blip>
          <a:srcRect l="12266" t="12499" r="3657" b="12341"/>
          <a:stretch/>
        </p:blipFill>
        <p:spPr>
          <a:xfrm>
            <a:off x="217500" y="206275"/>
            <a:ext cx="990651" cy="3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876" y="69450"/>
            <a:ext cx="728255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 txBox="1"/>
          <p:nvPr/>
        </p:nvSpPr>
        <p:spPr>
          <a:xfrm>
            <a:off x="30875" y="1361850"/>
            <a:ext cx="1764000" cy="24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 phases de fluctuation marquées.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Progression constante du chiffre d’affaire.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Stabilisation des residus.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0"/>
          <p:cNvPicPr preferRelativeResize="0"/>
          <p:nvPr/>
        </p:nvPicPr>
        <p:blipFill rotWithShape="1">
          <a:blip r:embed="rId3">
            <a:alphaModFix/>
          </a:blip>
          <a:srcRect l="12266" t="12499" r="3657" b="12341"/>
          <a:stretch/>
        </p:blipFill>
        <p:spPr>
          <a:xfrm>
            <a:off x="217500" y="206275"/>
            <a:ext cx="990651" cy="3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8950" y="712625"/>
            <a:ext cx="6758376" cy="35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0"/>
          <p:cNvSpPr txBox="1"/>
          <p:nvPr/>
        </p:nvSpPr>
        <p:spPr>
          <a:xfrm>
            <a:off x="100574" y="1544400"/>
            <a:ext cx="2208375" cy="295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Variations du chiffre d’affaire.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Pics saisonniers.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Augmentation modérée du chiffre d’affaire en 2022. </a:t>
            </a:r>
          </a:p>
          <a:p>
            <a:pPr marL="457200" indent="-317500">
              <a:buClr>
                <a:schemeClr val="dk1"/>
              </a:buClr>
              <a:buSzPts val="1400"/>
              <a:buFont typeface="Verdana"/>
              <a:buChar char="●"/>
            </a:pP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Tendances plus régulières pour la moyenne mobile par mois.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141E080-E3F8-4D71-9E31-29CA6B08E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57" y="436879"/>
            <a:ext cx="7674285" cy="40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4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6"/>
          <p:cNvPicPr preferRelativeResize="0"/>
          <p:nvPr/>
        </p:nvPicPr>
        <p:blipFill rotWithShape="1">
          <a:blip r:embed="rId3">
            <a:alphaModFix/>
          </a:blip>
          <a:srcRect l="12266" t="12499" r="3657" b="12341"/>
          <a:stretch/>
        </p:blipFill>
        <p:spPr>
          <a:xfrm>
            <a:off x="227275" y="134200"/>
            <a:ext cx="990651" cy="3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7928" y="455125"/>
            <a:ext cx="6261877" cy="438357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6"/>
          <p:cNvSpPr txBox="1"/>
          <p:nvPr/>
        </p:nvSpPr>
        <p:spPr>
          <a:xfrm>
            <a:off x="227275" y="1247250"/>
            <a:ext cx="2548200" cy="23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Variation dans la consommation des id_prod par catégorie.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Revenus plus important pour certain id_prod.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Catégorie 0 non présente.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7"/>
          <p:cNvPicPr preferRelativeResize="0"/>
          <p:nvPr/>
        </p:nvPicPr>
        <p:blipFill rotWithShape="1">
          <a:blip r:embed="rId3">
            <a:alphaModFix/>
          </a:blip>
          <a:srcRect l="12266" t="12499" r="3657" b="12341"/>
          <a:stretch/>
        </p:blipFill>
        <p:spPr>
          <a:xfrm>
            <a:off x="217500" y="206275"/>
            <a:ext cx="990651" cy="3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775" y="835775"/>
            <a:ext cx="7053025" cy="37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7"/>
          <p:cNvSpPr txBox="1"/>
          <p:nvPr/>
        </p:nvSpPr>
        <p:spPr>
          <a:xfrm>
            <a:off x="0" y="1348625"/>
            <a:ext cx="2020200" cy="31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47"/>
          <p:cNvSpPr txBox="1"/>
          <p:nvPr/>
        </p:nvSpPr>
        <p:spPr>
          <a:xfrm>
            <a:off x="-17325" y="1058000"/>
            <a:ext cx="2020200" cy="1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Distinction du chiffre d’affaire par genre.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Disparité de consommation des id_prod. 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l="12266" t="12499" r="3657" b="12341"/>
          <a:stretch/>
        </p:blipFill>
        <p:spPr>
          <a:xfrm>
            <a:off x="217500" y="206275"/>
            <a:ext cx="990651" cy="3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9275" y="794600"/>
            <a:ext cx="7014724" cy="38186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8"/>
          <p:cNvSpPr txBox="1"/>
          <p:nvPr/>
        </p:nvSpPr>
        <p:spPr>
          <a:xfrm>
            <a:off x="60050" y="1956925"/>
            <a:ext cx="21087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Diversité de consommation.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Chiffre d’affaire plus important.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50"/>
          <p:cNvPicPr preferRelativeResize="0"/>
          <p:nvPr/>
        </p:nvPicPr>
        <p:blipFill rotWithShape="1">
          <a:blip r:embed="rId3">
            <a:alphaModFix/>
          </a:blip>
          <a:srcRect l="12266" t="12499" r="3657" b="12341"/>
          <a:stretch/>
        </p:blipFill>
        <p:spPr>
          <a:xfrm>
            <a:off x="217500" y="206275"/>
            <a:ext cx="990651" cy="3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5024" y="493400"/>
            <a:ext cx="7008976" cy="4311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0"/>
          <p:cNvSpPr txBox="1"/>
          <p:nvPr/>
        </p:nvSpPr>
        <p:spPr>
          <a:xfrm>
            <a:off x="121725" y="1916375"/>
            <a:ext cx="2013300" cy="16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Catégorie 0 génère un chiffre d’affaire important.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Volume de ventes.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4"/>
          <p:cNvPicPr preferRelativeResize="0"/>
          <p:nvPr/>
        </p:nvPicPr>
        <p:blipFill rotWithShape="1">
          <a:blip r:embed="rId3">
            <a:alphaModFix/>
          </a:blip>
          <a:srcRect l="12266" t="12499" r="3657" b="12341"/>
          <a:stretch/>
        </p:blipFill>
        <p:spPr>
          <a:xfrm>
            <a:off x="217500" y="206275"/>
            <a:ext cx="990651" cy="3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9800" y="701600"/>
            <a:ext cx="6904599" cy="385669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4"/>
          <p:cNvSpPr txBox="1"/>
          <p:nvPr/>
        </p:nvSpPr>
        <p:spPr>
          <a:xfrm>
            <a:off x="188450" y="1139100"/>
            <a:ext cx="2001300" cy="3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 répartition des id_prod en fonction du chiffre d’affaire est différentes par groupes d’âge.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 plus important pour les groupes 1969-1889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063200" y="1069450"/>
            <a:ext cx="5473800" cy="22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Analyse Globale des ventes.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Analyse client par produits.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Analyse temporelle.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Segmentation client.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4837250" y="119588"/>
            <a:ext cx="3902525" cy="292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1027550" y="479550"/>
            <a:ext cx="37347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Introduction </a:t>
            </a:r>
            <a:endParaRPr b="1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 amt="68000"/>
          </a:blip>
          <a:stretch>
            <a:fillRect/>
          </a:stretch>
        </p:blipFill>
        <p:spPr>
          <a:xfrm>
            <a:off x="3365076" y="2701075"/>
            <a:ext cx="2639775" cy="17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l="12266" t="12499" r="3657" b="12341"/>
          <a:stretch/>
        </p:blipFill>
        <p:spPr>
          <a:xfrm>
            <a:off x="319950" y="211150"/>
            <a:ext cx="990651" cy="3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63" y="95712"/>
            <a:ext cx="8894076" cy="48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4CAB7CC-417C-4AA3-A3F0-5B839B833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17" y="710420"/>
            <a:ext cx="7065293" cy="38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03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59"/>
          <p:cNvPicPr preferRelativeResize="0"/>
          <p:nvPr/>
        </p:nvPicPr>
        <p:blipFill rotWithShape="1">
          <a:blip r:embed="rId3">
            <a:alphaModFix/>
          </a:blip>
          <a:srcRect l="12266" t="12499" r="3657" b="12341"/>
          <a:stretch/>
        </p:blipFill>
        <p:spPr>
          <a:xfrm>
            <a:off x="217500" y="206275"/>
            <a:ext cx="990651" cy="3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9"/>
          <p:cNvSpPr txBox="1"/>
          <p:nvPr/>
        </p:nvSpPr>
        <p:spPr>
          <a:xfrm>
            <a:off x="2672125" y="113525"/>
            <a:ext cx="46263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 sz="4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3" name="Google Shape;383;p59"/>
          <p:cNvSpPr txBox="1"/>
          <p:nvPr/>
        </p:nvSpPr>
        <p:spPr>
          <a:xfrm>
            <a:off x="1972375" y="1256650"/>
            <a:ext cx="5807100" cy="15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lang="en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Les ventes globales affichent une progression positive.</a:t>
            </a:r>
            <a:endParaRPr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lang="en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Diversité des performances.</a:t>
            </a:r>
            <a:endParaRPr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lang="en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Dominance des catégories 0 et 1.</a:t>
            </a:r>
            <a:endParaRPr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lang="en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Variations des performances clients. </a:t>
            </a:r>
            <a:endParaRPr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lang="en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Différence de répartition du chiffre d’affaire par âge.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2266" t="12499" r="3657" b="12341"/>
          <a:stretch/>
        </p:blipFill>
        <p:spPr>
          <a:xfrm>
            <a:off x="510275" y="318500"/>
            <a:ext cx="990651" cy="3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750" y="596625"/>
            <a:ext cx="5153250" cy="4199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256525" y="1201775"/>
            <a:ext cx="35820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Variations des ventes en fonctions des périodes.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Croissance des ventes constante. 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Augmentation des ventes en d’octobre à janvier puis en juillet.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 pics et des baisses sont observées en fonction des mois. 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l="12266" t="12499" r="3657" b="12341"/>
          <a:stretch/>
        </p:blipFill>
        <p:spPr>
          <a:xfrm>
            <a:off x="378525" y="284350"/>
            <a:ext cx="990651" cy="3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158900" y="1561650"/>
            <a:ext cx="3050100" cy="20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Confirmation de variation saisonnière ainsi que l’absence de données pour les mois de janvier et février pour l’année 2021 (possible démarrage du site en mars de cette année). 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1400" y="318325"/>
            <a:ext cx="5630201" cy="4422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600" y="49925"/>
            <a:ext cx="479457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 rotWithShape="1">
          <a:blip r:embed="rId4">
            <a:alphaModFix/>
          </a:blip>
          <a:srcRect l="12266" t="12499" r="3657" b="12341"/>
          <a:stretch/>
        </p:blipFill>
        <p:spPr>
          <a:xfrm>
            <a:off x="378525" y="284350"/>
            <a:ext cx="990651" cy="3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354125" y="1606800"/>
            <a:ext cx="3703800" cy="1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Variations dans les chiffre d’affaire par id_prod.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Démarcations pour certains produits ; 0_1430, 0_1422.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Les autres id_prod se situent entre 5% et 9%.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650" y="63450"/>
            <a:ext cx="4852000" cy="4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 rotWithShape="1">
          <a:blip r:embed="rId4">
            <a:alphaModFix/>
          </a:blip>
          <a:srcRect l="12266" t="12499" r="3657" b="12341"/>
          <a:stretch/>
        </p:blipFill>
        <p:spPr>
          <a:xfrm>
            <a:off x="168675" y="94050"/>
            <a:ext cx="990651" cy="3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505400" y="1738575"/>
            <a:ext cx="3489000" cy="19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Fluctuation de la distribution du chiffre d’affaire.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Les produits se démarquent ; 0_1430 et 0_1428.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Certains produits dominent la répartition du chiffre totale.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Performances modérées pour les autres id_prod.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975" y="1577350"/>
            <a:ext cx="38576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 rotWithShape="1">
          <a:blip r:embed="rId4">
            <a:alphaModFix/>
          </a:blip>
          <a:srcRect l="12266" t="12499" r="3657" b="12341"/>
          <a:stretch/>
        </p:blipFill>
        <p:spPr>
          <a:xfrm>
            <a:off x="217500" y="206275"/>
            <a:ext cx="990651" cy="3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749400" y="1733700"/>
            <a:ext cx="3357300" cy="1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Disparité du chiffre d’affaire par client.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Contribution significatives pour 4 premiers clients de notre liste.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Contribution faible pour certain clients.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0"/>
          <p:cNvPicPr preferRelativeResize="0"/>
          <p:nvPr/>
        </p:nvPicPr>
        <p:blipFill rotWithShape="1">
          <a:blip r:embed="rId3">
            <a:alphaModFix/>
          </a:blip>
          <a:srcRect l="12266" t="12499" r="3657" b="12341"/>
          <a:stretch/>
        </p:blipFill>
        <p:spPr>
          <a:xfrm>
            <a:off x="217500" y="206275"/>
            <a:ext cx="990651" cy="3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8926" y="108475"/>
            <a:ext cx="552895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/>
        </p:nvSpPr>
        <p:spPr>
          <a:xfrm>
            <a:off x="388275" y="1626325"/>
            <a:ext cx="2952300" cy="19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Confirmation de l’inégalité du CA par clients.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Inégalité globale dans l’ensemble des clients avec un indice de Gini à 0.8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3"/>
          <p:cNvPicPr preferRelativeResize="0"/>
          <p:nvPr/>
        </p:nvPicPr>
        <p:blipFill rotWithShape="1">
          <a:blip r:embed="rId3">
            <a:alphaModFix/>
          </a:blip>
          <a:srcRect l="12266" t="12499" r="3657" b="12341"/>
          <a:stretch/>
        </p:blipFill>
        <p:spPr>
          <a:xfrm>
            <a:off x="217500" y="206275"/>
            <a:ext cx="990651" cy="3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726" y="93825"/>
            <a:ext cx="36946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/>
          <p:nvPr/>
        </p:nvSpPr>
        <p:spPr>
          <a:xfrm>
            <a:off x="705475" y="1860575"/>
            <a:ext cx="4084500" cy="13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Augmentation des achats à partir de 8h.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 pics de 9h-12h.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Diminution des achats à 5h et à 16h.</a:t>
            </a:r>
          </a:p>
          <a:p>
            <a:pPr marL="457200" indent="-317500">
              <a:buClr>
                <a:schemeClr val="dk1"/>
              </a:buClr>
              <a:buSzPts val="1400"/>
              <a:buFont typeface="Verdana"/>
              <a:buChar char="●"/>
            </a:pP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Même répartition avec un pic à 11h pour l’année2021,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7668</TotalTime>
  <Words>438</Words>
  <Application>Microsoft Office PowerPoint</Application>
  <PresentationFormat>Affichage à l'écran (16:9)</PresentationFormat>
  <Paragraphs>61</Paragraphs>
  <Slides>22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Verdana</vt:lpstr>
      <vt:lpstr>Arial</vt:lpstr>
      <vt:lpstr>Proxima Nova</vt:lpstr>
      <vt:lpstr>Spearmint</vt:lpstr>
      <vt:lpstr>Lapage </vt:lpstr>
      <vt:lpstr>Introduction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Lapage </dc:title>
  <cp:lastModifiedBy>E O</cp:lastModifiedBy>
  <cp:revision>9</cp:revision>
  <dcterms:modified xsi:type="dcterms:W3CDTF">2024-02-12T20:55:52Z</dcterms:modified>
</cp:coreProperties>
</file>