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58"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530" autoAdjust="0"/>
  </p:normalViewPr>
  <p:slideViewPr>
    <p:cSldViewPr snapToGrid="0">
      <p:cViewPr varScale="1">
        <p:scale>
          <a:sx n="90" d="100"/>
          <a:sy n="90" d="100"/>
        </p:scale>
        <p:origin x="82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cfe0544c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cfe0544c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c097899a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c097899a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c5c6069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c5c6069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cfe0544c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cfe0544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c097899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c097899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c097899a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c097899a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c5c6069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c5c6069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327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Rapport Mensuel</a:t>
            </a:r>
            <a:endParaRPr/>
          </a:p>
          <a:p>
            <a:pPr marL="0" lvl="0" indent="0" algn="ctr" rtl="0">
              <a:spcBef>
                <a:spcPts val="0"/>
              </a:spcBef>
              <a:spcAft>
                <a:spcPts val="0"/>
              </a:spcAft>
              <a:buNone/>
            </a:pPr>
            <a:r>
              <a:rPr lang="fr"/>
              <a:t>des actions marketing</a:t>
            </a:r>
            <a:endParaRPr/>
          </a:p>
        </p:txBody>
      </p:sp>
      <p:sp>
        <p:nvSpPr>
          <p:cNvPr id="55" name="Google Shape;55;p13"/>
          <p:cNvSpPr txBox="1"/>
          <p:nvPr/>
        </p:nvSpPr>
        <p:spPr>
          <a:xfrm>
            <a:off x="2250850" y="3242675"/>
            <a:ext cx="4447200" cy="27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600" b="1" u="sng" dirty="0">
                <a:solidFill>
                  <a:schemeClr val="dk1"/>
                </a:solidFill>
              </a:rPr>
              <a:t>Le Grand Marché</a:t>
            </a:r>
            <a:endParaRPr sz="3600" b="1" u="sng"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843200" y="468175"/>
            <a:ext cx="77400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p:nvPr/>
        </p:nvSpPr>
        <p:spPr>
          <a:xfrm>
            <a:off x="702000" y="279150"/>
            <a:ext cx="7740000" cy="64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300" b="1">
                <a:solidFill>
                  <a:schemeClr val="dk1"/>
                </a:solidFill>
              </a:rPr>
              <a:t>Plan marketing </a:t>
            </a:r>
            <a:endParaRPr sz="2300" b="1">
              <a:solidFill>
                <a:schemeClr val="dk1"/>
              </a:solidFill>
            </a:endParaRPr>
          </a:p>
        </p:txBody>
      </p:sp>
      <p:sp>
        <p:nvSpPr>
          <p:cNvPr id="62" name="Google Shape;62;p14"/>
          <p:cNvSpPr txBox="1"/>
          <p:nvPr/>
        </p:nvSpPr>
        <p:spPr>
          <a:xfrm>
            <a:off x="1686900" y="1078350"/>
            <a:ext cx="5770200" cy="355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700" b="1" dirty="0">
                <a:solidFill>
                  <a:schemeClr val="lt1"/>
                </a:solidFill>
                <a:highlight>
                  <a:schemeClr val="dk1"/>
                </a:highlight>
              </a:rPr>
              <a:t>Synthèse de la stratégie d’entreprise.</a:t>
            </a:r>
            <a:endParaRPr sz="1700" b="1" dirty="0">
              <a:solidFill>
                <a:schemeClr val="lt1"/>
              </a:solidFill>
              <a:highlight>
                <a:schemeClr val="dk1"/>
              </a:highlight>
            </a:endParaRPr>
          </a:p>
          <a:p>
            <a:pPr marL="45720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r>
              <a:rPr lang="fr" sz="1700" b="1" dirty="0">
                <a:solidFill>
                  <a:schemeClr val="lt1"/>
                </a:solidFill>
                <a:highlight>
                  <a:schemeClr val="dk1"/>
                </a:highlight>
              </a:rPr>
              <a:t>Analyse des graphiques.</a:t>
            </a:r>
            <a:endParaRPr sz="1700" b="1" dirty="0">
              <a:solidFill>
                <a:schemeClr val="lt1"/>
              </a:solidFill>
              <a:highlight>
                <a:schemeClr val="dk1"/>
              </a:highlight>
            </a:endParaRPr>
          </a:p>
          <a:p>
            <a:pPr marL="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r>
              <a:rPr lang="fr" sz="1700" b="1" dirty="0">
                <a:solidFill>
                  <a:schemeClr val="lt1"/>
                </a:solidFill>
                <a:highlight>
                  <a:schemeClr val="dk1"/>
                </a:highlight>
              </a:rPr>
              <a:t>Définition des objectifs et stratégies.</a:t>
            </a:r>
            <a:endParaRPr sz="1700" b="1" dirty="0">
              <a:solidFill>
                <a:schemeClr val="lt1"/>
              </a:solidFill>
              <a:highlight>
                <a:schemeClr val="dk1"/>
              </a:highlight>
            </a:endParaRPr>
          </a:p>
          <a:p>
            <a:pPr marL="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endParaRPr sz="1700" b="1" dirty="0">
              <a:solidFill>
                <a:schemeClr val="lt1"/>
              </a:solidFill>
              <a:highlight>
                <a:schemeClr val="dk1"/>
              </a:highlight>
            </a:endParaRPr>
          </a:p>
          <a:p>
            <a:pPr marL="0" lvl="0" indent="0" algn="ctr" rtl="0">
              <a:spcBef>
                <a:spcPts val="0"/>
              </a:spcBef>
              <a:spcAft>
                <a:spcPts val="0"/>
              </a:spcAft>
              <a:buNone/>
            </a:pPr>
            <a:r>
              <a:rPr lang="fr" sz="1700" b="1" dirty="0">
                <a:solidFill>
                  <a:schemeClr val="lt1"/>
                </a:solidFill>
                <a:highlight>
                  <a:schemeClr val="dk1"/>
                </a:highlight>
              </a:rPr>
              <a:t>Pilotage des actions.</a:t>
            </a:r>
            <a:endParaRPr sz="1700" b="1" dirty="0">
              <a:solidFill>
                <a:schemeClr val="lt1"/>
              </a:solidFill>
              <a:highlight>
                <a:schemeClr val="dk1"/>
              </a:highlight>
            </a:endParaRPr>
          </a:p>
        </p:txBody>
      </p:sp>
      <p:sp>
        <p:nvSpPr>
          <p:cNvPr id="63" name="Google Shape;63;p14"/>
          <p:cNvSpPr/>
          <p:nvPr/>
        </p:nvSpPr>
        <p:spPr>
          <a:xfrm>
            <a:off x="4610600" y="2179150"/>
            <a:ext cx="149100" cy="24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4"/>
          <p:cNvSpPr/>
          <p:nvPr/>
        </p:nvSpPr>
        <p:spPr>
          <a:xfrm>
            <a:off x="4610600" y="2977550"/>
            <a:ext cx="149100" cy="24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4"/>
          <p:cNvSpPr/>
          <p:nvPr/>
        </p:nvSpPr>
        <p:spPr>
          <a:xfrm>
            <a:off x="4638650" y="1428200"/>
            <a:ext cx="149100" cy="24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42175" y="149825"/>
            <a:ext cx="6511125" cy="4782125"/>
          </a:xfrm>
          <a:prstGeom prst="rect">
            <a:avLst/>
          </a:prstGeom>
          <a:noFill/>
          <a:ln>
            <a:noFill/>
          </a:ln>
        </p:spPr>
      </p:pic>
      <p:sp>
        <p:nvSpPr>
          <p:cNvPr id="78" name="Google Shape;78;p16"/>
          <p:cNvSpPr txBox="1"/>
          <p:nvPr/>
        </p:nvSpPr>
        <p:spPr>
          <a:xfrm>
            <a:off x="7409375" y="507975"/>
            <a:ext cx="1422600" cy="23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6"/>
          <p:cNvSpPr txBox="1"/>
          <p:nvPr/>
        </p:nvSpPr>
        <p:spPr>
          <a:xfrm>
            <a:off x="7001475" y="199550"/>
            <a:ext cx="1890300" cy="46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6"/>
          <p:cNvSpPr txBox="1"/>
          <p:nvPr/>
        </p:nvSpPr>
        <p:spPr>
          <a:xfrm>
            <a:off x="6911925" y="129925"/>
            <a:ext cx="1989900" cy="47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6"/>
          <p:cNvSpPr txBox="1"/>
          <p:nvPr/>
        </p:nvSpPr>
        <p:spPr>
          <a:xfrm>
            <a:off x="7021375" y="149825"/>
            <a:ext cx="1810500" cy="463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800" dirty="0">
                <a:solidFill>
                  <a:schemeClr val="tx1"/>
                </a:solidFill>
              </a:rPr>
              <a:t>Augmentation de visite sur le site.</a:t>
            </a:r>
          </a:p>
          <a:p>
            <a:pPr marL="0" lvl="0" indent="0" algn="l" rtl="0">
              <a:lnSpc>
                <a:spcPct val="115000"/>
              </a:lnSpc>
              <a:spcBef>
                <a:spcPts val="0"/>
              </a:spcBef>
              <a:spcAft>
                <a:spcPts val="0"/>
              </a:spcAft>
              <a:buNone/>
            </a:pPr>
            <a:endParaRPr lang="fr" sz="1800" dirty="0">
              <a:solidFill>
                <a:schemeClr val="tx1"/>
              </a:solidFill>
            </a:endParaRPr>
          </a:p>
          <a:p>
            <a:pPr marL="0" lvl="0" indent="0" algn="l" rtl="0">
              <a:lnSpc>
                <a:spcPct val="115000"/>
              </a:lnSpc>
              <a:spcBef>
                <a:spcPts val="0"/>
              </a:spcBef>
              <a:spcAft>
                <a:spcPts val="0"/>
              </a:spcAft>
              <a:buNone/>
            </a:pPr>
            <a:r>
              <a:rPr lang="fr" sz="1800" dirty="0">
                <a:solidFill>
                  <a:schemeClr val="tx1"/>
                </a:solidFill>
              </a:rPr>
              <a:t>Le nombre de ventes augmente. </a:t>
            </a:r>
            <a:endParaRPr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381225" y="171450"/>
            <a:ext cx="6451099" cy="4800600"/>
          </a:xfrm>
          <a:prstGeom prst="rect">
            <a:avLst/>
          </a:prstGeom>
          <a:noFill/>
          <a:ln>
            <a:noFill/>
          </a:ln>
        </p:spPr>
      </p:pic>
      <p:sp>
        <p:nvSpPr>
          <p:cNvPr id="87" name="Google Shape;87;p17"/>
          <p:cNvSpPr txBox="1"/>
          <p:nvPr/>
        </p:nvSpPr>
        <p:spPr>
          <a:xfrm>
            <a:off x="7061150" y="171450"/>
            <a:ext cx="1800600" cy="480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fr" sz="1800" dirty="0">
                <a:solidFill>
                  <a:schemeClr val="tx1"/>
                </a:solidFill>
              </a:rPr>
              <a:t>Taux de conversion en baisse.</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7120850" y="129925"/>
            <a:ext cx="1661400" cy="47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chemeClr val="dk1"/>
                </a:solidFill>
              </a:rPr>
              <a:t>8 min temps moyen que passe l'utilisateur sur le site pour un panier moyen de 40 €</a:t>
            </a:r>
            <a:endParaRPr sz="18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fr" dirty="0">
                <a:solidFill>
                  <a:schemeClr val="dk1"/>
                </a:solidFill>
              </a:rPr>
              <a:t>  </a:t>
            </a:r>
            <a:endParaRPr dirty="0">
              <a:solidFill>
                <a:schemeClr val="dk1"/>
              </a:solidFill>
            </a:endParaRPr>
          </a:p>
        </p:txBody>
      </p:sp>
      <p:pic>
        <p:nvPicPr>
          <p:cNvPr id="3" name="Image 2">
            <a:extLst>
              <a:ext uri="{FF2B5EF4-FFF2-40B4-BE49-F238E27FC236}">
                <a16:creationId xmlns:a16="http://schemas.microsoft.com/office/drawing/2014/main" id="{6FB954F6-8B41-8967-293C-4D04EEE455BF}"/>
              </a:ext>
            </a:extLst>
          </p:cNvPr>
          <p:cNvPicPr>
            <a:picLocks noChangeAspect="1"/>
          </p:cNvPicPr>
          <p:nvPr/>
        </p:nvPicPr>
        <p:blipFill>
          <a:blip r:embed="rId3"/>
          <a:stretch>
            <a:fillRect/>
          </a:stretch>
        </p:blipFill>
        <p:spPr>
          <a:xfrm>
            <a:off x="165326" y="128987"/>
            <a:ext cx="6281389" cy="4885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5"/>
          <p:cNvSpPr txBox="1"/>
          <p:nvPr/>
        </p:nvSpPr>
        <p:spPr>
          <a:xfrm>
            <a:off x="7578475" y="786500"/>
            <a:ext cx="1203900" cy="23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8" name="Image 67">
            <a:extLst>
              <a:ext uri="{FF2B5EF4-FFF2-40B4-BE49-F238E27FC236}">
                <a16:creationId xmlns:a16="http://schemas.microsoft.com/office/drawing/2014/main" id="{FD118657-F236-11DB-F454-D73065475D99}"/>
              </a:ext>
            </a:extLst>
          </p:cNvPr>
          <p:cNvPicPr>
            <a:picLocks noChangeAspect="1"/>
          </p:cNvPicPr>
          <p:nvPr/>
        </p:nvPicPr>
        <p:blipFill>
          <a:blip r:embed="rId3"/>
          <a:stretch>
            <a:fillRect/>
          </a:stretch>
        </p:blipFill>
        <p:spPr>
          <a:xfrm>
            <a:off x="361625" y="139101"/>
            <a:ext cx="6255383" cy="4865298"/>
          </a:xfrm>
          <a:prstGeom prst="rect">
            <a:avLst/>
          </a:prstGeom>
        </p:spPr>
      </p:pic>
      <p:sp>
        <p:nvSpPr>
          <p:cNvPr id="2" name="ZoneTexte 1">
            <a:extLst>
              <a:ext uri="{FF2B5EF4-FFF2-40B4-BE49-F238E27FC236}">
                <a16:creationId xmlns:a16="http://schemas.microsoft.com/office/drawing/2014/main" id="{C73D29C2-E8FB-FCC9-1F1E-BBA4660576E6}"/>
              </a:ext>
            </a:extLst>
          </p:cNvPr>
          <p:cNvSpPr txBox="1"/>
          <p:nvPr/>
        </p:nvSpPr>
        <p:spPr>
          <a:xfrm>
            <a:off x="6792686" y="342186"/>
            <a:ext cx="1883119" cy="4801314"/>
          </a:xfrm>
          <a:prstGeom prst="rect">
            <a:avLst/>
          </a:prstGeom>
          <a:noFill/>
        </p:spPr>
        <p:txBody>
          <a:bodyPr wrap="square" rtlCol="0">
            <a:spAutoFit/>
          </a:bodyPr>
          <a:lstStyle/>
          <a:p>
            <a:r>
              <a:rPr lang="fr-FR" sz="1800" dirty="0">
                <a:solidFill>
                  <a:schemeClr val="tx1"/>
                </a:solidFill>
              </a:rPr>
              <a:t>Augmentation du temps passé sur le site. </a:t>
            </a:r>
          </a:p>
          <a:p>
            <a:endParaRPr lang="fr-FR" sz="1800" dirty="0">
              <a:solidFill>
                <a:schemeClr val="tx1"/>
              </a:solidFill>
            </a:endParaRPr>
          </a:p>
          <a:p>
            <a:r>
              <a:rPr lang="fr-FR" sz="1800" dirty="0">
                <a:solidFill>
                  <a:schemeClr val="tx1"/>
                </a:solidFill>
              </a:rPr>
              <a:t>Les clients passent moins de temps sur le site. </a:t>
            </a:r>
          </a:p>
          <a:p>
            <a:endParaRPr lang="fr-FR" sz="1800" dirty="0">
              <a:solidFill>
                <a:schemeClr val="tx1"/>
              </a:solidFill>
            </a:endParaRPr>
          </a:p>
          <a:p>
            <a:r>
              <a:rPr lang="fr-FR" sz="1800" dirty="0">
                <a:solidFill>
                  <a:schemeClr val="tx1"/>
                </a:solidFill>
              </a:rPr>
              <a:t>La médiane est en chute.</a:t>
            </a:r>
          </a:p>
          <a:p>
            <a:endParaRPr lang="fr-FR" sz="1800" dirty="0">
              <a:solidFill>
                <a:schemeClr val="tx1"/>
              </a:solidFill>
            </a:endParaRPr>
          </a:p>
          <a:p>
            <a:r>
              <a:rPr lang="fr-FR" sz="1800" dirty="0">
                <a:solidFill>
                  <a:schemeClr val="tx1"/>
                </a:solidFill>
              </a:rPr>
              <a:t>Le temps aboutissant à un achat est en baisse.</a:t>
            </a:r>
          </a:p>
          <a:p>
            <a:endParaRPr lang="fr-FR"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321900" y="71925"/>
            <a:ext cx="6500499" cy="4800600"/>
          </a:xfrm>
          <a:prstGeom prst="rect">
            <a:avLst/>
          </a:prstGeom>
          <a:noFill/>
          <a:ln>
            <a:noFill/>
          </a:ln>
        </p:spPr>
      </p:pic>
      <p:sp>
        <p:nvSpPr>
          <p:cNvPr id="99" name="Google Shape;99;p19"/>
          <p:cNvSpPr txBox="1"/>
          <p:nvPr/>
        </p:nvSpPr>
        <p:spPr>
          <a:xfrm>
            <a:off x="7001450" y="153825"/>
            <a:ext cx="1950000" cy="46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chemeClr val="dk1"/>
                </a:solidFill>
              </a:rPr>
              <a:t>Le segment conso et alimentation sont stables.</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fr" sz="1800" dirty="0">
                <a:solidFill>
                  <a:schemeClr val="dk1"/>
                </a:solidFill>
              </a:rPr>
              <a:t>Le segment high-tech est en baisse car cela correspond à l’arrêt de celui-ci. </a:t>
            </a:r>
            <a:endParaRPr sz="18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1800" b="1" u="sng" dirty="0">
                <a:solidFill>
                  <a:schemeClr val="accent2"/>
                </a:solidFill>
              </a:rPr>
              <a:t>Comment la situation va évoluer dans les prochains mois ?</a:t>
            </a:r>
            <a:endParaRPr sz="1800" b="1" u="sng" dirty="0">
              <a:solidFill>
                <a:schemeClr val="accent2"/>
              </a:solidFill>
            </a:endParaRPr>
          </a:p>
        </p:txBody>
      </p:sp>
      <p:sp>
        <p:nvSpPr>
          <p:cNvPr id="105" name="Google Shape;105;p20"/>
          <p:cNvSpPr txBox="1">
            <a:spLocks noGrp="1"/>
          </p:cNvSpPr>
          <p:nvPr>
            <p:ph type="body" idx="1"/>
          </p:nvPr>
        </p:nvSpPr>
        <p:spPr>
          <a:xfrm>
            <a:off x="381325" y="1232075"/>
            <a:ext cx="8520600" cy="3416400"/>
          </a:xfrm>
          <a:prstGeom prst="rect">
            <a:avLst/>
          </a:prstGeom>
        </p:spPr>
        <p:txBody>
          <a:bodyPr spcFirstLastPara="1" wrap="square" lIns="91425" tIns="91425" rIns="91425" bIns="91425" anchor="t" anchorCtr="0">
            <a:normAutofit fontScale="85000" lnSpcReduction="10000"/>
          </a:bodyPr>
          <a:lstStyle/>
          <a:p>
            <a:pPr marL="457200" lvl="0" indent="-317182" algn="l" rtl="0">
              <a:spcBef>
                <a:spcPts val="0"/>
              </a:spcBef>
              <a:spcAft>
                <a:spcPts val="0"/>
              </a:spcAft>
              <a:buSzPct val="100000"/>
              <a:buChar char="-"/>
            </a:pPr>
            <a:r>
              <a:rPr lang="fr" dirty="0">
                <a:solidFill>
                  <a:schemeClr val="tx1"/>
                </a:solidFill>
              </a:rPr>
              <a:t>Le nombre de visites sur le site est en augmentation or, le taux de conversion est en baisse.   </a:t>
            </a:r>
            <a:endParaRPr dirty="0">
              <a:solidFill>
                <a:schemeClr val="tx1"/>
              </a:solidFill>
            </a:endParaRPr>
          </a:p>
          <a:p>
            <a:pPr marL="457200" lvl="0" indent="-317182" algn="l" rtl="0">
              <a:spcBef>
                <a:spcPts val="0"/>
              </a:spcBef>
              <a:spcAft>
                <a:spcPts val="0"/>
              </a:spcAft>
              <a:buSzPct val="100000"/>
              <a:buChar char="-"/>
            </a:pPr>
            <a:r>
              <a:rPr lang="fr" dirty="0">
                <a:solidFill>
                  <a:schemeClr val="tx1"/>
                </a:solidFill>
              </a:rPr>
              <a:t>On constate que le chiffre d’affaires est en baisse depuis 2 mois, c’est-à-dire de janvier à février. </a:t>
            </a:r>
            <a:endParaRPr dirty="0">
              <a:solidFill>
                <a:schemeClr val="tx1"/>
              </a:solidFill>
            </a:endParaRPr>
          </a:p>
          <a:p>
            <a:pPr marL="457200" lvl="0" indent="-317182" algn="l" rtl="0">
              <a:spcBef>
                <a:spcPts val="0"/>
              </a:spcBef>
              <a:spcAft>
                <a:spcPts val="0"/>
              </a:spcAft>
              <a:buSzPct val="100000"/>
              <a:buChar char="-"/>
            </a:pPr>
            <a:r>
              <a:rPr lang="fr" dirty="0">
                <a:solidFill>
                  <a:schemeClr val="tx1"/>
                </a:solidFill>
              </a:rPr>
              <a:t>La baisse du chiffre d’affaires correspond  au temps de l'arrêt du segment high tech, je recommande d’être vigilant concernant le nombre de vente et le taux de conversion sur les prochains mois. </a:t>
            </a:r>
            <a:endParaRPr dirty="0">
              <a:solidFill>
                <a:schemeClr val="tx1"/>
              </a:solidFill>
            </a:endParaRPr>
          </a:p>
          <a:p>
            <a:pPr marL="0" lvl="0" indent="0" algn="l" rtl="0">
              <a:spcBef>
                <a:spcPts val="1200"/>
              </a:spcBef>
              <a:spcAft>
                <a:spcPts val="0"/>
              </a:spcAft>
              <a:buNone/>
            </a:pPr>
            <a:r>
              <a:rPr lang="fr" u="sng" dirty="0">
                <a:solidFill>
                  <a:schemeClr val="tx1"/>
                </a:solidFill>
              </a:rPr>
              <a:t>Pour les prochain mois : </a:t>
            </a:r>
            <a:endParaRPr u="sng" dirty="0">
              <a:solidFill>
                <a:schemeClr val="tx1"/>
              </a:solidFill>
            </a:endParaRPr>
          </a:p>
          <a:p>
            <a:pPr marL="457200" lvl="0" indent="-317182" algn="l" rtl="0">
              <a:spcBef>
                <a:spcPts val="1200"/>
              </a:spcBef>
              <a:spcAft>
                <a:spcPts val="0"/>
              </a:spcAft>
              <a:buSzPct val="100000"/>
              <a:buChar char="-"/>
            </a:pPr>
            <a:r>
              <a:rPr lang="fr" dirty="0">
                <a:solidFill>
                  <a:schemeClr val="tx1"/>
                </a:solidFill>
              </a:rPr>
              <a:t>Alimenter les segments biens de conso et nourriture.</a:t>
            </a:r>
            <a:endParaRPr dirty="0">
              <a:solidFill>
                <a:schemeClr val="tx1"/>
              </a:solidFill>
            </a:endParaRPr>
          </a:p>
          <a:p>
            <a:pPr marL="457200" lvl="0" indent="-317182" algn="l" rtl="0">
              <a:spcBef>
                <a:spcPts val="0"/>
              </a:spcBef>
              <a:spcAft>
                <a:spcPts val="0"/>
              </a:spcAft>
              <a:buSzPct val="100000"/>
              <a:buChar char="-"/>
            </a:pPr>
            <a:r>
              <a:rPr lang="fr" dirty="0">
                <a:solidFill>
                  <a:schemeClr val="tx1"/>
                </a:solidFill>
              </a:rPr>
              <a:t>Être vigilant sur les ventes et le taux de conversion des prochains mois.</a:t>
            </a:r>
            <a:endParaRPr dirty="0">
              <a:solidFill>
                <a:schemeClr val="tx1"/>
              </a:solidFill>
            </a:endParaRPr>
          </a:p>
          <a:p>
            <a:pPr marL="457200" lvl="0" indent="-317182" algn="l" rtl="0">
              <a:spcBef>
                <a:spcPts val="0"/>
              </a:spcBef>
              <a:spcAft>
                <a:spcPts val="0"/>
              </a:spcAft>
              <a:buSzPct val="100000"/>
              <a:buChar char="-"/>
            </a:pPr>
            <a:r>
              <a:rPr lang="fr" dirty="0">
                <a:solidFill>
                  <a:schemeClr val="tx1"/>
                </a:solidFill>
              </a:rPr>
              <a:t>Attendre d’avoir plus de données pour voir si la baisse des ventes est corrélée avec l’arrêt du segment high tech.</a:t>
            </a:r>
            <a:endParaRPr dirty="0">
              <a:solidFill>
                <a:schemeClr val="tx1"/>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255</Words>
  <Application>Microsoft Office PowerPoint</Application>
  <PresentationFormat>Affichage à l'écran (16:9)</PresentationFormat>
  <Paragraphs>40</Paragraphs>
  <Slides>8</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Arial</vt:lpstr>
      <vt:lpstr>Simple Dark</vt:lpstr>
      <vt:lpstr>Rapport Mensuel des actions marketing</vt:lpstr>
      <vt:lpstr>Présentation PowerPoint</vt:lpstr>
      <vt:lpstr>Présentation PowerPoint</vt:lpstr>
      <vt:lpstr>Présentation PowerPoint</vt:lpstr>
      <vt:lpstr>Présentation PowerPoint</vt:lpstr>
      <vt:lpstr>Présentation PowerPoint</vt:lpstr>
      <vt:lpstr>Présentation PowerPoint</vt:lpstr>
      <vt:lpstr>Comment la situation va évoluer dans les prochains mois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Mensuel des actions marketing</dc:title>
  <dc:creator>E O</dc:creator>
  <cp:lastModifiedBy>E O</cp:lastModifiedBy>
  <cp:revision>11</cp:revision>
  <dcterms:modified xsi:type="dcterms:W3CDTF">2023-09-24T20:31:37Z</dcterms:modified>
</cp:coreProperties>
</file>