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c51d1a3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c51d1a3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bf1899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bf1899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51d1a3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51d1a3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c51d1a3e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c51d1a3e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51d1a3e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51d1a3e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51d1a3e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51d1a3e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42adf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42adf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51d1a3e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c51d1a3e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ce7557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ce7557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ce7557b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ce7557b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450cea5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450cea5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ce7557b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ce7557b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ce7557b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ce7557b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ce7557b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ce7557b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ce7557b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ce7557b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ce7557b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ce7557b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ce7557b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ce7557b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2d4c98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b2d4c98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450cea5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450cea5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e450cea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e450cea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450cea5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450cea5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c51d1a3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c51d1a3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c51d1a3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c51d1a3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c51d1a3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c51d1a3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31.jp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6.jp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17.jp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5.png"/><Relationship Id="rId5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image" Target="../media/image33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Relationship Id="rId4" Type="http://schemas.openxmlformats.org/officeDocument/2006/relationships/image" Target="../media/image34.jp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1617250" y="0"/>
            <a:ext cx="513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0" y="547900"/>
            <a:ext cx="3548400" cy="137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CC4125"/>
                </a:solidFill>
                <a:latin typeface="Verdana"/>
                <a:ea typeface="Verdana"/>
                <a:cs typeface="Verdana"/>
                <a:sym typeface="Verdana"/>
              </a:rPr>
              <a:t>THE BOTTLENECK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207725" y="625750"/>
            <a:ext cx="4167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 5 des produits </a:t>
            </a:r>
            <a:endParaRPr b="1"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75200" y="1629575"/>
            <a:ext cx="32139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 top 10 et 5 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reflètent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une 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gamme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produits diversifié avec une majorité de champagne.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Ce qui n’est pas forcément indicateur des 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meilleurs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ventes en termes de quantité vendues.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375" y="1553375"/>
            <a:ext cx="48768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 amt="81000"/>
          </a:blip>
          <a:srcRect b="-10450" l="13169" r="-13169" t="10450"/>
          <a:stretch/>
        </p:blipFill>
        <p:spPr>
          <a:xfrm>
            <a:off x="207025" y="145000"/>
            <a:ext cx="1409401" cy="74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5" y="1606075"/>
            <a:ext cx="8839201" cy="14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 amt="81000"/>
          </a:blip>
          <a:srcRect b="-10450" l="13169" r="-13169" t="10450"/>
          <a:stretch/>
        </p:blipFill>
        <p:spPr>
          <a:xfrm>
            <a:off x="207025" y="145000"/>
            <a:ext cx="1409401" cy="740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943650" y="144975"/>
            <a:ext cx="61842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Limiter les données </a:t>
            </a:r>
            <a:endParaRPr sz="3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30875" y="3216425"/>
            <a:ext cx="81831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Erreurs : 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Valeurs négatives: stock, Ca, prix.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Saisies de nom, prix et product_id.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3950075" y="552200"/>
            <a:ext cx="4572000" cy="37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900000" y="2262975"/>
            <a:ext cx="3458100" cy="27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72900" y="623200"/>
            <a:ext cx="54735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Analyse des produits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5">
            <a:alphaModFix amt="63000"/>
          </a:blip>
          <a:srcRect b="-10450" l="13169" r="-13169" t="10450"/>
          <a:stretch/>
        </p:blipFill>
        <p:spPr>
          <a:xfrm>
            <a:off x="72900" y="42425"/>
            <a:ext cx="1213750" cy="6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-86925" y="1750675"/>
            <a:ext cx="40812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Identifications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d'éventuels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problématiques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35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Relation entre stock, produits, ca et 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occurrences</a:t>
            </a: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3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1959600" y="131025"/>
            <a:ext cx="7036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Vérifications des 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occurrences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404225" y="131025"/>
            <a:ext cx="1409401" cy="74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075" y="1323374"/>
            <a:ext cx="5093325" cy="28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71650" y="1533775"/>
            <a:ext cx="26073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Création d’une colonne “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occurrences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Réalisation d’un merge.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569875" y="320350"/>
            <a:ext cx="1409401" cy="74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200" y="572100"/>
            <a:ext cx="6160251" cy="372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374350" y="290250"/>
            <a:ext cx="1409401" cy="740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69650" y="1697250"/>
            <a:ext cx="26634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Diversité de produits.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Certains générent un Ca nul.  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Majorité d’occurrence à 1.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300" y="1030300"/>
            <a:ext cx="6175800" cy="27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900"/>
            <a:ext cx="9045326" cy="43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1510550" y="132775"/>
            <a:ext cx="54147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Observation des valeurs </a:t>
            </a:r>
            <a:endParaRPr b="1" sz="3000">
              <a:solidFill>
                <a:srgbClr val="5B0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3240875" y="872825"/>
            <a:ext cx="4801425" cy="40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6057000" y="315113"/>
            <a:ext cx="2868450" cy="43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 amt="54000"/>
          </a:blip>
          <a:srcRect b="-10450" l="13169" r="-13169" t="10450"/>
          <a:stretch/>
        </p:blipFill>
        <p:spPr>
          <a:xfrm>
            <a:off x="195250" y="132775"/>
            <a:ext cx="1409401" cy="740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0" y="1746000"/>
            <a:ext cx="3279300" cy="27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1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Valeurs égal à zéro dans le Ca </a:t>
            </a: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et</a:t>
            </a: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le stock.</a:t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La colonne "occurrences" indique combien de fois chaque produit spécifique est présent dans votre ensemble de données.</a:t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Des </a:t>
            </a: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aberrations</a:t>
            </a: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dans la sku avec les bons cadeaux.</a:t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Limitation des données (abérations multiples).</a:t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5223350" y="0"/>
            <a:ext cx="3531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558825" y="1927425"/>
            <a:ext cx="4655400" cy="2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5">
            <a:alphaModFix amt="81000"/>
          </a:blip>
          <a:srcRect b="-10450" l="13169" r="-13169" t="10450"/>
          <a:stretch/>
        </p:blipFill>
        <p:spPr>
          <a:xfrm>
            <a:off x="195550" y="136425"/>
            <a:ext cx="1363275" cy="7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549675" y="989475"/>
            <a:ext cx="4116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Analyse des prix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53850" y="1332850"/>
            <a:ext cx="23949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Variations dans la distribution des prix.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Dominance des prix entre au alentour de 30€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195550" y="136425"/>
            <a:ext cx="1363275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150" y="513925"/>
            <a:ext cx="6390450" cy="411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331300" y="300550"/>
            <a:ext cx="4149700" cy="241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52575" y="418475"/>
            <a:ext cx="56280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Méthodologie de l’analyse</a:t>
            </a:r>
            <a:endParaRPr b="1" sz="3000">
              <a:solidFill>
                <a:srgbClr val="5B0F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02525" y="1763550"/>
            <a:ext cx="36840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Analyse des fichiers CSV.</a:t>
            </a:r>
            <a:endParaRPr b="1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 du chiffre d’affaire.</a:t>
            </a:r>
            <a:endParaRPr b="1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Analyse des Prix.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 amt="73000"/>
          </a:blip>
          <a:srcRect b="0" l="0" r="0" t="0"/>
          <a:stretch/>
        </p:blipFill>
        <p:spPr>
          <a:xfrm>
            <a:off x="579400" y="450575"/>
            <a:ext cx="1488200" cy="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296075" y="1881150"/>
            <a:ext cx="200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Valeurs hors quartiles. 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Diversités des prix.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195550" y="136425"/>
            <a:ext cx="1363275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175" y="248438"/>
            <a:ext cx="6543024" cy="453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543725" y="1523925"/>
            <a:ext cx="30384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Valeurs atypiques élevés suggérant la possibilité de produits haut de gammes.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Valeurs stock égal à zéro.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195550" y="136425"/>
            <a:ext cx="1363275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00" y="332988"/>
            <a:ext cx="5257075" cy="424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705775" y="2038350"/>
            <a:ext cx="4523576" cy="16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 amt="81000"/>
          </a:blip>
          <a:srcRect b="-10450" l="13169" r="-13169" t="10450"/>
          <a:stretch/>
        </p:blipFill>
        <p:spPr>
          <a:xfrm>
            <a:off x="161925" y="145950"/>
            <a:ext cx="1363275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5">
            <a:alphaModFix amt="42000"/>
          </a:blip>
          <a:stretch>
            <a:fillRect/>
          </a:stretch>
        </p:blipFill>
        <p:spPr>
          <a:xfrm>
            <a:off x="5401475" y="1208725"/>
            <a:ext cx="3394875" cy="34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1055675" y="411175"/>
            <a:ext cx="65148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Chiffre d’affaire des produits </a:t>
            </a:r>
            <a:endParaRPr b="1" sz="3000">
              <a:solidFill>
                <a:srgbClr val="5B0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458000" y="792175"/>
            <a:ext cx="28575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Ca : 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Variation entre les </a:t>
            </a: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catégories.</a:t>
            </a: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 10: 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Variation des prix.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Rupture de stock.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Id 4334 et 4263 génèrent un chiffre important.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Diversité de gamme de produits.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157450" y="76325"/>
            <a:ext cx="1073049" cy="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50" y="1996075"/>
            <a:ext cx="5523700" cy="22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300" y="792175"/>
            <a:ext cx="4714875" cy="10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205075" y="200150"/>
            <a:ext cx="1073049" cy="5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506700" y="1489650"/>
            <a:ext cx="2780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retrouve un ensemble de point plus concentré entre 0 et 50.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Deux articles se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dénotant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avec plus que 4000 ventes.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Disparité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 points pour les produits plus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élevées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300" y="339925"/>
            <a:ext cx="5553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1278113" y="125425"/>
            <a:ext cx="47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2039150" y="1611325"/>
            <a:ext cx="37053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 amt="49000"/>
          </a:blip>
          <a:srcRect b="-6929" l="5660" r="-5659" t="6930"/>
          <a:stretch/>
        </p:blipFill>
        <p:spPr>
          <a:xfrm>
            <a:off x="5744450" y="386125"/>
            <a:ext cx="32766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4">
            <a:alphaModFix amt="41000"/>
          </a:blip>
          <a:srcRect b="0" l="-1490" r="1489" t="0"/>
          <a:stretch/>
        </p:blipFill>
        <p:spPr>
          <a:xfrm>
            <a:off x="2792950" y="2571750"/>
            <a:ext cx="44724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5">
            <a:alphaModFix amt="81000"/>
          </a:blip>
          <a:srcRect b="-10450" l="13169" r="-13169" t="10450"/>
          <a:stretch/>
        </p:blipFill>
        <p:spPr>
          <a:xfrm>
            <a:off x="205075" y="166950"/>
            <a:ext cx="1073049" cy="5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1601000" y="268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1053350" y="950525"/>
            <a:ext cx="56769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Diversité des prix.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Conservations des colonnes vides.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Gestion de stock.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Régularité des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product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 id.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Aberration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 de prix.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Aberration des données (bon cadeau.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5252700" cy="5105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96525" y="230100"/>
            <a:ext cx="61059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05950" y="545650"/>
            <a:ext cx="4392900" cy="34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860100" y="43538"/>
            <a:ext cx="52839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Vérification des fichiers CSV</a:t>
            </a:r>
            <a:r>
              <a:rPr b="1" lang="en" sz="3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3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020825" y="1721775"/>
            <a:ext cx="39720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Valeurs Nan et Null.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Doblons.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Valeurs uniques.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Abérations.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 amt="81000"/>
          </a:blip>
          <a:srcRect b="0" l="0" r="0" t="0"/>
          <a:stretch/>
        </p:blipFill>
        <p:spPr>
          <a:xfrm>
            <a:off x="253550" y="147237"/>
            <a:ext cx="1488200" cy="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-5568" l="522" r="-11670" t="-5579"/>
          <a:stretch/>
        </p:blipFill>
        <p:spPr>
          <a:xfrm>
            <a:off x="2004400" y="793250"/>
            <a:ext cx="7417326" cy="38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6200" y="1424800"/>
            <a:ext cx="18261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NaN.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Produits manquants.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Null.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Valeurs = 0</a:t>
            </a: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 amt="81000"/>
          </a:blip>
          <a:srcRect b="-10450" l="13169" r="-13169" t="10450"/>
          <a:stretch/>
        </p:blipFill>
        <p:spPr>
          <a:xfrm>
            <a:off x="207025" y="145000"/>
            <a:ext cx="1409401" cy="74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77600" y="1855300"/>
            <a:ext cx="37188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Pas de doublons.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Nan.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Valeurs zéro.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Datatype.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Colonne SKU égale à la colonne id_web.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Données 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manquantes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850" y="1025475"/>
            <a:ext cx="4481201" cy="35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478975" y="433425"/>
            <a:ext cx="4107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Fichier web</a:t>
            </a:r>
            <a:endParaRPr b="1"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 amt="81000"/>
          </a:blip>
          <a:srcRect b="0" l="0" r="0" t="0"/>
          <a:stretch/>
        </p:blipFill>
        <p:spPr>
          <a:xfrm>
            <a:off x="446900" y="147887"/>
            <a:ext cx="1488200" cy="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425175" y="3750"/>
            <a:ext cx="6503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Traitement des fichiers 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 amt="79000"/>
          </a:blip>
          <a:srcRect b="0" l="0" r="0" t="0"/>
          <a:stretch/>
        </p:blipFill>
        <p:spPr>
          <a:xfrm>
            <a:off x="207150" y="36313"/>
            <a:ext cx="1157275" cy="6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650" y="1052050"/>
            <a:ext cx="5941601" cy="39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627175" y="627800"/>
            <a:ext cx="345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Fichier Liaison </a:t>
            </a:r>
            <a:endParaRPr b="1"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0675" y="1303825"/>
            <a:ext cx="2802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Remplacement des valeurs Nan par 0.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Identifications des valeurs uniques.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Identifications de lignes dupliquées.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Aberration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prix (bon cadeau).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5" y="3956625"/>
            <a:ext cx="2721210" cy="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53875" y="744625"/>
            <a:ext cx="26091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Merge fichier liaison et erp </a:t>
            </a:r>
            <a:endParaRPr sz="14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875" y="141225"/>
            <a:ext cx="58293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75" y="2180700"/>
            <a:ext cx="3925557" cy="26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1038600" y="3089625"/>
            <a:ext cx="35334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Merge fichier liaison et stock </a:t>
            </a:r>
            <a:endParaRPr sz="14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 amt="63000"/>
          </a:blip>
          <a:srcRect b="-10450" l="13169" r="-13169" t="10450"/>
          <a:stretch/>
        </p:blipFill>
        <p:spPr>
          <a:xfrm>
            <a:off x="96575" y="89775"/>
            <a:ext cx="1409401" cy="74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-24650" y="0"/>
            <a:ext cx="6909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1015875" y="1169600"/>
            <a:ext cx="68451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Calcul du chiffre d’affaire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otheby's Wine Head Joins NFT Marketplace: Will Other Luxury Veterans  Follow Suit? | Jing Daily" id="119" name="Google Shape;119;p20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4139800" y="0"/>
            <a:ext cx="4981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 amt="54000"/>
          </a:blip>
          <a:srcRect b="0" l="0" r="0" t="0"/>
          <a:stretch/>
        </p:blipFill>
        <p:spPr>
          <a:xfrm>
            <a:off x="98875" y="106737"/>
            <a:ext cx="1488200" cy="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2574463" y="229025"/>
            <a:ext cx="444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 10 des produits </a:t>
            </a:r>
            <a:endParaRPr b="1"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 amt="81000"/>
          </a:blip>
          <a:srcRect b="-10450" l="13169" r="-13169" t="10450"/>
          <a:stretch/>
        </p:blipFill>
        <p:spPr>
          <a:xfrm>
            <a:off x="270125" y="144975"/>
            <a:ext cx="1409401" cy="74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7423"/>
            <a:ext cx="8839199" cy="349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