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2d4a5418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2d4a5418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2d4a5418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2d4a5418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2d4a5418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2d4a5418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2d4a5418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2d4a5418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2d4a5418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2d4a5418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2d4a5418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2d4a5418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2d4a5418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2d4a5418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2d4a5418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2d4a5418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0eeaed35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0eeaed35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4499bbb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4499bbb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4499bbb3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4499bbb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2d4a5418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2d4a5418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2d4a5418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2d4a5418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2d4a5418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2d4a5418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2d4a5418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2d4a5418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2d4a5418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2d4a5418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mt="46000"/>
          </a:blip>
          <a:stretch>
            <a:fillRect/>
          </a:stretch>
        </p:blipFill>
        <p:spPr>
          <a:xfrm>
            <a:off x="990050" y="433225"/>
            <a:ext cx="7654724" cy="4274025"/>
          </a:xfrm>
          <a:prstGeom prst="rect">
            <a:avLst/>
          </a:prstGeom>
          <a:noFill/>
          <a:ln>
            <a:noFill/>
          </a:ln>
        </p:spPr>
      </p:pic>
      <p:sp>
        <p:nvSpPr>
          <p:cNvPr id="129" name="Google Shape;129;p13"/>
          <p:cNvSpPr txBox="1"/>
          <p:nvPr/>
        </p:nvSpPr>
        <p:spPr>
          <a:xfrm>
            <a:off x="1479875" y="433225"/>
            <a:ext cx="7487100" cy="73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900">
                <a:solidFill>
                  <a:schemeClr val="dk2"/>
                </a:solidFill>
                <a:latin typeface="Verdana"/>
                <a:ea typeface="Verdana"/>
                <a:cs typeface="Verdana"/>
                <a:sym typeface="Verdana"/>
              </a:rPr>
              <a:t>Diagnostic égalité femmes-hommes</a:t>
            </a:r>
            <a:endParaRPr b="1" sz="1900">
              <a:solidFill>
                <a:schemeClr val="dk2"/>
              </a:solidFill>
              <a:latin typeface="Verdana"/>
              <a:ea typeface="Verdana"/>
              <a:cs typeface="Verdana"/>
              <a:sym typeface="Verdana"/>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30" name="Google Shape;130;p13"/>
          <p:cNvPicPr preferRelativeResize="0"/>
          <p:nvPr/>
        </p:nvPicPr>
        <p:blipFill rotWithShape="1">
          <a:blip r:embed="rId4">
            <a:alphaModFix/>
          </a:blip>
          <a:srcRect b="0" l="0" r="-11185" t="0"/>
          <a:stretch/>
        </p:blipFill>
        <p:spPr>
          <a:xfrm>
            <a:off x="263400" y="251600"/>
            <a:ext cx="2521825" cy="1416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2"/>
          <p:cNvPicPr preferRelativeResize="0"/>
          <p:nvPr/>
        </p:nvPicPr>
        <p:blipFill>
          <a:blip r:embed="rId3">
            <a:alphaModFix/>
          </a:blip>
          <a:stretch>
            <a:fillRect/>
          </a:stretch>
        </p:blipFill>
        <p:spPr>
          <a:xfrm>
            <a:off x="3077700" y="437600"/>
            <a:ext cx="5727501" cy="4167450"/>
          </a:xfrm>
          <a:prstGeom prst="rect">
            <a:avLst/>
          </a:prstGeom>
          <a:noFill/>
          <a:ln>
            <a:noFill/>
          </a:ln>
        </p:spPr>
      </p:pic>
      <p:sp>
        <p:nvSpPr>
          <p:cNvPr id="191" name="Google Shape;191;p22"/>
          <p:cNvSpPr txBox="1"/>
          <p:nvPr/>
        </p:nvSpPr>
        <p:spPr>
          <a:xfrm>
            <a:off x="248600" y="1136075"/>
            <a:ext cx="27786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Verdana"/>
                <a:ea typeface="Verdana"/>
                <a:cs typeface="Verdana"/>
                <a:sym typeface="Verdana"/>
              </a:rPr>
              <a:t>D</a:t>
            </a:r>
            <a:r>
              <a:rPr lang="fr" sz="1200">
                <a:latin typeface="Verdana"/>
                <a:ea typeface="Verdana"/>
                <a:cs typeface="Verdana"/>
                <a:sym typeface="Verdana"/>
              </a:rPr>
              <a:t>es disparités marquées dans la répartition par genre dans la distribution des services. </a:t>
            </a:r>
            <a:endParaRPr sz="1200">
              <a:latin typeface="Verdana"/>
              <a:ea typeface="Verdana"/>
              <a:cs typeface="Verdana"/>
              <a:sym typeface="Verdana"/>
            </a:endParaRPr>
          </a:p>
          <a:p>
            <a:pPr indent="0" lvl="0" marL="457200" rtl="0" algn="l">
              <a:spcBef>
                <a:spcPts val="0"/>
              </a:spcBef>
              <a:spcAft>
                <a:spcPts val="0"/>
              </a:spcAft>
              <a:buNone/>
            </a:pPr>
            <a:r>
              <a:t/>
            </a:r>
            <a:endParaRPr sz="1200">
              <a:latin typeface="Verdana"/>
              <a:ea typeface="Verdana"/>
              <a:cs typeface="Verdana"/>
              <a:sym typeface="Verdana"/>
            </a:endParaRPr>
          </a:p>
          <a:p>
            <a:pPr indent="0" lvl="0" marL="0" rtl="0" algn="l">
              <a:spcBef>
                <a:spcPts val="0"/>
              </a:spcBef>
              <a:spcAft>
                <a:spcPts val="0"/>
              </a:spcAft>
              <a:buNone/>
            </a:pPr>
            <a:r>
              <a:rPr lang="fr" sz="1200">
                <a:latin typeface="Verdana"/>
                <a:ea typeface="Verdana"/>
                <a:cs typeface="Verdana"/>
                <a:sym typeface="Verdana"/>
              </a:rPr>
              <a:t>Par exemple, nous constatons une prédominance d'hommes dans les services de conseil, tandis que nous avons davantage de femmes dans les services des ressources humaines et de la comptabilité.</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3"/>
          <p:cNvPicPr preferRelativeResize="0"/>
          <p:nvPr/>
        </p:nvPicPr>
        <p:blipFill>
          <a:blip r:embed="rId3">
            <a:alphaModFix/>
          </a:blip>
          <a:stretch>
            <a:fillRect/>
          </a:stretch>
        </p:blipFill>
        <p:spPr>
          <a:xfrm>
            <a:off x="4427550" y="414375"/>
            <a:ext cx="4144329" cy="3326025"/>
          </a:xfrm>
          <a:prstGeom prst="rect">
            <a:avLst/>
          </a:prstGeom>
          <a:noFill/>
          <a:ln>
            <a:noFill/>
          </a:ln>
        </p:spPr>
      </p:pic>
      <p:pic>
        <p:nvPicPr>
          <p:cNvPr id="197" name="Google Shape;197;p23"/>
          <p:cNvPicPr preferRelativeResize="0"/>
          <p:nvPr/>
        </p:nvPicPr>
        <p:blipFill>
          <a:blip r:embed="rId4">
            <a:alphaModFix/>
          </a:blip>
          <a:stretch>
            <a:fillRect/>
          </a:stretch>
        </p:blipFill>
        <p:spPr>
          <a:xfrm>
            <a:off x="566475" y="414375"/>
            <a:ext cx="3861075" cy="3326037"/>
          </a:xfrm>
          <a:prstGeom prst="rect">
            <a:avLst/>
          </a:prstGeom>
          <a:noFill/>
          <a:ln>
            <a:noFill/>
          </a:ln>
        </p:spPr>
      </p:pic>
      <p:sp>
        <p:nvSpPr>
          <p:cNvPr id="198" name="Google Shape;198;p23"/>
          <p:cNvSpPr txBox="1"/>
          <p:nvPr/>
        </p:nvSpPr>
        <p:spPr>
          <a:xfrm>
            <a:off x="774900" y="3825575"/>
            <a:ext cx="7594200" cy="9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latin typeface="Verdana"/>
                <a:ea typeface="Verdana"/>
                <a:cs typeface="Verdana"/>
                <a:sym typeface="Verdana"/>
              </a:rPr>
              <a:t>Les résultats montrent des variations dans le niveau de satisfaction entre hommes et femmes. Ces différences suggèrent une diversité dans les facteurs influençant la satisfaction au travail, soulignant ainsi l'importance de promouvoir un environnement professionnel équilibré.</a:t>
            </a:r>
            <a:endParaRPr sz="11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nvSpPr>
        <p:spPr>
          <a:xfrm>
            <a:off x="3025600" y="2319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fr">
                <a:solidFill>
                  <a:schemeClr val="accent6"/>
                </a:solidFill>
                <a:latin typeface="Verdana"/>
                <a:ea typeface="Verdana"/>
                <a:cs typeface="Verdana"/>
                <a:sym typeface="Verdana"/>
              </a:rPr>
              <a:t>III. Répartition des salaires </a:t>
            </a:r>
            <a:endParaRPr/>
          </a:p>
        </p:txBody>
      </p:sp>
      <p:sp>
        <p:nvSpPr>
          <p:cNvPr id="204" name="Google Shape;204;p24"/>
          <p:cNvSpPr txBox="1"/>
          <p:nvPr/>
        </p:nvSpPr>
        <p:spPr>
          <a:xfrm>
            <a:off x="767600" y="15228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Verdana"/>
                <a:ea typeface="Verdana"/>
                <a:cs typeface="Verdana"/>
                <a:sym typeface="Verdana"/>
              </a:rPr>
              <a:t>Les écarts de salaire entre hommes et femmes sont minimes.</a:t>
            </a:r>
            <a:endParaRPr/>
          </a:p>
        </p:txBody>
      </p:sp>
      <p:pic>
        <p:nvPicPr>
          <p:cNvPr id="205" name="Google Shape;205;p24"/>
          <p:cNvPicPr preferRelativeResize="0"/>
          <p:nvPr/>
        </p:nvPicPr>
        <p:blipFill>
          <a:blip r:embed="rId3">
            <a:alphaModFix/>
          </a:blip>
          <a:stretch>
            <a:fillRect/>
          </a:stretch>
        </p:blipFill>
        <p:spPr>
          <a:xfrm>
            <a:off x="3767600" y="724075"/>
            <a:ext cx="4947775" cy="4034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5"/>
          <p:cNvPicPr preferRelativeResize="0"/>
          <p:nvPr/>
        </p:nvPicPr>
        <p:blipFill rotWithShape="1">
          <a:blip r:embed="rId3">
            <a:alphaModFix/>
          </a:blip>
          <a:srcRect b="1531" l="0" r="0" t="1541"/>
          <a:stretch/>
        </p:blipFill>
        <p:spPr>
          <a:xfrm>
            <a:off x="2985200" y="568125"/>
            <a:ext cx="5911650" cy="4108100"/>
          </a:xfrm>
          <a:prstGeom prst="rect">
            <a:avLst/>
          </a:prstGeom>
          <a:noFill/>
          <a:ln>
            <a:noFill/>
          </a:ln>
        </p:spPr>
      </p:pic>
      <p:sp>
        <p:nvSpPr>
          <p:cNvPr id="211" name="Google Shape;211;p25"/>
          <p:cNvSpPr txBox="1"/>
          <p:nvPr/>
        </p:nvSpPr>
        <p:spPr>
          <a:xfrm>
            <a:off x="312650" y="8774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latin typeface="Verdana"/>
                <a:ea typeface="Verdana"/>
                <a:cs typeface="Verdana"/>
                <a:sym typeface="Verdana"/>
              </a:rPr>
              <a:t>La rémunération varie en fonction de l'âge et du genre mais cela n’est pas significatif.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6"/>
          <p:cNvPicPr preferRelativeResize="0"/>
          <p:nvPr/>
        </p:nvPicPr>
        <p:blipFill>
          <a:blip r:embed="rId3">
            <a:alphaModFix/>
          </a:blip>
          <a:stretch>
            <a:fillRect/>
          </a:stretch>
        </p:blipFill>
        <p:spPr>
          <a:xfrm>
            <a:off x="1998575" y="515475"/>
            <a:ext cx="6893450" cy="3945575"/>
          </a:xfrm>
          <a:prstGeom prst="rect">
            <a:avLst/>
          </a:prstGeom>
          <a:noFill/>
          <a:ln>
            <a:noFill/>
          </a:ln>
        </p:spPr>
      </p:pic>
      <p:sp>
        <p:nvSpPr>
          <p:cNvPr id="217" name="Google Shape;217;p26"/>
          <p:cNvSpPr txBox="1"/>
          <p:nvPr/>
        </p:nvSpPr>
        <p:spPr>
          <a:xfrm>
            <a:off x="183275" y="1183350"/>
            <a:ext cx="1815300" cy="23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Des disparités dans la répartition des promotions et augmentations selon le genre sont observées, notamment entre les hommes et les femmes, qu'ils aient des enfants ou non.</a:t>
            </a:r>
            <a:endParaRPr sz="1100">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nvSpPr>
        <p:spPr>
          <a:xfrm>
            <a:off x="250500" y="860625"/>
            <a:ext cx="86430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latin typeface="Verdana"/>
                <a:ea typeface="Verdana"/>
                <a:cs typeface="Verdana"/>
                <a:sym typeface="Verdana"/>
              </a:rPr>
              <a:t>Des disparités marquées entre les genres dans divers aspects de l'emploi :</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b="1" lang="fr" sz="1100">
                <a:latin typeface="Verdana"/>
                <a:ea typeface="Verdana"/>
                <a:cs typeface="Verdana"/>
                <a:sym typeface="Verdana"/>
              </a:rPr>
              <a:t>Répartition des contrats :</a:t>
            </a:r>
            <a:r>
              <a:rPr lang="fr" sz="1100">
                <a:latin typeface="Verdana"/>
                <a:ea typeface="Verdana"/>
                <a:cs typeface="Verdana"/>
                <a:sym typeface="Verdana"/>
              </a:rPr>
              <a:t> Les hommes dominent généralement les services de conseil, tandis que les femmes sont plus présentes dans les services des ressources humaines et de la comptabilité. Cette répartition inégale reflète des tendances persistantes dans certains secteurs.</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b="1" lang="fr" sz="1100">
                <a:latin typeface="Verdana"/>
                <a:ea typeface="Verdana"/>
                <a:cs typeface="Verdana"/>
                <a:sym typeface="Verdana"/>
              </a:rPr>
              <a:t>Niveau de satisfaction : </a:t>
            </a:r>
            <a:r>
              <a:rPr lang="fr" sz="1100">
                <a:latin typeface="Verdana"/>
                <a:ea typeface="Verdana"/>
                <a:cs typeface="Verdana"/>
                <a:sym typeface="Verdana"/>
              </a:rPr>
              <a:t>Les résultats mettent en évidence des variations significatives dans le niveau de satisfaction entre hommes et femmes. Ces différences suggèrent que les facteurs influençant la satisfaction au travail peuvent différer selon le genre, soulignant la nécessité de promouvoir un environnement professionnel inclusif et équilibré.</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b="1" lang="fr" sz="1100">
                <a:latin typeface="Verdana"/>
                <a:ea typeface="Verdana"/>
                <a:cs typeface="Verdana"/>
                <a:sym typeface="Verdana"/>
              </a:rPr>
              <a:t>Rémunération : </a:t>
            </a:r>
            <a:r>
              <a:rPr lang="fr" sz="1100">
                <a:latin typeface="Verdana"/>
                <a:ea typeface="Verdana"/>
                <a:cs typeface="Verdana"/>
                <a:sym typeface="Verdana"/>
              </a:rPr>
              <a:t>Bien que la rémunération varie en fonction de l'âge et du genre, les différences observées ne sont pas significatives dans nos données. Cependant, il est important de rester vigilant quant à d'éventuels écarts salariaux injustifiés entre hommes et femmes.</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b="1" lang="fr" sz="1100">
                <a:latin typeface="Verdana"/>
                <a:ea typeface="Verdana"/>
                <a:cs typeface="Verdana"/>
                <a:sym typeface="Verdana"/>
              </a:rPr>
              <a:t>Promotions et augmentations : </a:t>
            </a:r>
            <a:r>
              <a:rPr lang="fr" sz="1100">
                <a:latin typeface="Verdana"/>
                <a:ea typeface="Verdana"/>
                <a:cs typeface="Verdana"/>
                <a:sym typeface="Verdana"/>
              </a:rPr>
              <a:t>Les disparités dans la répartition des promotions et augmentations selon le genre sont également apparentes. Les femmes, qu'elles aient des enfants ou non, semblent être désavantagées par rapport aux hommes en termes d'opportunités de progression professionnelle.</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Ces observations soulignent l'importance de promouvoir l'égalité des genres sur le lieu de travail, en veillant à ce que tous les employés, quel que soit leur genre, aient un accès équitable aux opportunités professionnelles, à la rémunération et à la reconnaissance.</a:t>
            </a:r>
            <a:endParaRPr sz="1100">
              <a:latin typeface="Verdana"/>
              <a:ea typeface="Verdana"/>
              <a:cs typeface="Verdana"/>
              <a:sym typeface="Verdana"/>
            </a:endParaRPr>
          </a:p>
        </p:txBody>
      </p:sp>
      <p:sp>
        <p:nvSpPr>
          <p:cNvPr id="223" name="Google Shape;223;p27"/>
          <p:cNvSpPr txBox="1"/>
          <p:nvPr/>
        </p:nvSpPr>
        <p:spPr>
          <a:xfrm>
            <a:off x="2301125" y="174900"/>
            <a:ext cx="43266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600">
                <a:solidFill>
                  <a:schemeClr val="accent1"/>
                </a:solidFill>
                <a:latin typeface="Verdana"/>
                <a:ea typeface="Verdana"/>
                <a:cs typeface="Verdana"/>
                <a:sym typeface="Verdana"/>
              </a:rPr>
              <a:t>Conclusion</a:t>
            </a:r>
            <a:endParaRPr b="1" sz="1600">
              <a:solidFill>
                <a:schemeClr val="accent1"/>
              </a:solidFill>
              <a:latin typeface="Verdana"/>
              <a:ea typeface="Verdana"/>
              <a:cs typeface="Verdana"/>
              <a:sym typeface="Verdana"/>
            </a:endParaRPr>
          </a:p>
          <a:p>
            <a:pPr indent="0" lvl="0" marL="0" rtl="0" algn="ctr">
              <a:spcBef>
                <a:spcPts val="0"/>
              </a:spcBef>
              <a:spcAft>
                <a:spcPts val="0"/>
              </a:spcAft>
              <a:buNone/>
            </a:pPr>
            <a:r>
              <a:t/>
            </a:r>
            <a:endParaRPr b="1" sz="1500">
              <a:solidFill>
                <a:schemeClr val="accen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idx="1" type="body"/>
          </p:nvPr>
        </p:nvSpPr>
        <p:spPr>
          <a:xfrm>
            <a:off x="284075" y="608500"/>
            <a:ext cx="8451300" cy="4377000"/>
          </a:xfrm>
          <a:prstGeom prst="rect">
            <a:avLst/>
          </a:prstGeom>
        </p:spPr>
        <p:txBody>
          <a:bodyPr anchorCtr="0" anchor="b" bIns="91425" lIns="91425" spcFirstLastPara="1" rIns="91425" wrap="square" tIns="91425">
            <a:normAutofit fontScale="85000" lnSpcReduction="20000"/>
          </a:bodyPr>
          <a:lstStyle/>
          <a:p>
            <a:pPr indent="0" lvl="0" marL="0" rtl="0" algn="l">
              <a:spcBef>
                <a:spcPts val="0"/>
              </a:spcBef>
              <a:spcAft>
                <a:spcPts val="0"/>
              </a:spcAft>
              <a:buNone/>
            </a:pPr>
            <a:r>
              <a:rPr b="1" lang="fr">
                <a:solidFill>
                  <a:schemeClr val="accent1"/>
                </a:solidFill>
                <a:latin typeface="Verdana"/>
                <a:ea typeface="Verdana"/>
                <a:cs typeface="Verdana"/>
                <a:sym typeface="Verdana"/>
              </a:rPr>
              <a:t>Pour promouvoir l'équité salariale au sein d'une entreprise, voici quelques pratiques à mettre en place :</a:t>
            </a:r>
            <a:endParaRPr b="1">
              <a:solidFill>
                <a:schemeClr val="accent1"/>
              </a:solidFill>
              <a:latin typeface="Verdana"/>
              <a:ea typeface="Verdana"/>
              <a:cs typeface="Verdana"/>
              <a:sym typeface="Verdana"/>
            </a:endParaRPr>
          </a:p>
          <a:p>
            <a:pPr indent="0" lvl="0" marL="0" rtl="0" algn="l">
              <a:spcBef>
                <a:spcPts val="0"/>
              </a:spcBef>
              <a:spcAft>
                <a:spcPts val="0"/>
              </a:spcAft>
              <a:buNone/>
            </a:pPr>
            <a:r>
              <a:t/>
            </a:r>
            <a:endParaRPr>
              <a:solidFill>
                <a:srgbClr val="000000"/>
              </a:solidFill>
              <a:latin typeface="Verdana"/>
              <a:ea typeface="Verdana"/>
              <a:cs typeface="Verdana"/>
              <a:sym typeface="Verdana"/>
            </a:endParaRPr>
          </a:p>
          <a:p>
            <a:pPr indent="-298767" lvl="0" marL="457200" rtl="0" algn="l">
              <a:spcBef>
                <a:spcPts val="0"/>
              </a:spcBef>
              <a:spcAft>
                <a:spcPts val="0"/>
              </a:spcAft>
              <a:buClr>
                <a:srgbClr val="000000"/>
              </a:buClr>
              <a:buSzPct val="100000"/>
              <a:buFont typeface="Verdana"/>
              <a:buChar char="●"/>
            </a:pPr>
            <a:r>
              <a:rPr b="1" lang="fr">
                <a:solidFill>
                  <a:srgbClr val="000000"/>
                </a:solidFill>
                <a:latin typeface="Verdana"/>
                <a:ea typeface="Verdana"/>
                <a:cs typeface="Verdana"/>
                <a:sym typeface="Verdana"/>
              </a:rPr>
              <a:t>Analyse des écarts salariaux : </a:t>
            </a:r>
            <a:r>
              <a:rPr lang="fr">
                <a:solidFill>
                  <a:srgbClr val="000000"/>
                </a:solidFill>
                <a:latin typeface="Verdana"/>
                <a:ea typeface="Verdana"/>
                <a:cs typeface="Verdana"/>
                <a:sym typeface="Verdana"/>
              </a:rPr>
              <a:t>Effectuer régulièrement une analyse des écarts salariaux pour identifier les disparités entre les différents groupes d'employés.</a:t>
            </a:r>
            <a:endParaRPr>
              <a:solidFill>
                <a:srgbClr val="000000"/>
              </a:solidFill>
              <a:latin typeface="Verdana"/>
              <a:ea typeface="Verdana"/>
              <a:cs typeface="Verdana"/>
              <a:sym typeface="Verdana"/>
            </a:endParaRPr>
          </a:p>
          <a:p>
            <a:pPr indent="0" lvl="0" marL="457200" rtl="0" algn="l">
              <a:spcBef>
                <a:spcPts val="0"/>
              </a:spcBef>
              <a:spcAft>
                <a:spcPts val="0"/>
              </a:spcAft>
              <a:buNone/>
            </a:pPr>
            <a:r>
              <a:t/>
            </a:r>
            <a:endParaRPr>
              <a:solidFill>
                <a:srgbClr val="000000"/>
              </a:solidFill>
              <a:latin typeface="Verdana"/>
              <a:ea typeface="Verdana"/>
              <a:cs typeface="Verdana"/>
              <a:sym typeface="Verdana"/>
            </a:endParaRPr>
          </a:p>
          <a:p>
            <a:pPr indent="-298767" lvl="0" marL="457200" rtl="0" algn="l">
              <a:spcBef>
                <a:spcPts val="0"/>
              </a:spcBef>
              <a:spcAft>
                <a:spcPts val="0"/>
              </a:spcAft>
              <a:buClr>
                <a:srgbClr val="000000"/>
              </a:buClr>
              <a:buSzPct val="100000"/>
              <a:buFont typeface="Verdana"/>
              <a:buChar char="●"/>
            </a:pPr>
            <a:r>
              <a:rPr b="1" lang="fr">
                <a:solidFill>
                  <a:srgbClr val="000000"/>
                </a:solidFill>
                <a:latin typeface="Verdana"/>
                <a:ea typeface="Verdana"/>
                <a:cs typeface="Verdana"/>
                <a:sym typeface="Verdana"/>
              </a:rPr>
              <a:t>Transparence salariale</a:t>
            </a:r>
            <a:r>
              <a:rPr lang="fr">
                <a:solidFill>
                  <a:srgbClr val="000000"/>
                </a:solidFill>
                <a:latin typeface="Verdana"/>
                <a:ea typeface="Verdana"/>
                <a:cs typeface="Verdana"/>
                <a:sym typeface="Verdana"/>
              </a:rPr>
              <a:t> : Adopter une politique de transparence salariale en communiquant clairement les critères de rémunération à tous les employés.</a:t>
            </a:r>
            <a:endParaRPr>
              <a:solidFill>
                <a:srgbClr val="000000"/>
              </a:solidFill>
              <a:latin typeface="Verdana"/>
              <a:ea typeface="Verdana"/>
              <a:cs typeface="Verdana"/>
              <a:sym typeface="Verdana"/>
            </a:endParaRPr>
          </a:p>
          <a:p>
            <a:pPr indent="0" lvl="0" marL="457200" rtl="0" algn="l">
              <a:spcBef>
                <a:spcPts val="0"/>
              </a:spcBef>
              <a:spcAft>
                <a:spcPts val="0"/>
              </a:spcAft>
              <a:buNone/>
            </a:pPr>
            <a:r>
              <a:t/>
            </a:r>
            <a:endParaRPr>
              <a:solidFill>
                <a:srgbClr val="000000"/>
              </a:solidFill>
              <a:latin typeface="Verdana"/>
              <a:ea typeface="Verdana"/>
              <a:cs typeface="Verdana"/>
              <a:sym typeface="Verdana"/>
            </a:endParaRPr>
          </a:p>
          <a:p>
            <a:pPr indent="-298767" lvl="0" marL="457200" rtl="0" algn="l">
              <a:spcBef>
                <a:spcPts val="0"/>
              </a:spcBef>
              <a:spcAft>
                <a:spcPts val="0"/>
              </a:spcAft>
              <a:buClr>
                <a:srgbClr val="000000"/>
              </a:buClr>
              <a:buSzPct val="100000"/>
              <a:buFont typeface="Verdana"/>
              <a:buChar char="●"/>
            </a:pPr>
            <a:r>
              <a:rPr b="1" lang="fr">
                <a:solidFill>
                  <a:srgbClr val="000000"/>
                </a:solidFill>
                <a:latin typeface="Verdana"/>
                <a:ea typeface="Verdana"/>
                <a:cs typeface="Verdana"/>
                <a:sym typeface="Verdana"/>
              </a:rPr>
              <a:t>Élimination des biais : </a:t>
            </a:r>
            <a:r>
              <a:rPr lang="fr">
                <a:solidFill>
                  <a:srgbClr val="000000"/>
                </a:solidFill>
                <a:latin typeface="Verdana"/>
                <a:ea typeface="Verdana"/>
                <a:cs typeface="Verdana"/>
                <a:sym typeface="Verdana"/>
              </a:rPr>
              <a:t>Sensibiliser les gestionnaires aux biais inconscients dans le processus de rémunération et les former à les éliminer.</a:t>
            </a:r>
            <a:endParaRPr>
              <a:solidFill>
                <a:srgbClr val="000000"/>
              </a:solidFill>
              <a:latin typeface="Verdana"/>
              <a:ea typeface="Verdana"/>
              <a:cs typeface="Verdana"/>
              <a:sym typeface="Verdana"/>
            </a:endParaRPr>
          </a:p>
          <a:p>
            <a:pPr indent="0" lvl="0" marL="457200" rtl="0" algn="l">
              <a:spcBef>
                <a:spcPts val="0"/>
              </a:spcBef>
              <a:spcAft>
                <a:spcPts val="0"/>
              </a:spcAft>
              <a:buNone/>
            </a:pPr>
            <a:r>
              <a:t/>
            </a:r>
            <a:endParaRPr b="1">
              <a:solidFill>
                <a:srgbClr val="000000"/>
              </a:solidFill>
              <a:latin typeface="Verdana"/>
              <a:ea typeface="Verdana"/>
              <a:cs typeface="Verdana"/>
              <a:sym typeface="Verdana"/>
            </a:endParaRPr>
          </a:p>
          <a:p>
            <a:pPr indent="-298767" lvl="0" marL="457200" rtl="0" algn="l">
              <a:spcBef>
                <a:spcPts val="0"/>
              </a:spcBef>
              <a:spcAft>
                <a:spcPts val="0"/>
              </a:spcAft>
              <a:buClr>
                <a:srgbClr val="000000"/>
              </a:buClr>
              <a:buSzPct val="100000"/>
              <a:buFont typeface="Verdana"/>
              <a:buChar char="●"/>
            </a:pPr>
            <a:r>
              <a:rPr b="1" lang="fr">
                <a:solidFill>
                  <a:srgbClr val="000000"/>
                </a:solidFill>
                <a:latin typeface="Verdana"/>
                <a:ea typeface="Verdana"/>
                <a:cs typeface="Verdana"/>
                <a:sym typeface="Verdana"/>
              </a:rPr>
              <a:t>Évaluation objective des postes : </a:t>
            </a:r>
            <a:r>
              <a:rPr lang="fr">
                <a:solidFill>
                  <a:srgbClr val="000000"/>
                </a:solidFill>
                <a:latin typeface="Verdana"/>
                <a:ea typeface="Verdana"/>
                <a:cs typeface="Verdana"/>
                <a:sym typeface="Verdana"/>
              </a:rPr>
              <a:t>Utiliser des méthodes d'évaluation des postes objectives pour déterminer la rémunération en fonction des responsabilités et des compétences requises.</a:t>
            </a:r>
            <a:endParaRPr>
              <a:solidFill>
                <a:srgbClr val="000000"/>
              </a:solidFill>
              <a:latin typeface="Verdana"/>
              <a:ea typeface="Verdana"/>
              <a:cs typeface="Verdana"/>
              <a:sym typeface="Verdana"/>
            </a:endParaRPr>
          </a:p>
          <a:p>
            <a:pPr indent="0" lvl="0" marL="457200" rtl="0" algn="l">
              <a:spcBef>
                <a:spcPts val="0"/>
              </a:spcBef>
              <a:spcAft>
                <a:spcPts val="0"/>
              </a:spcAft>
              <a:buNone/>
            </a:pPr>
            <a:r>
              <a:t/>
            </a:r>
            <a:endParaRPr>
              <a:solidFill>
                <a:srgbClr val="000000"/>
              </a:solidFill>
              <a:latin typeface="Verdana"/>
              <a:ea typeface="Verdana"/>
              <a:cs typeface="Verdana"/>
              <a:sym typeface="Verdana"/>
            </a:endParaRPr>
          </a:p>
          <a:p>
            <a:pPr indent="-298767" lvl="0" marL="457200" rtl="0" algn="l">
              <a:spcBef>
                <a:spcPts val="0"/>
              </a:spcBef>
              <a:spcAft>
                <a:spcPts val="0"/>
              </a:spcAft>
              <a:buClr>
                <a:srgbClr val="000000"/>
              </a:buClr>
              <a:buSzPct val="100000"/>
              <a:buFont typeface="Verdana"/>
              <a:buChar char="●"/>
            </a:pPr>
            <a:r>
              <a:rPr b="1" lang="fr">
                <a:solidFill>
                  <a:srgbClr val="000000"/>
                </a:solidFill>
                <a:latin typeface="Verdana"/>
                <a:ea typeface="Verdana"/>
                <a:cs typeface="Verdana"/>
                <a:sym typeface="Verdana"/>
              </a:rPr>
              <a:t>Politique basée sur la performance :</a:t>
            </a:r>
            <a:r>
              <a:rPr lang="fr">
                <a:solidFill>
                  <a:srgbClr val="000000"/>
                </a:solidFill>
                <a:latin typeface="Verdana"/>
                <a:ea typeface="Verdana"/>
                <a:cs typeface="Verdana"/>
                <a:sym typeface="Verdana"/>
              </a:rPr>
              <a:t> Mettre en place une politique de rémunération basée sur la performance pour attribuer les augmentations et les promotions de manière équitable.</a:t>
            </a:r>
            <a:endParaRPr>
              <a:solidFill>
                <a:srgbClr val="000000"/>
              </a:solidFill>
              <a:latin typeface="Verdana"/>
              <a:ea typeface="Verdana"/>
              <a:cs typeface="Verdana"/>
              <a:sym typeface="Verdana"/>
            </a:endParaRPr>
          </a:p>
          <a:p>
            <a:pPr indent="0" lvl="0" marL="457200" rtl="0" algn="l">
              <a:spcBef>
                <a:spcPts val="0"/>
              </a:spcBef>
              <a:spcAft>
                <a:spcPts val="0"/>
              </a:spcAft>
              <a:buNone/>
            </a:pPr>
            <a:r>
              <a:t/>
            </a:r>
            <a:endParaRPr b="1">
              <a:solidFill>
                <a:srgbClr val="000000"/>
              </a:solidFill>
              <a:latin typeface="Verdana"/>
              <a:ea typeface="Verdana"/>
              <a:cs typeface="Verdana"/>
              <a:sym typeface="Verdana"/>
            </a:endParaRPr>
          </a:p>
          <a:p>
            <a:pPr indent="-298767" lvl="0" marL="457200" rtl="0" algn="l">
              <a:spcBef>
                <a:spcPts val="0"/>
              </a:spcBef>
              <a:spcAft>
                <a:spcPts val="0"/>
              </a:spcAft>
              <a:buClr>
                <a:srgbClr val="000000"/>
              </a:buClr>
              <a:buSzPct val="100000"/>
              <a:buFont typeface="Verdana"/>
              <a:buChar char="●"/>
            </a:pPr>
            <a:r>
              <a:rPr b="1" lang="fr">
                <a:solidFill>
                  <a:srgbClr val="000000"/>
                </a:solidFill>
                <a:latin typeface="Verdana"/>
                <a:ea typeface="Verdana"/>
                <a:cs typeface="Verdana"/>
                <a:sym typeface="Verdana"/>
              </a:rPr>
              <a:t>Révisions régulières : </a:t>
            </a:r>
            <a:r>
              <a:rPr lang="fr">
                <a:solidFill>
                  <a:srgbClr val="000000"/>
                </a:solidFill>
                <a:latin typeface="Verdana"/>
                <a:ea typeface="Verdana"/>
                <a:cs typeface="Verdana"/>
                <a:sym typeface="Verdana"/>
              </a:rPr>
              <a:t>Effectuer des révisions régulières des salaires pour garantir l'équité par rapport aux normes du marché.</a:t>
            </a:r>
            <a:endParaRPr>
              <a:solidFill>
                <a:srgbClr val="000000"/>
              </a:solidFill>
              <a:latin typeface="Verdana"/>
              <a:ea typeface="Verdana"/>
              <a:cs typeface="Verdana"/>
              <a:sym typeface="Verdana"/>
            </a:endParaRPr>
          </a:p>
          <a:p>
            <a:pPr indent="0" lvl="0" marL="457200" rtl="0" algn="l">
              <a:spcBef>
                <a:spcPts val="0"/>
              </a:spcBef>
              <a:spcAft>
                <a:spcPts val="0"/>
              </a:spcAft>
              <a:buNone/>
            </a:pPr>
            <a:r>
              <a:t/>
            </a:r>
            <a:endParaRPr>
              <a:solidFill>
                <a:srgbClr val="000000"/>
              </a:solidFill>
              <a:latin typeface="Verdana"/>
              <a:ea typeface="Verdana"/>
              <a:cs typeface="Verdana"/>
              <a:sym typeface="Verdana"/>
            </a:endParaRPr>
          </a:p>
          <a:p>
            <a:pPr indent="-298767" lvl="0" marL="457200" rtl="0" algn="l">
              <a:spcBef>
                <a:spcPts val="0"/>
              </a:spcBef>
              <a:spcAft>
                <a:spcPts val="0"/>
              </a:spcAft>
              <a:buClr>
                <a:srgbClr val="000000"/>
              </a:buClr>
              <a:buSzPct val="100000"/>
              <a:buFont typeface="Verdana"/>
              <a:buChar char="●"/>
            </a:pPr>
            <a:r>
              <a:rPr b="1" lang="fr">
                <a:solidFill>
                  <a:srgbClr val="000000"/>
                </a:solidFill>
                <a:latin typeface="Verdana"/>
                <a:ea typeface="Verdana"/>
                <a:cs typeface="Verdana"/>
                <a:sym typeface="Verdana"/>
              </a:rPr>
              <a:t>Comité de rémunération :</a:t>
            </a:r>
            <a:r>
              <a:rPr lang="fr">
                <a:solidFill>
                  <a:srgbClr val="000000"/>
                </a:solidFill>
                <a:latin typeface="Verdana"/>
                <a:ea typeface="Verdana"/>
                <a:cs typeface="Verdana"/>
                <a:sym typeface="Verdana"/>
              </a:rPr>
              <a:t> Mettre en place un comité de rémunération indépendant chargé d'examiner les décisions de rémunération.</a:t>
            </a:r>
            <a:endParaRPr>
              <a:solidFill>
                <a:srgbClr val="000000"/>
              </a:solidFill>
              <a:latin typeface="Verdana"/>
              <a:ea typeface="Verdana"/>
              <a:cs typeface="Verdana"/>
              <a:sym typeface="Verdana"/>
            </a:endParaRPr>
          </a:p>
          <a:p>
            <a:pPr indent="0" lvl="0" marL="457200" rtl="0" algn="l">
              <a:spcBef>
                <a:spcPts val="0"/>
              </a:spcBef>
              <a:spcAft>
                <a:spcPts val="0"/>
              </a:spcAft>
              <a:buNone/>
            </a:pPr>
            <a:r>
              <a:t/>
            </a:r>
            <a:endParaRPr b="1">
              <a:solidFill>
                <a:srgbClr val="000000"/>
              </a:solidFill>
              <a:latin typeface="Verdana"/>
              <a:ea typeface="Verdana"/>
              <a:cs typeface="Verdana"/>
              <a:sym typeface="Verdana"/>
            </a:endParaRPr>
          </a:p>
          <a:p>
            <a:pPr indent="-298767" lvl="0" marL="457200" rtl="0" algn="l">
              <a:spcBef>
                <a:spcPts val="0"/>
              </a:spcBef>
              <a:spcAft>
                <a:spcPts val="0"/>
              </a:spcAft>
              <a:buClr>
                <a:srgbClr val="000000"/>
              </a:buClr>
              <a:buSzPct val="100000"/>
              <a:buFont typeface="Verdana"/>
              <a:buChar char="●"/>
            </a:pPr>
            <a:r>
              <a:rPr b="1" lang="fr">
                <a:solidFill>
                  <a:srgbClr val="000000"/>
                </a:solidFill>
                <a:latin typeface="Verdana"/>
                <a:ea typeface="Verdana"/>
                <a:cs typeface="Verdana"/>
                <a:sym typeface="Verdana"/>
              </a:rPr>
              <a:t>Engagement et communication : </a:t>
            </a:r>
            <a:r>
              <a:rPr lang="fr">
                <a:solidFill>
                  <a:srgbClr val="000000"/>
                </a:solidFill>
                <a:latin typeface="Verdana"/>
                <a:ea typeface="Verdana"/>
                <a:cs typeface="Verdana"/>
                <a:sym typeface="Verdana"/>
              </a:rPr>
              <a:t>Impliquer les employés dans le processus de rémunération en sollicitant leur rétroaction et en fournissant des informations sur les politiques de rémunération.</a:t>
            </a:r>
            <a:endParaRPr>
              <a:solidFill>
                <a:srgbClr val="000000"/>
              </a:solidFill>
              <a:latin typeface="Verdana"/>
              <a:ea typeface="Verdana"/>
              <a:cs typeface="Verdana"/>
              <a:sym typeface="Verdana"/>
            </a:endParaRPr>
          </a:p>
          <a:p>
            <a:pPr indent="0" lvl="0" marL="457200" rtl="0" algn="l">
              <a:spcBef>
                <a:spcPts val="0"/>
              </a:spcBef>
              <a:spcAft>
                <a:spcPts val="0"/>
              </a:spcAft>
              <a:buNone/>
            </a:pPr>
            <a:r>
              <a:t/>
            </a:r>
            <a:endParaRPr>
              <a:solidFill>
                <a:srgbClr val="000000"/>
              </a:solidFill>
              <a:latin typeface="Verdana"/>
              <a:ea typeface="Verdana"/>
              <a:cs typeface="Verdana"/>
              <a:sym typeface="Verdana"/>
            </a:endParaRPr>
          </a:p>
          <a:p>
            <a:pPr indent="0" lvl="0" marL="0" rtl="0" algn="l">
              <a:spcBef>
                <a:spcPts val="0"/>
              </a:spcBef>
              <a:spcAft>
                <a:spcPts val="0"/>
              </a:spcAft>
              <a:buNone/>
            </a:pPr>
            <a:r>
              <a:rPr lang="fr">
                <a:solidFill>
                  <a:srgbClr val="000000"/>
                </a:solidFill>
                <a:latin typeface="Verdana"/>
                <a:ea typeface="Verdana"/>
                <a:cs typeface="Verdana"/>
                <a:sym typeface="Verdana"/>
              </a:rPr>
              <a:t>En mettant en œuvre ces pratiques, l’entreprise peut </a:t>
            </a:r>
            <a:r>
              <a:rPr lang="fr">
                <a:solidFill>
                  <a:srgbClr val="000000"/>
                </a:solidFill>
                <a:latin typeface="Verdana"/>
                <a:ea typeface="Verdana"/>
                <a:cs typeface="Verdana"/>
                <a:sym typeface="Verdana"/>
              </a:rPr>
              <a:t>créer</a:t>
            </a:r>
            <a:r>
              <a:rPr lang="fr">
                <a:solidFill>
                  <a:srgbClr val="000000"/>
                </a:solidFill>
                <a:latin typeface="Verdana"/>
                <a:ea typeface="Verdana"/>
                <a:cs typeface="Verdana"/>
                <a:sym typeface="Verdana"/>
              </a:rPr>
              <a:t> un environnement de travail équitable où chaque employé est rémunéré en fonction de sa contribution, favorisant ainsi la satisfaction des employés et la performance globale de l'entreprise.</a:t>
            </a:r>
            <a:endParaRPr>
              <a:solidFill>
                <a:srgbClr val="000000"/>
              </a:solidFill>
              <a:latin typeface="Verdana"/>
              <a:ea typeface="Verdana"/>
              <a:cs typeface="Verdana"/>
              <a:sym typeface="Verdana"/>
            </a:endParaRPr>
          </a:p>
        </p:txBody>
      </p:sp>
      <p:sp>
        <p:nvSpPr>
          <p:cNvPr id="229" name="Google Shape;229;p28"/>
          <p:cNvSpPr txBox="1"/>
          <p:nvPr/>
        </p:nvSpPr>
        <p:spPr>
          <a:xfrm>
            <a:off x="2734800" y="275650"/>
            <a:ext cx="3903000" cy="685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fr">
                <a:solidFill>
                  <a:schemeClr val="accent6"/>
                </a:solidFill>
                <a:latin typeface="Verdana"/>
                <a:ea typeface="Verdana"/>
                <a:cs typeface="Verdana"/>
                <a:sym typeface="Verdana"/>
              </a:rPr>
              <a:t>VI. Opportunités d'avancement</a:t>
            </a:r>
            <a:endParaRPr sz="1300">
              <a:solidFill>
                <a:schemeClr val="dk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nvSpPr>
        <p:spPr>
          <a:xfrm>
            <a:off x="454200" y="558050"/>
            <a:ext cx="8200800" cy="42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100">
                <a:solidFill>
                  <a:schemeClr val="accent1"/>
                </a:solidFill>
                <a:latin typeface="Verdana"/>
                <a:ea typeface="Verdana"/>
                <a:cs typeface="Verdana"/>
                <a:sym typeface="Verdana"/>
              </a:rPr>
              <a:t>Pour améliorer l'analyse des données dans le fichier, on pourrait  incorporer les éléments suivants :</a:t>
            </a:r>
            <a:endParaRPr b="1" sz="1100">
              <a:solidFill>
                <a:schemeClr val="accent1"/>
              </a:solidFill>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b="1" lang="fr" sz="1100">
                <a:latin typeface="Verdana"/>
                <a:ea typeface="Verdana"/>
                <a:cs typeface="Verdana"/>
                <a:sym typeface="Verdana"/>
              </a:rPr>
              <a:t>Éducation et formation :</a:t>
            </a:r>
            <a:r>
              <a:rPr lang="fr" sz="1100">
                <a:latin typeface="Verdana"/>
                <a:ea typeface="Verdana"/>
                <a:cs typeface="Verdana"/>
                <a:sym typeface="Verdana"/>
              </a:rPr>
              <a:t> Inclure des informations sur le niveau d'éducation et les formations professionnelles des employés.</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b="1" lang="fr" sz="1100">
                <a:latin typeface="Verdana"/>
                <a:ea typeface="Verdana"/>
                <a:cs typeface="Verdana"/>
                <a:sym typeface="Verdana"/>
              </a:rPr>
              <a:t>Équilibre vie professionnelle-vie privée :</a:t>
            </a:r>
            <a:r>
              <a:rPr lang="fr" sz="1100">
                <a:latin typeface="Verdana"/>
                <a:ea typeface="Verdana"/>
                <a:cs typeface="Verdana"/>
                <a:sym typeface="Verdana"/>
              </a:rPr>
              <a:t> Ajouter des variables comme le nombre d'heures supplémentaires effectuées ou les congés parentaux pris.</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b="1" lang="fr" sz="1100">
                <a:latin typeface="Verdana"/>
                <a:ea typeface="Verdana"/>
                <a:cs typeface="Verdana"/>
                <a:sym typeface="Verdana"/>
              </a:rPr>
              <a:t>Engagement et satisfaction : </a:t>
            </a:r>
            <a:r>
              <a:rPr lang="fr" sz="1100">
                <a:latin typeface="Verdana"/>
                <a:ea typeface="Verdana"/>
                <a:cs typeface="Verdana"/>
                <a:sym typeface="Verdana"/>
              </a:rPr>
              <a:t>Collecter des données sur l'engagement, la motivation et la satisfaction des employés.</a:t>
            </a:r>
            <a:endParaRPr sz="1100">
              <a:latin typeface="Verdana"/>
              <a:ea typeface="Verdana"/>
              <a:cs typeface="Verdana"/>
              <a:sym typeface="Verdana"/>
            </a:endParaRPr>
          </a:p>
          <a:p>
            <a:pPr indent="0" lvl="0" marL="457200" rtl="0" algn="l">
              <a:spcBef>
                <a:spcPts val="0"/>
              </a:spcBef>
              <a:spcAft>
                <a:spcPts val="0"/>
              </a:spcAft>
              <a:buNone/>
            </a:pPr>
            <a:r>
              <a:t/>
            </a:r>
            <a:endParaRPr b="1"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b="1" lang="fr" sz="1100">
                <a:latin typeface="Verdana"/>
                <a:ea typeface="Verdana"/>
                <a:cs typeface="Verdana"/>
                <a:sym typeface="Verdana"/>
              </a:rPr>
              <a:t>Performance au travail :</a:t>
            </a:r>
            <a:r>
              <a:rPr lang="fr" sz="1100">
                <a:latin typeface="Verdana"/>
                <a:ea typeface="Verdana"/>
                <a:cs typeface="Verdana"/>
                <a:sym typeface="Verdana"/>
              </a:rPr>
              <a:t> Incorporer des mesures de la performance individuelle.</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b="1" lang="fr" sz="1100">
                <a:latin typeface="Verdana"/>
                <a:ea typeface="Verdana"/>
                <a:cs typeface="Verdana"/>
                <a:sym typeface="Verdana"/>
              </a:rPr>
              <a:t>Santé et bien-être : </a:t>
            </a:r>
            <a:r>
              <a:rPr lang="fr" sz="1100">
                <a:latin typeface="Verdana"/>
                <a:ea typeface="Verdana"/>
                <a:cs typeface="Verdana"/>
                <a:sym typeface="Verdana"/>
              </a:rPr>
              <a:t>Collecter des données sur la santé physique et mentale des employés.</a:t>
            </a:r>
            <a:endParaRPr sz="1100">
              <a:latin typeface="Verdana"/>
              <a:ea typeface="Verdana"/>
              <a:cs typeface="Verdana"/>
              <a:sym typeface="Verdana"/>
            </a:endParaRPr>
          </a:p>
          <a:p>
            <a:pPr indent="0" lvl="0" marL="45720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b="1" lang="fr" sz="1100">
                <a:latin typeface="Verdana"/>
                <a:ea typeface="Verdana"/>
                <a:cs typeface="Verdana"/>
                <a:sym typeface="Verdana"/>
              </a:rPr>
              <a:t>Mobilité professionnelle </a:t>
            </a:r>
            <a:r>
              <a:rPr lang="fr" sz="1100">
                <a:latin typeface="Verdana"/>
                <a:ea typeface="Verdana"/>
                <a:cs typeface="Verdana"/>
                <a:sym typeface="Verdana"/>
              </a:rPr>
              <a:t>: Suivre les mouvements des employés au sein de l'entreprise.</a:t>
            </a:r>
            <a:endParaRPr sz="1100">
              <a:latin typeface="Verdana"/>
              <a:ea typeface="Verdana"/>
              <a:cs typeface="Verdana"/>
              <a:sym typeface="Verdana"/>
            </a:endParaRPr>
          </a:p>
          <a:p>
            <a:pPr indent="0" lvl="0" marL="0" rtl="0" algn="l">
              <a:spcBef>
                <a:spcPts val="0"/>
              </a:spcBef>
              <a:spcAft>
                <a:spcPts val="0"/>
              </a:spcAft>
              <a:buNone/>
            </a:pPr>
            <a:r>
              <a:t/>
            </a:r>
            <a:endParaRPr b="1"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b="1" lang="fr" sz="1100">
                <a:latin typeface="Verdana"/>
                <a:ea typeface="Verdana"/>
                <a:cs typeface="Verdana"/>
                <a:sym typeface="Verdana"/>
              </a:rPr>
              <a:t>Rémunération totale : </a:t>
            </a:r>
            <a:r>
              <a:rPr lang="fr" sz="1100">
                <a:latin typeface="Verdana"/>
                <a:ea typeface="Verdana"/>
                <a:cs typeface="Verdana"/>
                <a:sym typeface="Verdana"/>
              </a:rPr>
              <a:t>Inclure d'autres éléments de rémunération comme les primes et les avantages sociaux.</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En ajoutant ces informations, on </a:t>
            </a:r>
            <a:r>
              <a:rPr lang="fr" sz="1100">
                <a:latin typeface="Verdana"/>
                <a:ea typeface="Verdana"/>
                <a:cs typeface="Verdana"/>
                <a:sym typeface="Verdana"/>
              </a:rPr>
              <a:t>pourrait</a:t>
            </a:r>
            <a:r>
              <a:rPr lang="fr" sz="1100">
                <a:latin typeface="Verdana"/>
                <a:ea typeface="Verdana"/>
                <a:cs typeface="Verdana"/>
                <a:sym typeface="Verdana"/>
              </a:rPr>
              <a:t> obtenir des insights plus approfondis sur les facteurs influençant la performance, la satisfaction et la </a:t>
            </a:r>
            <a:r>
              <a:rPr lang="fr" sz="1100">
                <a:latin typeface="Verdana"/>
                <a:ea typeface="Verdana"/>
                <a:cs typeface="Verdana"/>
                <a:sym typeface="Verdana"/>
              </a:rPr>
              <a:t>parité. </a:t>
            </a:r>
            <a:r>
              <a:rPr lang="fr" sz="1100">
                <a:latin typeface="Verdana"/>
                <a:ea typeface="Verdana"/>
                <a:cs typeface="Verdana"/>
                <a:sym typeface="Verdana"/>
              </a:rPr>
              <a:t> </a:t>
            </a:r>
            <a:endParaRPr sz="1100">
              <a:solidFill>
                <a:schemeClr val="dk2"/>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nvSpPr>
        <p:spPr>
          <a:xfrm>
            <a:off x="313050" y="496125"/>
            <a:ext cx="8517900" cy="441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fr" sz="1100">
                <a:solidFill>
                  <a:schemeClr val="accent1"/>
                </a:solidFill>
                <a:latin typeface="Verdana"/>
                <a:ea typeface="Verdana"/>
                <a:cs typeface="Verdana"/>
                <a:sym typeface="Verdana"/>
              </a:rPr>
              <a:t>Fonctionnement Knime</a:t>
            </a:r>
            <a:endParaRPr b="1" sz="1100">
              <a:solidFill>
                <a:schemeClr val="accent1"/>
              </a:solidFill>
              <a:latin typeface="Verdana"/>
              <a:ea typeface="Verdana"/>
              <a:cs typeface="Verdana"/>
              <a:sym typeface="Verdana"/>
            </a:endParaRPr>
          </a:p>
          <a:p>
            <a:pPr indent="0" lvl="0" marL="0" rtl="0" algn="l">
              <a:lnSpc>
                <a:spcPct val="150000"/>
              </a:lnSpc>
              <a:spcBef>
                <a:spcPts val="0"/>
              </a:spcBef>
              <a:spcAft>
                <a:spcPts val="0"/>
              </a:spcAft>
              <a:buNone/>
            </a:pPr>
            <a:r>
              <a:t/>
            </a:r>
            <a:endParaRPr b="1" sz="1100">
              <a:solidFill>
                <a:schemeClr val="accent6"/>
              </a:solidFill>
              <a:latin typeface="Verdana"/>
              <a:ea typeface="Verdana"/>
              <a:cs typeface="Verdana"/>
              <a:sym typeface="Verdana"/>
            </a:endParaRPr>
          </a:p>
          <a:p>
            <a:pPr indent="0" lvl="0" marL="0" rtl="0" algn="l">
              <a:lnSpc>
                <a:spcPct val="150000"/>
              </a:lnSpc>
              <a:spcBef>
                <a:spcPts val="0"/>
              </a:spcBef>
              <a:spcAft>
                <a:spcPts val="0"/>
              </a:spcAft>
              <a:buNone/>
            </a:pPr>
            <a:r>
              <a:rPr b="1" lang="fr" sz="1100">
                <a:solidFill>
                  <a:schemeClr val="accent6"/>
                </a:solidFill>
                <a:latin typeface="Verdana"/>
                <a:ea typeface="Verdana"/>
                <a:cs typeface="Verdana"/>
                <a:sym typeface="Verdana"/>
              </a:rPr>
              <a:t>I. Analyse des fichiers :</a:t>
            </a:r>
            <a:endParaRPr sz="1100">
              <a:latin typeface="Verdana"/>
              <a:ea typeface="Verdana"/>
              <a:cs typeface="Verdana"/>
              <a:sym typeface="Verdana"/>
            </a:endParaRPr>
          </a:p>
          <a:p>
            <a:pPr indent="-298450" lvl="0" marL="457200" rtl="0" algn="l">
              <a:lnSpc>
                <a:spcPct val="150000"/>
              </a:lnSpc>
              <a:spcBef>
                <a:spcPts val="0"/>
              </a:spcBef>
              <a:spcAft>
                <a:spcPts val="0"/>
              </a:spcAft>
              <a:buSzPts val="1100"/>
              <a:buFont typeface="Verdana"/>
              <a:buChar char="-"/>
            </a:pPr>
            <a:r>
              <a:rPr lang="fr" sz="1100">
                <a:latin typeface="Verdana"/>
                <a:ea typeface="Verdana"/>
                <a:cs typeface="Verdana"/>
                <a:sym typeface="Verdana"/>
              </a:rPr>
              <a:t>Prétraitement des fichiers.</a:t>
            </a:r>
            <a:endParaRPr sz="1100">
              <a:latin typeface="Verdana"/>
              <a:ea typeface="Verdana"/>
              <a:cs typeface="Verdana"/>
              <a:sym typeface="Verdana"/>
            </a:endParaRPr>
          </a:p>
          <a:p>
            <a:pPr indent="-298450" lvl="0" marL="457200" rtl="0" algn="l">
              <a:lnSpc>
                <a:spcPct val="150000"/>
              </a:lnSpc>
              <a:spcBef>
                <a:spcPts val="0"/>
              </a:spcBef>
              <a:spcAft>
                <a:spcPts val="0"/>
              </a:spcAft>
              <a:buSzPts val="1100"/>
              <a:buFont typeface="Verdana"/>
              <a:buChar char="-"/>
            </a:pPr>
            <a:r>
              <a:rPr lang="fr" sz="1100">
                <a:latin typeface="Verdana"/>
                <a:ea typeface="Verdana"/>
                <a:cs typeface="Verdana"/>
                <a:sym typeface="Verdana"/>
              </a:rPr>
              <a:t>Conformité au RGPD.</a:t>
            </a:r>
            <a:endParaRPr sz="1100">
              <a:latin typeface="Verdana"/>
              <a:ea typeface="Verdana"/>
              <a:cs typeface="Verdana"/>
              <a:sym typeface="Verdana"/>
            </a:endParaRPr>
          </a:p>
          <a:p>
            <a:pPr indent="0" lvl="0" marL="0" rtl="0" algn="l">
              <a:lnSpc>
                <a:spcPct val="150000"/>
              </a:lnSpc>
              <a:spcBef>
                <a:spcPts val="0"/>
              </a:spcBef>
              <a:spcAft>
                <a:spcPts val="0"/>
              </a:spcAft>
              <a:buNone/>
            </a:pPr>
            <a:r>
              <a:t/>
            </a:r>
            <a:endParaRPr sz="1100">
              <a:latin typeface="Verdana"/>
              <a:ea typeface="Verdana"/>
              <a:cs typeface="Verdana"/>
              <a:sym typeface="Verdana"/>
            </a:endParaRPr>
          </a:p>
          <a:p>
            <a:pPr indent="0" lvl="0" marL="0" rtl="0" algn="l">
              <a:lnSpc>
                <a:spcPct val="150000"/>
              </a:lnSpc>
              <a:spcBef>
                <a:spcPts val="0"/>
              </a:spcBef>
              <a:spcAft>
                <a:spcPts val="0"/>
              </a:spcAft>
              <a:buNone/>
            </a:pPr>
            <a:r>
              <a:rPr b="1" lang="fr" sz="1100">
                <a:solidFill>
                  <a:schemeClr val="accent6"/>
                </a:solidFill>
                <a:latin typeface="Verdana"/>
                <a:ea typeface="Verdana"/>
                <a:cs typeface="Verdana"/>
                <a:sym typeface="Verdana"/>
              </a:rPr>
              <a:t>II. Répartition des effectifs :</a:t>
            </a:r>
            <a:endParaRPr b="1" sz="1100">
              <a:solidFill>
                <a:schemeClr val="accent6"/>
              </a:solidFill>
              <a:latin typeface="Verdana"/>
              <a:ea typeface="Verdana"/>
              <a:cs typeface="Verdana"/>
              <a:sym typeface="Verdana"/>
            </a:endParaRPr>
          </a:p>
          <a:p>
            <a:pPr indent="0" lvl="0" marL="0" rtl="0" algn="l">
              <a:lnSpc>
                <a:spcPct val="150000"/>
              </a:lnSpc>
              <a:spcBef>
                <a:spcPts val="0"/>
              </a:spcBef>
              <a:spcAft>
                <a:spcPts val="0"/>
              </a:spcAft>
              <a:buNone/>
            </a:pPr>
            <a:r>
              <a:rPr lang="fr" sz="1100">
                <a:latin typeface="Verdana"/>
                <a:ea typeface="Verdana"/>
                <a:cs typeface="Verdana"/>
                <a:sym typeface="Verdana"/>
              </a:rPr>
              <a:t>   - Analyse de la répartition des employés par genre dans chaque service.</a:t>
            </a:r>
            <a:endParaRPr sz="1100">
              <a:latin typeface="Verdana"/>
              <a:ea typeface="Verdana"/>
              <a:cs typeface="Verdana"/>
              <a:sym typeface="Verdana"/>
            </a:endParaRPr>
          </a:p>
          <a:p>
            <a:pPr indent="0" lvl="0" marL="0" rtl="0" algn="l">
              <a:lnSpc>
                <a:spcPct val="150000"/>
              </a:lnSpc>
              <a:spcBef>
                <a:spcPts val="0"/>
              </a:spcBef>
              <a:spcAft>
                <a:spcPts val="0"/>
              </a:spcAft>
              <a:buNone/>
            </a:pPr>
            <a:r>
              <a:rPr lang="fr" sz="1100">
                <a:latin typeface="Verdana"/>
                <a:ea typeface="Verdana"/>
                <a:cs typeface="Verdana"/>
                <a:sym typeface="Verdana"/>
              </a:rPr>
              <a:t>   - Identification des tendances de genre et des disparités potentielles.</a:t>
            </a:r>
            <a:endParaRPr sz="1100">
              <a:latin typeface="Verdana"/>
              <a:ea typeface="Verdana"/>
              <a:cs typeface="Verdana"/>
              <a:sym typeface="Verdana"/>
            </a:endParaRPr>
          </a:p>
          <a:p>
            <a:pPr indent="0" lvl="0" marL="0" rtl="0" algn="l">
              <a:lnSpc>
                <a:spcPct val="150000"/>
              </a:lnSpc>
              <a:spcBef>
                <a:spcPts val="0"/>
              </a:spcBef>
              <a:spcAft>
                <a:spcPts val="0"/>
              </a:spcAft>
              <a:buNone/>
            </a:pPr>
            <a:r>
              <a:t/>
            </a:r>
            <a:endParaRPr b="1" sz="1100">
              <a:solidFill>
                <a:schemeClr val="accent6"/>
              </a:solidFill>
              <a:latin typeface="Verdana"/>
              <a:ea typeface="Verdana"/>
              <a:cs typeface="Verdana"/>
              <a:sym typeface="Verdana"/>
            </a:endParaRPr>
          </a:p>
          <a:p>
            <a:pPr indent="0" lvl="0" marL="0" rtl="0" algn="l">
              <a:lnSpc>
                <a:spcPct val="150000"/>
              </a:lnSpc>
              <a:spcBef>
                <a:spcPts val="0"/>
              </a:spcBef>
              <a:spcAft>
                <a:spcPts val="0"/>
              </a:spcAft>
              <a:buNone/>
            </a:pPr>
            <a:r>
              <a:rPr b="1" lang="fr" sz="1100">
                <a:solidFill>
                  <a:schemeClr val="accent6"/>
                </a:solidFill>
                <a:latin typeface="Verdana"/>
                <a:ea typeface="Verdana"/>
                <a:cs typeface="Verdana"/>
                <a:sym typeface="Verdana"/>
              </a:rPr>
              <a:t>III. Répartition des salaires :</a:t>
            </a:r>
            <a:endParaRPr b="1" sz="1100">
              <a:solidFill>
                <a:schemeClr val="accent6"/>
              </a:solidFill>
              <a:latin typeface="Verdana"/>
              <a:ea typeface="Verdana"/>
              <a:cs typeface="Verdana"/>
              <a:sym typeface="Verdana"/>
            </a:endParaRPr>
          </a:p>
          <a:p>
            <a:pPr indent="0" lvl="0" marL="0" rtl="0" algn="l">
              <a:lnSpc>
                <a:spcPct val="150000"/>
              </a:lnSpc>
              <a:spcBef>
                <a:spcPts val="0"/>
              </a:spcBef>
              <a:spcAft>
                <a:spcPts val="0"/>
              </a:spcAft>
              <a:buNone/>
            </a:pPr>
            <a:r>
              <a:rPr lang="fr" sz="1100">
                <a:latin typeface="Verdana"/>
                <a:ea typeface="Verdana"/>
                <a:cs typeface="Verdana"/>
                <a:sym typeface="Verdana"/>
              </a:rPr>
              <a:t>   - Étude du salaire moyen en fonction de l'âge et du genre des employés.</a:t>
            </a:r>
            <a:endParaRPr sz="1100">
              <a:latin typeface="Verdana"/>
              <a:ea typeface="Verdana"/>
              <a:cs typeface="Verdana"/>
              <a:sym typeface="Verdana"/>
            </a:endParaRPr>
          </a:p>
          <a:p>
            <a:pPr indent="0" lvl="0" marL="0" rtl="0" algn="l">
              <a:lnSpc>
                <a:spcPct val="150000"/>
              </a:lnSpc>
              <a:spcBef>
                <a:spcPts val="0"/>
              </a:spcBef>
              <a:spcAft>
                <a:spcPts val="0"/>
              </a:spcAft>
              <a:buNone/>
            </a:pPr>
            <a:r>
              <a:t/>
            </a:r>
            <a:endParaRPr b="1" sz="1100">
              <a:solidFill>
                <a:schemeClr val="accent6"/>
              </a:solidFill>
              <a:latin typeface="Verdana"/>
              <a:ea typeface="Verdana"/>
              <a:cs typeface="Verdana"/>
              <a:sym typeface="Verdana"/>
            </a:endParaRPr>
          </a:p>
          <a:p>
            <a:pPr indent="0" lvl="0" marL="0" rtl="0" algn="l">
              <a:lnSpc>
                <a:spcPct val="150000"/>
              </a:lnSpc>
              <a:spcBef>
                <a:spcPts val="0"/>
              </a:spcBef>
              <a:spcAft>
                <a:spcPts val="0"/>
              </a:spcAft>
              <a:buNone/>
            </a:pPr>
            <a:r>
              <a:rPr b="1" lang="fr" sz="1100">
                <a:solidFill>
                  <a:schemeClr val="accent6"/>
                </a:solidFill>
                <a:latin typeface="Verdana"/>
                <a:ea typeface="Verdana"/>
                <a:cs typeface="Verdana"/>
                <a:sym typeface="Verdana"/>
              </a:rPr>
              <a:t>VI. Opportunités d'avancement :</a:t>
            </a:r>
            <a:endParaRPr b="1" sz="1100">
              <a:solidFill>
                <a:schemeClr val="accent6"/>
              </a:solidFill>
              <a:latin typeface="Verdana"/>
              <a:ea typeface="Verdana"/>
              <a:cs typeface="Verdana"/>
              <a:sym typeface="Verdana"/>
            </a:endParaRPr>
          </a:p>
          <a:p>
            <a:pPr indent="0" lvl="0" marL="0" rtl="0" algn="l">
              <a:lnSpc>
                <a:spcPct val="150000"/>
              </a:lnSpc>
              <a:spcBef>
                <a:spcPts val="0"/>
              </a:spcBef>
              <a:spcAft>
                <a:spcPts val="0"/>
              </a:spcAft>
              <a:buNone/>
            </a:pPr>
            <a:r>
              <a:rPr lang="fr" sz="1100">
                <a:latin typeface="Verdana"/>
                <a:ea typeface="Verdana"/>
                <a:cs typeface="Verdana"/>
                <a:sym typeface="Verdana"/>
              </a:rPr>
              <a:t>   - Évaluation des opportunités d'avancement et de promotion pour les employés ayant des enfants.</a:t>
            </a:r>
            <a:endParaRPr sz="1100">
              <a:latin typeface="Verdana"/>
              <a:ea typeface="Verdana"/>
              <a:cs typeface="Verdana"/>
              <a:sym typeface="Verdana"/>
            </a:endParaRPr>
          </a:p>
          <a:p>
            <a:pPr indent="0" lvl="0" marL="0" rtl="0" algn="l">
              <a:lnSpc>
                <a:spcPct val="150000"/>
              </a:lnSpc>
              <a:spcBef>
                <a:spcPts val="0"/>
              </a:spcBef>
              <a:spcAft>
                <a:spcPts val="0"/>
              </a:spcAft>
              <a:buNone/>
            </a:pPr>
            <a:r>
              <a:rPr lang="fr" sz="1100">
                <a:latin typeface="Verdana"/>
                <a:ea typeface="Verdana"/>
                <a:cs typeface="Verdana"/>
                <a:sym typeface="Verdana"/>
              </a:rPr>
              <a:t>   - Analyse des disparités de promotion entre les genres pour les employés ayant des enfants.</a:t>
            </a:r>
            <a:endParaRPr sz="1100">
              <a:latin typeface="Verdana"/>
              <a:ea typeface="Verdana"/>
              <a:cs typeface="Verdana"/>
              <a:sym typeface="Verdana"/>
            </a:endParaRPr>
          </a:p>
          <a:p>
            <a:pPr indent="0" lvl="0" marL="0" rtl="0" algn="l">
              <a:lnSpc>
                <a:spcPct val="150000"/>
              </a:lnSpc>
              <a:spcBef>
                <a:spcPts val="0"/>
              </a:spcBef>
              <a:spcAft>
                <a:spcPts val="0"/>
              </a:spcAft>
              <a:buNone/>
            </a:pPr>
            <a:r>
              <a:t/>
            </a:r>
            <a:endParaRPr sz="1100">
              <a:solidFill>
                <a:schemeClr val="dk2"/>
              </a:solidFill>
              <a:latin typeface="Verdana"/>
              <a:ea typeface="Verdana"/>
              <a:cs typeface="Verdana"/>
              <a:sym typeface="Verdana"/>
            </a:endParaRPr>
          </a:p>
        </p:txBody>
      </p:sp>
      <p:sp>
        <p:nvSpPr>
          <p:cNvPr id="136" name="Google Shape;136;p14"/>
          <p:cNvSpPr txBox="1"/>
          <p:nvPr>
            <p:ph idx="1" type="body"/>
          </p:nvPr>
        </p:nvSpPr>
        <p:spPr>
          <a:xfrm>
            <a:off x="1090900" y="57900"/>
            <a:ext cx="7150500" cy="517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fr" sz="1400">
                <a:solidFill>
                  <a:srgbClr val="000000"/>
                </a:solidFill>
                <a:latin typeface="Verdana"/>
                <a:ea typeface="Verdana"/>
                <a:cs typeface="Verdana"/>
                <a:sym typeface="Verdana"/>
              </a:rPr>
              <a:t>Analyse</a:t>
            </a:r>
            <a:r>
              <a:rPr b="1" lang="fr" sz="1400">
                <a:solidFill>
                  <a:srgbClr val="000000"/>
                </a:solidFill>
                <a:latin typeface="Verdana"/>
                <a:ea typeface="Verdana"/>
                <a:cs typeface="Verdana"/>
                <a:sym typeface="Verdana"/>
              </a:rPr>
              <a:t> de </a:t>
            </a:r>
            <a:r>
              <a:rPr b="1" lang="fr" sz="1400">
                <a:solidFill>
                  <a:srgbClr val="000000"/>
                </a:solidFill>
                <a:latin typeface="Verdana"/>
                <a:ea typeface="Verdana"/>
                <a:cs typeface="Verdana"/>
                <a:sym typeface="Verdana"/>
              </a:rPr>
              <a:t>l’égalité femme-homme</a:t>
            </a:r>
            <a:endParaRPr b="1" sz="1400">
              <a:solidFill>
                <a:srgbClr val="000000"/>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idx="1" type="body"/>
          </p:nvPr>
        </p:nvSpPr>
        <p:spPr>
          <a:xfrm>
            <a:off x="1052375" y="463075"/>
            <a:ext cx="7415100" cy="3660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b="1" lang="fr" sz="1400">
                <a:solidFill>
                  <a:schemeClr val="accent1"/>
                </a:solidFill>
                <a:latin typeface="Verdana"/>
                <a:ea typeface="Verdana"/>
                <a:cs typeface="Verdana"/>
                <a:sym typeface="Verdana"/>
              </a:rPr>
              <a:t>Le fonctionnement de KNIME </a:t>
            </a:r>
            <a:endParaRPr b="1" sz="1400">
              <a:solidFill>
                <a:schemeClr val="accent1"/>
              </a:solidFill>
              <a:latin typeface="Verdana"/>
              <a:ea typeface="Verdana"/>
              <a:cs typeface="Verdana"/>
              <a:sym typeface="Verdana"/>
            </a:endParaRPr>
          </a:p>
        </p:txBody>
      </p:sp>
      <p:sp>
        <p:nvSpPr>
          <p:cNvPr id="142" name="Google Shape;142;p15"/>
          <p:cNvSpPr txBox="1"/>
          <p:nvPr/>
        </p:nvSpPr>
        <p:spPr>
          <a:xfrm>
            <a:off x="389000" y="998175"/>
            <a:ext cx="85695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b="1" lang="fr" sz="1100">
                <a:latin typeface="Verdana"/>
                <a:ea typeface="Verdana"/>
                <a:cs typeface="Verdana"/>
                <a:sym typeface="Verdana"/>
              </a:rPr>
              <a:t>- Interface graphique intuitive:</a:t>
            </a:r>
            <a:r>
              <a:rPr lang="fr" sz="1100">
                <a:latin typeface="Verdana"/>
                <a:ea typeface="Verdana"/>
                <a:cs typeface="Verdana"/>
                <a:sym typeface="Verdana"/>
              </a:rPr>
              <a:t> KNIME, interface basée sur le glisser-déposer pour créer des workflows.</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b="1" lang="fr" sz="1100">
                <a:latin typeface="Verdana"/>
                <a:ea typeface="Verdana"/>
                <a:cs typeface="Verdana"/>
                <a:sym typeface="Verdana"/>
              </a:rPr>
              <a:t>- Nœuds :</a:t>
            </a:r>
            <a:r>
              <a:rPr lang="fr" sz="1100">
                <a:latin typeface="Verdana"/>
                <a:ea typeface="Verdana"/>
                <a:cs typeface="Verdana"/>
                <a:sym typeface="Verdana"/>
              </a:rPr>
              <a:t> Les nœuds représentent différentes opérations telles que l'importation de données, le nettoyage, la transformation et l'analyse.</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b="1" lang="fr" sz="1100">
                <a:latin typeface="Verdana"/>
                <a:ea typeface="Verdana"/>
                <a:cs typeface="Verdana"/>
                <a:sym typeface="Verdana"/>
              </a:rPr>
              <a:t>- Construction de workflows:</a:t>
            </a:r>
            <a:r>
              <a:rPr lang="fr" sz="1100">
                <a:latin typeface="Verdana"/>
                <a:ea typeface="Verdana"/>
                <a:cs typeface="Verdana"/>
                <a:sym typeface="Verdana"/>
              </a:rPr>
              <a:t> Les workflows sont créés en reliant les nœuds dans l'ordre souhaité pour effectuer une analyse de bout en bout.</a:t>
            </a:r>
            <a:endParaRPr sz="1100">
              <a:latin typeface="Verdana"/>
              <a:ea typeface="Verdana"/>
              <a:cs typeface="Verdana"/>
              <a:sym typeface="Verdana"/>
            </a:endParaRPr>
          </a:p>
          <a:p>
            <a:pPr indent="0" lvl="0" marL="0" rtl="0" algn="l">
              <a:spcBef>
                <a:spcPts val="0"/>
              </a:spcBef>
              <a:spcAft>
                <a:spcPts val="0"/>
              </a:spcAft>
              <a:buNone/>
            </a:pPr>
            <a:r>
              <a:t/>
            </a:r>
            <a:endParaRPr b="1" sz="1100">
              <a:latin typeface="Verdana"/>
              <a:ea typeface="Verdana"/>
              <a:cs typeface="Verdana"/>
              <a:sym typeface="Verdana"/>
            </a:endParaRPr>
          </a:p>
          <a:p>
            <a:pPr indent="0" lvl="0" marL="0" rtl="0" algn="l">
              <a:spcBef>
                <a:spcPts val="0"/>
              </a:spcBef>
              <a:spcAft>
                <a:spcPts val="0"/>
              </a:spcAft>
              <a:buNone/>
            </a:pPr>
            <a:r>
              <a:rPr b="1" lang="fr" sz="1100">
                <a:latin typeface="Verdana"/>
                <a:ea typeface="Verdana"/>
                <a:cs typeface="Verdana"/>
                <a:sym typeface="Verdana"/>
              </a:rPr>
              <a:t>- Importation de données:</a:t>
            </a:r>
            <a:r>
              <a:rPr lang="fr" sz="1100">
                <a:latin typeface="Verdana"/>
                <a:ea typeface="Verdana"/>
                <a:cs typeface="Verdana"/>
                <a:sym typeface="Verdana"/>
              </a:rPr>
              <a:t> importer des données à partir de diverses sources comme des fichiers CSV, des bases de données, etc.</a:t>
            </a:r>
            <a:endParaRPr sz="1100">
              <a:latin typeface="Verdana"/>
              <a:ea typeface="Verdana"/>
              <a:cs typeface="Verdana"/>
              <a:sym typeface="Verdana"/>
            </a:endParaRPr>
          </a:p>
          <a:p>
            <a:pPr indent="0" lvl="0" marL="0" rtl="0" algn="l">
              <a:spcBef>
                <a:spcPts val="0"/>
              </a:spcBef>
              <a:spcAft>
                <a:spcPts val="0"/>
              </a:spcAft>
              <a:buNone/>
            </a:pPr>
            <a:r>
              <a:t/>
            </a:r>
            <a:endParaRPr b="1" sz="1100">
              <a:latin typeface="Verdana"/>
              <a:ea typeface="Verdana"/>
              <a:cs typeface="Verdana"/>
              <a:sym typeface="Verdana"/>
            </a:endParaRPr>
          </a:p>
          <a:p>
            <a:pPr indent="0" lvl="0" marL="0" rtl="0" algn="l">
              <a:spcBef>
                <a:spcPts val="0"/>
              </a:spcBef>
              <a:spcAft>
                <a:spcPts val="0"/>
              </a:spcAft>
              <a:buNone/>
            </a:pPr>
            <a:r>
              <a:rPr b="1" lang="fr" sz="1100">
                <a:latin typeface="Verdana"/>
                <a:ea typeface="Verdana"/>
                <a:cs typeface="Verdana"/>
                <a:sym typeface="Verdana"/>
              </a:rPr>
              <a:t>- Prétraitement: </a:t>
            </a:r>
            <a:r>
              <a:rPr lang="fr" sz="1100">
                <a:latin typeface="Verdana"/>
                <a:ea typeface="Verdana"/>
                <a:cs typeface="Verdana"/>
                <a:sym typeface="Verdana"/>
              </a:rPr>
              <a:t>Les données peuvent être nettoyées et préparées en utilisant divers nœuds pour filtrer, normaliser, imputer les valeurs manquantes, etc.</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b="1" lang="fr" sz="1100">
                <a:latin typeface="Verdana"/>
                <a:ea typeface="Verdana"/>
                <a:cs typeface="Verdana"/>
                <a:sym typeface="Verdana"/>
              </a:rPr>
              <a:t>- Analyse et modélisation:</a:t>
            </a:r>
            <a:r>
              <a:rPr lang="fr" sz="1100">
                <a:latin typeface="Verdana"/>
                <a:ea typeface="Verdana"/>
                <a:cs typeface="Verdana"/>
                <a:sym typeface="Verdana"/>
              </a:rPr>
              <a:t> KNIME offre une gamme de nœuds pour effectuer des analyses descriptives, exploratoires et la construction de modèles analytiques.</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nvSpPr>
        <p:spPr>
          <a:xfrm>
            <a:off x="510825" y="822000"/>
            <a:ext cx="8298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b="1" lang="fr" sz="1100">
                <a:latin typeface="Verdana"/>
                <a:ea typeface="Verdana"/>
                <a:cs typeface="Verdana"/>
                <a:sym typeface="Verdana"/>
              </a:rPr>
              <a:t>- Visualisation : </a:t>
            </a:r>
            <a:r>
              <a:rPr lang="fr" sz="1100">
                <a:latin typeface="Verdana"/>
                <a:ea typeface="Verdana"/>
                <a:cs typeface="Verdana"/>
                <a:sym typeface="Verdana"/>
              </a:rPr>
              <a:t>Les résultats peuvent être visualisés à l'aide de nœuds dédiés pour créer des graphiques et des tableaux de bord interactifs.</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b="1" lang="fr" sz="1100">
                <a:latin typeface="Verdana"/>
                <a:ea typeface="Verdana"/>
                <a:cs typeface="Verdana"/>
                <a:sym typeface="Verdana"/>
              </a:rPr>
              <a:t>- Exécution et automatisation</a:t>
            </a:r>
            <a:r>
              <a:rPr lang="fr" sz="1100">
                <a:latin typeface="Verdana"/>
                <a:ea typeface="Verdana"/>
                <a:cs typeface="Verdana"/>
                <a:sym typeface="Verdana"/>
              </a:rPr>
              <a:t>: Les workflows peuvent être exécutés pour obtenir des résultats, et KNIME permet également l'automatisation pour une analyse répétitive ou en temps réel.</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b="1" lang="fr" sz="1100">
                <a:latin typeface="Verdana"/>
                <a:ea typeface="Verdana"/>
                <a:cs typeface="Verdana"/>
                <a:sym typeface="Verdana"/>
              </a:rPr>
              <a:t>- Extensions et intégrations : </a:t>
            </a:r>
            <a:r>
              <a:rPr lang="fr" sz="1100">
                <a:latin typeface="Verdana"/>
                <a:ea typeface="Verdana"/>
                <a:cs typeface="Verdana"/>
                <a:sym typeface="Verdana"/>
              </a:rPr>
              <a:t>des extensions et des intégrations avec d'autres outils et langages de programmation comme Python, R, etc., pour étendre ses fonctionnalités.</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0" lvl="0" marL="0" rtl="0" algn="l">
              <a:spcBef>
                <a:spcPts val="0"/>
              </a:spcBef>
              <a:spcAft>
                <a:spcPts val="0"/>
              </a:spcAft>
              <a:buNone/>
            </a:pPr>
            <a:r>
              <a:rPr lang="fr" sz="1100">
                <a:latin typeface="Verdana"/>
                <a:ea typeface="Verdana"/>
                <a:cs typeface="Verdana"/>
                <a:sym typeface="Verdana"/>
              </a:rPr>
              <a:t>En somme, KNIME est une plateforme flexible et intuitive qui permet aux utilisateurs de construire, exécuter et automatiser des workflows d'analyse de données complets, du prétraitement à la visualisation des résultats.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2835625" y="444875"/>
            <a:ext cx="6048675" cy="4137200"/>
          </a:xfrm>
          <a:prstGeom prst="rect">
            <a:avLst/>
          </a:prstGeom>
          <a:noFill/>
          <a:ln>
            <a:noFill/>
          </a:ln>
        </p:spPr>
      </p:pic>
      <p:sp>
        <p:nvSpPr>
          <p:cNvPr id="153" name="Google Shape;153;p17"/>
          <p:cNvSpPr txBox="1"/>
          <p:nvPr/>
        </p:nvSpPr>
        <p:spPr>
          <a:xfrm>
            <a:off x="193300" y="352950"/>
            <a:ext cx="2592000" cy="443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fr" sz="1100">
                <a:solidFill>
                  <a:schemeClr val="accent6"/>
                </a:solidFill>
                <a:latin typeface="Verdana"/>
                <a:ea typeface="Verdana"/>
                <a:cs typeface="Verdana"/>
                <a:sym typeface="Verdana"/>
              </a:rPr>
              <a:t>I. Analyse des fichiers :</a:t>
            </a:r>
            <a:endParaRPr b="1" sz="1100">
              <a:solidFill>
                <a:schemeClr val="accent6"/>
              </a:solidFill>
              <a:latin typeface="Verdana"/>
              <a:ea typeface="Verdana"/>
              <a:cs typeface="Verdana"/>
              <a:sym typeface="Verdana"/>
            </a:endParaRPr>
          </a:p>
          <a:p>
            <a:pPr indent="0" lvl="0" marL="0" rtl="0" algn="l">
              <a:lnSpc>
                <a:spcPct val="150000"/>
              </a:lnSpc>
              <a:spcBef>
                <a:spcPts val="0"/>
              </a:spcBef>
              <a:spcAft>
                <a:spcPts val="0"/>
              </a:spcAft>
              <a:buNone/>
            </a:pPr>
            <a:r>
              <a:t/>
            </a:r>
            <a:endParaRPr b="1" sz="1100">
              <a:solidFill>
                <a:schemeClr val="accent6"/>
              </a:solidFill>
              <a:latin typeface="Verdana"/>
              <a:ea typeface="Verdana"/>
              <a:cs typeface="Verdana"/>
              <a:sym typeface="Verdana"/>
            </a:endParaRPr>
          </a:p>
          <a:p>
            <a:pPr indent="0" lvl="0" marL="0" rtl="0" algn="l">
              <a:lnSpc>
                <a:spcPct val="115000"/>
              </a:lnSpc>
              <a:spcBef>
                <a:spcPts val="1200"/>
              </a:spcBef>
              <a:spcAft>
                <a:spcPts val="0"/>
              </a:spcAft>
              <a:buNone/>
            </a:pPr>
            <a:r>
              <a:rPr b="1" lang="fr" sz="1100"/>
              <a:t>Prétraitement des fichiers :</a:t>
            </a:r>
            <a:endParaRPr b="1" sz="1100"/>
          </a:p>
          <a:p>
            <a:pPr indent="-298450" lvl="0" marL="457200" rtl="0" algn="l">
              <a:lnSpc>
                <a:spcPct val="115000"/>
              </a:lnSpc>
              <a:spcBef>
                <a:spcPts val="1200"/>
              </a:spcBef>
              <a:spcAft>
                <a:spcPts val="0"/>
              </a:spcAft>
              <a:buSzPts val="1100"/>
              <a:buChar char="●"/>
            </a:pPr>
            <a:r>
              <a:rPr lang="fr" sz="1100"/>
              <a:t>Élimination des valeurs manquantes et des doublons.</a:t>
            </a:r>
            <a:endParaRPr sz="1100"/>
          </a:p>
          <a:p>
            <a:pPr indent="-298450" lvl="0" marL="457200" rtl="0" algn="l">
              <a:lnSpc>
                <a:spcPct val="115000"/>
              </a:lnSpc>
              <a:spcBef>
                <a:spcPts val="0"/>
              </a:spcBef>
              <a:spcAft>
                <a:spcPts val="0"/>
              </a:spcAft>
              <a:buSzPts val="1100"/>
              <a:buChar char="●"/>
            </a:pPr>
            <a:r>
              <a:rPr lang="fr" sz="1100"/>
              <a:t>Normalisation des noms de colonnes pour assurer la cohérence.</a:t>
            </a:r>
            <a:endParaRPr sz="1100"/>
          </a:p>
          <a:p>
            <a:pPr indent="0" lvl="0" marL="0" rtl="0" algn="l">
              <a:lnSpc>
                <a:spcPct val="115000"/>
              </a:lnSpc>
              <a:spcBef>
                <a:spcPts val="1200"/>
              </a:spcBef>
              <a:spcAft>
                <a:spcPts val="0"/>
              </a:spcAft>
              <a:buNone/>
            </a:pPr>
            <a:r>
              <a:rPr b="1" lang="fr" sz="1100"/>
              <a:t>Conformité au RGPD :</a:t>
            </a:r>
            <a:endParaRPr b="1" sz="1100"/>
          </a:p>
          <a:p>
            <a:pPr indent="-298450" lvl="0" marL="457200" rtl="0" algn="l">
              <a:lnSpc>
                <a:spcPct val="115000"/>
              </a:lnSpc>
              <a:spcBef>
                <a:spcPts val="1200"/>
              </a:spcBef>
              <a:spcAft>
                <a:spcPts val="0"/>
              </a:spcAft>
              <a:buSzPts val="1100"/>
              <a:buChar char="●"/>
            </a:pPr>
            <a:r>
              <a:rPr lang="fr" sz="1100"/>
              <a:t>Anonymisation des données sensibles.</a:t>
            </a:r>
            <a:endParaRPr sz="1100"/>
          </a:p>
          <a:p>
            <a:pPr indent="-298450" lvl="0" marL="457200" rtl="0" algn="l">
              <a:lnSpc>
                <a:spcPct val="115000"/>
              </a:lnSpc>
              <a:spcBef>
                <a:spcPts val="0"/>
              </a:spcBef>
              <a:spcAft>
                <a:spcPts val="0"/>
              </a:spcAft>
              <a:buSzPts val="1100"/>
              <a:buChar char="●"/>
            </a:pPr>
            <a:r>
              <a:rPr lang="fr" sz="1100"/>
              <a:t>Garantie de la confidentialité des données personnelles.</a:t>
            </a:r>
            <a:endParaRPr sz="1100"/>
          </a:p>
          <a:p>
            <a:pPr indent="0" lvl="0" marL="0" rtl="0" algn="l">
              <a:lnSpc>
                <a:spcPct val="150000"/>
              </a:lnSpc>
              <a:spcBef>
                <a:spcPts val="1200"/>
              </a:spcBef>
              <a:spcAft>
                <a:spcPts val="0"/>
              </a:spcAft>
              <a:buNone/>
            </a:pPr>
            <a:r>
              <a:t/>
            </a:r>
            <a:endParaRPr b="1" sz="1100">
              <a:solidFill>
                <a:schemeClr val="accent6"/>
              </a:solidFill>
              <a:latin typeface="Verdana"/>
              <a:ea typeface="Verdana"/>
              <a:cs typeface="Verdana"/>
              <a:sym typeface="Verdana"/>
            </a:endParaRPr>
          </a:p>
          <a:p>
            <a:pPr indent="0" lvl="0" marL="0" rtl="0" algn="l">
              <a:lnSpc>
                <a:spcPct val="150000"/>
              </a:lnSpc>
              <a:spcBef>
                <a:spcPts val="0"/>
              </a:spcBef>
              <a:spcAft>
                <a:spcPts val="0"/>
              </a:spcAft>
              <a:buNone/>
            </a:pPr>
            <a:r>
              <a:t/>
            </a:r>
            <a:endParaRPr b="1" sz="1100">
              <a:solidFill>
                <a:schemeClr val="accent6"/>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8"/>
          <p:cNvPicPr preferRelativeResize="0"/>
          <p:nvPr/>
        </p:nvPicPr>
        <p:blipFill>
          <a:blip r:embed="rId3">
            <a:alphaModFix/>
          </a:blip>
          <a:stretch>
            <a:fillRect/>
          </a:stretch>
        </p:blipFill>
        <p:spPr>
          <a:xfrm>
            <a:off x="5537975" y="636500"/>
            <a:ext cx="1771650" cy="3124200"/>
          </a:xfrm>
          <a:prstGeom prst="rect">
            <a:avLst/>
          </a:prstGeom>
          <a:noFill/>
          <a:ln>
            <a:noFill/>
          </a:ln>
        </p:spPr>
      </p:pic>
      <p:sp>
        <p:nvSpPr>
          <p:cNvPr id="159" name="Google Shape;159;p18"/>
          <p:cNvSpPr txBox="1"/>
          <p:nvPr/>
        </p:nvSpPr>
        <p:spPr>
          <a:xfrm>
            <a:off x="959625" y="1364850"/>
            <a:ext cx="4066200" cy="194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fr" sz="1100">
                <a:latin typeface="Verdana"/>
                <a:ea typeface="Verdana"/>
                <a:cs typeface="Verdana"/>
                <a:sym typeface="Verdana"/>
              </a:rPr>
              <a:t>Jointure avec le fichier "Rémunération et Information" :</a:t>
            </a:r>
            <a:endParaRPr b="1" sz="1100">
              <a:latin typeface="Verdana"/>
              <a:ea typeface="Verdana"/>
              <a:cs typeface="Verdana"/>
              <a:sym typeface="Verdana"/>
            </a:endParaRPr>
          </a:p>
          <a:p>
            <a:pPr indent="-298450" lvl="0" marL="457200" rtl="0" algn="l">
              <a:lnSpc>
                <a:spcPct val="115000"/>
              </a:lnSpc>
              <a:spcBef>
                <a:spcPts val="1100"/>
              </a:spcBef>
              <a:spcAft>
                <a:spcPts val="0"/>
              </a:spcAft>
              <a:buSzPts val="1100"/>
              <a:buFont typeface="Verdana"/>
              <a:buChar char="●"/>
            </a:pPr>
            <a:r>
              <a:rPr lang="fr" sz="1100">
                <a:latin typeface="Verdana"/>
                <a:ea typeface="Verdana"/>
                <a:cs typeface="Verdana"/>
                <a:sym typeface="Verdana"/>
              </a:rPr>
              <a:t>Fusion des données traitées avec les informations de rémunération.</a:t>
            </a:r>
            <a:endParaRPr sz="1100">
              <a:latin typeface="Verdana"/>
              <a:ea typeface="Verdana"/>
              <a:cs typeface="Verdana"/>
              <a:sym typeface="Verdana"/>
            </a:endParaRPr>
          </a:p>
          <a:p>
            <a:pPr indent="0" lvl="0" marL="0" rtl="0" algn="l">
              <a:lnSpc>
                <a:spcPct val="115000"/>
              </a:lnSpc>
              <a:spcBef>
                <a:spcPts val="1100"/>
              </a:spcBef>
              <a:spcAft>
                <a:spcPts val="0"/>
              </a:spcAft>
              <a:buNone/>
            </a:pPr>
            <a:r>
              <a:rPr b="1" lang="fr" sz="1100">
                <a:latin typeface="Verdana"/>
                <a:ea typeface="Verdana"/>
                <a:cs typeface="Verdana"/>
                <a:sym typeface="Verdana"/>
              </a:rPr>
              <a:t>Jointure avec le fichier "</a:t>
            </a:r>
            <a:r>
              <a:rPr b="1" lang="fr" sz="1100">
                <a:latin typeface="Verdana"/>
                <a:ea typeface="Verdana"/>
                <a:cs typeface="Verdana"/>
                <a:sym typeface="Verdana"/>
              </a:rPr>
              <a:t>Employés</a:t>
            </a:r>
            <a:r>
              <a:rPr b="1" lang="fr" sz="1100">
                <a:latin typeface="Verdana"/>
                <a:ea typeface="Verdana"/>
                <a:cs typeface="Verdana"/>
                <a:sym typeface="Verdana"/>
              </a:rPr>
              <a:t>" :</a:t>
            </a:r>
            <a:endParaRPr b="1" sz="1100">
              <a:latin typeface="Verdana"/>
              <a:ea typeface="Verdana"/>
              <a:cs typeface="Verdana"/>
              <a:sym typeface="Verdana"/>
            </a:endParaRPr>
          </a:p>
          <a:p>
            <a:pPr indent="-298450" lvl="0" marL="457200" rtl="0" algn="l">
              <a:lnSpc>
                <a:spcPct val="115000"/>
              </a:lnSpc>
              <a:spcBef>
                <a:spcPts val="1100"/>
              </a:spcBef>
              <a:spcAft>
                <a:spcPts val="0"/>
              </a:spcAft>
              <a:buSzPts val="1100"/>
              <a:buFont typeface="Verdana"/>
              <a:buChar char="●"/>
            </a:pPr>
            <a:r>
              <a:rPr lang="fr" sz="1100">
                <a:latin typeface="Verdana"/>
                <a:ea typeface="Verdana"/>
                <a:cs typeface="Verdana"/>
                <a:sym typeface="Verdana"/>
              </a:rPr>
              <a:t>Intégration des données fusionnées avec les détails des employés.</a:t>
            </a:r>
            <a:endParaRPr sz="11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nvSpPr>
        <p:spPr>
          <a:xfrm>
            <a:off x="1675825" y="282350"/>
            <a:ext cx="601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800">
                <a:latin typeface="Verdana"/>
                <a:ea typeface="Verdana"/>
                <a:cs typeface="Verdana"/>
                <a:sym typeface="Verdana"/>
              </a:rPr>
              <a:t>Utilisation de Différents Nœuds Graphiques</a:t>
            </a:r>
            <a:endParaRPr sz="1800">
              <a:latin typeface="Verdana"/>
              <a:ea typeface="Verdana"/>
              <a:cs typeface="Verdana"/>
              <a:sym typeface="Verdana"/>
            </a:endParaRPr>
          </a:p>
        </p:txBody>
      </p:sp>
      <p:sp>
        <p:nvSpPr>
          <p:cNvPr id="165" name="Google Shape;165;p19"/>
          <p:cNvSpPr txBox="1"/>
          <p:nvPr/>
        </p:nvSpPr>
        <p:spPr>
          <a:xfrm>
            <a:off x="332825" y="932075"/>
            <a:ext cx="4540200" cy="17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fr" sz="1100">
                <a:solidFill>
                  <a:schemeClr val="accent1"/>
                </a:solidFill>
                <a:latin typeface="Verdana"/>
                <a:ea typeface="Verdana"/>
                <a:cs typeface="Verdana"/>
                <a:sym typeface="Verdana"/>
              </a:rPr>
              <a:t>Graphiques avec le nœud "Group By" :</a:t>
            </a:r>
            <a:endParaRPr b="1" sz="1100">
              <a:solidFill>
                <a:schemeClr val="accent1"/>
              </a:solidFill>
              <a:latin typeface="Verdana"/>
              <a:ea typeface="Verdana"/>
              <a:cs typeface="Verdana"/>
              <a:sym typeface="Verdana"/>
            </a:endParaRPr>
          </a:p>
          <a:p>
            <a:pPr indent="-298450" lvl="0" marL="457200" rtl="0" algn="l">
              <a:lnSpc>
                <a:spcPct val="115000"/>
              </a:lnSpc>
              <a:spcBef>
                <a:spcPts val="1800"/>
              </a:spcBef>
              <a:spcAft>
                <a:spcPts val="0"/>
              </a:spcAft>
              <a:buSzPts val="1100"/>
              <a:buFont typeface="Verdana"/>
              <a:buChar char="●"/>
            </a:pPr>
            <a:r>
              <a:rPr lang="fr" sz="1100">
                <a:latin typeface="Verdana"/>
                <a:ea typeface="Verdana"/>
                <a:cs typeface="Verdana"/>
                <a:sym typeface="Verdana"/>
              </a:rPr>
              <a:t>Utilisation du nœud "Group By" pour regrouper les données selon des critères spécifiques.</a:t>
            </a:r>
            <a:endParaRPr sz="1100">
              <a:latin typeface="Verdana"/>
              <a:ea typeface="Verdana"/>
              <a:cs typeface="Verdana"/>
              <a:sym typeface="Verdana"/>
            </a:endParaRPr>
          </a:p>
          <a:p>
            <a:pPr indent="-298450" lvl="0" marL="457200" rtl="0" algn="l">
              <a:lnSpc>
                <a:spcPct val="115000"/>
              </a:lnSpc>
              <a:spcBef>
                <a:spcPts val="0"/>
              </a:spcBef>
              <a:spcAft>
                <a:spcPts val="0"/>
              </a:spcAft>
              <a:buSzPts val="1100"/>
              <a:buFont typeface="Verdana"/>
              <a:buChar char="●"/>
            </a:pPr>
            <a:r>
              <a:rPr lang="fr" sz="1100">
                <a:latin typeface="Verdana"/>
                <a:ea typeface="Verdana"/>
                <a:cs typeface="Verdana"/>
                <a:sym typeface="Verdana"/>
              </a:rPr>
              <a:t>Création de graphiques tels que les diagrammes en barres, les diagrammes en secteurs (pie charts) ou les diagrammes en boîte à moustache (box plots) pour visualiser les résultats des regroupement.</a:t>
            </a:r>
            <a:endParaRPr sz="1100">
              <a:latin typeface="Verdana"/>
              <a:ea typeface="Verdana"/>
              <a:cs typeface="Verdana"/>
              <a:sym typeface="Verdana"/>
            </a:endParaRPr>
          </a:p>
        </p:txBody>
      </p:sp>
      <p:pic>
        <p:nvPicPr>
          <p:cNvPr id="166" name="Google Shape;166;p19"/>
          <p:cNvPicPr preferRelativeResize="0"/>
          <p:nvPr/>
        </p:nvPicPr>
        <p:blipFill rotWithShape="1">
          <a:blip r:embed="rId3">
            <a:alphaModFix/>
          </a:blip>
          <a:srcRect b="18917" l="0" r="0" t="14402"/>
          <a:stretch/>
        </p:blipFill>
        <p:spPr>
          <a:xfrm>
            <a:off x="5843850" y="1038462"/>
            <a:ext cx="1419250" cy="1123800"/>
          </a:xfrm>
          <a:prstGeom prst="rect">
            <a:avLst/>
          </a:prstGeom>
          <a:noFill/>
          <a:ln>
            <a:noFill/>
          </a:ln>
        </p:spPr>
      </p:pic>
      <p:sp>
        <p:nvSpPr>
          <p:cNvPr id="167" name="Google Shape;167;p19"/>
          <p:cNvSpPr txBox="1"/>
          <p:nvPr/>
        </p:nvSpPr>
        <p:spPr>
          <a:xfrm>
            <a:off x="332825" y="2685275"/>
            <a:ext cx="5024100" cy="1893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800"/>
              </a:spcBef>
              <a:spcAft>
                <a:spcPts val="0"/>
              </a:spcAft>
              <a:buNone/>
            </a:pPr>
            <a:r>
              <a:rPr b="1" lang="fr" sz="1100">
                <a:solidFill>
                  <a:schemeClr val="accent1"/>
                </a:solidFill>
                <a:latin typeface="Verdana"/>
                <a:ea typeface="Verdana"/>
                <a:cs typeface="Verdana"/>
                <a:sym typeface="Verdana"/>
              </a:rPr>
              <a:t>N</a:t>
            </a:r>
            <a:r>
              <a:rPr b="1" lang="fr" sz="1100">
                <a:solidFill>
                  <a:schemeClr val="accent1"/>
                </a:solidFill>
                <a:latin typeface="Verdana"/>
                <a:ea typeface="Verdana"/>
                <a:cs typeface="Verdana"/>
                <a:sym typeface="Verdana"/>
              </a:rPr>
              <a:t>œud "Bar Chart" :</a:t>
            </a:r>
            <a:endParaRPr b="1" sz="1100">
              <a:solidFill>
                <a:schemeClr val="accent1"/>
              </a:solidFill>
              <a:latin typeface="Verdana"/>
              <a:ea typeface="Verdana"/>
              <a:cs typeface="Verdana"/>
              <a:sym typeface="Verdana"/>
            </a:endParaRPr>
          </a:p>
          <a:p>
            <a:pPr indent="-298450" lvl="0" marL="457200" rtl="0" algn="l">
              <a:lnSpc>
                <a:spcPct val="100000"/>
              </a:lnSpc>
              <a:spcBef>
                <a:spcPts val="1800"/>
              </a:spcBef>
              <a:spcAft>
                <a:spcPts val="0"/>
              </a:spcAft>
              <a:buSzPts val="1100"/>
              <a:buFont typeface="Verdana"/>
              <a:buChar char="●"/>
            </a:pPr>
            <a:r>
              <a:rPr lang="fr" sz="1100">
                <a:latin typeface="Verdana"/>
                <a:ea typeface="Verdana"/>
                <a:cs typeface="Verdana"/>
                <a:sym typeface="Verdana"/>
              </a:rPr>
              <a:t>Création de graphiques à barres pour représenter la répartition des données après les jointures.</a:t>
            </a:r>
            <a:endParaRPr sz="1100">
              <a:latin typeface="Verdana"/>
              <a:ea typeface="Verdana"/>
              <a:cs typeface="Verdana"/>
              <a:sym typeface="Verdana"/>
            </a:endParaRPr>
          </a:p>
          <a:p>
            <a:pPr indent="0" lvl="0" marL="0" rtl="0" algn="l">
              <a:lnSpc>
                <a:spcPct val="100000"/>
              </a:lnSpc>
              <a:spcBef>
                <a:spcPts val="1800"/>
              </a:spcBef>
              <a:spcAft>
                <a:spcPts val="0"/>
              </a:spcAft>
              <a:buNone/>
            </a:pPr>
            <a:r>
              <a:rPr b="1" lang="fr" sz="1100">
                <a:solidFill>
                  <a:schemeClr val="accent1"/>
                </a:solidFill>
                <a:latin typeface="Verdana"/>
                <a:ea typeface="Verdana"/>
                <a:cs typeface="Verdana"/>
                <a:sym typeface="Verdana"/>
              </a:rPr>
              <a:t>Nœud "Sunburst Chart" :</a:t>
            </a:r>
            <a:endParaRPr b="1" sz="1100">
              <a:solidFill>
                <a:schemeClr val="accent1"/>
              </a:solidFill>
              <a:latin typeface="Verdana"/>
              <a:ea typeface="Verdana"/>
              <a:cs typeface="Verdana"/>
              <a:sym typeface="Verdana"/>
            </a:endParaRPr>
          </a:p>
          <a:p>
            <a:pPr indent="-298450" lvl="0" marL="457200" rtl="0" algn="l">
              <a:lnSpc>
                <a:spcPct val="100000"/>
              </a:lnSpc>
              <a:spcBef>
                <a:spcPts val="1800"/>
              </a:spcBef>
              <a:spcAft>
                <a:spcPts val="0"/>
              </a:spcAft>
              <a:buSzPts val="1100"/>
              <a:buFont typeface="Verdana"/>
              <a:buChar char="●"/>
            </a:pPr>
            <a:r>
              <a:rPr lang="fr" sz="1100">
                <a:latin typeface="Verdana"/>
                <a:ea typeface="Verdana"/>
                <a:cs typeface="Verdana"/>
                <a:sym typeface="Verdana"/>
              </a:rPr>
              <a:t>Utilisation du nœud "Sunburst Chart" pour visualiser les données hiérarchiques de manière interactive.</a:t>
            </a:r>
            <a:endParaRPr sz="1100">
              <a:latin typeface="Verdana"/>
              <a:ea typeface="Verdana"/>
              <a:cs typeface="Verdana"/>
              <a:sym typeface="Verdana"/>
            </a:endParaRPr>
          </a:p>
        </p:txBody>
      </p:sp>
      <p:pic>
        <p:nvPicPr>
          <p:cNvPr id="168" name="Google Shape;168;p19"/>
          <p:cNvPicPr preferRelativeResize="0"/>
          <p:nvPr/>
        </p:nvPicPr>
        <p:blipFill rotWithShape="1">
          <a:blip r:embed="rId4">
            <a:alphaModFix/>
          </a:blip>
          <a:srcRect b="0" l="6512" r="12080" t="0"/>
          <a:stretch/>
        </p:blipFill>
        <p:spPr>
          <a:xfrm>
            <a:off x="5917275" y="3571950"/>
            <a:ext cx="2818300" cy="1321575"/>
          </a:xfrm>
          <a:prstGeom prst="rect">
            <a:avLst/>
          </a:prstGeom>
          <a:noFill/>
          <a:ln>
            <a:noFill/>
          </a:ln>
        </p:spPr>
      </p:pic>
      <p:pic>
        <p:nvPicPr>
          <p:cNvPr id="169" name="Google Shape;169;p19"/>
          <p:cNvPicPr preferRelativeResize="0"/>
          <p:nvPr/>
        </p:nvPicPr>
        <p:blipFill rotWithShape="1">
          <a:blip r:embed="rId5">
            <a:alphaModFix/>
          </a:blip>
          <a:srcRect b="0" l="10442" r="0" t="0"/>
          <a:stretch/>
        </p:blipFill>
        <p:spPr>
          <a:xfrm>
            <a:off x="4951300" y="2456675"/>
            <a:ext cx="1664075" cy="101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nvSpPr>
        <p:spPr>
          <a:xfrm>
            <a:off x="302550" y="117900"/>
            <a:ext cx="3824100" cy="4907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300"/>
              </a:spcBef>
              <a:spcAft>
                <a:spcPts val="0"/>
              </a:spcAft>
              <a:buNone/>
            </a:pPr>
            <a:r>
              <a:rPr b="1" lang="fr" sz="1100">
                <a:latin typeface="Verdana"/>
                <a:ea typeface="Verdana"/>
                <a:cs typeface="Verdana"/>
                <a:sym typeface="Verdana"/>
              </a:rPr>
              <a:t>N</a:t>
            </a:r>
            <a:r>
              <a:rPr b="1" lang="fr" sz="1100">
                <a:latin typeface="Verdana"/>
                <a:ea typeface="Verdana"/>
                <a:cs typeface="Verdana"/>
                <a:sym typeface="Verdana"/>
              </a:rPr>
              <a:t>œud "Pivot" :</a:t>
            </a:r>
            <a:endParaRPr b="1" sz="1100">
              <a:latin typeface="Verdana"/>
              <a:ea typeface="Verdana"/>
              <a:cs typeface="Verdana"/>
              <a:sym typeface="Verdana"/>
            </a:endParaRPr>
          </a:p>
          <a:p>
            <a:pPr indent="-298450" lvl="0" marL="457200" rtl="0" algn="l">
              <a:lnSpc>
                <a:spcPct val="100000"/>
              </a:lnSpc>
              <a:spcBef>
                <a:spcPts val="1300"/>
              </a:spcBef>
              <a:spcAft>
                <a:spcPts val="0"/>
              </a:spcAft>
              <a:buSzPts val="1100"/>
              <a:buFont typeface="Verdana"/>
              <a:buChar char="●"/>
            </a:pPr>
            <a:r>
              <a:rPr lang="fr" sz="1100">
                <a:latin typeface="Verdana"/>
                <a:ea typeface="Verdana"/>
                <a:cs typeface="Verdana"/>
                <a:sym typeface="Verdana"/>
              </a:rPr>
              <a:t>Transformation des données à l'aide du nœud "Pivot" pour les rendre compatibles avec certains types de graphiques.</a:t>
            </a:r>
            <a:endParaRPr sz="1100">
              <a:latin typeface="Verdana"/>
              <a:ea typeface="Verdana"/>
              <a:cs typeface="Verdana"/>
              <a:sym typeface="Verdana"/>
            </a:endParaRPr>
          </a:p>
          <a:p>
            <a:pPr indent="-298450" lvl="0" marL="457200" rtl="0" algn="l">
              <a:lnSpc>
                <a:spcPct val="100000"/>
              </a:lnSpc>
              <a:spcBef>
                <a:spcPts val="0"/>
              </a:spcBef>
              <a:spcAft>
                <a:spcPts val="0"/>
              </a:spcAft>
              <a:buSzPts val="1100"/>
              <a:buFont typeface="Verdana"/>
              <a:buChar char="●"/>
            </a:pPr>
            <a:r>
              <a:rPr lang="fr" sz="1100">
                <a:latin typeface="Verdana"/>
                <a:ea typeface="Verdana"/>
                <a:cs typeface="Verdana"/>
                <a:sym typeface="Verdana"/>
              </a:rPr>
              <a:t>Création de graphiques pivotants, tels que les diagrammes en barres pivotantes ou les diagrammes en secteurs pivotants.</a:t>
            </a:r>
            <a:endParaRPr sz="1100">
              <a:latin typeface="Verdana"/>
              <a:ea typeface="Verdana"/>
              <a:cs typeface="Verdana"/>
              <a:sym typeface="Verdana"/>
            </a:endParaRPr>
          </a:p>
          <a:p>
            <a:pPr indent="0" lvl="0" marL="0" rtl="0" algn="l">
              <a:lnSpc>
                <a:spcPct val="100000"/>
              </a:lnSpc>
              <a:spcBef>
                <a:spcPts val="1300"/>
              </a:spcBef>
              <a:spcAft>
                <a:spcPts val="0"/>
              </a:spcAft>
              <a:buNone/>
            </a:pPr>
            <a:r>
              <a:rPr b="1" lang="fr" sz="1100">
                <a:latin typeface="Verdana"/>
                <a:ea typeface="Verdana"/>
                <a:cs typeface="Verdana"/>
                <a:sym typeface="Verdana"/>
              </a:rPr>
              <a:t>N</a:t>
            </a:r>
            <a:r>
              <a:rPr b="1" lang="fr" sz="1100">
                <a:latin typeface="Verdana"/>
                <a:ea typeface="Verdana"/>
                <a:cs typeface="Verdana"/>
                <a:sym typeface="Verdana"/>
              </a:rPr>
              <a:t>œud "Pie Chart" :</a:t>
            </a:r>
            <a:endParaRPr b="1" sz="1100">
              <a:latin typeface="Verdana"/>
              <a:ea typeface="Verdana"/>
              <a:cs typeface="Verdana"/>
              <a:sym typeface="Verdana"/>
            </a:endParaRPr>
          </a:p>
          <a:p>
            <a:pPr indent="-298450" lvl="0" marL="457200" rtl="0" algn="l">
              <a:lnSpc>
                <a:spcPct val="100000"/>
              </a:lnSpc>
              <a:spcBef>
                <a:spcPts val="1300"/>
              </a:spcBef>
              <a:spcAft>
                <a:spcPts val="0"/>
              </a:spcAft>
              <a:buSzPts val="1100"/>
              <a:buFont typeface="Verdana"/>
              <a:buChar char="●"/>
            </a:pPr>
            <a:r>
              <a:rPr lang="fr" sz="1100">
                <a:latin typeface="Verdana"/>
                <a:ea typeface="Verdana"/>
                <a:cs typeface="Verdana"/>
                <a:sym typeface="Verdana"/>
              </a:rPr>
              <a:t>Création de graphiques en secteurs pour représenter la répartition des données en pourcentage.</a:t>
            </a:r>
            <a:endParaRPr sz="1100">
              <a:latin typeface="Verdana"/>
              <a:ea typeface="Verdana"/>
              <a:cs typeface="Verdana"/>
              <a:sym typeface="Verdana"/>
            </a:endParaRPr>
          </a:p>
          <a:p>
            <a:pPr indent="0" lvl="0" marL="0" rtl="0" algn="l">
              <a:lnSpc>
                <a:spcPct val="100000"/>
              </a:lnSpc>
              <a:spcBef>
                <a:spcPts val="1300"/>
              </a:spcBef>
              <a:spcAft>
                <a:spcPts val="0"/>
              </a:spcAft>
              <a:buNone/>
            </a:pPr>
            <a:r>
              <a:rPr b="1" lang="fr" sz="1100">
                <a:latin typeface="Verdana"/>
                <a:ea typeface="Verdana"/>
                <a:cs typeface="Verdana"/>
                <a:sym typeface="Verdana"/>
              </a:rPr>
              <a:t>N</a:t>
            </a:r>
            <a:r>
              <a:rPr b="1" lang="fr" sz="1100">
                <a:latin typeface="Verdana"/>
                <a:ea typeface="Verdana"/>
                <a:cs typeface="Verdana"/>
                <a:sym typeface="Verdana"/>
              </a:rPr>
              <a:t>œud "Box Plot" :</a:t>
            </a:r>
            <a:endParaRPr b="1" sz="1100">
              <a:latin typeface="Verdana"/>
              <a:ea typeface="Verdana"/>
              <a:cs typeface="Verdana"/>
              <a:sym typeface="Verdana"/>
            </a:endParaRPr>
          </a:p>
          <a:p>
            <a:pPr indent="-298450" lvl="0" marL="457200" rtl="0" algn="l">
              <a:lnSpc>
                <a:spcPct val="100000"/>
              </a:lnSpc>
              <a:spcBef>
                <a:spcPts val="1300"/>
              </a:spcBef>
              <a:spcAft>
                <a:spcPts val="0"/>
              </a:spcAft>
              <a:buSzPts val="1100"/>
              <a:buFont typeface="Verdana"/>
              <a:buChar char="●"/>
            </a:pPr>
            <a:r>
              <a:rPr lang="fr" sz="1100">
                <a:latin typeface="Verdana"/>
                <a:ea typeface="Verdana"/>
                <a:cs typeface="Verdana"/>
                <a:sym typeface="Verdana"/>
              </a:rPr>
              <a:t>Utilisation du nœud "Box Plot" pour créer des diagrammes boîte à moustache afin d'analyser la distribution des données et détecter les valeurs aberrantes.</a:t>
            </a:r>
            <a:endParaRPr sz="1100">
              <a:latin typeface="Verdana"/>
              <a:ea typeface="Verdana"/>
              <a:cs typeface="Verdana"/>
              <a:sym typeface="Verdana"/>
            </a:endParaRPr>
          </a:p>
          <a:p>
            <a:pPr indent="0" lvl="0" marL="0" rtl="0" algn="l">
              <a:lnSpc>
                <a:spcPct val="100000"/>
              </a:lnSpc>
              <a:spcBef>
                <a:spcPts val="1300"/>
              </a:spcBef>
              <a:spcAft>
                <a:spcPts val="0"/>
              </a:spcAft>
              <a:buNone/>
            </a:pPr>
            <a:r>
              <a:rPr b="1" lang="fr" sz="1100">
                <a:latin typeface="Verdana"/>
                <a:ea typeface="Verdana"/>
                <a:cs typeface="Verdana"/>
                <a:sym typeface="Verdana"/>
              </a:rPr>
              <a:t>Noeud </a:t>
            </a:r>
            <a:r>
              <a:rPr b="1" lang="fr" sz="1100">
                <a:latin typeface="Verdana"/>
                <a:ea typeface="Verdana"/>
                <a:cs typeface="Verdana"/>
                <a:sym typeface="Verdana"/>
              </a:rPr>
              <a:t>"Python View" :</a:t>
            </a:r>
            <a:endParaRPr b="1" sz="1100">
              <a:latin typeface="Verdana"/>
              <a:ea typeface="Verdana"/>
              <a:cs typeface="Verdana"/>
              <a:sym typeface="Verdana"/>
            </a:endParaRPr>
          </a:p>
          <a:p>
            <a:pPr indent="-298450" lvl="0" marL="457200" rtl="0" algn="l">
              <a:lnSpc>
                <a:spcPct val="100000"/>
              </a:lnSpc>
              <a:spcBef>
                <a:spcPts val="1300"/>
              </a:spcBef>
              <a:spcAft>
                <a:spcPts val="0"/>
              </a:spcAft>
              <a:buSzPts val="1100"/>
              <a:buFont typeface="Verdana"/>
              <a:buChar char="●"/>
            </a:pPr>
            <a:r>
              <a:rPr lang="fr" sz="1100">
                <a:latin typeface="Verdana"/>
                <a:ea typeface="Verdana"/>
                <a:cs typeface="Verdana"/>
                <a:sym typeface="Verdana"/>
              </a:rPr>
              <a:t>Création de graphiques personnalisés à l'aide du nœud "Python View" en utilisant des bibliothèques telles que Matplotlib ou Seaborn.</a:t>
            </a:r>
            <a:endParaRPr sz="1100">
              <a:latin typeface="Verdana"/>
              <a:ea typeface="Verdana"/>
              <a:cs typeface="Verdana"/>
              <a:sym typeface="Verdana"/>
            </a:endParaRPr>
          </a:p>
        </p:txBody>
      </p:sp>
      <p:pic>
        <p:nvPicPr>
          <p:cNvPr id="175" name="Google Shape;175;p20"/>
          <p:cNvPicPr preferRelativeResize="0"/>
          <p:nvPr/>
        </p:nvPicPr>
        <p:blipFill rotWithShape="1">
          <a:blip r:embed="rId3">
            <a:alphaModFix/>
          </a:blip>
          <a:srcRect b="0" l="17744" r="11278" t="7441"/>
          <a:stretch/>
        </p:blipFill>
        <p:spPr>
          <a:xfrm>
            <a:off x="4806775" y="2692775"/>
            <a:ext cx="1845600" cy="1366550"/>
          </a:xfrm>
          <a:prstGeom prst="rect">
            <a:avLst/>
          </a:prstGeom>
          <a:noFill/>
          <a:ln>
            <a:noFill/>
          </a:ln>
        </p:spPr>
      </p:pic>
      <p:pic>
        <p:nvPicPr>
          <p:cNvPr id="176" name="Google Shape;176;p20"/>
          <p:cNvPicPr preferRelativeResize="0"/>
          <p:nvPr/>
        </p:nvPicPr>
        <p:blipFill rotWithShape="1">
          <a:blip r:embed="rId4">
            <a:alphaModFix/>
          </a:blip>
          <a:srcRect b="12648" l="15455" r="19274" t="0"/>
          <a:stretch/>
        </p:blipFill>
        <p:spPr>
          <a:xfrm>
            <a:off x="4501975" y="1465725"/>
            <a:ext cx="1460125" cy="1149725"/>
          </a:xfrm>
          <a:prstGeom prst="rect">
            <a:avLst/>
          </a:prstGeom>
          <a:noFill/>
          <a:ln>
            <a:noFill/>
          </a:ln>
        </p:spPr>
      </p:pic>
      <p:pic>
        <p:nvPicPr>
          <p:cNvPr id="177" name="Google Shape;177;p20"/>
          <p:cNvPicPr preferRelativeResize="0"/>
          <p:nvPr/>
        </p:nvPicPr>
        <p:blipFill rotWithShape="1">
          <a:blip r:embed="rId5">
            <a:alphaModFix/>
          </a:blip>
          <a:srcRect b="0" l="9933" r="4207" t="8809"/>
          <a:stretch/>
        </p:blipFill>
        <p:spPr>
          <a:xfrm>
            <a:off x="6677025" y="3832400"/>
            <a:ext cx="2139200" cy="1091775"/>
          </a:xfrm>
          <a:prstGeom prst="rect">
            <a:avLst/>
          </a:prstGeom>
          <a:noFill/>
          <a:ln>
            <a:noFill/>
          </a:ln>
        </p:spPr>
      </p:pic>
      <p:pic>
        <p:nvPicPr>
          <p:cNvPr id="178" name="Google Shape;178;p20"/>
          <p:cNvPicPr preferRelativeResize="0"/>
          <p:nvPr/>
        </p:nvPicPr>
        <p:blipFill rotWithShape="1">
          <a:blip r:embed="rId6">
            <a:alphaModFix/>
          </a:blip>
          <a:srcRect b="14703" l="26073" r="0" t="12287"/>
          <a:stretch/>
        </p:blipFill>
        <p:spPr>
          <a:xfrm>
            <a:off x="3974250" y="246175"/>
            <a:ext cx="1105475" cy="109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4308100" y="568250"/>
            <a:ext cx="4349001" cy="4164800"/>
          </a:xfrm>
          <a:prstGeom prst="rect">
            <a:avLst/>
          </a:prstGeom>
          <a:noFill/>
          <a:ln>
            <a:noFill/>
          </a:ln>
        </p:spPr>
      </p:pic>
      <p:sp>
        <p:nvSpPr>
          <p:cNvPr id="184" name="Google Shape;184;p21"/>
          <p:cNvSpPr txBox="1"/>
          <p:nvPr/>
        </p:nvSpPr>
        <p:spPr>
          <a:xfrm>
            <a:off x="1139650" y="37665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fr">
                <a:solidFill>
                  <a:schemeClr val="accent6"/>
                </a:solidFill>
                <a:latin typeface="Verdana"/>
                <a:ea typeface="Verdana"/>
                <a:cs typeface="Verdana"/>
                <a:sym typeface="Verdana"/>
              </a:rPr>
              <a:t>II. Répartition des effectifs </a:t>
            </a:r>
            <a:endParaRPr/>
          </a:p>
        </p:txBody>
      </p:sp>
      <p:sp>
        <p:nvSpPr>
          <p:cNvPr id="185" name="Google Shape;185;p21"/>
          <p:cNvSpPr txBox="1"/>
          <p:nvPr/>
        </p:nvSpPr>
        <p:spPr>
          <a:xfrm>
            <a:off x="899275" y="1848950"/>
            <a:ext cx="3086100" cy="9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Verdana"/>
                <a:ea typeface="Verdana"/>
                <a:cs typeface="Verdana"/>
                <a:sym typeface="Verdana"/>
              </a:rPr>
              <a:t>Différences dans la répartition des contrats entre les genres.</a:t>
            </a:r>
            <a:endParaRPr sz="12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