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fc79145d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fc79145d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fc79145d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fc79145d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fc79145d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fc79145d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fc79145d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fc79145d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fc79145d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fc79145d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fc79145d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cfc79145d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fc79145d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fc79145d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rotWithShape="1">
          <a:blip r:embed="rId3">
            <a:alphaModFix/>
          </a:blip>
          <a:srcRect b="12434" l="27301" r="29281" t="10190"/>
          <a:stretch/>
        </p:blipFill>
        <p:spPr>
          <a:xfrm>
            <a:off x="195475" y="76775"/>
            <a:ext cx="1507675" cy="1061324"/>
          </a:xfrm>
          <a:prstGeom prst="rect">
            <a:avLst/>
          </a:prstGeom>
          <a:noFill/>
          <a:ln>
            <a:noFill/>
          </a:ln>
          <a:effectLst>
            <a:outerShdw blurRad="57150" rotWithShape="0" algn="bl" dir="3900000" dist="19050">
              <a:srgbClr val="000000">
                <a:alpha val="12000"/>
              </a:srgbClr>
            </a:outerShdw>
          </a:effectLst>
        </p:spPr>
      </p:pic>
      <p:sp>
        <p:nvSpPr>
          <p:cNvPr id="278" name="Google Shape;278;p13"/>
          <p:cNvSpPr txBox="1"/>
          <p:nvPr/>
        </p:nvSpPr>
        <p:spPr>
          <a:xfrm>
            <a:off x="2128950" y="153851"/>
            <a:ext cx="69033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800">
                <a:latin typeface="Verdana"/>
                <a:ea typeface="Verdana"/>
                <a:cs typeface="Verdana"/>
                <a:sym typeface="Verdana"/>
              </a:rPr>
              <a:t>Étude</a:t>
            </a:r>
            <a:r>
              <a:rPr lang="fr" sz="2800">
                <a:latin typeface="Verdana"/>
                <a:ea typeface="Verdana"/>
                <a:cs typeface="Verdana"/>
                <a:sym typeface="Verdana"/>
              </a:rPr>
              <a:t> des services d’accès à l’eau potable</a:t>
            </a:r>
            <a:endParaRPr sz="2800">
              <a:latin typeface="Verdana"/>
              <a:ea typeface="Verdana"/>
              <a:cs typeface="Verdana"/>
              <a:sym typeface="Verdana"/>
            </a:endParaRPr>
          </a:p>
        </p:txBody>
      </p:sp>
      <p:sp>
        <p:nvSpPr>
          <p:cNvPr id="279" name="Google Shape;279;p13"/>
          <p:cNvSpPr txBox="1"/>
          <p:nvPr/>
        </p:nvSpPr>
        <p:spPr>
          <a:xfrm>
            <a:off x="2212700" y="1619400"/>
            <a:ext cx="5786700" cy="25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1100">
                <a:latin typeface="Verdana"/>
                <a:ea typeface="Verdana"/>
                <a:cs typeface="Verdana"/>
                <a:sym typeface="Verdana"/>
              </a:rPr>
              <a:t>Trois domaines d’expertises: </a:t>
            </a:r>
            <a:endParaRPr sz="1100">
              <a:latin typeface="Verdana"/>
              <a:ea typeface="Verdana"/>
              <a:cs typeface="Verdana"/>
              <a:sym typeface="Verdana"/>
            </a:endParaRPr>
          </a:p>
          <a:p>
            <a:pPr indent="-298450" lvl="0" marL="457200" rtl="0" algn="l">
              <a:lnSpc>
                <a:spcPct val="115000"/>
              </a:lnSpc>
              <a:spcBef>
                <a:spcPts val="1200"/>
              </a:spcBef>
              <a:spcAft>
                <a:spcPts val="0"/>
              </a:spcAft>
              <a:buSzPts val="1100"/>
              <a:buFont typeface="Verdana"/>
              <a:buChar char="●"/>
            </a:pPr>
            <a:r>
              <a:rPr lang="fr" sz="1100">
                <a:latin typeface="Verdana"/>
                <a:ea typeface="Verdana"/>
                <a:cs typeface="Verdana"/>
                <a:sym typeface="Verdana"/>
              </a:rPr>
              <a:t>Création de services d’accès à l’eau potable ;</a:t>
            </a:r>
            <a:endParaRPr sz="1100">
              <a:latin typeface="Verdana"/>
              <a:ea typeface="Verdana"/>
              <a:cs typeface="Verdana"/>
              <a:sym typeface="Verdana"/>
            </a:endParaRPr>
          </a:p>
          <a:p>
            <a:pPr indent="-298450" lvl="0" marL="457200" rtl="0" algn="l">
              <a:lnSpc>
                <a:spcPct val="115000"/>
              </a:lnSpc>
              <a:spcBef>
                <a:spcPts val="0"/>
              </a:spcBef>
              <a:spcAft>
                <a:spcPts val="0"/>
              </a:spcAft>
              <a:buSzPts val="1100"/>
              <a:buFont typeface="Verdana"/>
              <a:buChar char="●"/>
            </a:pPr>
            <a:r>
              <a:rPr lang="fr" sz="1100">
                <a:latin typeface="Verdana"/>
                <a:ea typeface="Verdana"/>
                <a:cs typeface="Verdana"/>
                <a:sym typeface="Verdana"/>
              </a:rPr>
              <a:t>Modernisation de services d’accès à l’eau déjà existants ;</a:t>
            </a:r>
            <a:endParaRPr sz="1100">
              <a:latin typeface="Verdana"/>
              <a:ea typeface="Verdana"/>
              <a:cs typeface="Verdana"/>
              <a:sym typeface="Verdana"/>
            </a:endParaRPr>
          </a:p>
          <a:p>
            <a:pPr indent="-298450" lvl="0" marL="457200" rtl="0" algn="l">
              <a:lnSpc>
                <a:spcPct val="115000"/>
              </a:lnSpc>
              <a:spcBef>
                <a:spcPts val="0"/>
              </a:spcBef>
              <a:spcAft>
                <a:spcPts val="0"/>
              </a:spcAft>
              <a:buSzPts val="1100"/>
              <a:buFont typeface="Verdana"/>
              <a:buChar char="●"/>
            </a:pPr>
            <a:r>
              <a:rPr lang="fr" sz="1100">
                <a:latin typeface="Verdana"/>
                <a:ea typeface="Verdana"/>
                <a:cs typeface="Verdana"/>
                <a:sym typeface="Verdana"/>
              </a:rPr>
              <a:t>Consulting auprès d’administrations/gouvernements à propos des politiques d’accès à l’eau.</a:t>
            </a:r>
            <a:endParaRPr sz="1100">
              <a:latin typeface="Verdana"/>
              <a:ea typeface="Verdana"/>
              <a:cs typeface="Verdana"/>
              <a:sym typeface="Verdana"/>
            </a:endParaRPr>
          </a:p>
          <a:p>
            <a:pPr indent="0" lvl="0" marL="0" rtl="0" algn="l">
              <a:spcBef>
                <a:spcPts val="1200"/>
              </a:spcBef>
              <a:spcAft>
                <a:spcPts val="0"/>
              </a:spcAft>
              <a:buNone/>
            </a:pPr>
            <a:r>
              <a:t/>
            </a:r>
            <a:endParaRPr sz="13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nvSpPr>
        <p:spPr>
          <a:xfrm>
            <a:off x="2547750" y="216375"/>
            <a:ext cx="44673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latin typeface="Verdana"/>
                <a:ea typeface="Verdana"/>
                <a:cs typeface="Verdana"/>
                <a:sym typeface="Verdana"/>
              </a:rPr>
              <a:t>Fichiers fournis </a:t>
            </a:r>
            <a:endParaRPr b="1" sz="1800">
              <a:latin typeface="Verdana"/>
              <a:ea typeface="Verdana"/>
              <a:cs typeface="Verdana"/>
              <a:sym typeface="Verdana"/>
            </a:endParaRPr>
          </a:p>
        </p:txBody>
      </p:sp>
      <p:sp>
        <p:nvSpPr>
          <p:cNvPr id="285" name="Google Shape;285;p14"/>
          <p:cNvSpPr txBox="1"/>
          <p:nvPr/>
        </p:nvSpPr>
        <p:spPr>
          <a:xfrm>
            <a:off x="1996325" y="1036050"/>
            <a:ext cx="5046600" cy="1288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Verdana"/>
              <a:buChar char="●"/>
            </a:pPr>
            <a:r>
              <a:rPr lang="fr" sz="1100">
                <a:latin typeface="Verdana"/>
                <a:ea typeface="Verdana"/>
                <a:cs typeface="Verdana"/>
                <a:sym typeface="Verdana"/>
              </a:rPr>
              <a:t>Blue print.</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Mockup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Fichier “traitement des données”.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Fichier</a:t>
            </a:r>
            <a:r>
              <a:rPr lang="fr" sz="1100">
                <a:latin typeface="Verdana"/>
                <a:ea typeface="Verdana"/>
                <a:cs typeface="Verdana"/>
                <a:sym typeface="Verdana"/>
              </a:rPr>
              <a:t> “enrichir les données”.</a:t>
            </a:r>
            <a:endParaRPr sz="1100">
              <a:latin typeface="Verdana"/>
              <a:ea typeface="Verdana"/>
              <a:cs typeface="Verdana"/>
              <a:sym typeface="Verdana"/>
            </a:endParaRPr>
          </a:p>
        </p:txBody>
      </p:sp>
      <p:sp>
        <p:nvSpPr>
          <p:cNvPr id="286" name="Google Shape;286;p14"/>
          <p:cNvSpPr txBox="1"/>
          <p:nvPr/>
        </p:nvSpPr>
        <p:spPr>
          <a:xfrm>
            <a:off x="2198775" y="2247575"/>
            <a:ext cx="4599900" cy="15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u="sng">
                <a:latin typeface="Verdana"/>
                <a:ea typeface="Verdana"/>
                <a:cs typeface="Verdana"/>
                <a:sym typeface="Verdana"/>
              </a:rPr>
              <a:t>Outil: Power BI </a:t>
            </a:r>
            <a:endParaRPr sz="1100" u="sng">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Power BI est un outil efficace pour l'analyse des données grâce à ses visualisations interactives, son intégration de données, ses fonctionnalités d'analyse avancée, sa facilité de collaboration et sa compatibilité avec les appareils mobiles.</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Power BI est largement utilisé sur le marché, étant l'une des solutions les plus populaires pour l'analyse des données.</a:t>
            </a:r>
            <a:endParaRPr sz="11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nvSpPr>
        <p:spPr>
          <a:xfrm>
            <a:off x="2610575" y="237325"/>
            <a:ext cx="3909000" cy="3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latin typeface="Verdana"/>
                <a:ea typeface="Verdana"/>
                <a:cs typeface="Verdana"/>
                <a:sym typeface="Verdana"/>
              </a:rPr>
              <a:t>Blue print</a:t>
            </a:r>
            <a:endParaRPr b="1" sz="1800">
              <a:latin typeface="Verdana"/>
              <a:ea typeface="Verdana"/>
              <a:cs typeface="Verdana"/>
              <a:sym typeface="Verdana"/>
            </a:endParaRPr>
          </a:p>
        </p:txBody>
      </p:sp>
      <p:sp>
        <p:nvSpPr>
          <p:cNvPr id="292" name="Google Shape;292;p15"/>
          <p:cNvSpPr txBox="1"/>
          <p:nvPr/>
        </p:nvSpPr>
        <p:spPr>
          <a:xfrm>
            <a:off x="2094050" y="1060975"/>
            <a:ext cx="4872000" cy="1221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Verdana"/>
              <a:buChar char="●"/>
            </a:pPr>
            <a:r>
              <a:rPr lang="fr" sz="1100">
                <a:latin typeface="Verdana"/>
                <a:ea typeface="Verdana"/>
                <a:cs typeface="Verdana"/>
                <a:sym typeface="Verdana"/>
              </a:rPr>
              <a:t>Schéma détaillé de la conception des graphiques sur Power BI.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Identification des éléments spécifiques.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Analyse des besoins.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Pré-analyse des données pour concevoir un graphique.</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Lexique.</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p:txBody>
      </p:sp>
      <p:pic>
        <p:nvPicPr>
          <p:cNvPr id="293" name="Google Shape;293;p15"/>
          <p:cNvPicPr preferRelativeResize="0"/>
          <p:nvPr/>
        </p:nvPicPr>
        <p:blipFill rotWithShape="1">
          <a:blip r:embed="rId3">
            <a:alphaModFix/>
          </a:blip>
          <a:srcRect b="0" l="2319" r="1840" t="0"/>
          <a:stretch/>
        </p:blipFill>
        <p:spPr>
          <a:xfrm>
            <a:off x="4969900" y="2254350"/>
            <a:ext cx="3804174" cy="2556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idx="1" type="body"/>
          </p:nvPr>
        </p:nvSpPr>
        <p:spPr>
          <a:xfrm>
            <a:off x="2386775" y="178500"/>
            <a:ext cx="4537500" cy="40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fr" sz="1800">
                <a:solidFill>
                  <a:srgbClr val="000000"/>
                </a:solidFill>
                <a:latin typeface="Verdana"/>
                <a:ea typeface="Verdana"/>
                <a:cs typeface="Verdana"/>
                <a:sym typeface="Verdana"/>
              </a:rPr>
              <a:t>Mockup </a:t>
            </a:r>
            <a:endParaRPr b="1" sz="1800">
              <a:solidFill>
                <a:srgbClr val="000000"/>
              </a:solidFill>
              <a:latin typeface="Verdana"/>
              <a:ea typeface="Verdana"/>
              <a:cs typeface="Verdana"/>
              <a:sym typeface="Verdana"/>
            </a:endParaRPr>
          </a:p>
        </p:txBody>
      </p:sp>
      <p:pic>
        <p:nvPicPr>
          <p:cNvPr id="299" name="Google Shape;299;p16"/>
          <p:cNvPicPr preferRelativeResize="0"/>
          <p:nvPr/>
        </p:nvPicPr>
        <p:blipFill>
          <a:blip r:embed="rId3">
            <a:alphaModFix/>
          </a:blip>
          <a:stretch>
            <a:fillRect/>
          </a:stretch>
        </p:blipFill>
        <p:spPr>
          <a:xfrm>
            <a:off x="3322775" y="794500"/>
            <a:ext cx="5545351" cy="3100425"/>
          </a:xfrm>
          <a:prstGeom prst="rect">
            <a:avLst/>
          </a:prstGeom>
          <a:noFill/>
          <a:ln>
            <a:noFill/>
          </a:ln>
        </p:spPr>
      </p:pic>
      <p:sp>
        <p:nvSpPr>
          <p:cNvPr id="300" name="Google Shape;300;p16"/>
          <p:cNvSpPr txBox="1"/>
          <p:nvPr/>
        </p:nvSpPr>
        <p:spPr>
          <a:xfrm>
            <a:off x="265250" y="794500"/>
            <a:ext cx="2924700" cy="3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latin typeface="Verdana"/>
                <a:ea typeface="Verdana"/>
                <a:cs typeface="Verdana"/>
                <a:sym typeface="Verdana"/>
              </a:rPr>
              <a:t>Présentation visuelle </a:t>
            </a:r>
            <a:r>
              <a:rPr lang="fr" sz="1100">
                <a:latin typeface="Verdana"/>
                <a:ea typeface="Verdana"/>
                <a:cs typeface="Verdana"/>
                <a:sym typeface="Verdana"/>
              </a:rPr>
              <a:t>schématique de trois vues</a:t>
            </a:r>
            <a:r>
              <a:rPr lang="fr" sz="1100">
                <a:latin typeface="Verdana"/>
                <a:ea typeface="Verdana"/>
                <a:cs typeface="Verdana"/>
                <a:sym typeface="Verdana"/>
              </a:rPr>
              <a:t> des graphiques présent sur Power BI.</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Il facilite la communication entre les membres de l'équipe de conception, les parties prenantes et les clients en fournissant un point de référence concret pour discuter des fonctionnalités et des aspects visuels du produit.</a:t>
            </a:r>
            <a:endParaRPr sz="11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idx="1" type="body"/>
          </p:nvPr>
        </p:nvSpPr>
        <p:spPr>
          <a:xfrm>
            <a:off x="1752025" y="62825"/>
            <a:ext cx="5311800" cy="453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fr" sz="1800">
                <a:solidFill>
                  <a:srgbClr val="000000"/>
                </a:solidFill>
                <a:latin typeface="Verdana"/>
                <a:ea typeface="Verdana"/>
                <a:cs typeface="Verdana"/>
                <a:sym typeface="Verdana"/>
              </a:rPr>
              <a:t>Traitement des données</a:t>
            </a:r>
            <a:endParaRPr b="1" sz="1800">
              <a:solidFill>
                <a:srgbClr val="000000"/>
              </a:solidFill>
              <a:latin typeface="Verdana"/>
              <a:ea typeface="Verdana"/>
              <a:cs typeface="Verdana"/>
              <a:sym typeface="Verdana"/>
            </a:endParaRPr>
          </a:p>
        </p:txBody>
      </p:sp>
      <p:sp>
        <p:nvSpPr>
          <p:cNvPr id="306" name="Google Shape;306;p17"/>
          <p:cNvSpPr txBox="1"/>
          <p:nvPr/>
        </p:nvSpPr>
        <p:spPr>
          <a:xfrm>
            <a:off x="1074950" y="516425"/>
            <a:ext cx="7294200" cy="3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latin typeface="Verdana"/>
                <a:ea typeface="Verdana"/>
                <a:cs typeface="Verdana"/>
                <a:sym typeface="Verdana"/>
              </a:rPr>
              <a:t>Traitement des données Power BI :</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1. Renommer les colonnes : Assurer la clarté en utilisant des noms significatifs.</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2. Modifier les types de données : Adapter pour la cohérence des analyses.</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3. Supprimer les doublons : Garantir l'intégrité des données en éliminant les entrées en double.</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4. Colonne </a:t>
            </a:r>
            <a:r>
              <a:rPr lang="fr" sz="1100">
                <a:latin typeface="Verdana"/>
                <a:ea typeface="Verdana"/>
                <a:cs typeface="Verdana"/>
                <a:sym typeface="Verdana"/>
              </a:rPr>
              <a:t>prémutée</a:t>
            </a:r>
            <a:r>
              <a:rPr lang="fr" sz="1100">
                <a:latin typeface="Verdana"/>
                <a:ea typeface="Verdana"/>
                <a:cs typeface="Verdana"/>
                <a:sym typeface="Verdana"/>
              </a:rPr>
              <a:t> : Réorganiser les données pour une meilleure compréhension.</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5. Remplacer les valeurs : Substituer pour une meilleure compatibilité avec les analyses.</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6. Suppressions de colonnes : Éliminer les colonnes superflues pour simplifier l'analyse.</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Spécificités pour les fichiers Country_Population et Basic and Safely Managed Drinking Services :</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1. Modification du type de données et calcul du pourcentage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   - Convertir les données en pourcentage.</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   - Effectuer une division pour obtenir un pourcentage précis avec deux décimales.</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   - Utiliser l'onglet "Transformer" et l'option "Standard" pour effectuer la division.</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Pour plus de détails voir le document “Traitement des données”.</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nvSpPr>
        <p:spPr>
          <a:xfrm>
            <a:off x="2582700" y="76775"/>
            <a:ext cx="43974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Verdana"/>
                <a:ea typeface="Verdana"/>
                <a:cs typeface="Verdana"/>
                <a:sym typeface="Verdana"/>
              </a:rPr>
              <a:t>Éléments</a:t>
            </a:r>
            <a:r>
              <a:rPr lang="fr" sz="1800">
                <a:latin typeface="Verdana"/>
                <a:ea typeface="Verdana"/>
                <a:cs typeface="Verdana"/>
                <a:sym typeface="Verdana"/>
              </a:rPr>
              <a:t> à </a:t>
            </a:r>
            <a:r>
              <a:rPr lang="fr" sz="1800">
                <a:latin typeface="Verdana"/>
                <a:ea typeface="Verdana"/>
                <a:cs typeface="Verdana"/>
                <a:sym typeface="Verdana"/>
              </a:rPr>
              <a:t>retenir Power BI </a:t>
            </a:r>
            <a:endParaRPr sz="1800">
              <a:latin typeface="Verdana"/>
              <a:ea typeface="Verdana"/>
              <a:cs typeface="Verdana"/>
              <a:sym typeface="Verdana"/>
            </a:endParaRPr>
          </a:p>
        </p:txBody>
      </p:sp>
      <p:sp>
        <p:nvSpPr>
          <p:cNvPr id="312" name="Google Shape;312;p18"/>
          <p:cNvSpPr txBox="1"/>
          <p:nvPr/>
        </p:nvSpPr>
        <p:spPr>
          <a:xfrm>
            <a:off x="194275" y="903775"/>
            <a:ext cx="3567000" cy="12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latin typeface="Verdana"/>
                <a:ea typeface="Verdana"/>
                <a:cs typeface="Verdana"/>
                <a:sym typeface="Verdana"/>
              </a:rPr>
              <a:t>Les pays les </a:t>
            </a:r>
            <a:r>
              <a:rPr lang="fr" sz="1300">
                <a:latin typeface="Verdana"/>
                <a:ea typeface="Verdana"/>
                <a:cs typeface="Verdana"/>
                <a:sym typeface="Verdana"/>
              </a:rPr>
              <a:t>plus</a:t>
            </a:r>
            <a:r>
              <a:rPr lang="fr" sz="1300">
                <a:latin typeface="Verdana"/>
                <a:ea typeface="Verdana"/>
                <a:cs typeface="Verdana"/>
                <a:sym typeface="Verdana"/>
              </a:rPr>
              <a:t> pauvres ont le plus de </a:t>
            </a:r>
            <a:r>
              <a:rPr lang="fr" sz="1300">
                <a:latin typeface="Verdana"/>
                <a:ea typeface="Verdana"/>
                <a:cs typeface="Verdana"/>
                <a:sym typeface="Verdana"/>
              </a:rPr>
              <a:t>mortalité</a:t>
            </a:r>
            <a:r>
              <a:rPr lang="fr" sz="1300">
                <a:latin typeface="Verdana"/>
                <a:ea typeface="Verdana"/>
                <a:cs typeface="Verdana"/>
                <a:sym typeface="Verdana"/>
              </a:rPr>
              <a:t> liée à l’eau insalubre et dont la moyenne de la </a:t>
            </a:r>
            <a:r>
              <a:rPr lang="fr" sz="1300">
                <a:latin typeface="Verdana"/>
                <a:ea typeface="Verdana"/>
                <a:cs typeface="Verdana"/>
                <a:sym typeface="Verdana"/>
              </a:rPr>
              <a:t>stabilité</a:t>
            </a:r>
            <a:r>
              <a:rPr lang="fr" sz="1300">
                <a:latin typeface="Verdana"/>
                <a:ea typeface="Verdana"/>
                <a:cs typeface="Verdana"/>
                <a:sym typeface="Verdana"/>
              </a:rPr>
              <a:t> politique est basse.</a:t>
            </a:r>
            <a:endParaRPr sz="1300">
              <a:latin typeface="Verdana"/>
              <a:ea typeface="Verdana"/>
              <a:cs typeface="Verdana"/>
              <a:sym typeface="Verdana"/>
            </a:endParaRPr>
          </a:p>
          <a:p>
            <a:pPr indent="0" lvl="0" marL="0" rtl="0" algn="l">
              <a:spcBef>
                <a:spcPts val="0"/>
              </a:spcBef>
              <a:spcAft>
                <a:spcPts val="0"/>
              </a:spcAft>
              <a:buNone/>
            </a:pPr>
            <a:r>
              <a:t/>
            </a:r>
            <a:endParaRPr sz="1300">
              <a:latin typeface="Verdana"/>
              <a:ea typeface="Verdana"/>
              <a:cs typeface="Verdana"/>
              <a:sym typeface="Verdana"/>
            </a:endParaRPr>
          </a:p>
        </p:txBody>
      </p:sp>
      <p:pic>
        <p:nvPicPr>
          <p:cNvPr id="313" name="Google Shape;313;p18"/>
          <p:cNvPicPr preferRelativeResize="0"/>
          <p:nvPr/>
        </p:nvPicPr>
        <p:blipFill>
          <a:blip r:embed="rId3">
            <a:alphaModFix/>
          </a:blip>
          <a:stretch>
            <a:fillRect/>
          </a:stretch>
        </p:blipFill>
        <p:spPr>
          <a:xfrm>
            <a:off x="3846175" y="711875"/>
            <a:ext cx="4964050" cy="1563650"/>
          </a:xfrm>
          <a:prstGeom prst="rect">
            <a:avLst/>
          </a:prstGeom>
          <a:noFill/>
          <a:ln>
            <a:noFill/>
          </a:ln>
        </p:spPr>
      </p:pic>
      <p:sp>
        <p:nvSpPr>
          <p:cNvPr id="314" name="Google Shape;314;p18"/>
          <p:cNvSpPr txBox="1"/>
          <p:nvPr/>
        </p:nvSpPr>
        <p:spPr>
          <a:xfrm>
            <a:off x="194275" y="2623375"/>
            <a:ext cx="30000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Verdana"/>
              <a:buChar char="●"/>
            </a:pPr>
            <a:r>
              <a:rPr lang="fr" sz="1300">
                <a:latin typeface="Verdana"/>
                <a:ea typeface="Verdana"/>
                <a:cs typeface="Verdana"/>
                <a:sym typeface="Verdana"/>
              </a:rPr>
              <a:t>Les femmes sont le plus touchées causé par l’eau insalubre.</a:t>
            </a:r>
            <a:endParaRPr sz="1300">
              <a:latin typeface="Verdana"/>
              <a:ea typeface="Verdana"/>
              <a:cs typeface="Verdana"/>
              <a:sym typeface="Verdana"/>
            </a:endParaRPr>
          </a:p>
          <a:p>
            <a:pPr indent="-311150" lvl="0" marL="457200" rtl="0" algn="l">
              <a:spcBef>
                <a:spcPts val="0"/>
              </a:spcBef>
              <a:spcAft>
                <a:spcPts val="0"/>
              </a:spcAft>
              <a:buSzPts val="1300"/>
              <a:buFont typeface="Verdana"/>
              <a:buChar char="●"/>
            </a:pPr>
            <a:r>
              <a:rPr lang="fr" sz="1300">
                <a:latin typeface="Verdana"/>
                <a:ea typeface="Verdana"/>
                <a:cs typeface="Verdana"/>
                <a:sym typeface="Verdana"/>
              </a:rPr>
              <a:t>Les zones rurales ont plus d’accès à l’eau que les zones urbaines.</a:t>
            </a:r>
            <a:endParaRPr/>
          </a:p>
        </p:txBody>
      </p:sp>
      <p:pic>
        <p:nvPicPr>
          <p:cNvPr id="315" name="Google Shape;315;p18"/>
          <p:cNvPicPr preferRelativeResize="0"/>
          <p:nvPr/>
        </p:nvPicPr>
        <p:blipFill>
          <a:blip r:embed="rId4">
            <a:alphaModFix/>
          </a:blip>
          <a:stretch>
            <a:fillRect/>
          </a:stretch>
        </p:blipFill>
        <p:spPr>
          <a:xfrm>
            <a:off x="3435213" y="2716000"/>
            <a:ext cx="2543175" cy="1200150"/>
          </a:xfrm>
          <a:prstGeom prst="rect">
            <a:avLst/>
          </a:prstGeom>
          <a:noFill/>
          <a:ln>
            <a:noFill/>
          </a:ln>
        </p:spPr>
      </p:pic>
      <p:pic>
        <p:nvPicPr>
          <p:cNvPr id="316" name="Google Shape;316;p18"/>
          <p:cNvPicPr preferRelativeResize="0"/>
          <p:nvPr/>
        </p:nvPicPr>
        <p:blipFill>
          <a:blip r:embed="rId5">
            <a:alphaModFix/>
          </a:blip>
          <a:stretch>
            <a:fillRect/>
          </a:stretch>
        </p:blipFill>
        <p:spPr>
          <a:xfrm>
            <a:off x="6219350" y="2511700"/>
            <a:ext cx="2219325" cy="169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nvSpPr>
        <p:spPr>
          <a:xfrm>
            <a:off x="2470975" y="272225"/>
            <a:ext cx="4690800" cy="7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Verdana"/>
                <a:ea typeface="Verdana"/>
                <a:cs typeface="Verdana"/>
                <a:sym typeface="Verdana"/>
              </a:rPr>
              <a:t>Conclusion</a:t>
            </a:r>
            <a:endParaRPr sz="1800">
              <a:latin typeface="Verdana"/>
              <a:ea typeface="Verdana"/>
              <a:cs typeface="Verdana"/>
              <a:sym typeface="Verdana"/>
            </a:endParaRPr>
          </a:p>
        </p:txBody>
      </p:sp>
      <p:sp>
        <p:nvSpPr>
          <p:cNvPr id="322" name="Google Shape;322;p19"/>
          <p:cNvSpPr txBox="1"/>
          <p:nvPr/>
        </p:nvSpPr>
        <p:spPr>
          <a:xfrm>
            <a:off x="1539125" y="809675"/>
            <a:ext cx="6400800" cy="3224700"/>
          </a:xfrm>
          <a:prstGeom prst="rect">
            <a:avLst/>
          </a:prstGeom>
          <a:noFill/>
          <a:ln>
            <a:noFill/>
          </a:ln>
        </p:spPr>
        <p:txBody>
          <a:bodyPr anchorCtr="0" anchor="t" bIns="91425" lIns="91425" spcFirstLastPara="1" rIns="91425" wrap="square" tIns="91425">
            <a:noAutofit/>
          </a:bodyPr>
          <a:lstStyle/>
          <a:p>
            <a:pPr indent="0" lvl="0" marL="13716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 Les défis persistants d'accès à l'eau potable exigent une action immédiate.</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L'incidence élevée de décès liés à l'eau non potable souligne une crise sanitaire sérieuse.</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L'amélioration des infrastructures et des politiques est essentielle pour garantir un accès universel à cette ressource vitale.</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Des efforts concertés sont nécessaires pour surmonter les obstacles, y compris les disparités persistantes.</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L'objectif est de réduire les maladies, promouvoir l'égalité des genres et améliorer la qualité de vie des populations vulnérables.</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fr" sz="1100">
                <a:latin typeface="Verdana"/>
                <a:ea typeface="Verdana"/>
                <a:cs typeface="Verdana"/>
                <a:sym typeface="Verdana"/>
              </a:rPr>
              <a:t>Des actions coordonnées à tous les niveaux sont impératives pour relever ce défi mondial et garantir à chacun un accès à cette ressource vitale pour sa santé et son bien-être.</a:t>
            </a:r>
            <a:endParaRPr sz="11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nvSpPr>
        <p:spPr>
          <a:xfrm>
            <a:off x="2324400" y="237325"/>
            <a:ext cx="52143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Verdana"/>
                <a:ea typeface="Verdana"/>
                <a:cs typeface="Verdana"/>
                <a:sym typeface="Verdana"/>
              </a:rPr>
              <a:t>Point d’amélioration</a:t>
            </a:r>
            <a:endParaRPr sz="1800">
              <a:latin typeface="Verdana"/>
              <a:ea typeface="Verdana"/>
              <a:cs typeface="Verdana"/>
              <a:sym typeface="Verdana"/>
            </a:endParaRPr>
          </a:p>
        </p:txBody>
      </p:sp>
      <p:sp>
        <p:nvSpPr>
          <p:cNvPr id="328" name="Google Shape;328;p20"/>
          <p:cNvSpPr txBox="1"/>
          <p:nvPr/>
        </p:nvSpPr>
        <p:spPr>
          <a:xfrm>
            <a:off x="1430925" y="900450"/>
            <a:ext cx="6714900" cy="3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latin typeface="Verdana"/>
                <a:ea typeface="Verdana"/>
                <a:cs typeface="Verdana"/>
                <a:sym typeface="Verdana"/>
              </a:rPr>
              <a:t>Pour une analyse plus riche :</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1. Intégrer des indicateurs supplémentaires comme le taux de renouvellement des infrastructures et la qualité de l'eau.</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2. Comprendre les besoins spécifiques des populations par une analyse des tendances démographiques, économiques et environnementales.</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3. Évaluer l'impact socio-économique de l'accès à l'eau potable sur la santé, l'éducation et la productivité.</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4. Comparer les performances des pays et régions pour identifier les meilleures pratiques.</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5. Explorer diverses sources de données pour obtenir une compréhension approfondie de la situation.</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Ces mesures combinées permettront de formuler des recommandations plus précises pour améliorer l'accès à l'eau potable, répondant ainsi aux besoins critiques des populations vulnérables.</a:t>
            </a:r>
            <a:endParaRPr sz="11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