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718" r:id="rId3"/>
    <p:sldId id="719" r:id="rId4"/>
    <p:sldId id="720" r:id="rId5"/>
    <p:sldId id="721" r:id="rId6"/>
    <p:sldId id="726" r:id="rId7"/>
    <p:sldId id="723" r:id="rId8"/>
    <p:sldId id="727" r:id="rId9"/>
    <p:sldId id="724" r:id="rId10"/>
    <p:sldId id="728" r:id="rId11"/>
    <p:sldId id="725" r:id="rId12"/>
    <p:sldId id="722" r:id="rId13"/>
    <p:sldId id="348" r:id="rId14"/>
    <p:sldId id="349" r:id="rId15"/>
    <p:sldId id="350" r:id="rId16"/>
    <p:sldId id="351" r:id="rId17"/>
    <p:sldId id="258" r:id="rId18"/>
    <p:sldId id="733" r:id="rId19"/>
    <p:sldId id="730" r:id="rId20"/>
    <p:sldId id="732" r:id="rId21"/>
    <p:sldId id="729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DED13-989A-4AFF-B794-E1220D8E521B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8565E-5CF0-481D-99A4-3BC82EB68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22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5455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8528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95532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D3B9BA-1320-4F5F-B846-979B16CADDAA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846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2B100C-2043-4C33-9449-3A4326772316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3233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D087E8-8325-4F78-A9A5-5CCFD4D94A1B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3967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5C8F10-A764-4D49-AC3D-3EABD0E0449B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706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9530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554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60203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955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50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6968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0436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5042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BFB457-3851-46CB-BB40-58C337F9C0A7}" type="slidenum"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 Neue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4213"/>
            <a:ext cx="6096000" cy="3430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914400" y="4344031"/>
            <a:ext cx="5029200" cy="411531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012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EDBFB-2DD1-0276-5396-E0EA740A72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57463"/>
            <a:ext cx="9144000" cy="952500"/>
          </a:xfrm>
        </p:spPr>
        <p:txBody>
          <a:bodyPr anchor="b">
            <a:noAutofit/>
          </a:bodyPr>
          <a:lstStyle>
            <a:lvl1pPr algn="ctr">
              <a:defRPr sz="4000">
                <a:latin typeface="Arial Black" panose="020B0A04020102020204" pitchFamily="34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928C66-07DB-FA3D-DC31-C535BF156B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6763" y="3602038"/>
            <a:ext cx="10455214" cy="840566"/>
          </a:xfrm>
        </p:spPr>
        <p:txBody>
          <a:bodyPr>
            <a:noAutofit/>
          </a:bodyPr>
          <a:lstStyle>
            <a:lvl1pPr marL="0" indent="0" algn="ctr">
              <a:buNone/>
              <a:defRPr sz="2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CURSO</a:t>
            </a:r>
          </a:p>
          <a:p>
            <a:r>
              <a:rPr lang="pt-BR" dirty="0"/>
              <a:t>PLANTA DE VALORES GENÉRICOS DO SOLO URBANO E AVALIAÇÃO DAS CONSTRUÇÕES</a:t>
            </a:r>
          </a:p>
        </p:txBody>
      </p:sp>
      <p:pic>
        <p:nvPicPr>
          <p:cNvPr id="11" name="Picture 2" descr="logo2">
            <a:extLst>
              <a:ext uri="{FF2B5EF4-FFF2-40B4-BE49-F238E27FC236}">
                <a16:creationId xmlns:a16="http://schemas.microsoft.com/office/drawing/2014/main" id="{9628D5F5-A1B5-0AE3-39C6-6FBA7B3F41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28" y="714735"/>
            <a:ext cx="2844743" cy="117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93B5D2A-6566-4A98-0C7C-AFAC7B2708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2295" y="5193050"/>
            <a:ext cx="7987408" cy="119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4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4FA4-443D-BCEB-2BA8-3655CC1A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96DE78-02C6-D946-7C84-34061D70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6D034-4144-5B53-4106-B2800EA3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048C-1F7C-4711-9A18-350D804BB9E3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DD2B3-0DBD-C660-57C5-035D5C6C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E43CA-0806-D399-D790-7233D2C1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053A0-9CE2-4226-89B1-305E3A616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92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BA7E59F-E3F6-41DF-9CF7-78C45EF1A5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34862" y="6553200"/>
            <a:ext cx="353940" cy="307776"/>
          </a:xfrm>
        </p:spPr>
        <p:txBody>
          <a:bodyPr/>
          <a:lstStyle>
            <a:lvl1pPr>
              <a:defRPr/>
            </a:lvl1pPr>
          </a:lstStyle>
          <a:p>
            <a:fld id="{34961282-8BF5-4BD7-B4EB-A41EE1F108EF}" type="slidenum">
              <a:rPr lang="es-ES" altLang="pt-BR"/>
              <a:pPr/>
              <a:t>‹nº›</a:t>
            </a:fld>
            <a:endParaRPr lang="es-ES" altLang="pt-BR"/>
          </a:p>
        </p:txBody>
      </p:sp>
    </p:spTree>
    <p:extLst>
      <p:ext uri="{BB962C8B-B14F-4D97-AF65-F5344CB8AC3E}">
        <p14:creationId xmlns:p14="http://schemas.microsoft.com/office/powerpoint/2010/main" val="42465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2577E7-02FE-8C6A-635D-462E4FAC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E5EF76-DBEC-A317-EC34-B6A84004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9291"/>
            <a:ext cx="10515600" cy="5253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74B64-37D7-A08E-06BC-66411A384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048C-1F7C-4711-9A18-350D804BB9E3}" type="datetimeFigureOut">
              <a:rPr lang="pt-BR" smtClean="0"/>
              <a:t>06/10/2022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623584-B87A-CB20-81FC-4CB5EBD3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CD4A1E-51FD-0A1A-DEB7-F254EB0FD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053A0-9CE2-4226-89B1-305E3A616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4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E9DBB-F253-5555-7059-20E70C25B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9519"/>
            <a:ext cx="9043358" cy="879892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 Black" panose="020B0A04020102020204" pitchFamily="34" charset="0"/>
              </a:rPr>
              <a:t>INTRODUÇÃO À GEOESTATÍSTICA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28BBB-6B3F-CD20-2C45-A7AFDF4C512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67596" y="3269411"/>
            <a:ext cx="10136038" cy="37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CURSO PLANTA DE VALORES GENÉRICOS DO SOLO URBANO E AVALIAÇÕES DAS CONSTRUÇÕES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7633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68122" y="818514"/>
            <a:ext cx="916210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DC4811F-C971-479F-A87E-EB53AB173D5A}"/>
              </a:ext>
            </a:extLst>
          </p:cNvPr>
          <p:cNvCxnSpPr>
            <a:cxnSpLocks/>
          </p:cNvCxnSpPr>
          <p:nvPr/>
        </p:nvCxnSpPr>
        <p:spPr>
          <a:xfrm>
            <a:off x="2495600" y="6326359"/>
            <a:ext cx="78488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CA7B719-13B9-4504-8694-C2737CF09478}"/>
              </a:ext>
            </a:extLst>
          </p:cNvPr>
          <p:cNvCxnSpPr>
            <a:cxnSpLocks/>
          </p:cNvCxnSpPr>
          <p:nvPr/>
        </p:nvCxnSpPr>
        <p:spPr>
          <a:xfrm flipV="1">
            <a:off x="2495600" y="1436181"/>
            <a:ext cx="0" cy="4890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CA056099-ADCC-4F2F-8766-5CB098E975DC}"/>
              </a:ext>
            </a:extLst>
          </p:cNvPr>
          <p:cNvSpPr/>
          <p:nvPr/>
        </p:nvSpPr>
        <p:spPr>
          <a:xfrm>
            <a:off x="1760616" y="1251657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3000" b="1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2800" b="1" dirty="0">
                <a:solidFill>
                  <a:prstClr val="black"/>
                </a:solidFill>
                <a:latin typeface="Calibri"/>
                <a:sym typeface="Helvetica Neue"/>
              </a:rPr>
              <a:t>(h)</a:t>
            </a:r>
            <a:endParaRPr lang="pt-BR" sz="2800" dirty="0">
              <a:solidFill>
                <a:prstClr val="black"/>
              </a:solidFill>
              <a:latin typeface="Calibri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B7B679-D5F3-43B0-9D19-61BEB9C210B3}"/>
              </a:ext>
            </a:extLst>
          </p:cNvPr>
          <p:cNvSpPr txBox="1"/>
          <p:nvPr/>
        </p:nvSpPr>
        <p:spPr>
          <a:xfrm>
            <a:off x="9671274" y="6415327"/>
            <a:ext cx="102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LAG (m)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B824767-283C-4AF1-8F7F-E30E0E48B993}"/>
              </a:ext>
            </a:extLst>
          </p:cNvPr>
          <p:cNvCxnSpPr/>
          <p:nvPr/>
        </p:nvCxnSpPr>
        <p:spPr>
          <a:xfrm>
            <a:off x="3746731" y="6326359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31A7069-C259-498D-95D4-9382D942A420}"/>
              </a:ext>
            </a:extLst>
          </p:cNvPr>
          <p:cNvSpPr txBox="1"/>
          <p:nvPr/>
        </p:nvSpPr>
        <p:spPr>
          <a:xfrm>
            <a:off x="3433572" y="639836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200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6B897BE-0D12-4525-8ED7-1FA76B90E8A3}"/>
              </a:ext>
            </a:extLst>
          </p:cNvPr>
          <p:cNvCxnSpPr/>
          <p:nvPr/>
        </p:nvCxnSpPr>
        <p:spPr>
          <a:xfrm>
            <a:off x="5042875" y="6326359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BA2B27A-11EE-4AD0-8D10-1FA6865FFF40}"/>
              </a:ext>
            </a:extLst>
          </p:cNvPr>
          <p:cNvSpPr txBox="1"/>
          <p:nvPr/>
        </p:nvSpPr>
        <p:spPr>
          <a:xfrm>
            <a:off x="4729716" y="639836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400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FF69FA6-BA00-4880-B65A-99A512169C99}"/>
              </a:ext>
            </a:extLst>
          </p:cNvPr>
          <p:cNvCxnSpPr/>
          <p:nvPr/>
        </p:nvCxnSpPr>
        <p:spPr>
          <a:xfrm>
            <a:off x="6337151" y="6326359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C1B1264-E064-46DA-B215-26835AB2FA15}"/>
              </a:ext>
            </a:extLst>
          </p:cNvPr>
          <p:cNvSpPr txBox="1"/>
          <p:nvPr/>
        </p:nvSpPr>
        <p:spPr>
          <a:xfrm>
            <a:off x="6023992" y="639836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600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C08BCAE-E2B9-4AE1-8149-8D6A6873AF90}"/>
              </a:ext>
            </a:extLst>
          </p:cNvPr>
          <p:cNvCxnSpPr/>
          <p:nvPr/>
        </p:nvCxnSpPr>
        <p:spPr>
          <a:xfrm>
            <a:off x="7635163" y="6326359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A01BA8-B5C9-4710-ADB2-3FB11C131203}"/>
              </a:ext>
            </a:extLst>
          </p:cNvPr>
          <p:cNvSpPr txBox="1"/>
          <p:nvPr/>
        </p:nvSpPr>
        <p:spPr>
          <a:xfrm>
            <a:off x="7322004" y="639836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800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515F886-2723-4997-A31E-74DCC2762CE7}"/>
              </a:ext>
            </a:extLst>
          </p:cNvPr>
          <p:cNvCxnSpPr/>
          <p:nvPr/>
        </p:nvCxnSpPr>
        <p:spPr>
          <a:xfrm>
            <a:off x="8859299" y="6326359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B2CF3A7-166E-4FDC-BBE8-34B46AD31B05}"/>
              </a:ext>
            </a:extLst>
          </p:cNvPr>
          <p:cNvSpPr txBox="1"/>
          <p:nvPr/>
        </p:nvSpPr>
        <p:spPr>
          <a:xfrm>
            <a:off x="8546141" y="639836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1000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6D1ACF5-6F16-454F-AE48-94A6BA54C378}"/>
              </a:ext>
            </a:extLst>
          </p:cNvPr>
          <p:cNvCxnSpPr>
            <a:cxnSpLocks/>
          </p:cNvCxnSpPr>
          <p:nvPr/>
        </p:nvCxnSpPr>
        <p:spPr>
          <a:xfrm flipV="1">
            <a:off x="3749233" y="4745364"/>
            <a:ext cx="0" cy="15841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1491B39-8DF5-46B8-9A87-3BD3624B00C0}"/>
              </a:ext>
            </a:extLst>
          </p:cNvPr>
          <p:cNvCxnSpPr>
            <a:cxnSpLocks/>
          </p:cNvCxnSpPr>
          <p:nvPr/>
        </p:nvCxnSpPr>
        <p:spPr>
          <a:xfrm flipH="1" flipV="1">
            <a:off x="2495600" y="4745364"/>
            <a:ext cx="1253440" cy="88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0035F1B-8BBC-4EA4-98E8-D9E4151CE7A3}"/>
              </a:ext>
            </a:extLst>
          </p:cNvPr>
          <p:cNvSpPr/>
          <p:nvPr/>
        </p:nvSpPr>
        <p:spPr>
          <a:xfrm>
            <a:off x="3695269" y="4703462"/>
            <a:ext cx="89331" cy="977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C6E6747-9F49-423A-8D17-CEC173338090}"/>
              </a:ext>
            </a:extLst>
          </p:cNvPr>
          <p:cNvSpPr/>
          <p:nvPr/>
        </p:nvSpPr>
        <p:spPr>
          <a:xfrm>
            <a:off x="1828683" y="4560699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FF0000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FF0000"/>
                </a:solidFill>
                <a:latin typeface="Calibri"/>
                <a:sym typeface="Helvetica Neue"/>
              </a:rPr>
              <a:t>(200)</a:t>
            </a:r>
            <a:endParaRPr lang="pt-BR" sz="1600" dirty="0">
              <a:solidFill>
                <a:srgbClr val="FF0000"/>
              </a:solidFill>
              <a:latin typeface="Calibri"/>
              <a:sym typeface="Helvetica Neue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1305C9A-5E90-44E7-AD28-FAD95AFD15D3}"/>
              </a:ext>
            </a:extLst>
          </p:cNvPr>
          <p:cNvCxnSpPr>
            <a:cxnSpLocks/>
          </p:cNvCxnSpPr>
          <p:nvPr/>
        </p:nvCxnSpPr>
        <p:spPr>
          <a:xfrm flipV="1">
            <a:off x="5041321" y="3518046"/>
            <a:ext cx="0" cy="27944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49E18AB-420F-49C7-9AFC-B890BE22803A}"/>
              </a:ext>
            </a:extLst>
          </p:cNvPr>
          <p:cNvCxnSpPr>
            <a:cxnSpLocks/>
          </p:cNvCxnSpPr>
          <p:nvPr/>
        </p:nvCxnSpPr>
        <p:spPr>
          <a:xfrm flipH="1">
            <a:off x="2470333" y="3590055"/>
            <a:ext cx="2581995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5DA3A8D3-150D-4486-99A1-C37A6250DA40}"/>
              </a:ext>
            </a:extLst>
          </p:cNvPr>
          <p:cNvSpPr/>
          <p:nvPr/>
        </p:nvSpPr>
        <p:spPr>
          <a:xfrm>
            <a:off x="4998557" y="3518046"/>
            <a:ext cx="89331" cy="977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E5E7B33-5D65-4F5C-A2C1-FA32BDFCFB25}"/>
              </a:ext>
            </a:extLst>
          </p:cNvPr>
          <p:cNvSpPr/>
          <p:nvPr/>
        </p:nvSpPr>
        <p:spPr>
          <a:xfrm>
            <a:off x="1839937" y="3396848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prstClr val="black"/>
                </a:solidFill>
                <a:latin typeface="Calibri"/>
                <a:sym typeface="Helvetica Neue"/>
              </a:rPr>
              <a:t>(400)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5150C9-519C-4D37-89D6-F9575E20A64D}"/>
              </a:ext>
            </a:extLst>
          </p:cNvPr>
          <p:cNvCxnSpPr>
            <a:cxnSpLocks/>
          </p:cNvCxnSpPr>
          <p:nvPr/>
        </p:nvCxnSpPr>
        <p:spPr>
          <a:xfrm flipH="1">
            <a:off x="2469198" y="2904187"/>
            <a:ext cx="3867953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F3AC0A9C-2E92-40C4-A39A-C4B94FD6BAD9}"/>
              </a:ext>
            </a:extLst>
          </p:cNvPr>
          <p:cNvSpPr/>
          <p:nvPr/>
        </p:nvSpPr>
        <p:spPr>
          <a:xfrm>
            <a:off x="6289655" y="2863514"/>
            <a:ext cx="89331" cy="9778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50912E6-DF17-4618-B287-E027862938DF}"/>
              </a:ext>
            </a:extLst>
          </p:cNvPr>
          <p:cNvSpPr/>
          <p:nvPr/>
        </p:nvSpPr>
        <p:spPr>
          <a:xfrm>
            <a:off x="1838799" y="2710982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00B050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00B050"/>
                </a:solidFill>
                <a:latin typeface="Calibri"/>
                <a:sym typeface="Helvetica Neue"/>
              </a:rPr>
              <a:t>(600)</a:t>
            </a:r>
            <a:endParaRPr lang="pt-BR" sz="1600" dirty="0">
              <a:solidFill>
                <a:srgbClr val="00B050"/>
              </a:solidFill>
              <a:latin typeface="Calibri"/>
              <a:sym typeface="Helvetica Neue"/>
            </a:endParaRP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25250E4-E33D-4FE8-A96A-B1D94784744D}"/>
              </a:ext>
            </a:extLst>
          </p:cNvPr>
          <p:cNvCxnSpPr>
            <a:cxnSpLocks/>
          </p:cNvCxnSpPr>
          <p:nvPr/>
        </p:nvCxnSpPr>
        <p:spPr>
          <a:xfrm flipV="1">
            <a:off x="6337151" y="2904189"/>
            <a:ext cx="0" cy="340833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CB8F840-6AE8-4625-BA78-78C7C3573DEE}"/>
              </a:ext>
            </a:extLst>
          </p:cNvPr>
          <p:cNvCxnSpPr>
            <a:cxnSpLocks/>
          </p:cNvCxnSpPr>
          <p:nvPr/>
        </p:nvCxnSpPr>
        <p:spPr>
          <a:xfrm flipV="1">
            <a:off x="7635712" y="2603021"/>
            <a:ext cx="9688" cy="37095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5DF800F3-5DF9-4F98-8863-3A479B6FEB76}"/>
              </a:ext>
            </a:extLst>
          </p:cNvPr>
          <p:cNvSpPr/>
          <p:nvPr/>
        </p:nvSpPr>
        <p:spPr>
          <a:xfrm>
            <a:off x="7590845" y="2566966"/>
            <a:ext cx="89331" cy="977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6A9CB532-D45E-4F94-836C-6E12A127AF8F}"/>
              </a:ext>
            </a:extLst>
          </p:cNvPr>
          <p:cNvCxnSpPr>
            <a:cxnSpLocks/>
            <a:stCxn id="79" idx="6"/>
          </p:cNvCxnSpPr>
          <p:nvPr/>
        </p:nvCxnSpPr>
        <p:spPr>
          <a:xfrm flipH="1" flipV="1">
            <a:off x="2489200" y="2597941"/>
            <a:ext cx="5190976" cy="1791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32505052-D548-4786-860C-F6655B0F11BB}"/>
              </a:ext>
            </a:extLst>
          </p:cNvPr>
          <p:cNvSpPr/>
          <p:nvPr/>
        </p:nvSpPr>
        <p:spPr>
          <a:xfrm>
            <a:off x="1838799" y="2413658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F79646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F79646"/>
                </a:solidFill>
                <a:latin typeface="Calibri"/>
                <a:sym typeface="Helvetica Neue"/>
              </a:rPr>
              <a:t>(800)</a:t>
            </a:r>
            <a:endParaRPr lang="pt-BR" sz="1600" dirty="0">
              <a:solidFill>
                <a:srgbClr val="F79646"/>
              </a:solidFill>
              <a:latin typeface="Calibri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09969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C294D22A-68EA-4D0F-AD23-9E9C2221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309266"/>
            <a:ext cx="4301181" cy="446595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7EFD8D8-3E8A-4034-9DA6-D0E5B4E8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3" y="2336215"/>
            <a:ext cx="4295499" cy="4437547"/>
          </a:xfrm>
          <a:prstGeom prst="rect">
            <a:avLst/>
          </a:prstGeom>
        </p:spPr>
      </p:pic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14959" y="1697058"/>
            <a:ext cx="916210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4346794" y="956645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 err="1">
                <a:sym typeface="Helvetica Neue"/>
              </a:rPr>
              <a:t>Geoestatística</a:t>
            </a:r>
            <a:endParaRPr lang="es-BO" sz="3600" dirty="0">
              <a:sym typeface="Helvetica Neue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81910E8-951A-44F2-849B-DF1F44C0BF97}"/>
              </a:ext>
            </a:extLst>
          </p:cNvPr>
          <p:cNvSpPr/>
          <p:nvPr/>
        </p:nvSpPr>
        <p:spPr>
          <a:xfrm>
            <a:off x="2423592" y="360540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6876A7F-18B3-4B65-8B03-C1716705E9BB}"/>
              </a:ext>
            </a:extLst>
          </p:cNvPr>
          <p:cNvSpPr/>
          <p:nvPr/>
        </p:nvSpPr>
        <p:spPr>
          <a:xfrm>
            <a:off x="3575720" y="310973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44D24CF-D97D-4AD9-8E44-2D5467F3923D}"/>
              </a:ext>
            </a:extLst>
          </p:cNvPr>
          <p:cNvSpPr/>
          <p:nvPr/>
        </p:nvSpPr>
        <p:spPr>
          <a:xfrm>
            <a:off x="5015880" y="288532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BCAD827-33A0-4B81-9418-7AE627BF1347}"/>
              </a:ext>
            </a:extLst>
          </p:cNvPr>
          <p:cNvSpPr/>
          <p:nvPr/>
        </p:nvSpPr>
        <p:spPr>
          <a:xfrm>
            <a:off x="4655840" y="418147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86D140F-6837-42BD-A9DD-8324C6FAF544}"/>
              </a:ext>
            </a:extLst>
          </p:cNvPr>
          <p:cNvSpPr/>
          <p:nvPr/>
        </p:nvSpPr>
        <p:spPr>
          <a:xfrm>
            <a:off x="3215680" y="482954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83B0C3E-9F95-4269-91DC-A555D468C303}"/>
              </a:ext>
            </a:extLst>
          </p:cNvPr>
          <p:cNvSpPr/>
          <p:nvPr/>
        </p:nvSpPr>
        <p:spPr>
          <a:xfrm>
            <a:off x="5447928" y="498194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956696D-8896-41B1-B938-E76195D8191F}"/>
              </a:ext>
            </a:extLst>
          </p:cNvPr>
          <p:cNvSpPr/>
          <p:nvPr/>
        </p:nvSpPr>
        <p:spPr>
          <a:xfrm>
            <a:off x="2207568" y="554962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2F1D64B-8BE6-4407-B59A-2AB6E77D4D15}"/>
              </a:ext>
            </a:extLst>
          </p:cNvPr>
          <p:cNvSpPr/>
          <p:nvPr/>
        </p:nvSpPr>
        <p:spPr>
          <a:xfrm>
            <a:off x="4439816" y="590966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F21FDFB-B28A-40C1-8117-D4DDEC9F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706" y="2566276"/>
            <a:ext cx="5586239" cy="504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s-ES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(h) = (1/2n).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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{z(x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)– 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+ h)}</a:t>
            </a:r>
            <a:r>
              <a:rPr lang="pt-BR" sz="2667" b="1" baseline="30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2</a:t>
            </a:r>
            <a:r>
              <a:rPr lang="pt-BR" sz="2667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59381C-53ED-4CE3-BC13-0B14710844B5}"/>
              </a:ext>
            </a:extLst>
          </p:cNvPr>
          <p:cNvSpPr txBox="1"/>
          <p:nvPr/>
        </p:nvSpPr>
        <p:spPr>
          <a:xfrm>
            <a:off x="7919188" y="3193001"/>
            <a:ext cx="121565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= h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C1462A-E424-4D47-BC91-D47B3EBE6EE8}"/>
              </a:ext>
            </a:extLst>
          </p:cNvPr>
          <p:cNvSpPr txBox="1"/>
          <p:nvPr/>
        </p:nvSpPr>
        <p:spPr>
          <a:xfrm>
            <a:off x="7031388" y="3854147"/>
            <a:ext cx="181357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1000m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6BFC68-D9F9-430A-8175-AC5B2CC28C9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844961" y="4064429"/>
            <a:ext cx="418675" cy="2055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D1FDCD1-CA03-42AF-A7BF-FCE604E32710}"/>
              </a:ext>
            </a:extLst>
          </p:cNvPr>
          <p:cNvSpPr/>
          <p:nvPr/>
        </p:nvSpPr>
        <p:spPr>
          <a:xfrm>
            <a:off x="9336052" y="3753365"/>
            <a:ext cx="1428596" cy="50276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defTabSz="914377"/>
            <a:r>
              <a:rPr lang="es-ES" sz="2667" b="1" dirty="0">
                <a:solidFill>
                  <a:srgbClr val="8064A2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srgbClr val="8064A2"/>
                </a:solidFill>
                <a:latin typeface="News Gothic MT" panose="020B0504020203020204" pitchFamily="34" charset="0"/>
                <a:sym typeface="Helvetica Neue"/>
              </a:rPr>
              <a:t>(1000)</a:t>
            </a:r>
            <a:endParaRPr lang="pt-BR" sz="2667" dirty="0">
              <a:solidFill>
                <a:srgbClr val="8064A2"/>
              </a:solidFill>
              <a:latin typeface="News Gothic MT" panose="020B0504020203020204" pitchFamily="34" charset="0"/>
              <a:sym typeface="Helvetica Neue"/>
            </a:endParaRP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6A68606-83DB-4D4C-877E-D5A1B1701967}"/>
              </a:ext>
            </a:extLst>
          </p:cNvPr>
          <p:cNvCxnSpPr>
            <a:cxnSpLocks/>
          </p:cNvCxnSpPr>
          <p:nvPr/>
        </p:nvCxnSpPr>
        <p:spPr>
          <a:xfrm flipH="1">
            <a:off x="4484486" y="3093180"/>
            <a:ext cx="531396" cy="277610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B04E29C6-331C-48C7-BC4D-66BA8906A0AD}"/>
              </a:ext>
            </a:extLst>
          </p:cNvPr>
          <p:cNvCxnSpPr>
            <a:cxnSpLocks/>
          </p:cNvCxnSpPr>
          <p:nvPr/>
        </p:nvCxnSpPr>
        <p:spPr>
          <a:xfrm flipH="1">
            <a:off x="2279577" y="3021211"/>
            <a:ext cx="2705379" cy="255947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DADDEAF4-A557-4A32-932F-E38B8C207673}"/>
              </a:ext>
            </a:extLst>
          </p:cNvPr>
          <p:cNvCxnSpPr>
            <a:cxnSpLocks/>
          </p:cNvCxnSpPr>
          <p:nvPr/>
        </p:nvCxnSpPr>
        <p:spPr>
          <a:xfrm>
            <a:off x="2530410" y="3719809"/>
            <a:ext cx="2845511" cy="124248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C077D647-532D-43DF-BBB5-1587C237E0B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641785" y="3289495"/>
            <a:ext cx="834036" cy="262017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FAD27E3-038F-444D-BC15-62571EE31EC3}"/>
              </a:ext>
            </a:extLst>
          </p:cNvPr>
          <p:cNvCxnSpPr>
            <a:cxnSpLocks/>
          </p:cNvCxnSpPr>
          <p:nvPr/>
        </p:nvCxnSpPr>
        <p:spPr>
          <a:xfrm flipV="1">
            <a:off x="2423593" y="5053953"/>
            <a:ext cx="2997899" cy="56768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4448A75-EAD2-451A-A1FE-F358277CC31F}"/>
              </a:ext>
            </a:extLst>
          </p:cNvPr>
          <p:cNvSpPr txBox="1"/>
          <p:nvPr/>
        </p:nvSpPr>
        <p:spPr>
          <a:xfrm>
            <a:off x="6503068" y="5683963"/>
            <a:ext cx="447795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srgbClr val="8064A2"/>
                </a:solidFill>
                <a:latin typeface="News Gothic MT" panose="020B0504020203020204" pitchFamily="34" charset="0"/>
                <a:sym typeface="Helvetica Neue"/>
              </a:rPr>
              <a:t>Vetores entre 900 e 1100 metros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A01AA59-E0C7-499D-B0D8-89917A95CD9B}"/>
              </a:ext>
            </a:extLst>
          </p:cNvPr>
          <p:cNvSpPr txBox="1"/>
          <p:nvPr/>
        </p:nvSpPr>
        <p:spPr>
          <a:xfrm>
            <a:off x="7269651" y="5093355"/>
            <a:ext cx="258731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Tolerância de 50%</a:t>
            </a:r>
          </a:p>
        </p:txBody>
      </p:sp>
    </p:spTree>
    <p:extLst>
      <p:ext uri="{BB962C8B-B14F-4D97-AF65-F5344CB8AC3E}">
        <p14:creationId xmlns:p14="http://schemas.microsoft.com/office/powerpoint/2010/main" val="999031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08DA7066-9687-48C6-B30E-82F2F1C7E72C}"/>
              </a:ext>
            </a:extLst>
          </p:cNvPr>
          <p:cNvCxnSpPr>
            <a:cxnSpLocks/>
            <a:endCxn id="96" idx="6"/>
          </p:cNvCxnSpPr>
          <p:nvPr/>
        </p:nvCxnSpPr>
        <p:spPr>
          <a:xfrm flipV="1">
            <a:off x="7626698" y="2490825"/>
            <a:ext cx="1257775" cy="130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AC239A1B-B144-44D3-99E1-94F6FE58B96D}"/>
              </a:ext>
            </a:extLst>
          </p:cNvPr>
          <p:cNvCxnSpPr>
            <a:cxnSpLocks/>
            <a:endCxn id="79" idx="6"/>
          </p:cNvCxnSpPr>
          <p:nvPr/>
        </p:nvCxnSpPr>
        <p:spPr>
          <a:xfrm flipV="1">
            <a:off x="6326416" y="2610823"/>
            <a:ext cx="1353760" cy="307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C6EC1C0-C0C6-4664-8C66-CFBEB24F3B9D}"/>
              </a:ext>
            </a:extLst>
          </p:cNvPr>
          <p:cNvCxnSpPr>
            <a:cxnSpLocks/>
            <a:stCxn id="25" idx="7"/>
            <a:endCxn id="60" idx="3"/>
          </p:cNvCxnSpPr>
          <p:nvPr/>
        </p:nvCxnSpPr>
        <p:spPr>
          <a:xfrm flipV="1">
            <a:off x="3771517" y="3596475"/>
            <a:ext cx="1240123" cy="1116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0197510-D6B5-4837-A626-FE6D0341B856}"/>
              </a:ext>
            </a:extLst>
          </p:cNvPr>
          <p:cNvCxnSpPr>
            <a:cxnSpLocks/>
          </p:cNvCxnSpPr>
          <p:nvPr/>
        </p:nvCxnSpPr>
        <p:spPr>
          <a:xfrm flipV="1">
            <a:off x="5032377" y="2933673"/>
            <a:ext cx="1245529" cy="6320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14959" y="808677"/>
            <a:ext cx="916210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DC4811F-C971-479F-A87E-EB53AB173D5A}"/>
              </a:ext>
            </a:extLst>
          </p:cNvPr>
          <p:cNvCxnSpPr>
            <a:cxnSpLocks/>
          </p:cNvCxnSpPr>
          <p:nvPr/>
        </p:nvCxnSpPr>
        <p:spPr>
          <a:xfrm>
            <a:off x="2495600" y="6321325"/>
            <a:ext cx="78488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CA7B719-13B9-4504-8694-C2737CF09478}"/>
              </a:ext>
            </a:extLst>
          </p:cNvPr>
          <p:cNvCxnSpPr>
            <a:cxnSpLocks/>
          </p:cNvCxnSpPr>
          <p:nvPr/>
        </p:nvCxnSpPr>
        <p:spPr>
          <a:xfrm flipV="1">
            <a:off x="2495600" y="1431149"/>
            <a:ext cx="0" cy="4890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CA056099-ADCC-4F2F-8766-5CB098E975DC}"/>
              </a:ext>
            </a:extLst>
          </p:cNvPr>
          <p:cNvSpPr/>
          <p:nvPr/>
        </p:nvSpPr>
        <p:spPr>
          <a:xfrm>
            <a:off x="1664923" y="1246625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3000" b="1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2800" b="1" dirty="0">
                <a:solidFill>
                  <a:prstClr val="black"/>
                </a:solidFill>
                <a:latin typeface="Calibri"/>
                <a:sym typeface="Helvetica Neue"/>
              </a:rPr>
              <a:t>(h)</a:t>
            </a:r>
            <a:endParaRPr lang="pt-BR" sz="2800" dirty="0">
              <a:solidFill>
                <a:prstClr val="black"/>
              </a:solidFill>
              <a:latin typeface="Calibri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B7B679-D5F3-43B0-9D19-61BEB9C210B3}"/>
              </a:ext>
            </a:extLst>
          </p:cNvPr>
          <p:cNvSpPr txBox="1"/>
          <p:nvPr/>
        </p:nvSpPr>
        <p:spPr>
          <a:xfrm>
            <a:off x="9671274" y="6410295"/>
            <a:ext cx="102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LAG (m)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B824767-283C-4AF1-8F7F-E30E0E48B993}"/>
              </a:ext>
            </a:extLst>
          </p:cNvPr>
          <p:cNvCxnSpPr/>
          <p:nvPr/>
        </p:nvCxnSpPr>
        <p:spPr>
          <a:xfrm>
            <a:off x="3746731" y="632132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31A7069-C259-498D-95D4-9382D942A420}"/>
              </a:ext>
            </a:extLst>
          </p:cNvPr>
          <p:cNvSpPr txBox="1"/>
          <p:nvPr/>
        </p:nvSpPr>
        <p:spPr>
          <a:xfrm>
            <a:off x="3433572" y="639333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200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6B897BE-0D12-4525-8ED7-1FA76B90E8A3}"/>
              </a:ext>
            </a:extLst>
          </p:cNvPr>
          <p:cNvCxnSpPr/>
          <p:nvPr/>
        </p:nvCxnSpPr>
        <p:spPr>
          <a:xfrm>
            <a:off x="5042875" y="632132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BA2B27A-11EE-4AD0-8D10-1FA6865FFF40}"/>
              </a:ext>
            </a:extLst>
          </p:cNvPr>
          <p:cNvSpPr txBox="1"/>
          <p:nvPr/>
        </p:nvSpPr>
        <p:spPr>
          <a:xfrm>
            <a:off x="4729716" y="639333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400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FF69FA6-BA00-4880-B65A-99A512169C99}"/>
              </a:ext>
            </a:extLst>
          </p:cNvPr>
          <p:cNvCxnSpPr/>
          <p:nvPr/>
        </p:nvCxnSpPr>
        <p:spPr>
          <a:xfrm>
            <a:off x="6337151" y="632132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C1B1264-E064-46DA-B215-26835AB2FA15}"/>
              </a:ext>
            </a:extLst>
          </p:cNvPr>
          <p:cNvSpPr txBox="1"/>
          <p:nvPr/>
        </p:nvSpPr>
        <p:spPr>
          <a:xfrm>
            <a:off x="6023992" y="639333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600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C08BCAE-E2B9-4AE1-8149-8D6A6873AF90}"/>
              </a:ext>
            </a:extLst>
          </p:cNvPr>
          <p:cNvCxnSpPr/>
          <p:nvPr/>
        </p:nvCxnSpPr>
        <p:spPr>
          <a:xfrm>
            <a:off x="7635163" y="632132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A01BA8-B5C9-4710-ADB2-3FB11C131203}"/>
              </a:ext>
            </a:extLst>
          </p:cNvPr>
          <p:cNvSpPr txBox="1"/>
          <p:nvPr/>
        </p:nvSpPr>
        <p:spPr>
          <a:xfrm>
            <a:off x="7322004" y="639333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800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515F886-2723-4997-A31E-74DCC2762CE7}"/>
              </a:ext>
            </a:extLst>
          </p:cNvPr>
          <p:cNvCxnSpPr/>
          <p:nvPr/>
        </p:nvCxnSpPr>
        <p:spPr>
          <a:xfrm>
            <a:off x="8859299" y="632132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B2CF3A7-166E-4FDC-BBE8-34B46AD31B05}"/>
              </a:ext>
            </a:extLst>
          </p:cNvPr>
          <p:cNvSpPr txBox="1"/>
          <p:nvPr/>
        </p:nvSpPr>
        <p:spPr>
          <a:xfrm>
            <a:off x="8546141" y="639333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1000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6D1ACF5-6F16-454F-AE48-94A6BA54C378}"/>
              </a:ext>
            </a:extLst>
          </p:cNvPr>
          <p:cNvCxnSpPr>
            <a:cxnSpLocks/>
          </p:cNvCxnSpPr>
          <p:nvPr/>
        </p:nvCxnSpPr>
        <p:spPr>
          <a:xfrm flipV="1">
            <a:off x="3749233" y="4740331"/>
            <a:ext cx="0" cy="15841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1491B39-8DF5-46B8-9A87-3BD3624B00C0}"/>
              </a:ext>
            </a:extLst>
          </p:cNvPr>
          <p:cNvCxnSpPr>
            <a:cxnSpLocks/>
          </p:cNvCxnSpPr>
          <p:nvPr/>
        </p:nvCxnSpPr>
        <p:spPr>
          <a:xfrm flipH="1" flipV="1">
            <a:off x="2495600" y="4740331"/>
            <a:ext cx="1253440" cy="88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0035F1B-8BBC-4EA4-98E8-D9E4151CE7A3}"/>
              </a:ext>
            </a:extLst>
          </p:cNvPr>
          <p:cNvSpPr/>
          <p:nvPr/>
        </p:nvSpPr>
        <p:spPr>
          <a:xfrm>
            <a:off x="3695269" y="4698430"/>
            <a:ext cx="89331" cy="977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C6E6747-9F49-423A-8D17-CEC173338090}"/>
              </a:ext>
            </a:extLst>
          </p:cNvPr>
          <p:cNvSpPr/>
          <p:nvPr/>
        </p:nvSpPr>
        <p:spPr>
          <a:xfrm>
            <a:off x="1828683" y="4555666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FF0000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FF0000"/>
                </a:solidFill>
                <a:latin typeface="Calibri"/>
                <a:sym typeface="Helvetica Neue"/>
              </a:rPr>
              <a:t>(200)</a:t>
            </a:r>
            <a:endParaRPr lang="pt-BR" sz="1600" dirty="0">
              <a:solidFill>
                <a:srgbClr val="FF0000"/>
              </a:solidFill>
              <a:latin typeface="Calibri"/>
              <a:sym typeface="Helvetica Neue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1305C9A-5E90-44E7-AD28-FAD95AFD15D3}"/>
              </a:ext>
            </a:extLst>
          </p:cNvPr>
          <p:cNvCxnSpPr>
            <a:cxnSpLocks/>
          </p:cNvCxnSpPr>
          <p:nvPr/>
        </p:nvCxnSpPr>
        <p:spPr>
          <a:xfrm flipV="1">
            <a:off x="5041321" y="3513014"/>
            <a:ext cx="0" cy="27944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49E18AB-420F-49C7-9AFC-B890BE22803A}"/>
              </a:ext>
            </a:extLst>
          </p:cNvPr>
          <p:cNvCxnSpPr>
            <a:cxnSpLocks/>
          </p:cNvCxnSpPr>
          <p:nvPr/>
        </p:nvCxnSpPr>
        <p:spPr>
          <a:xfrm flipH="1">
            <a:off x="2470333" y="3585021"/>
            <a:ext cx="2581995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5DA3A8D3-150D-4486-99A1-C37A6250DA40}"/>
              </a:ext>
            </a:extLst>
          </p:cNvPr>
          <p:cNvSpPr/>
          <p:nvPr/>
        </p:nvSpPr>
        <p:spPr>
          <a:xfrm>
            <a:off x="4998557" y="3513014"/>
            <a:ext cx="89331" cy="977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E5E7B33-5D65-4F5C-A2C1-FA32BDFCFB25}"/>
              </a:ext>
            </a:extLst>
          </p:cNvPr>
          <p:cNvSpPr/>
          <p:nvPr/>
        </p:nvSpPr>
        <p:spPr>
          <a:xfrm>
            <a:off x="1839937" y="3391816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1F497D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1F497D"/>
                </a:solidFill>
                <a:latin typeface="Calibri"/>
                <a:sym typeface="Helvetica Neue"/>
              </a:rPr>
              <a:t>(400)</a:t>
            </a:r>
            <a:endParaRPr lang="pt-BR" sz="1600" dirty="0">
              <a:solidFill>
                <a:srgbClr val="1F497D"/>
              </a:solidFill>
              <a:latin typeface="Calibri"/>
              <a:sym typeface="Helvetica Neue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5150C9-519C-4D37-89D6-F9575E20A64D}"/>
              </a:ext>
            </a:extLst>
          </p:cNvPr>
          <p:cNvCxnSpPr>
            <a:cxnSpLocks/>
          </p:cNvCxnSpPr>
          <p:nvPr/>
        </p:nvCxnSpPr>
        <p:spPr>
          <a:xfrm flipH="1">
            <a:off x="2469198" y="2899155"/>
            <a:ext cx="3867953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F3AC0A9C-2E92-40C4-A39A-C4B94FD6BAD9}"/>
              </a:ext>
            </a:extLst>
          </p:cNvPr>
          <p:cNvSpPr/>
          <p:nvPr/>
        </p:nvSpPr>
        <p:spPr>
          <a:xfrm>
            <a:off x="6289655" y="2858482"/>
            <a:ext cx="89331" cy="9778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50912E6-DF17-4618-B287-E027862938DF}"/>
              </a:ext>
            </a:extLst>
          </p:cNvPr>
          <p:cNvSpPr/>
          <p:nvPr/>
        </p:nvSpPr>
        <p:spPr>
          <a:xfrm>
            <a:off x="1838799" y="2705948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00B050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00B050"/>
                </a:solidFill>
                <a:latin typeface="Calibri"/>
                <a:sym typeface="Helvetica Neue"/>
              </a:rPr>
              <a:t>(600)</a:t>
            </a:r>
            <a:endParaRPr lang="pt-BR" sz="1600" dirty="0">
              <a:solidFill>
                <a:srgbClr val="00B050"/>
              </a:solidFill>
              <a:latin typeface="Calibri"/>
              <a:sym typeface="Helvetica Neue"/>
            </a:endParaRP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25250E4-E33D-4FE8-A96A-B1D94784744D}"/>
              </a:ext>
            </a:extLst>
          </p:cNvPr>
          <p:cNvCxnSpPr>
            <a:cxnSpLocks/>
          </p:cNvCxnSpPr>
          <p:nvPr/>
        </p:nvCxnSpPr>
        <p:spPr>
          <a:xfrm flipV="1">
            <a:off x="6337151" y="2899156"/>
            <a:ext cx="0" cy="340833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FCB8F840-6AE8-4625-BA78-78C7C3573DEE}"/>
              </a:ext>
            </a:extLst>
          </p:cNvPr>
          <p:cNvCxnSpPr>
            <a:cxnSpLocks/>
          </p:cNvCxnSpPr>
          <p:nvPr/>
        </p:nvCxnSpPr>
        <p:spPr>
          <a:xfrm flipV="1">
            <a:off x="7640203" y="2601865"/>
            <a:ext cx="9688" cy="37095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ipse 78">
            <a:extLst>
              <a:ext uri="{FF2B5EF4-FFF2-40B4-BE49-F238E27FC236}">
                <a16:creationId xmlns:a16="http://schemas.microsoft.com/office/drawing/2014/main" id="{5DF800F3-5DF9-4F98-8863-3A479B6FEB76}"/>
              </a:ext>
            </a:extLst>
          </p:cNvPr>
          <p:cNvSpPr/>
          <p:nvPr/>
        </p:nvSpPr>
        <p:spPr>
          <a:xfrm>
            <a:off x="7590845" y="2561933"/>
            <a:ext cx="89331" cy="9778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6A9CB532-D45E-4F94-836C-6E12A127AF8F}"/>
              </a:ext>
            </a:extLst>
          </p:cNvPr>
          <p:cNvCxnSpPr>
            <a:cxnSpLocks/>
            <a:stCxn id="79" idx="6"/>
          </p:cNvCxnSpPr>
          <p:nvPr/>
        </p:nvCxnSpPr>
        <p:spPr>
          <a:xfrm flipH="1" flipV="1">
            <a:off x="2489200" y="2592909"/>
            <a:ext cx="5190976" cy="1791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32505052-D548-4786-860C-F6655B0F11BB}"/>
              </a:ext>
            </a:extLst>
          </p:cNvPr>
          <p:cNvSpPr/>
          <p:nvPr/>
        </p:nvSpPr>
        <p:spPr>
          <a:xfrm>
            <a:off x="1838799" y="2408624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F79646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F79646"/>
                </a:solidFill>
                <a:latin typeface="Calibri"/>
                <a:sym typeface="Helvetica Neue"/>
              </a:rPr>
              <a:t>(800)</a:t>
            </a:r>
            <a:endParaRPr lang="pt-BR" sz="1600" dirty="0">
              <a:solidFill>
                <a:srgbClr val="F79646"/>
              </a:solidFill>
              <a:latin typeface="Calibri"/>
              <a:sym typeface="Helvetica Neue"/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2132B1BF-FF16-4256-8295-96B10E564FEA}"/>
              </a:ext>
            </a:extLst>
          </p:cNvPr>
          <p:cNvCxnSpPr>
            <a:cxnSpLocks/>
          </p:cNvCxnSpPr>
          <p:nvPr/>
        </p:nvCxnSpPr>
        <p:spPr>
          <a:xfrm flipH="1" flipV="1">
            <a:off x="8842525" y="2489924"/>
            <a:ext cx="17239" cy="3817568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31049224-E675-410E-98A2-90B53C217233}"/>
              </a:ext>
            </a:extLst>
          </p:cNvPr>
          <p:cNvCxnSpPr>
            <a:cxnSpLocks/>
          </p:cNvCxnSpPr>
          <p:nvPr/>
        </p:nvCxnSpPr>
        <p:spPr>
          <a:xfrm flipH="1">
            <a:off x="2495601" y="2489924"/>
            <a:ext cx="634692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ipse 95">
            <a:extLst>
              <a:ext uri="{FF2B5EF4-FFF2-40B4-BE49-F238E27FC236}">
                <a16:creationId xmlns:a16="http://schemas.microsoft.com/office/drawing/2014/main" id="{A38B51EB-E395-44EF-8F8F-C1F51D37C89F}"/>
              </a:ext>
            </a:extLst>
          </p:cNvPr>
          <p:cNvSpPr/>
          <p:nvPr/>
        </p:nvSpPr>
        <p:spPr>
          <a:xfrm>
            <a:off x="8795141" y="2441934"/>
            <a:ext cx="89331" cy="9778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6E16FB7D-B6C3-4504-A5A0-D540E8BD9859}"/>
              </a:ext>
            </a:extLst>
          </p:cNvPr>
          <p:cNvSpPr/>
          <p:nvPr/>
        </p:nvSpPr>
        <p:spPr>
          <a:xfrm>
            <a:off x="1735412" y="2201892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8064A2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8064A2"/>
                </a:solidFill>
                <a:latin typeface="Calibri"/>
                <a:sym typeface="Helvetica Neue"/>
              </a:rPr>
              <a:t> (1000)</a:t>
            </a:r>
            <a:endParaRPr lang="pt-BR" sz="1600" dirty="0">
              <a:solidFill>
                <a:srgbClr val="8064A2"/>
              </a:solidFill>
              <a:latin typeface="Calibri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1728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7151" y="2512027"/>
            <a:ext cx="5612451" cy="39685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60982" y="3517938"/>
            <a:ext cx="3296906" cy="206389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133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Sendo:</a:t>
            </a:r>
          </a:p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endParaRPr lang="pt-BR" sz="2133">
              <a:solidFill>
                <a:prstClr val="black"/>
              </a:solidFill>
              <a:latin typeface="News Gothic MT" panose="020B0504020203020204" pitchFamily="34" charset="0"/>
              <a:sym typeface="Helvetica Neue"/>
            </a:endParaRPr>
          </a:p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133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C</a:t>
            </a:r>
            <a:r>
              <a:rPr lang="pt-BR" sz="2133" baseline="-2500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0</a:t>
            </a:r>
            <a:r>
              <a:rPr lang="pt-BR" sz="2133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= efeito pepita</a:t>
            </a:r>
          </a:p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133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C  = patamar</a:t>
            </a:r>
          </a:p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133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C</a:t>
            </a:r>
            <a:r>
              <a:rPr lang="pt-BR" sz="2133" baseline="-2500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1</a:t>
            </a:r>
            <a:r>
              <a:rPr lang="pt-BR" sz="2133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= contribuição (C-C</a:t>
            </a:r>
            <a:r>
              <a:rPr lang="pt-BR" sz="2133" baseline="-2500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0</a:t>
            </a:r>
            <a:r>
              <a:rPr lang="pt-BR" sz="2133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)</a:t>
            </a:r>
          </a:p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133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a   = alcance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388063" y="1796405"/>
            <a:ext cx="5415883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pt-BR" sz="2800">
                <a:sym typeface="Helvetica Neue"/>
              </a:rPr>
              <a:t>Semivariograma – Parâmetros</a:t>
            </a:r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346794" y="957672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pt-BR" sz="3600">
                <a:sym typeface="Helvetica Neue"/>
              </a:rPr>
              <a:t>Geoestatística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1301" y="2436653"/>
            <a:ext cx="9567175" cy="351364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147888" y="6071345"/>
          <a:ext cx="393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68240" imgH="225360" progId="Equation.3">
                  <p:embed/>
                </p:oleObj>
              </mc:Choice>
              <mc:Fallback>
                <p:oleObj r:id="rId4" imgW="1668240" imgH="225360" progId="Equation.3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6071345"/>
                        <a:ext cx="39370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553200" y="6141302"/>
            <a:ext cx="3496768" cy="50494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667" b="1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Modelo Exponencial</a:t>
            </a:r>
          </a:p>
        </p:txBody>
      </p:sp>
      <p:sp>
        <p:nvSpPr>
          <p:cNvPr id="32774" name="AutoShape 6"/>
          <p:cNvSpPr>
            <a:spLocks noChangeArrowheads="1"/>
          </p:cNvSpPr>
          <p:nvPr/>
        </p:nvSpPr>
        <p:spPr bwMode="auto">
          <a:xfrm>
            <a:off x="6154992" y="6299692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377"/>
            <a:endParaRPr lang="pt-BR" sz="1600">
              <a:solidFill>
                <a:prstClr val="black"/>
              </a:solidFill>
              <a:latin typeface="News Gothic MT" panose="020B0504020203020204" pitchFamily="34" charset="0"/>
              <a:sym typeface="Helvetica Neue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C296066-E5BF-467B-9B83-29C8283CD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063" y="1796405"/>
            <a:ext cx="5415883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Parâmetros</a:t>
            </a:r>
            <a:endParaRPr lang="es-BO" sz="2800" dirty="0">
              <a:sym typeface="Helvetica Neue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B80D22EC-01B4-4EBD-81A5-E360CC49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794" y="957672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 err="1">
                <a:sym typeface="Helvetica Neue"/>
              </a:rPr>
              <a:t>Geoestatística</a:t>
            </a:r>
            <a:endParaRPr lang="es-BO" sz="3600" dirty="0">
              <a:sym typeface="Helvetica Neu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49319" y="2691277"/>
            <a:ext cx="10654524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just" defTabSz="914377">
              <a:spcBef>
                <a:spcPts val="600"/>
              </a:spcBef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400">
                <a:solidFill>
                  <a:srgbClr val="666633"/>
                </a:solidFill>
                <a:latin typeface="News Gothic MT" panose="020B0504020203020204" pitchFamily="34" charset="0"/>
                <a:cs typeface="Arial" charset="0"/>
                <a:sym typeface="Helvetica Neue"/>
              </a:rPr>
              <a:t>- Como regra prática, o menor número de pares deve ser 30.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49319" y="3784487"/>
            <a:ext cx="10654524" cy="46384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just" defTabSz="914377">
              <a:spcBef>
                <a:spcPts val="600"/>
              </a:spcBef>
              <a:buClr>
                <a:srgbClr val="666633"/>
              </a:buClr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400">
                <a:solidFill>
                  <a:srgbClr val="666633"/>
                </a:solidFill>
                <a:latin typeface="News Gothic MT" panose="020B0504020203020204" pitchFamily="34" charset="0"/>
                <a:cs typeface="Arial" charset="0"/>
                <a:sym typeface="Helvetica Neue"/>
              </a:rPr>
              <a:t>- Determinar o grau de aleatoriedade presente nos dados: E=C0/C.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38251" y="4571965"/>
            <a:ext cx="7811379" cy="194117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400">
                <a:solidFill>
                  <a:srgbClr val="008000"/>
                </a:solidFill>
                <a:latin typeface="News Gothic MT" panose="020B0504020203020204" pitchFamily="34" charset="0"/>
                <a:sym typeface="Helvetica Neue"/>
              </a:rPr>
              <a:t>E &lt; 0,15: componente aleatória pequena</a:t>
            </a:r>
          </a:p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endParaRPr lang="pt-BR" sz="2400">
              <a:solidFill>
                <a:srgbClr val="008000"/>
              </a:solidFill>
              <a:latin typeface="News Gothic MT" panose="020B0504020203020204" pitchFamily="34" charset="0"/>
              <a:sym typeface="Helvetica Neue"/>
            </a:endParaRPr>
          </a:p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400">
                <a:solidFill>
                  <a:srgbClr val="008000"/>
                </a:solidFill>
                <a:latin typeface="News Gothic MT" panose="020B0504020203020204" pitchFamily="34" charset="0"/>
                <a:sym typeface="Helvetica Neue"/>
              </a:rPr>
              <a:t>0,15 </a:t>
            </a:r>
            <a:r>
              <a:rPr lang="pt-BR" sz="2400">
                <a:solidFill>
                  <a:srgbClr val="008000"/>
                </a:solidFill>
                <a:latin typeface="News Gothic MT" panose="020B0504020203020204" pitchFamily="34" charset="0"/>
                <a:cs typeface="Arial" charset="0"/>
                <a:sym typeface="Helvetica Neue"/>
              </a:rPr>
              <a:t>≤ E </a:t>
            </a:r>
            <a:r>
              <a:rPr lang="pt-BR" sz="2400">
                <a:solidFill>
                  <a:srgbClr val="008000"/>
                </a:solidFill>
                <a:latin typeface="News Gothic MT" panose="020B0504020203020204" pitchFamily="34" charset="0"/>
                <a:sym typeface="Helvetica Neue"/>
              </a:rPr>
              <a:t>≤ 0,30: componente aleatória significativa</a:t>
            </a:r>
          </a:p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endParaRPr lang="pt-BR" sz="2400">
              <a:solidFill>
                <a:srgbClr val="008000"/>
              </a:solidFill>
              <a:latin typeface="News Gothic MT" panose="020B0504020203020204" pitchFamily="34" charset="0"/>
              <a:sym typeface="Helvetica Neue"/>
            </a:endParaRPr>
          </a:p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2400">
                <a:solidFill>
                  <a:srgbClr val="008000"/>
                </a:solidFill>
                <a:latin typeface="News Gothic MT" panose="020B0504020203020204" pitchFamily="34" charset="0"/>
                <a:sym typeface="Helvetica Neue"/>
              </a:rPr>
              <a:t>E &gt; 0,30: componente aleatória muito significativa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9417219" y="6537597"/>
            <a:ext cx="1456146" cy="32028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pt-BR" sz="1467">
                <a:solidFill>
                  <a:prstClr val="black"/>
                </a:solidFill>
                <a:latin typeface="Tahoma" pitchFamily="32" charset="0"/>
                <a:sym typeface="Helvetica Neue"/>
              </a:rPr>
              <a:t>(Landim, 2003)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2101756" y="1862827"/>
            <a:ext cx="798851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pt-BR" sz="2800">
                <a:sym typeface="Helvetica Neue"/>
              </a:rPr>
              <a:t>Semivariograma Experimental – Construção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DCBE84DC-6C09-4D72-9775-56E94FA23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794" y="957672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pt-BR" sz="3600">
                <a:sym typeface="Helvetica Neue"/>
              </a:rPr>
              <a:t>Geoestatística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939459" y="1673594"/>
            <a:ext cx="4254348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AR" sz="2800" dirty="0" err="1">
                <a:sym typeface="Helvetica Neue"/>
              </a:rPr>
              <a:t>Krigagem</a:t>
            </a:r>
            <a:r>
              <a:rPr lang="es-AR" sz="2800" dirty="0">
                <a:sym typeface="Helvetica Neue"/>
              </a:rPr>
              <a:t>: </a:t>
            </a:r>
            <a:r>
              <a:rPr lang="es-AR" sz="2800" dirty="0" err="1">
                <a:sym typeface="Helvetica Neue"/>
              </a:rPr>
              <a:t>interpolação</a:t>
            </a:r>
            <a:endParaRPr lang="es-AR" sz="2800" dirty="0">
              <a:sym typeface="Helvetica Neue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1201" y="2422894"/>
            <a:ext cx="4111625" cy="3790951"/>
            <a:chOff x="288" y="1498"/>
            <a:chExt cx="2590" cy="2388"/>
          </a:xfrm>
        </p:grpSpPr>
        <p:pic>
          <p:nvPicPr>
            <p:cNvPr id="3482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" y="1498"/>
              <a:ext cx="2590" cy="2388"/>
            </a:xfrm>
            <a:prstGeom prst="rect">
              <a:avLst/>
            </a:prstGeom>
            <a:noFill/>
            <a:ln w="9525" cap="flat">
              <a:noFill/>
              <a:round/>
              <a:headEnd/>
              <a:tailEnd/>
            </a:ln>
            <a:effectLst/>
          </p:spPr>
        </p:pic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23" y="1688"/>
              <a:ext cx="130" cy="127"/>
              <a:chOff x="1123" y="1688"/>
              <a:chExt cx="130" cy="127"/>
            </a:xfrm>
          </p:grpSpPr>
          <p:sp>
            <p:nvSpPr>
              <p:cNvPr id="34822" name="Line 6"/>
              <p:cNvSpPr>
                <a:spLocks noChangeShapeType="1"/>
              </p:cNvSpPr>
              <p:nvPr/>
            </p:nvSpPr>
            <p:spPr bwMode="auto">
              <a:xfrm>
                <a:off x="1183" y="1688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1123" y="1754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413" y="1747"/>
              <a:ext cx="130" cy="127"/>
              <a:chOff x="2413" y="1747"/>
              <a:chExt cx="130" cy="127"/>
            </a:xfrm>
          </p:grpSpPr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>
                <a:off x="2473" y="1747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26" name="Line 10"/>
              <p:cNvSpPr>
                <a:spLocks noChangeShapeType="1"/>
              </p:cNvSpPr>
              <p:nvPr/>
            </p:nvSpPr>
            <p:spPr bwMode="auto">
              <a:xfrm>
                <a:off x="2413" y="1813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886" y="2100"/>
              <a:ext cx="130" cy="127"/>
              <a:chOff x="886" y="2100"/>
              <a:chExt cx="130" cy="127"/>
            </a:xfrm>
          </p:grpSpPr>
          <p:sp>
            <p:nvSpPr>
              <p:cNvPr id="34828" name="Line 12"/>
              <p:cNvSpPr>
                <a:spLocks noChangeShapeType="1"/>
              </p:cNvSpPr>
              <p:nvPr/>
            </p:nvSpPr>
            <p:spPr bwMode="auto">
              <a:xfrm>
                <a:off x="946" y="2100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29" name="Line 13"/>
              <p:cNvSpPr>
                <a:spLocks noChangeShapeType="1"/>
              </p:cNvSpPr>
              <p:nvPr/>
            </p:nvSpPr>
            <p:spPr bwMode="auto">
              <a:xfrm>
                <a:off x="886" y="2166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800" y="2141"/>
              <a:ext cx="130" cy="127"/>
              <a:chOff x="1800" y="2141"/>
              <a:chExt cx="130" cy="127"/>
            </a:xfrm>
          </p:grpSpPr>
          <p:sp>
            <p:nvSpPr>
              <p:cNvPr id="34831" name="Line 15"/>
              <p:cNvSpPr>
                <a:spLocks noChangeShapeType="1"/>
              </p:cNvSpPr>
              <p:nvPr/>
            </p:nvSpPr>
            <p:spPr bwMode="auto">
              <a:xfrm>
                <a:off x="1860" y="2141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32" name="Line 16"/>
              <p:cNvSpPr>
                <a:spLocks noChangeShapeType="1"/>
              </p:cNvSpPr>
              <p:nvPr/>
            </p:nvSpPr>
            <p:spPr bwMode="auto">
              <a:xfrm>
                <a:off x="1800" y="2207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605" y="2398"/>
              <a:ext cx="130" cy="127"/>
              <a:chOff x="605" y="2398"/>
              <a:chExt cx="130" cy="127"/>
            </a:xfrm>
          </p:grpSpPr>
          <p:sp>
            <p:nvSpPr>
              <p:cNvPr id="34834" name="Line 18"/>
              <p:cNvSpPr>
                <a:spLocks noChangeShapeType="1"/>
              </p:cNvSpPr>
              <p:nvPr/>
            </p:nvSpPr>
            <p:spPr bwMode="auto">
              <a:xfrm>
                <a:off x="665" y="2398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35" name="Line 19"/>
              <p:cNvSpPr>
                <a:spLocks noChangeShapeType="1"/>
              </p:cNvSpPr>
              <p:nvPr/>
            </p:nvSpPr>
            <p:spPr bwMode="auto">
              <a:xfrm>
                <a:off x="605" y="2465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415" y="2631"/>
              <a:ext cx="130" cy="127"/>
              <a:chOff x="1415" y="2631"/>
              <a:chExt cx="130" cy="127"/>
            </a:xfrm>
          </p:grpSpPr>
          <p:sp>
            <p:nvSpPr>
              <p:cNvPr id="34837" name="Line 21"/>
              <p:cNvSpPr>
                <a:spLocks noChangeShapeType="1"/>
              </p:cNvSpPr>
              <p:nvPr/>
            </p:nvSpPr>
            <p:spPr bwMode="auto">
              <a:xfrm>
                <a:off x="1475" y="2631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38" name="Line 22"/>
              <p:cNvSpPr>
                <a:spLocks noChangeShapeType="1"/>
              </p:cNvSpPr>
              <p:nvPr/>
            </p:nvSpPr>
            <p:spPr bwMode="auto">
              <a:xfrm>
                <a:off x="1415" y="2697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794" y="2928"/>
              <a:ext cx="130" cy="127"/>
              <a:chOff x="794" y="2928"/>
              <a:chExt cx="130" cy="127"/>
            </a:xfrm>
          </p:grpSpPr>
          <p:sp>
            <p:nvSpPr>
              <p:cNvPr id="34840" name="Line 24"/>
              <p:cNvSpPr>
                <a:spLocks noChangeShapeType="1"/>
              </p:cNvSpPr>
              <p:nvPr/>
            </p:nvSpPr>
            <p:spPr bwMode="auto">
              <a:xfrm>
                <a:off x="854" y="2928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41" name="Line 25"/>
              <p:cNvSpPr>
                <a:spLocks noChangeShapeType="1"/>
              </p:cNvSpPr>
              <p:nvPr/>
            </p:nvSpPr>
            <p:spPr bwMode="auto">
              <a:xfrm>
                <a:off x="794" y="2994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301" y="2503"/>
              <a:ext cx="130" cy="127"/>
              <a:chOff x="2301" y="2503"/>
              <a:chExt cx="130" cy="127"/>
            </a:xfrm>
          </p:grpSpPr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>
                <a:off x="2361" y="2503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>
                <a:off x="2301" y="2570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1631" y="3096"/>
              <a:ext cx="130" cy="127"/>
              <a:chOff x="1631" y="3096"/>
              <a:chExt cx="130" cy="127"/>
            </a:xfrm>
          </p:grpSpPr>
          <p:sp>
            <p:nvSpPr>
              <p:cNvPr id="34846" name="Line 30"/>
              <p:cNvSpPr>
                <a:spLocks noChangeShapeType="1"/>
              </p:cNvSpPr>
              <p:nvPr/>
            </p:nvSpPr>
            <p:spPr bwMode="auto">
              <a:xfrm>
                <a:off x="1692" y="3096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47" name="Line 31"/>
              <p:cNvSpPr>
                <a:spLocks noChangeShapeType="1"/>
              </p:cNvSpPr>
              <p:nvPr/>
            </p:nvSpPr>
            <p:spPr bwMode="auto">
              <a:xfrm>
                <a:off x="1631" y="3162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796" y="3428"/>
              <a:ext cx="130" cy="127"/>
              <a:chOff x="796" y="3428"/>
              <a:chExt cx="130" cy="127"/>
            </a:xfrm>
          </p:grpSpPr>
          <p:sp>
            <p:nvSpPr>
              <p:cNvPr id="34849" name="Line 33"/>
              <p:cNvSpPr>
                <a:spLocks noChangeShapeType="1"/>
              </p:cNvSpPr>
              <p:nvPr/>
            </p:nvSpPr>
            <p:spPr bwMode="auto">
              <a:xfrm>
                <a:off x="856" y="3428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50" name="Line 34"/>
              <p:cNvSpPr>
                <a:spLocks noChangeShapeType="1"/>
              </p:cNvSpPr>
              <p:nvPr/>
            </p:nvSpPr>
            <p:spPr bwMode="auto">
              <a:xfrm>
                <a:off x="796" y="3495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2041" y="2789"/>
              <a:ext cx="130" cy="127"/>
              <a:chOff x="2041" y="2789"/>
              <a:chExt cx="130" cy="127"/>
            </a:xfrm>
          </p:grpSpPr>
          <p:sp>
            <p:nvSpPr>
              <p:cNvPr id="34852" name="Line 36"/>
              <p:cNvSpPr>
                <a:spLocks noChangeShapeType="1"/>
              </p:cNvSpPr>
              <p:nvPr/>
            </p:nvSpPr>
            <p:spPr bwMode="auto">
              <a:xfrm>
                <a:off x="2101" y="2789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53" name="Line 37"/>
              <p:cNvSpPr>
                <a:spLocks noChangeShapeType="1"/>
              </p:cNvSpPr>
              <p:nvPr/>
            </p:nvSpPr>
            <p:spPr bwMode="auto">
              <a:xfrm>
                <a:off x="2041" y="2856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1706" y="3476"/>
              <a:ext cx="130" cy="127"/>
              <a:chOff x="1706" y="3476"/>
              <a:chExt cx="130" cy="127"/>
            </a:xfrm>
          </p:grpSpPr>
          <p:sp>
            <p:nvSpPr>
              <p:cNvPr id="34855" name="Line 39"/>
              <p:cNvSpPr>
                <a:spLocks noChangeShapeType="1"/>
              </p:cNvSpPr>
              <p:nvPr/>
            </p:nvSpPr>
            <p:spPr bwMode="auto">
              <a:xfrm>
                <a:off x="1767" y="3476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56" name="Line 40"/>
              <p:cNvSpPr>
                <a:spLocks noChangeShapeType="1"/>
              </p:cNvSpPr>
              <p:nvPr/>
            </p:nvSpPr>
            <p:spPr bwMode="auto">
              <a:xfrm>
                <a:off x="1706" y="3542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  <p:grpSp>
          <p:nvGrpSpPr>
            <p:cNvPr id="15" name="Group 41"/>
            <p:cNvGrpSpPr>
              <a:grpSpLocks/>
            </p:cNvGrpSpPr>
            <p:nvPr/>
          </p:nvGrpSpPr>
          <p:grpSpPr bwMode="auto">
            <a:xfrm>
              <a:off x="2213" y="3428"/>
              <a:ext cx="130" cy="127"/>
              <a:chOff x="2213" y="3428"/>
              <a:chExt cx="130" cy="127"/>
            </a:xfrm>
          </p:grpSpPr>
          <p:sp>
            <p:nvSpPr>
              <p:cNvPr id="34858" name="Line 42"/>
              <p:cNvSpPr>
                <a:spLocks noChangeShapeType="1"/>
              </p:cNvSpPr>
              <p:nvPr/>
            </p:nvSpPr>
            <p:spPr bwMode="auto">
              <a:xfrm>
                <a:off x="2273" y="3428"/>
                <a:ext cx="0" cy="127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  <p:sp>
            <p:nvSpPr>
              <p:cNvPr id="34859" name="Line 43"/>
              <p:cNvSpPr>
                <a:spLocks noChangeShapeType="1"/>
              </p:cNvSpPr>
              <p:nvPr/>
            </p:nvSpPr>
            <p:spPr bwMode="auto">
              <a:xfrm>
                <a:off x="2213" y="3495"/>
                <a:ext cx="130" cy="0"/>
              </a:xfrm>
              <a:prstGeom prst="line">
                <a:avLst/>
              </a:prstGeom>
              <a:noFill/>
              <a:ln w="28440" cap="sq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defTabSz="914377"/>
                <a:endParaRPr lang="pt-BR">
                  <a:solidFill>
                    <a:prstClr val="black"/>
                  </a:solidFill>
                  <a:latin typeface="Calibri"/>
                  <a:sym typeface="Helvetica Neue"/>
                </a:endParaRPr>
              </a:p>
            </p:txBody>
          </p:sp>
        </p:grpSp>
      </p:grp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1600200" y="6331319"/>
            <a:ext cx="7239972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s-ES" dirty="0">
                <a:solidFill>
                  <a:srgbClr val="000000"/>
                </a:solidFill>
                <a:latin typeface="Calibri"/>
                <a:sym typeface="Helvetica Neue"/>
              </a:rPr>
              <a:t>Figura: </a:t>
            </a:r>
            <a:r>
              <a:rPr lang="es-ES" dirty="0" err="1">
                <a:solidFill>
                  <a:srgbClr val="000000"/>
                </a:solidFill>
                <a:latin typeface="Calibri"/>
                <a:sym typeface="Helvetica Neue"/>
              </a:rPr>
              <a:t>aproximação</a:t>
            </a:r>
            <a:r>
              <a:rPr lang="es-ES" dirty="0">
                <a:solidFill>
                  <a:srgbClr val="000000"/>
                </a:solidFill>
                <a:latin typeface="Calibri"/>
                <a:sym typeface="Helvetica Neue"/>
              </a:rPr>
              <a:t> da </a:t>
            </a:r>
            <a:r>
              <a:rPr lang="es-ES" dirty="0" err="1">
                <a:solidFill>
                  <a:srgbClr val="000000"/>
                </a:solidFill>
                <a:latin typeface="Calibri"/>
                <a:sym typeface="Helvetica Neue"/>
              </a:rPr>
              <a:t>superfície</a:t>
            </a:r>
            <a:r>
              <a:rPr lang="es-ES" dirty="0">
                <a:solidFill>
                  <a:srgbClr val="000000"/>
                </a:solidFill>
                <a:latin typeface="Calibri"/>
                <a:sym typeface="Helvetica Neue"/>
              </a:rPr>
              <a:t> por </a:t>
            </a:r>
            <a:r>
              <a:rPr lang="es-ES" dirty="0" err="1">
                <a:solidFill>
                  <a:srgbClr val="000000"/>
                </a:solidFill>
                <a:latin typeface="Calibri"/>
                <a:sym typeface="Helvetica Neue"/>
              </a:rPr>
              <a:t>malha</a:t>
            </a:r>
            <a:r>
              <a:rPr lang="es-ES" dirty="0">
                <a:solidFill>
                  <a:srgbClr val="000000"/>
                </a:solidFill>
                <a:latin typeface="Calibri"/>
                <a:sym typeface="Helvetica Neue"/>
              </a:rPr>
              <a:t> regular (Camargo et al., 2004)</a:t>
            </a: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6324601" y="5540745"/>
            <a:ext cx="225425" cy="225425"/>
            <a:chOff x="3024" y="3312"/>
            <a:chExt cx="142" cy="142"/>
          </a:xfrm>
        </p:grpSpPr>
        <p:sp>
          <p:nvSpPr>
            <p:cNvPr id="34862" name="Line 46"/>
            <p:cNvSpPr>
              <a:spLocks noChangeShapeType="1"/>
            </p:cNvSpPr>
            <p:nvPr/>
          </p:nvSpPr>
          <p:spPr bwMode="auto">
            <a:xfrm>
              <a:off x="3090" y="3312"/>
              <a:ext cx="0" cy="142"/>
            </a:xfrm>
            <a:prstGeom prst="line">
              <a:avLst/>
            </a:prstGeom>
            <a:noFill/>
            <a:ln w="28440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914377"/>
              <a:endParaRPr lang="pt-BR">
                <a:solidFill>
                  <a:prstClr val="black"/>
                </a:solidFill>
                <a:latin typeface="Calibri"/>
                <a:sym typeface="Helvetica Neue"/>
              </a:endParaRPr>
            </a:p>
          </p:txBody>
        </p:sp>
        <p:sp>
          <p:nvSpPr>
            <p:cNvPr id="34863" name="Line 47"/>
            <p:cNvSpPr>
              <a:spLocks noChangeShapeType="1"/>
            </p:cNvSpPr>
            <p:nvPr/>
          </p:nvSpPr>
          <p:spPr bwMode="auto">
            <a:xfrm>
              <a:off x="3024" y="3387"/>
              <a:ext cx="142" cy="0"/>
            </a:xfrm>
            <a:prstGeom prst="line">
              <a:avLst/>
            </a:prstGeom>
            <a:noFill/>
            <a:ln w="28440" cap="sq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defTabSz="914377"/>
              <a:endParaRPr lang="pt-BR">
                <a:solidFill>
                  <a:prstClr val="black"/>
                </a:solidFill>
                <a:latin typeface="Calibri"/>
                <a:sym typeface="Helvetica Neue"/>
              </a:endParaRPr>
            </a:p>
          </p:txBody>
        </p:sp>
      </p:grp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6553201" y="5478832"/>
            <a:ext cx="1906461" cy="40229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s-ES" sz="2000" dirty="0">
                <a:solidFill>
                  <a:srgbClr val="000000"/>
                </a:solidFill>
                <a:latin typeface="Calibri"/>
                <a:sym typeface="Helvetica Neue"/>
              </a:rPr>
              <a:t>Dados </a:t>
            </a:r>
            <a:r>
              <a:rPr lang="es-ES" sz="2000" dirty="0" err="1">
                <a:solidFill>
                  <a:srgbClr val="000000"/>
                </a:solidFill>
                <a:latin typeface="Calibri"/>
                <a:sym typeface="Helvetica Neue"/>
              </a:rPr>
              <a:t>amostrais</a:t>
            </a:r>
            <a:endParaRPr lang="es-ES" sz="2000" dirty="0">
              <a:solidFill>
                <a:srgbClr val="000000"/>
              </a:solidFill>
              <a:latin typeface="Calibri"/>
              <a:sym typeface="Helvetica Neue"/>
            </a:endParaRPr>
          </a:p>
        </p:txBody>
      </p:sp>
      <p:sp>
        <p:nvSpPr>
          <p:cNvPr id="34865" name="Oval 49"/>
          <p:cNvSpPr>
            <a:spLocks noChangeArrowheads="1"/>
          </p:cNvSpPr>
          <p:nvPr/>
        </p:nvSpPr>
        <p:spPr bwMode="auto">
          <a:xfrm>
            <a:off x="6400800" y="6074144"/>
            <a:ext cx="76200" cy="76200"/>
          </a:xfrm>
          <a:prstGeom prst="ellips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377"/>
            <a:endParaRPr lang="pt-BR">
              <a:solidFill>
                <a:prstClr val="black"/>
              </a:solidFill>
              <a:latin typeface="Calibri"/>
              <a:sym typeface="Helvetica Neue"/>
            </a:endParaRP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6553202" y="5894757"/>
            <a:ext cx="1701213" cy="40229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s-ES" sz="2000" dirty="0" err="1">
                <a:solidFill>
                  <a:srgbClr val="000000"/>
                </a:solidFill>
                <a:latin typeface="Calibri"/>
                <a:sym typeface="Helvetica Neue"/>
              </a:rPr>
              <a:t>Malha</a:t>
            </a:r>
            <a:r>
              <a:rPr lang="es-ES" sz="2000" dirty="0">
                <a:solidFill>
                  <a:srgbClr val="000000"/>
                </a:solidFill>
                <a:latin typeface="Calibri"/>
                <a:sym typeface="Helvetica Neue"/>
              </a:rPr>
              <a:t> regular</a:t>
            </a:r>
          </a:p>
        </p:txBody>
      </p:sp>
      <p:graphicFrame>
        <p:nvGraphicFramePr>
          <p:cNvPr id="34867" name="Object 51"/>
          <p:cNvGraphicFramePr>
            <a:graphicFrameLocks noChangeAspect="1"/>
          </p:cNvGraphicFramePr>
          <p:nvPr/>
        </p:nvGraphicFramePr>
        <p:xfrm>
          <a:off x="6794501" y="2254619"/>
          <a:ext cx="27797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66120" imgH="430920" progId="Equation.3">
                  <p:embed/>
                </p:oleObj>
              </mc:Choice>
              <mc:Fallback>
                <p:oleObj r:id="rId4" imgW="1266120" imgH="430920" progId="Equation.3">
                  <p:embed/>
                  <p:pic>
                    <p:nvPicPr>
                      <p:cNvPr id="3486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1" y="2254619"/>
                        <a:ext cx="2779713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6316216" y="3473819"/>
            <a:ext cx="5452993" cy="13256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defTabSz="914377">
              <a:buFont typeface="Symbol" pitchFamily="16" charset="2"/>
              <a:buChar char=""/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s-ES" sz="2000" i="1" baseline="-25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es-ES" sz="2000" baseline="-25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- pesos </a:t>
            </a:r>
            <a:r>
              <a:rPr lang="es-ES" sz="2000" dirty="0" err="1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ou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 ponderadores de </a:t>
            </a:r>
            <a:r>
              <a:rPr lang="es-ES" sz="2000" dirty="0" err="1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Krigagem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, </a:t>
            </a:r>
            <a:r>
              <a:rPr lang="es-ES" sz="2000" dirty="0" err="1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obtidos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 por </a:t>
            </a:r>
            <a:r>
              <a:rPr lang="es-ES" sz="2000" dirty="0" err="1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otimização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dinâmica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 em </a:t>
            </a:r>
            <a:r>
              <a:rPr lang="es-ES" sz="2000" dirty="0" err="1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função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 da </a:t>
            </a:r>
            <a:r>
              <a:rPr lang="es-ES" sz="2000" dirty="0" err="1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estrutura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 de  </a:t>
            </a:r>
            <a:r>
              <a:rPr lang="es-ES" sz="2000" dirty="0" err="1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dependência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 espacial definida pelo </a:t>
            </a:r>
            <a:r>
              <a:rPr lang="es-ES" sz="2000" dirty="0" err="1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semivariograma</a:t>
            </a:r>
            <a:r>
              <a:rPr lang="es-ES" sz="2000" dirty="0">
                <a:solidFill>
                  <a:srgbClr val="000000"/>
                </a:solidFill>
                <a:latin typeface="News Gothic MT" panose="020B0504020203020204" pitchFamily="34" charset="0"/>
                <a:sym typeface="Helvetica Neue"/>
              </a:rPr>
              <a:t>.</a:t>
            </a:r>
          </a:p>
        </p:txBody>
      </p: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3403600" y="2851519"/>
            <a:ext cx="1990725" cy="1635125"/>
            <a:chOff x="1184" y="1768"/>
            <a:chExt cx="1254" cy="1030"/>
          </a:xfrm>
        </p:grpSpPr>
        <p:sp>
          <p:nvSpPr>
            <p:cNvPr id="34870" name="Line 54"/>
            <p:cNvSpPr>
              <a:spLocks noChangeShapeType="1"/>
            </p:cNvSpPr>
            <p:nvPr/>
          </p:nvSpPr>
          <p:spPr bwMode="auto">
            <a:xfrm flipV="1">
              <a:off x="2208" y="1847"/>
              <a:ext cx="230" cy="313"/>
            </a:xfrm>
            <a:prstGeom prst="line">
              <a:avLst/>
            </a:prstGeom>
            <a:noFill/>
            <a:ln w="28440" cap="sq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377"/>
              <a:endParaRPr lang="pt-BR">
                <a:solidFill>
                  <a:prstClr val="black"/>
                </a:solidFill>
                <a:latin typeface="Calibri"/>
                <a:sym typeface="Helvetica Neue"/>
              </a:endParaRPr>
            </a:p>
          </p:txBody>
        </p:sp>
        <p:sp>
          <p:nvSpPr>
            <p:cNvPr id="34871" name="Line 55"/>
            <p:cNvSpPr>
              <a:spLocks noChangeShapeType="1"/>
            </p:cNvSpPr>
            <p:nvPr/>
          </p:nvSpPr>
          <p:spPr bwMode="auto">
            <a:xfrm>
              <a:off x="2208" y="2160"/>
              <a:ext cx="118" cy="374"/>
            </a:xfrm>
            <a:prstGeom prst="line">
              <a:avLst/>
            </a:prstGeom>
            <a:noFill/>
            <a:ln w="28440" cap="sq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377"/>
              <a:endParaRPr lang="pt-BR">
                <a:solidFill>
                  <a:prstClr val="black"/>
                </a:solidFill>
                <a:latin typeface="Calibri"/>
                <a:sym typeface="Helvetica Neue"/>
              </a:endParaRPr>
            </a:p>
          </p:txBody>
        </p:sp>
        <p:sp>
          <p:nvSpPr>
            <p:cNvPr id="34872" name="Line 56"/>
            <p:cNvSpPr>
              <a:spLocks noChangeShapeType="1"/>
            </p:cNvSpPr>
            <p:nvPr/>
          </p:nvSpPr>
          <p:spPr bwMode="auto">
            <a:xfrm flipH="1">
              <a:off x="1862" y="2160"/>
              <a:ext cx="346" cy="38"/>
            </a:xfrm>
            <a:prstGeom prst="line">
              <a:avLst/>
            </a:prstGeom>
            <a:noFill/>
            <a:ln w="28440" cap="sq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377"/>
              <a:endParaRPr lang="pt-BR">
                <a:solidFill>
                  <a:prstClr val="black"/>
                </a:solidFill>
                <a:latin typeface="Calibri"/>
                <a:sym typeface="Helvetica Neue"/>
              </a:endParaRPr>
            </a:p>
          </p:txBody>
        </p:sp>
        <p:sp>
          <p:nvSpPr>
            <p:cNvPr id="34873" name="Line 57"/>
            <p:cNvSpPr>
              <a:spLocks noChangeShapeType="1"/>
            </p:cNvSpPr>
            <p:nvPr/>
          </p:nvSpPr>
          <p:spPr bwMode="auto">
            <a:xfrm flipH="1" flipV="1">
              <a:off x="1183" y="1767"/>
              <a:ext cx="1025" cy="386"/>
            </a:xfrm>
            <a:prstGeom prst="line">
              <a:avLst/>
            </a:prstGeom>
            <a:noFill/>
            <a:ln w="28440" cap="sq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377"/>
              <a:endParaRPr lang="pt-BR">
                <a:solidFill>
                  <a:prstClr val="black"/>
                </a:solidFill>
                <a:latin typeface="Calibri"/>
                <a:sym typeface="Helvetica Neue"/>
              </a:endParaRPr>
            </a:p>
          </p:txBody>
        </p:sp>
        <p:sp>
          <p:nvSpPr>
            <p:cNvPr id="34874" name="Line 58"/>
            <p:cNvSpPr>
              <a:spLocks noChangeShapeType="1"/>
            </p:cNvSpPr>
            <p:nvPr/>
          </p:nvSpPr>
          <p:spPr bwMode="auto">
            <a:xfrm flipH="1">
              <a:off x="2102" y="2153"/>
              <a:ext cx="106" cy="645"/>
            </a:xfrm>
            <a:prstGeom prst="line">
              <a:avLst/>
            </a:prstGeom>
            <a:noFill/>
            <a:ln w="28440" cap="sq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377"/>
              <a:endParaRPr lang="pt-BR">
                <a:solidFill>
                  <a:prstClr val="black"/>
                </a:solidFill>
                <a:latin typeface="Calibri"/>
                <a:sym typeface="Helvetica Neue"/>
              </a:endParaRPr>
            </a:p>
          </p:txBody>
        </p:sp>
        <p:sp>
          <p:nvSpPr>
            <p:cNvPr id="34875" name="Line 59"/>
            <p:cNvSpPr>
              <a:spLocks noChangeShapeType="1"/>
            </p:cNvSpPr>
            <p:nvPr/>
          </p:nvSpPr>
          <p:spPr bwMode="auto">
            <a:xfrm flipH="1">
              <a:off x="1487" y="2153"/>
              <a:ext cx="721" cy="502"/>
            </a:xfrm>
            <a:prstGeom prst="line">
              <a:avLst/>
            </a:prstGeom>
            <a:noFill/>
            <a:ln w="28440" cap="sq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pPr defTabSz="914377"/>
              <a:endParaRPr lang="pt-BR">
                <a:solidFill>
                  <a:prstClr val="black"/>
                </a:solidFill>
                <a:latin typeface="Calibri"/>
                <a:sym typeface="Helvetica Neue"/>
              </a:endParaRPr>
            </a:p>
          </p:txBody>
        </p:sp>
      </p:grpSp>
      <p:sp>
        <p:nvSpPr>
          <p:cNvPr id="61" name="Text Box 1"/>
          <p:cNvSpPr txBox="1">
            <a:spLocks noChangeArrowheads="1"/>
          </p:cNvSpPr>
          <p:nvPr/>
        </p:nvSpPr>
        <p:spPr bwMode="auto">
          <a:xfrm>
            <a:off x="4346794" y="952869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>
                <a:sym typeface="Helvetica Neue"/>
              </a:rPr>
              <a:t>Geoestadística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FB5BB50D-7256-DF99-2187-EF5EFD6B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148" y="2232052"/>
            <a:ext cx="4031852" cy="419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F9D1455-784A-DCCF-0FBD-AA3A49C4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44" y="2866210"/>
            <a:ext cx="5608875" cy="321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69D7A93C-F9DD-7ED1-46D8-1E390691A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23" y="1120574"/>
            <a:ext cx="654023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AR" sz="2800" dirty="0" err="1">
                <a:sym typeface="Helvetica Neue"/>
              </a:rPr>
              <a:t>Superfície</a:t>
            </a:r>
            <a:r>
              <a:rPr lang="es-AR" sz="2800" dirty="0">
                <a:sym typeface="Helvetica Neue"/>
              </a:rPr>
              <a:t> Interpolada por </a:t>
            </a:r>
            <a:r>
              <a:rPr lang="es-AR" sz="2800" dirty="0" err="1">
                <a:sym typeface="Helvetica Neue"/>
              </a:rPr>
              <a:t>Krigagem</a:t>
            </a:r>
            <a:endParaRPr lang="es-AR" sz="2800" dirty="0">
              <a:sym typeface="Helvetica Neue"/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433742A2-6213-D7EC-FB8E-079BC9FE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754" y="302629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>
                <a:sym typeface="Helvetica Neue"/>
              </a:rPr>
              <a:t>Geoestadística</a:t>
            </a:r>
          </a:p>
        </p:txBody>
      </p:sp>
    </p:spTree>
    <p:extLst>
      <p:ext uri="{BB962C8B-B14F-4D97-AF65-F5344CB8AC3E}">
        <p14:creationId xmlns:p14="http://schemas.microsoft.com/office/powerpoint/2010/main" val="2691453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B0E4F7F-2B1F-C8E6-062F-F6870983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626" y="2217412"/>
            <a:ext cx="4133374" cy="42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FFEC1A35-EA01-807D-A0E8-3ED19A4E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29" y="2089059"/>
            <a:ext cx="4232751" cy="440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CEFA003-87FD-398E-119E-407DC963A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401" y="1120574"/>
            <a:ext cx="952688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AR" sz="2800" dirty="0" err="1">
                <a:sym typeface="Helvetica Neue"/>
              </a:rPr>
              <a:t>Discretização</a:t>
            </a:r>
            <a:r>
              <a:rPr lang="es-AR" sz="2800" dirty="0">
                <a:sym typeface="Helvetica Neue"/>
              </a:rPr>
              <a:t> da </a:t>
            </a:r>
            <a:r>
              <a:rPr lang="es-AR" sz="2800" dirty="0" err="1">
                <a:sym typeface="Helvetica Neue"/>
              </a:rPr>
              <a:t>Superfície</a:t>
            </a:r>
            <a:r>
              <a:rPr lang="es-AR" sz="2800" dirty="0">
                <a:sym typeface="Helvetica Neue"/>
              </a:rPr>
              <a:t> Interpolada por </a:t>
            </a:r>
            <a:r>
              <a:rPr lang="es-AR" sz="2800" dirty="0" err="1">
                <a:sym typeface="Helvetica Neue"/>
              </a:rPr>
              <a:t>Krigagem</a:t>
            </a:r>
            <a:endParaRPr lang="es-AR" sz="2800" dirty="0">
              <a:sym typeface="Helvetica Neue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E35D760E-97FC-091A-086E-84880279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754" y="302629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>
                <a:sym typeface="Helvetica Neue"/>
              </a:rPr>
              <a:t>Geoestadística</a:t>
            </a:r>
          </a:p>
        </p:txBody>
      </p:sp>
    </p:spTree>
    <p:extLst>
      <p:ext uri="{BB962C8B-B14F-4D97-AF65-F5344CB8AC3E}">
        <p14:creationId xmlns:p14="http://schemas.microsoft.com/office/powerpoint/2010/main" val="169289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6E50D94-46BD-4405-1495-3CF4B8BC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7570" y="1839769"/>
            <a:ext cx="6040755" cy="476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C099A369-5D94-90AC-9968-76178E265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401" y="1120574"/>
            <a:ext cx="952688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AR" sz="2800" dirty="0" err="1">
                <a:sym typeface="Helvetica Neue"/>
              </a:rPr>
              <a:t>Discretização</a:t>
            </a:r>
            <a:r>
              <a:rPr lang="es-AR" sz="2800" dirty="0">
                <a:sym typeface="Helvetica Neue"/>
              </a:rPr>
              <a:t> da </a:t>
            </a:r>
            <a:r>
              <a:rPr lang="es-AR" sz="2800" dirty="0" err="1">
                <a:sym typeface="Helvetica Neue"/>
              </a:rPr>
              <a:t>Superfície</a:t>
            </a:r>
            <a:r>
              <a:rPr lang="es-AR" sz="2800" dirty="0">
                <a:sym typeface="Helvetica Neue"/>
              </a:rPr>
              <a:t> Interpolada por </a:t>
            </a:r>
            <a:r>
              <a:rPr lang="es-AR" sz="2800" dirty="0" err="1">
                <a:sym typeface="Helvetica Neue"/>
              </a:rPr>
              <a:t>Krigagem</a:t>
            </a:r>
            <a:endParaRPr lang="es-AR" sz="2800" dirty="0">
              <a:sym typeface="Helvetica Neue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711392A0-AF11-CD39-73C3-E371E0F40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754" y="302629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>
                <a:sym typeface="Helvetica Neue"/>
              </a:rPr>
              <a:t>Geoestadística</a:t>
            </a:r>
          </a:p>
        </p:txBody>
      </p:sp>
    </p:spTree>
    <p:extLst>
      <p:ext uri="{BB962C8B-B14F-4D97-AF65-F5344CB8AC3E}">
        <p14:creationId xmlns:p14="http://schemas.microsoft.com/office/powerpoint/2010/main" val="324357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C294D22A-68EA-4D0F-AD23-9E9C2221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83" y="2263530"/>
            <a:ext cx="4301181" cy="446595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7EFD8D8-3E8A-4034-9DA6-D0E5B4E8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784" y="2304528"/>
            <a:ext cx="4295499" cy="4437547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25C6ACA4-37A5-4C5D-8B3A-719D8F5E3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783" y="2284875"/>
            <a:ext cx="4301181" cy="4465956"/>
          </a:xfrm>
          <a:prstGeom prst="rect">
            <a:avLst/>
          </a:prstGeom>
        </p:spPr>
      </p:pic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39024" y="1700482"/>
            <a:ext cx="726639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>
                <a:sym typeface="Helvetica Neue"/>
              </a:rPr>
              <a:t>Planta de Valores Genéricos de Terrenos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81910E8-951A-44F2-849B-DF1F44C0BF97}"/>
              </a:ext>
            </a:extLst>
          </p:cNvPr>
          <p:cNvSpPr/>
          <p:nvPr/>
        </p:nvSpPr>
        <p:spPr>
          <a:xfrm>
            <a:off x="2993863" y="355967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6876A7F-18B3-4B65-8B03-C1716705E9BB}"/>
              </a:ext>
            </a:extLst>
          </p:cNvPr>
          <p:cNvSpPr/>
          <p:nvPr/>
        </p:nvSpPr>
        <p:spPr>
          <a:xfrm>
            <a:off x="4145991" y="306400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44D24CF-D97D-4AD9-8E44-2D5467F3923D}"/>
              </a:ext>
            </a:extLst>
          </p:cNvPr>
          <p:cNvSpPr/>
          <p:nvPr/>
        </p:nvSpPr>
        <p:spPr>
          <a:xfrm>
            <a:off x="5586151" y="28395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BCAD827-33A0-4B81-9418-7AE627BF1347}"/>
              </a:ext>
            </a:extLst>
          </p:cNvPr>
          <p:cNvSpPr/>
          <p:nvPr/>
        </p:nvSpPr>
        <p:spPr>
          <a:xfrm>
            <a:off x="5226111" y="413573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86D140F-6837-42BD-A9DD-8324C6FAF544}"/>
              </a:ext>
            </a:extLst>
          </p:cNvPr>
          <p:cNvSpPr/>
          <p:nvPr/>
        </p:nvSpPr>
        <p:spPr>
          <a:xfrm>
            <a:off x="3785951" y="478380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83B0C3E-9F95-4269-91DC-A555D468C303}"/>
              </a:ext>
            </a:extLst>
          </p:cNvPr>
          <p:cNvSpPr/>
          <p:nvPr/>
        </p:nvSpPr>
        <p:spPr>
          <a:xfrm>
            <a:off x="6018199" y="493620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956696D-8896-41B1-B938-E76195D8191F}"/>
              </a:ext>
            </a:extLst>
          </p:cNvPr>
          <p:cNvSpPr/>
          <p:nvPr/>
        </p:nvSpPr>
        <p:spPr>
          <a:xfrm>
            <a:off x="2777839" y="550388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2F1D64B-8BE6-4407-B59A-2AB6E77D4D15}"/>
              </a:ext>
            </a:extLst>
          </p:cNvPr>
          <p:cNvSpPr/>
          <p:nvPr/>
        </p:nvSpPr>
        <p:spPr>
          <a:xfrm>
            <a:off x="5010087" y="586392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09FB4F-BB78-4F7A-A4AD-4A7C15148273}"/>
              </a:ext>
            </a:extLst>
          </p:cNvPr>
          <p:cNvSpPr txBox="1"/>
          <p:nvPr/>
        </p:nvSpPr>
        <p:spPr>
          <a:xfrm>
            <a:off x="3800462" y="2688732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 err="1">
                <a:solidFill>
                  <a:prstClr val="black"/>
                </a:solidFill>
                <a:latin typeface="Calibri"/>
                <a:sym typeface="Helvetica Neue"/>
              </a:rPr>
              <a:t>Zx</a:t>
            </a:r>
            <a:r>
              <a:rPr lang="pt-BR" sz="2000" baseline="-25000" dirty="0" err="1">
                <a:solidFill>
                  <a:prstClr val="black"/>
                </a:solidFill>
                <a:latin typeface="Calibri"/>
                <a:sym typeface="Helvetica Neue"/>
              </a:rPr>
              <a:t>i</a:t>
            </a:r>
            <a:endParaRPr lang="pt-BR" sz="2000" baseline="-25000" dirty="0">
              <a:solidFill>
                <a:prstClr val="black"/>
              </a:solidFill>
              <a:latin typeface="Calibri"/>
              <a:sym typeface="Helvetica Neu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425AC5-B50C-4237-80DC-A3C1EE336498}"/>
              </a:ext>
            </a:extLst>
          </p:cNvPr>
          <p:cNvSpPr txBox="1"/>
          <p:nvPr/>
        </p:nvSpPr>
        <p:spPr>
          <a:xfrm>
            <a:off x="7176120" y="4067957"/>
            <a:ext cx="332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800" dirty="0" err="1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Zx</a:t>
            </a:r>
            <a:r>
              <a:rPr lang="pt-BR" sz="2800" baseline="-25000" dirty="0" err="1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8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= Preço do m</a:t>
            </a:r>
            <a:r>
              <a:rPr lang="pt-BR" sz="2800" baseline="30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2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ABDC4A4A-D446-47BF-B91E-64A5666BA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794" y="941546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 err="1">
                <a:sym typeface="Helvetica Neue"/>
              </a:rPr>
              <a:t>Geoestatística</a:t>
            </a:r>
            <a:endParaRPr lang="es-BO" sz="36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40753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5BA2E5E-1156-72D3-718D-87561136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34877"/>
            <a:ext cx="9044281" cy="5075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6D92CB8F-6882-8EDA-894A-67C33866A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633" y="1034849"/>
            <a:ext cx="6122423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AR" sz="2800" dirty="0" err="1">
                <a:sym typeface="Helvetica Neue"/>
              </a:rPr>
              <a:t>Visualização</a:t>
            </a:r>
            <a:r>
              <a:rPr lang="es-AR" sz="2800" dirty="0">
                <a:sym typeface="Helvetica Neue"/>
              </a:rPr>
              <a:t> 3D da PVG - </a:t>
            </a:r>
            <a:r>
              <a:rPr lang="es-AR" sz="2800" dirty="0" err="1">
                <a:sym typeface="Helvetica Neue"/>
              </a:rPr>
              <a:t>Quadras</a:t>
            </a:r>
            <a:endParaRPr lang="es-AR" sz="2800" dirty="0">
              <a:sym typeface="Helvetica Neue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A0992AA-A450-EDEB-486C-292D7F28F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754" y="216904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>
                <a:sym typeface="Helvetica Neue"/>
              </a:rPr>
              <a:t>Geoestadística</a:t>
            </a:r>
          </a:p>
        </p:txBody>
      </p:sp>
    </p:spTree>
    <p:extLst>
      <p:ext uri="{BB962C8B-B14F-4D97-AF65-F5344CB8AC3E}">
        <p14:creationId xmlns:p14="http://schemas.microsoft.com/office/powerpoint/2010/main" val="1692040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A0C65E5-0F64-E9B4-EBFE-FC8025E6B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459" y="4608516"/>
            <a:ext cx="5824328" cy="17565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Everton da Silva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Engenheiro Agrimensor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Professor da Universidade Federal de Santa Catarina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Departamento de Geociências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Centro de Filosofia e Ciências Humanas – CFH</a:t>
            </a:r>
          </a:p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dirty="0">
                <a:solidFill>
                  <a:srgbClr val="000000"/>
                </a:solidFill>
                <a:latin typeface="Arial" charset="0"/>
              </a:rPr>
              <a:t>everton.silva@ufsc.br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45FA9F2-616D-B1C7-DF7D-E98B6EB6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061" y="2971803"/>
            <a:ext cx="9144000" cy="190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pt-BR" sz="3600" b="1">
                <a:solidFill>
                  <a:srgbClr val="1D5642"/>
                </a:solidFill>
                <a:latin typeface="Arial" charset="0"/>
              </a:rPr>
              <a:t>Contacto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D6201B8-9CB5-4713-DFDB-9C193C79CACE}"/>
              </a:ext>
            </a:extLst>
          </p:cNvPr>
          <p:cNvSpPr/>
          <p:nvPr/>
        </p:nvSpPr>
        <p:spPr>
          <a:xfrm>
            <a:off x="4306881" y="1486043"/>
            <a:ext cx="40305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8020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C294D22A-68EA-4D0F-AD23-9E9C2221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290690"/>
            <a:ext cx="4301181" cy="446595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7EFD8D8-3E8A-4034-9DA6-D0E5B4E8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404" y="2384272"/>
            <a:ext cx="4295499" cy="4437547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B81910E8-951A-44F2-849B-DF1F44C0BF97}"/>
              </a:ext>
            </a:extLst>
          </p:cNvPr>
          <p:cNvSpPr/>
          <p:nvPr/>
        </p:nvSpPr>
        <p:spPr>
          <a:xfrm>
            <a:off x="2423592" y="358683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6876A7F-18B3-4B65-8B03-C1716705E9BB}"/>
              </a:ext>
            </a:extLst>
          </p:cNvPr>
          <p:cNvSpPr/>
          <p:nvPr/>
        </p:nvSpPr>
        <p:spPr>
          <a:xfrm>
            <a:off x="3575720" y="309116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44D24CF-D97D-4AD9-8E44-2D5467F3923D}"/>
              </a:ext>
            </a:extLst>
          </p:cNvPr>
          <p:cNvSpPr/>
          <p:nvPr/>
        </p:nvSpPr>
        <p:spPr>
          <a:xfrm>
            <a:off x="5015880" y="286675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BCAD827-33A0-4B81-9418-7AE627BF1347}"/>
              </a:ext>
            </a:extLst>
          </p:cNvPr>
          <p:cNvSpPr/>
          <p:nvPr/>
        </p:nvSpPr>
        <p:spPr>
          <a:xfrm>
            <a:off x="4655840" y="41628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86D140F-6837-42BD-A9DD-8324C6FAF544}"/>
              </a:ext>
            </a:extLst>
          </p:cNvPr>
          <p:cNvSpPr/>
          <p:nvPr/>
        </p:nvSpPr>
        <p:spPr>
          <a:xfrm>
            <a:off x="3215680" y="481096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83B0C3E-9F95-4269-91DC-A555D468C303}"/>
              </a:ext>
            </a:extLst>
          </p:cNvPr>
          <p:cNvSpPr/>
          <p:nvPr/>
        </p:nvSpPr>
        <p:spPr>
          <a:xfrm>
            <a:off x="5432837" y="492314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 sz="1600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956696D-8896-41B1-B938-E76195D8191F}"/>
              </a:ext>
            </a:extLst>
          </p:cNvPr>
          <p:cNvSpPr/>
          <p:nvPr/>
        </p:nvSpPr>
        <p:spPr>
          <a:xfrm>
            <a:off x="2207568" y="553104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2F1D64B-8BE6-4407-B59A-2AB6E77D4D15}"/>
              </a:ext>
            </a:extLst>
          </p:cNvPr>
          <p:cNvSpPr/>
          <p:nvPr/>
        </p:nvSpPr>
        <p:spPr>
          <a:xfrm>
            <a:off x="4439816" y="589108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F21FDFB-B28A-40C1-8117-D4DDEC9F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410" y="2619706"/>
            <a:ext cx="5537077" cy="504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s-ES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(h) = (1/2n).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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{z(x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)– 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+ h)}</a:t>
            </a:r>
            <a:r>
              <a:rPr lang="pt-BR" sz="2667" b="1" baseline="30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2</a:t>
            </a:r>
            <a:r>
              <a:rPr lang="pt-BR" sz="2667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59381C-53ED-4CE3-BC13-0B14710844B5}"/>
              </a:ext>
            </a:extLst>
          </p:cNvPr>
          <p:cNvSpPr txBox="1"/>
          <p:nvPr/>
        </p:nvSpPr>
        <p:spPr>
          <a:xfrm>
            <a:off x="7820891" y="3246432"/>
            <a:ext cx="121565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= h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C1462A-E424-4D47-BC91-D47B3EBE6EE8}"/>
              </a:ext>
            </a:extLst>
          </p:cNvPr>
          <p:cNvSpPr txBox="1"/>
          <p:nvPr/>
        </p:nvSpPr>
        <p:spPr>
          <a:xfrm>
            <a:off x="6933089" y="3907577"/>
            <a:ext cx="164205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200m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6BFC68-D9F9-430A-8175-AC5B2CC28C9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575142" y="4117859"/>
            <a:ext cx="590195" cy="2055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EBCA131-69A9-46F4-9E52-24C096BF0A97}"/>
              </a:ext>
            </a:extLst>
          </p:cNvPr>
          <p:cNvCxnSpPr>
            <a:cxnSpLocks/>
          </p:cNvCxnSpPr>
          <p:nvPr/>
        </p:nvCxnSpPr>
        <p:spPr>
          <a:xfrm flipV="1">
            <a:off x="2596333" y="3182825"/>
            <a:ext cx="907380" cy="4400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12B5EB1-C3AD-4FB8-B549-E0D95C92FB05}"/>
              </a:ext>
            </a:extLst>
          </p:cNvPr>
          <p:cNvCxnSpPr>
            <a:cxnSpLocks/>
          </p:cNvCxnSpPr>
          <p:nvPr/>
        </p:nvCxnSpPr>
        <p:spPr>
          <a:xfrm flipV="1">
            <a:off x="2329941" y="4902632"/>
            <a:ext cx="885739" cy="6284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931BBA7B-05A9-4456-A44A-DB7593C46C24}"/>
              </a:ext>
            </a:extLst>
          </p:cNvPr>
          <p:cNvCxnSpPr>
            <a:cxnSpLocks/>
          </p:cNvCxnSpPr>
          <p:nvPr/>
        </p:nvCxnSpPr>
        <p:spPr>
          <a:xfrm>
            <a:off x="4768317" y="4287262"/>
            <a:ext cx="607604" cy="6564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9C39678-EC7A-444D-8B37-9AF87E2FE120}"/>
              </a:ext>
            </a:extLst>
          </p:cNvPr>
          <p:cNvCxnSpPr>
            <a:cxnSpLocks/>
          </p:cNvCxnSpPr>
          <p:nvPr/>
        </p:nvCxnSpPr>
        <p:spPr>
          <a:xfrm flipV="1">
            <a:off x="3723888" y="2938761"/>
            <a:ext cx="1261067" cy="13584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DED679E8-EF95-4653-86AB-C0C2DCFDE54A}"/>
              </a:ext>
            </a:extLst>
          </p:cNvPr>
          <p:cNvCxnSpPr>
            <a:cxnSpLocks/>
          </p:cNvCxnSpPr>
          <p:nvPr/>
        </p:nvCxnSpPr>
        <p:spPr>
          <a:xfrm flipH="1">
            <a:off x="4542505" y="5054299"/>
            <a:ext cx="884903" cy="7964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D1FDCD1-CA03-42AF-A7BF-FCE604E32710}"/>
              </a:ext>
            </a:extLst>
          </p:cNvPr>
          <p:cNvSpPr/>
          <p:nvPr/>
        </p:nvSpPr>
        <p:spPr>
          <a:xfrm>
            <a:off x="9237756" y="3806796"/>
            <a:ext cx="121539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2667" b="1" dirty="0">
                <a:solidFill>
                  <a:srgbClr val="FF0000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srgbClr val="FF0000"/>
                </a:solidFill>
                <a:latin typeface="News Gothic MT" panose="020B0504020203020204" pitchFamily="34" charset="0"/>
                <a:sym typeface="Helvetica Neue"/>
              </a:rPr>
              <a:t>(200)</a:t>
            </a:r>
            <a:endParaRPr lang="pt-BR" sz="2667" dirty="0">
              <a:solidFill>
                <a:srgbClr val="FF0000"/>
              </a:solidFill>
              <a:latin typeface="News Gothic MT" panose="020B0504020203020204" pitchFamily="34" charset="0"/>
              <a:sym typeface="Helvetica Neue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BCE3ABE5-4CA7-4E11-BC95-50D07B74D6C8}"/>
              </a:ext>
            </a:extLst>
          </p:cNvPr>
          <p:cNvCxnSpPr>
            <a:cxnSpLocks/>
          </p:cNvCxnSpPr>
          <p:nvPr/>
        </p:nvCxnSpPr>
        <p:spPr>
          <a:xfrm flipH="1">
            <a:off x="4727848" y="3074604"/>
            <a:ext cx="257107" cy="10244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EEA61A1-027B-4DB5-8971-7E6E62D723C1}"/>
              </a:ext>
            </a:extLst>
          </p:cNvPr>
          <p:cNvSpPr txBox="1"/>
          <p:nvPr/>
        </p:nvSpPr>
        <p:spPr>
          <a:xfrm>
            <a:off x="6404772" y="5737395"/>
            <a:ext cx="43064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srgbClr val="FF0000"/>
                </a:solidFill>
                <a:latin typeface="News Gothic MT" panose="020B0504020203020204" pitchFamily="34" charset="0"/>
                <a:sym typeface="Helvetica Neue"/>
              </a:rPr>
              <a:t>Vetores entre 100 e 300 metros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50BBAE4D-1F79-43E3-8D82-46D1FF4FEE7C}"/>
              </a:ext>
            </a:extLst>
          </p:cNvPr>
          <p:cNvSpPr txBox="1"/>
          <p:nvPr/>
        </p:nvSpPr>
        <p:spPr>
          <a:xfrm>
            <a:off x="7171354" y="5146787"/>
            <a:ext cx="258731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Tolerância de 50%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F74FC78-3466-4BE9-B717-C391AE3BA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959" y="1700482"/>
            <a:ext cx="916210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DBD262B-CB24-4971-8C98-05C12FA1F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794" y="941546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 err="1">
                <a:sym typeface="Helvetica Neue"/>
              </a:rPr>
              <a:t>Geoestatística</a:t>
            </a:r>
            <a:endParaRPr lang="es-BO" sz="36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2999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628707" y="816907"/>
            <a:ext cx="916210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DC4811F-C971-479F-A87E-EB53AB173D5A}"/>
              </a:ext>
            </a:extLst>
          </p:cNvPr>
          <p:cNvCxnSpPr>
            <a:cxnSpLocks/>
          </p:cNvCxnSpPr>
          <p:nvPr/>
        </p:nvCxnSpPr>
        <p:spPr>
          <a:xfrm>
            <a:off x="2495600" y="6340985"/>
            <a:ext cx="78488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CA7B719-13B9-4504-8694-C2737CF09478}"/>
              </a:ext>
            </a:extLst>
          </p:cNvPr>
          <p:cNvCxnSpPr>
            <a:cxnSpLocks/>
          </p:cNvCxnSpPr>
          <p:nvPr/>
        </p:nvCxnSpPr>
        <p:spPr>
          <a:xfrm flipV="1">
            <a:off x="2495600" y="1450809"/>
            <a:ext cx="0" cy="4890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CA056099-ADCC-4F2F-8766-5CB098E975DC}"/>
              </a:ext>
            </a:extLst>
          </p:cNvPr>
          <p:cNvSpPr/>
          <p:nvPr/>
        </p:nvSpPr>
        <p:spPr>
          <a:xfrm>
            <a:off x="1775520" y="1340713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3000" b="1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2800" b="1" dirty="0">
                <a:solidFill>
                  <a:prstClr val="black"/>
                </a:solidFill>
                <a:latin typeface="Calibri"/>
                <a:sym typeface="Helvetica Neue"/>
              </a:rPr>
              <a:t>(h)</a:t>
            </a:r>
            <a:endParaRPr lang="pt-BR" sz="2800" dirty="0">
              <a:solidFill>
                <a:prstClr val="black"/>
              </a:solidFill>
              <a:latin typeface="Calibri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B7B679-D5F3-43B0-9D19-61BEB9C210B3}"/>
              </a:ext>
            </a:extLst>
          </p:cNvPr>
          <p:cNvSpPr txBox="1"/>
          <p:nvPr/>
        </p:nvSpPr>
        <p:spPr>
          <a:xfrm>
            <a:off x="9671274" y="6429955"/>
            <a:ext cx="102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LAG (m)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B824767-283C-4AF1-8F7F-E30E0E48B993}"/>
              </a:ext>
            </a:extLst>
          </p:cNvPr>
          <p:cNvCxnSpPr/>
          <p:nvPr/>
        </p:nvCxnSpPr>
        <p:spPr>
          <a:xfrm>
            <a:off x="3746731" y="634098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31A7069-C259-498D-95D4-9382D942A420}"/>
              </a:ext>
            </a:extLst>
          </p:cNvPr>
          <p:cNvSpPr txBox="1"/>
          <p:nvPr/>
        </p:nvSpPr>
        <p:spPr>
          <a:xfrm>
            <a:off x="3433572" y="641299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200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6B897BE-0D12-4525-8ED7-1FA76B90E8A3}"/>
              </a:ext>
            </a:extLst>
          </p:cNvPr>
          <p:cNvCxnSpPr/>
          <p:nvPr/>
        </p:nvCxnSpPr>
        <p:spPr>
          <a:xfrm>
            <a:off x="5042875" y="634098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BA2B27A-11EE-4AD0-8D10-1FA6865FFF40}"/>
              </a:ext>
            </a:extLst>
          </p:cNvPr>
          <p:cNvSpPr txBox="1"/>
          <p:nvPr/>
        </p:nvSpPr>
        <p:spPr>
          <a:xfrm>
            <a:off x="4729716" y="641299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400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FF69FA6-BA00-4880-B65A-99A512169C99}"/>
              </a:ext>
            </a:extLst>
          </p:cNvPr>
          <p:cNvCxnSpPr/>
          <p:nvPr/>
        </p:nvCxnSpPr>
        <p:spPr>
          <a:xfrm>
            <a:off x="6337151" y="634098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C1B1264-E064-46DA-B215-26835AB2FA15}"/>
              </a:ext>
            </a:extLst>
          </p:cNvPr>
          <p:cNvSpPr txBox="1"/>
          <p:nvPr/>
        </p:nvSpPr>
        <p:spPr>
          <a:xfrm>
            <a:off x="6023992" y="641299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600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C08BCAE-E2B9-4AE1-8149-8D6A6873AF90}"/>
              </a:ext>
            </a:extLst>
          </p:cNvPr>
          <p:cNvCxnSpPr/>
          <p:nvPr/>
        </p:nvCxnSpPr>
        <p:spPr>
          <a:xfrm>
            <a:off x="7635163" y="634098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A01BA8-B5C9-4710-ADB2-3FB11C131203}"/>
              </a:ext>
            </a:extLst>
          </p:cNvPr>
          <p:cNvSpPr txBox="1"/>
          <p:nvPr/>
        </p:nvSpPr>
        <p:spPr>
          <a:xfrm>
            <a:off x="7322004" y="641299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800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515F886-2723-4997-A31E-74DCC2762CE7}"/>
              </a:ext>
            </a:extLst>
          </p:cNvPr>
          <p:cNvCxnSpPr/>
          <p:nvPr/>
        </p:nvCxnSpPr>
        <p:spPr>
          <a:xfrm>
            <a:off x="8859299" y="6340985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B2CF3A7-166E-4FDC-BBE8-34B46AD31B05}"/>
              </a:ext>
            </a:extLst>
          </p:cNvPr>
          <p:cNvSpPr txBox="1"/>
          <p:nvPr/>
        </p:nvSpPr>
        <p:spPr>
          <a:xfrm>
            <a:off x="8546141" y="6412993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1000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6D1ACF5-6F16-454F-AE48-94A6BA54C378}"/>
              </a:ext>
            </a:extLst>
          </p:cNvPr>
          <p:cNvCxnSpPr>
            <a:cxnSpLocks/>
          </p:cNvCxnSpPr>
          <p:nvPr/>
        </p:nvCxnSpPr>
        <p:spPr>
          <a:xfrm flipV="1">
            <a:off x="3749233" y="4759991"/>
            <a:ext cx="0" cy="15841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1491B39-8DF5-46B8-9A87-3BD3624B00C0}"/>
              </a:ext>
            </a:extLst>
          </p:cNvPr>
          <p:cNvCxnSpPr>
            <a:cxnSpLocks/>
          </p:cNvCxnSpPr>
          <p:nvPr/>
        </p:nvCxnSpPr>
        <p:spPr>
          <a:xfrm flipH="1" flipV="1">
            <a:off x="2495600" y="4759991"/>
            <a:ext cx="1253440" cy="88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0035F1B-8BBC-4EA4-98E8-D9E4151CE7A3}"/>
              </a:ext>
            </a:extLst>
          </p:cNvPr>
          <p:cNvSpPr/>
          <p:nvPr/>
        </p:nvSpPr>
        <p:spPr>
          <a:xfrm>
            <a:off x="3695269" y="4718090"/>
            <a:ext cx="89331" cy="977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C6E6747-9F49-423A-8D17-CEC173338090}"/>
              </a:ext>
            </a:extLst>
          </p:cNvPr>
          <p:cNvSpPr/>
          <p:nvPr/>
        </p:nvSpPr>
        <p:spPr>
          <a:xfrm>
            <a:off x="1775520" y="4575326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FF0000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FF0000"/>
                </a:solidFill>
                <a:latin typeface="Calibri"/>
                <a:sym typeface="Helvetica Neue"/>
              </a:rPr>
              <a:t> (200)</a:t>
            </a:r>
            <a:endParaRPr lang="pt-BR" sz="1600" dirty="0">
              <a:solidFill>
                <a:srgbClr val="FF0000"/>
              </a:solidFill>
              <a:latin typeface="Calibri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28121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C294D22A-68EA-4D0F-AD23-9E9C2221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211973"/>
            <a:ext cx="4301181" cy="446595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7EFD8D8-3E8A-4034-9DA6-D0E5B4E8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3" y="2264379"/>
            <a:ext cx="4295499" cy="4437547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B81910E8-951A-44F2-849B-DF1F44C0BF97}"/>
              </a:ext>
            </a:extLst>
          </p:cNvPr>
          <p:cNvSpPr/>
          <p:nvPr/>
        </p:nvSpPr>
        <p:spPr>
          <a:xfrm>
            <a:off x="2423592" y="35081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6876A7F-18B3-4B65-8B03-C1716705E9BB}"/>
              </a:ext>
            </a:extLst>
          </p:cNvPr>
          <p:cNvSpPr/>
          <p:nvPr/>
        </p:nvSpPr>
        <p:spPr>
          <a:xfrm>
            <a:off x="3575720" y="30124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44D24CF-D97D-4AD9-8E44-2D5467F3923D}"/>
              </a:ext>
            </a:extLst>
          </p:cNvPr>
          <p:cNvSpPr/>
          <p:nvPr/>
        </p:nvSpPr>
        <p:spPr>
          <a:xfrm>
            <a:off x="5015880" y="27880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BCAD827-33A0-4B81-9418-7AE627BF1347}"/>
              </a:ext>
            </a:extLst>
          </p:cNvPr>
          <p:cNvSpPr/>
          <p:nvPr/>
        </p:nvSpPr>
        <p:spPr>
          <a:xfrm>
            <a:off x="4655840" y="408418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86D140F-6837-42BD-A9DD-8324C6FAF544}"/>
              </a:ext>
            </a:extLst>
          </p:cNvPr>
          <p:cNvSpPr/>
          <p:nvPr/>
        </p:nvSpPr>
        <p:spPr>
          <a:xfrm>
            <a:off x="3215680" y="473225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83B0C3E-9F95-4269-91DC-A555D468C303}"/>
              </a:ext>
            </a:extLst>
          </p:cNvPr>
          <p:cNvSpPr/>
          <p:nvPr/>
        </p:nvSpPr>
        <p:spPr>
          <a:xfrm>
            <a:off x="5457157" y="48776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 sz="1600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956696D-8896-41B1-B938-E76195D8191F}"/>
              </a:ext>
            </a:extLst>
          </p:cNvPr>
          <p:cNvSpPr/>
          <p:nvPr/>
        </p:nvSpPr>
        <p:spPr>
          <a:xfrm>
            <a:off x="2207568" y="545233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2F1D64B-8BE6-4407-B59A-2AB6E77D4D15}"/>
              </a:ext>
            </a:extLst>
          </p:cNvPr>
          <p:cNvSpPr/>
          <p:nvPr/>
        </p:nvSpPr>
        <p:spPr>
          <a:xfrm>
            <a:off x="4439816" y="581237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F21FDFB-B28A-40C1-8117-D4DDEC9F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509" y="2654306"/>
            <a:ext cx="5586239" cy="504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s-ES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(h) = (1/2n).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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{z(x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)– 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+ h)}</a:t>
            </a:r>
            <a:r>
              <a:rPr lang="pt-BR" sz="2667" b="1" baseline="30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2</a:t>
            </a:r>
            <a:r>
              <a:rPr lang="pt-BR" sz="2667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59381C-53ED-4CE3-BC13-0B14710844B5}"/>
              </a:ext>
            </a:extLst>
          </p:cNvPr>
          <p:cNvSpPr txBox="1"/>
          <p:nvPr/>
        </p:nvSpPr>
        <p:spPr>
          <a:xfrm>
            <a:off x="8024991" y="3281032"/>
            <a:ext cx="121565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= h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C1462A-E424-4D47-BC91-D47B3EBE6EE8}"/>
              </a:ext>
            </a:extLst>
          </p:cNvPr>
          <p:cNvSpPr txBox="1"/>
          <p:nvPr/>
        </p:nvSpPr>
        <p:spPr>
          <a:xfrm>
            <a:off x="7137189" y="3942176"/>
            <a:ext cx="164205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400m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6BFC68-D9F9-430A-8175-AC5B2CC28C9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779242" y="4152458"/>
            <a:ext cx="590195" cy="20553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D1FDCD1-CA03-42AF-A7BF-FCE604E32710}"/>
              </a:ext>
            </a:extLst>
          </p:cNvPr>
          <p:cNvSpPr/>
          <p:nvPr/>
        </p:nvSpPr>
        <p:spPr>
          <a:xfrm>
            <a:off x="9441856" y="3841396"/>
            <a:ext cx="1215397" cy="502766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wrap="none">
            <a:spAutoFit/>
          </a:bodyPr>
          <a:lstStyle/>
          <a:p>
            <a:pPr defTabSz="914377"/>
            <a:r>
              <a:rPr lang="es-ES" sz="2667" b="1" dirty="0">
                <a:solidFill>
                  <a:srgbClr val="1F497D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srgbClr val="1F497D"/>
                </a:solidFill>
                <a:latin typeface="News Gothic MT" panose="020B0504020203020204" pitchFamily="34" charset="0"/>
                <a:sym typeface="Helvetica Neue"/>
              </a:rPr>
              <a:t>(400)</a:t>
            </a:r>
            <a:endParaRPr lang="pt-BR" sz="2667" dirty="0">
              <a:solidFill>
                <a:srgbClr val="1F497D"/>
              </a:solidFill>
              <a:latin typeface="News Gothic MT" panose="020B0504020203020204" pitchFamily="34" charset="0"/>
              <a:sym typeface="Helvetica Neue"/>
            </a:endParaRP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7B26AB7-CFAD-4518-AE43-53690C760674}"/>
              </a:ext>
            </a:extLst>
          </p:cNvPr>
          <p:cNvCxnSpPr>
            <a:cxnSpLocks/>
          </p:cNvCxnSpPr>
          <p:nvPr/>
        </p:nvCxnSpPr>
        <p:spPr>
          <a:xfrm>
            <a:off x="2495600" y="3633532"/>
            <a:ext cx="720080" cy="1079067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521149C-B7CE-41C1-B857-54AFB7133119}"/>
              </a:ext>
            </a:extLst>
          </p:cNvPr>
          <p:cNvCxnSpPr>
            <a:cxnSpLocks/>
          </p:cNvCxnSpPr>
          <p:nvPr/>
        </p:nvCxnSpPr>
        <p:spPr>
          <a:xfrm>
            <a:off x="3626227" y="3129479"/>
            <a:ext cx="978616" cy="890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BA70359-6CCD-4637-A5F9-E255DAC0D49C}"/>
              </a:ext>
            </a:extLst>
          </p:cNvPr>
          <p:cNvCxnSpPr>
            <a:cxnSpLocks/>
          </p:cNvCxnSpPr>
          <p:nvPr/>
        </p:nvCxnSpPr>
        <p:spPr>
          <a:xfrm flipV="1">
            <a:off x="3345746" y="4153940"/>
            <a:ext cx="1259097" cy="538749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DFC4F40E-AE98-4807-89DA-C2A836309D8D}"/>
              </a:ext>
            </a:extLst>
          </p:cNvPr>
          <p:cNvCxnSpPr>
            <a:cxnSpLocks/>
          </p:cNvCxnSpPr>
          <p:nvPr/>
        </p:nvCxnSpPr>
        <p:spPr>
          <a:xfrm flipH="1">
            <a:off x="2226375" y="3663799"/>
            <a:ext cx="209435" cy="1709988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32DC4E6-5ABB-4C01-8497-A73D458F388B}"/>
              </a:ext>
            </a:extLst>
          </p:cNvPr>
          <p:cNvCxnSpPr>
            <a:cxnSpLocks/>
          </p:cNvCxnSpPr>
          <p:nvPr/>
        </p:nvCxnSpPr>
        <p:spPr>
          <a:xfrm>
            <a:off x="3308837" y="4844271"/>
            <a:ext cx="1045585" cy="927723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90B38E4-5C6F-4276-91CC-338C1978DE70}"/>
              </a:ext>
            </a:extLst>
          </p:cNvPr>
          <p:cNvCxnSpPr>
            <a:cxnSpLocks/>
          </p:cNvCxnSpPr>
          <p:nvPr/>
        </p:nvCxnSpPr>
        <p:spPr>
          <a:xfrm flipH="1">
            <a:off x="4484485" y="4229297"/>
            <a:ext cx="202923" cy="1440787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6846F20-E5EF-4A2C-B7FC-B1DCFDDD19E6}"/>
              </a:ext>
            </a:extLst>
          </p:cNvPr>
          <p:cNvCxnSpPr>
            <a:cxnSpLocks/>
          </p:cNvCxnSpPr>
          <p:nvPr/>
        </p:nvCxnSpPr>
        <p:spPr>
          <a:xfrm flipH="1">
            <a:off x="3263180" y="3156781"/>
            <a:ext cx="312541" cy="1535908"/>
          </a:xfrm>
          <a:prstGeom prst="straightConnector1">
            <a:avLst/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D01A7CD-943A-4A54-BCD6-77C8E2C56FD8}"/>
              </a:ext>
            </a:extLst>
          </p:cNvPr>
          <p:cNvSpPr txBox="1"/>
          <p:nvPr/>
        </p:nvSpPr>
        <p:spPr>
          <a:xfrm>
            <a:off x="6608872" y="5771993"/>
            <a:ext cx="43064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srgbClr val="1F497D"/>
                </a:solidFill>
                <a:latin typeface="News Gothic MT" panose="020B0504020203020204" pitchFamily="34" charset="0"/>
                <a:sym typeface="Helvetica Neue"/>
              </a:rPr>
              <a:t>Vetores entre 300 e 500 metros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561C89F-BBF6-42ED-A8D6-FDF2FC063B91}"/>
              </a:ext>
            </a:extLst>
          </p:cNvPr>
          <p:cNvSpPr txBox="1"/>
          <p:nvPr/>
        </p:nvSpPr>
        <p:spPr>
          <a:xfrm>
            <a:off x="7375454" y="5181385"/>
            <a:ext cx="258731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Tolerância de 50%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3195B03-2211-42F5-940F-1EC92265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960" y="1700482"/>
            <a:ext cx="91621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8DBB5D25-C562-4718-B902-7EFF8AAD7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794" y="941546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 err="1">
                <a:sym typeface="Helvetica Neue"/>
              </a:rPr>
              <a:t>Geoestatística</a:t>
            </a:r>
            <a:endParaRPr lang="es-BO" sz="36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2194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44455" y="798619"/>
            <a:ext cx="916210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DC4811F-C971-479F-A87E-EB53AB173D5A}"/>
              </a:ext>
            </a:extLst>
          </p:cNvPr>
          <p:cNvCxnSpPr>
            <a:cxnSpLocks/>
          </p:cNvCxnSpPr>
          <p:nvPr/>
        </p:nvCxnSpPr>
        <p:spPr>
          <a:xfrm>
            <a:off x="2495600" y="6344187"/>
            <a:ext cx="78488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CA7B719-13B9-4504-8694-C2737CF09478}"/>
              </a:ext>
            </a:extLst>
          </p:cNvPr>
          <p:cNvCxnSpPr>
            <a:cxnSpLocks/>
          </p:cNvCxnSpPr>
          <p:nvPr/>
        </p:nvCxnSpPr>
        <p:spPr>
          <a:xfrm flipV="1">
            <a:off x="2495600" y="1454011"/>
            <a:ext cx="0" cy="4890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CA056099-ADCC-4F2F-8766-5CB098E975DC}"/>
              </a:ext>
            </a:extLst>
          </p:cNvPr>
          <p:cNvSpPr/>
          <p:nvPr/>
        </p:nvSpPr>
        <p:spPr>
          <a:xfrm>
            <a:off x="1771248" y="1269487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3000" b="1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2800" b="1" dirty="0">
                <a:solidFill>
                  <a:prstClr val="black"/>
                </a:solidFill>
                <a:latin typeface="Calibri"/>
                <a:sym typeface="Helvetica Neue"/>
              </a:rPr>
              <a:t>(h)</a:t>
            </a:r>
            <a:endParaRPr lang="pt-BR" sz="2800" dirty="0">
              <a:solidFill>
                <a:prstClr val="black"/>
              </a:solidFill>
              <a:latin typeface="Calibri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B7B679-D5F3-43B0-9D19-61BEB9C210B3}"/>
              </a:ext>
            </a:extLst>
          </p:cNvPr>
          <p:cNvSpPr txBox="1"/>
          <p:nvPr/>
        </p:nvSpPr>
        <p:spPr>
          <a:xfrm>
            <a:off x="9671274" y="6433156"/>
            <a:ext cx="102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LAG (m)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B824767-283C-4AF1-8F7F-E30E0E48B993}"/>
              </a:ext>
            </a:extLst>
          </p:cNvPr>
          <p:cNvCxnSpPr/>
          <p:nvPr/>
        </p:nvCxnSpPr>
        <p:spPr>
          <a:xfrm>
            <a:off x="3746731" y="6344187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31A7069-C259-498D-95D4-9382D942A420}"/>
              </a:ext>
            </a:extLst>
          </p:cNvPr>
          <p:cNvSpPr txBox="1"/>
          <p:nvPr/>
        </p:nvSpPr>
        <p:spPr>
          <a:xfrm>
            <a:off x="3433572" y="64161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200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6B897BE-0D12-4525-8ED7-1FA76B90E8A3}"/>
              </a:ext>
            </a:extLst>
          </p:cNvPr>
          <p:cNvCxnSpPr/>
          <p:nvPr/>
        </p:nvCxnSpPr>
        <p:spPr>
          <a:xfrm>
            <a:off x="5042875" y="6344187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BA2B27A-11EE-4AD0-8D10-1FA6865FFF40}"/>
              </a:ext>
            </a:extLst>
          </p:cNvPr>
          <p:cNvSpPr txBox="1"/>
          <p:nvPr/>
        </p:nvSpPr>
        <p:spPr>
          <a:xfrm>
            <a:off x="4729716" y="64161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400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FF69FA6-BA00-4880-B65A-99A512169C99}"/>
              </a:ext>
            </a:extLst>
          </p:cNvPr>
          <p:cNvCxnSpPr/>
          <p:nvPr/>
        </p:nvCxnSpPr>
        <p:spPr>
          <a:xfrm>
            <a:off x="6337151" y="6344187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C1B1264-E064-46DA-B215-26835AB2FA15}"/>
              </a:ext>
            </a:extLst>
          </p:cNvPr>
          <p:cNvSpPr txBox="1"/>
          <p:nvPr/>
        </p:nvSpPr>
        <p:spPr>
          <a:xfrm>
            <a:off x="6023992" y="64161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600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C08BCAE-E2B9-4AE1-8149-8D6A6873AF90}"/>
              </a:ext>
            </a:extLst>
          </p:cNvPr>
          <p:cNvCxnSpPr/>
          <p:nvPr/>
        </p:nvCxnSpPr>
        <p:spPr>
          <a:xfrm>
            <a:off x="7635163" y="6344187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A01BA8-B5C9-4710-ADB2-3FB11C131203}"/>
              </a:ext>
            </a:extLst>
          </p:cNvPr>
          <p:cNvSpPr txBox="1"/>
          <p:nvPr/>
        </p:nvSpPr>
        <p:spPr>
          <a:xfrm>
            <a:off x="7322004" y="64161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800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515F886-2723-4997-A31E-74DCC2762CE7}"/>
              </a:ext>
            </a:extLst>
          </p:cNvPr>
          <p:cNvCxnSpPr/>
          <p:nvPr/>
        </p:nvCxnSpPr>
        <p:spPr>
          <a:xfrm>
            <a:off x="8859299" y="6344187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B2CF3A7-166E-4FDC-BBE8-34B46AD31B05}"/>
              </a:ext>
            </a:extLst>
          </p:cNvPr>
          <p:cNvSpPr txBox="1"/>
          <p:nvPr/>
        </p:nvSpPr>
        <p:spPr>
          <a:xfrm>
            <a:off x="8546141" y="6416195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1000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6D1ACF5-6F16-454F-AE48-94A6BA54C378}"/>
              </a:ext>
            </a:extLst>
          </p:cNvPr>
          <p:cNvCxnSpPr>
            <a:cxnSpLocks/>
          </p:cNvCxnSpPr>
          <p:nvPr/>
        </p:nvCxnSpPr>
        <p:spPr>
          <a:xfrm flipV="1">
            <a:off x="3749233" y="4763193"/>
            <a:ext cx="0" cy="15841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1491B39-8DF5-46B8-9A87-3BD3624B00C0}"/>
              </a:ext>
            </a:extLst>
          </p:cNvPr>
          <p:cNvCxnSpPr>
            <a:cxnSpLocks/>
          </p:cNvCxnSpPr>
          <p:nvPr/>
        </p:nvCxnSpPr>
        <p:spPr>
          <a:xfrm flipH="1" flipV="1">
            <a:off x="2495600" y="4763193"/>
            <a:ext cx="1253440" cy="88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0035F1B-8BBC-4EA4-98E8-D9E4151CE7A3}"/>
              </a:ext>
            </a:extLst>
          </p:cNvPr>
          <p:cNvSpPr/>
          <p:nvPr/>
        </p:nvSpPr>
        <p:spPr>
          <a:xfrm>
            <a:off x="3695269" y="4721291"/>
            <a:ext cx="89331" cy="977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C6E6747-9F49-423A-8D17-CEC173338090}"/>
              </a:ext>
            </a:extLst>
          </p:cNvPr>
          <p:cNvSpPr/>
          <p:nvPr/>
        </p:nvSpPr>
        <p:spPr>
          <a:xfrm>
            <a:off x="1839315" y="4578528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FF0000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FF0000"/>
                </a:solidFill>
                <a:latin typeface="Calibri"/>
                <a:sym typeface="Helvetica Neue"/>
              </a:rPr>
              <a:t>(200)</a:t>
            </a:r>
            <a:endParaRPr lang="pt-BR" sz="1600" dirty="0">
              <a:solidFill>
                <a:srgbClr val="FF0000"/>
              </a:solidFill>
              <a:latin typeface="Calibri"/>
              <a:sym typeface="Helvetica Neue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1305C9A-5E90-44E7-AD28-FAD95AFD15D3}"/>
              </a:ext>
            </a:extLst>
          </p:cNvPr>
          <p:cNvCxnSpPr>
            <a:cxnSpLocks/>
          </p:cNvCxnSpPr>
          <p:nvPr/>
        </p:nvCxnSpPr>
        <p:spPr>
          <a:xfrm flipV="1">
            <a:off x="5041321" y="3535875"/>
            <a:ext cx="0" cy="27944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49E18AB-420F-49C7-9AFC-B890BE22803A}"/>
              </a:ext>
            </a:extLst>
          </p:cNvPr>
          <p:cNvCxnSpPr>
            <a:cxnSpLocks/>
          </p:cNvCxnSpPr>
          <p:nvPr/>
        </p:nvCxnSpPr>
        <p:spPr>
          <a:xfrm flipH="1">
            <a:off x="2470333" y="3607883"/>
            <a:ext cx="2581995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5DA3A8D3-150D-4486-99A1-C37A6250DA40}"/>
              </a:ext>
            </a:extLst>
          </p:cNvPr>
          <p:cNvSpPr/>
          <p:nvPr/>
        </p:nvSpPr>
        <p:spPr>
          <a:xfrm>
            <a:off x="4998557" y="3535875"/>
            <a:ext cx="89331" cy="977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E5E7B33-5D65-4F5C-A2C1-FA32BDFCFB25}"/>
              </a:ext>
            </a:extLst>
          </p:cNvPr>
          <p:cNvSpPr/>
          <p:nvPr/>
        </p:nvSpPr>
        <p:spPr>
          <a:xfrm>
            <a:off x="1850569" y="3414678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1F497D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1F497D"/>
                </a:solidFill>
                <a:latin typeface="Calibri"/>
                <a:sym typeface="Helvetica Neue"/>
              </a:rPr>
              <a:t>(400)</a:t>
            </a:r>
            <a:endParaRPr lang="pt-BR" sz="1600" dirty="0">
              <a:solidFill>
                <a:srgbClr val="1F497D"/>
              </a:solidFill>
              <a:latin typeface="Calibri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71709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C294D22A-68EA-4D0F-AD23-9E9C2221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197337"/>
            <a:ext cx="4301181" cy="446595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7EFD8D8-3E8A-4034-9DA6-D0E5B4E8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3" y="2249743"/>
            <a:ext cx="4295499" cy="4437547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B81910E8-951A-44F2-849B-DF1F44C0BF97}"/>
              </a:ext>
            </a:extLst>
          </p:cNvPr>
          <p:cNvSpPr/>
          <p:nvPr/>
        </p:nvSpPr>
        <p:spPr>
          <a:xfrm>
            <a:off x="2423592" y="349348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6876A7F-18B3-4B65-8B03-C1716705E9BB}"/>
              </a:ext>
            </a:extLst>
          </p:cNvPr>
          <p:cNvSpPr/>
          <p:nvPr/>
        </p:nvSpPr>
        <p:spPr>
          <a:xfrm>
            <a:off x="3575720" y="299780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44D24CF-D97D-4AD9-8E44-2D5467F3923D}"/>
              </a:ext>
            </a:extLst>
          </p:cNvPr>
          <p:cNvSpPr/>
          <p:nvPr/>
        </p:nvSpPr>
        <p:spPr>
          <a:xfrm>
            <a:off x="5015880" y="277340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BCAD827-33A0-4B81-9418-7AE627BF1347}"/>
              </a:ext>
            </a:extLst>
          </p:cNvPr>
          <p:cNvSpPr/>
          <p:nvPr/>
        </p:nvSpPr>
        <p:spPr>
          <a:xfrm>
            <a:off x="4655840" y="40695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86D140F-6837-42BD-A9DD-8324C6FAF544}"/>
              </a:ext>
            </a:extLst>
          </p:cNvPr>
          <p:cNvSpPr/>
          <p:nvPr/>
        </p:nvSpPr>
        <p:spPr>
          <a:xfrm>
            <a:off x="3215680" y="47176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83B0C3E-9F95-4269-91DC-A555D468C303}"/>
              </a:ext>
            </a:extLst>
          </p:cNvPr>
          <p:cNvSpPr/>
          <p:nvPr/>
        </p:nvSpPr>
        <p:spPr>
          <a:xfrm>
            <a:off x="5431023" y="483076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 sz="1600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956696D-8896-41B1-B938-E76195D8191F}"/>
              </a:ext>
            </a:extLst>
          </p:cNvPr>
          <p:cNvSpPr/>
          <p:nvPr/>
        </p:nvSpPr>
        <p:spPr>
          <a:xfrm>
            <a:off x="2207568" y="54376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2F1D64B-8BE6-4407-B59A-2AB6E77D4D15}"/>
              </a:ext>
            </a:extLst>
          </p:cNvPr>
          <p:cNvSpPr/>
          <p:nvPr/>
        </p:nvSpPr>
        <p:spPr>
          <a:xfrm>
            <a:off x="4439816" y="5797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F21FDFB-B28A-40C1-8117-D4DDEC9F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157" y="2647258"/>
            <a:ext cx="5773052" cy="504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s-ES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(h) = (1/2n).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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{z(x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)– 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+ h)}</a:t>
            </a:r>
            <a:r>
              <a:rPr lang="pt-BR" sz="2667" b="1" baseline="30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2</a:t>
            </a:r>
            <a:r>
              <a:rPr lang="pt-BR" sz="2667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59381C-53ED-4CE3-BC13-0B14710844B5}"/>
              </a:ext>
            </a:extLst>
          </p:cNvPr>
          <p:cNvSpPr txBox="1"/>
          <p:nvPr/>
        </p:nvSpPr>
        <p:spPr>
          <a:xfrm>
            <a:off x="7823637" y="3273983"/>
            <a:ext cx="121565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= h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C1462A-E424-4D47-BC91-D47B3EBE6EE8}"/>
              </a:ext>
            </a:extLst>
          </p:cNvPr>
          <p:cNvSpPr txBox="1"/>
          <p:nvPr/>
        </p:nvSpPr>
        <p:spPr>
          <a:xfrm>
            <a:off x="6935835" y="3935128"/>
            <a:ext cx="164205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600m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6BFC68-D9F9-430A-8175-AC5B2CC28C9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577888" y="4145410"/>
            <a:ext cx="590195" cy="2055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D1FDCD1-CA03-42AF-A7BF-FCE604E32710}"/>
              </a:ext>
            </a:extLst>
          </p:cNvPr>
          <p:cNvSpPr/>
          <p:nvPr/>
        </p:nvSpPr>
        <p:spPr>
          <a:xfrm>
            <a:off x="9240502" y="3834348"/>
            <a:ext cx="121539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2667" b="1" dirty="0">
                <a:solidFill>
                  <a:srgbClr val="00B050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srgbClr val="00B050"/>
                </a:solidFill>
                <a:latin typeface="News Gothic MT" panose="020B0504020203020204" pitchFamily="34" charset="0"/>
                <a:sym typeface="Helvetica Neue"/>
              </a:rPr>
              <a:t>(600)</a:t>
            </a:r>
            <a:endParaRPr lang="pt-BR" sz="2667" dirty="0">
              <a:solidFill>
                <a:srgbClr val="00B050"/>
              </a:solidFill>
              <a:latin typeface="News Gothic MT" panose="020B0504020203020204" pitchFamily="34" charset="0"/>
              <a:sym typeface="Helvetica Neue"/>
            </a:endParaRP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31FADB6F-6C29-4B0D-9501-91F188456FA8}"/>
              </a:ext>
            </a:extLst>
          </p:cNvPr>
          <p:cNvCxnSpPr>
            <a:cxnSpLocks/>
          </p:cNvCxnSpPr>
          <p:nvPr/>
        </p:nvCxnSpPr>
        <p:spPr>
          <a:xfrm>
            <a:off x="5080001" y="2909281"/>
            <a:ext cx="403932" cy="184434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2F0DFE7-F6DF-474A-842F-D977A1066A29}"/>
              </a:ext>
            </a:extLst>
          </p:cNvPr>
          <p:cNvCxnSpPr>
            <a:cxnSpLocks/>
          </p:cNvCxnSpPr>
          <p:nvPr/>
        </p:nvCxnSpPr>
        <p:spPr>
          <a:xfrm flipH="1">
            <a:off x="3316413" y="2909281"/>
            <a:ext cx="1721051" cy="17687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8B6F925-932B-42FF-94DD-0FC8049F2A05}"/>
              </a:ext>
            </a:extLst>
          </p:cNvPr>
          <p:cNvCxnSpPr>
            <a:cxnSpLocks/>
          </p:cNvCxnSpPr>
          <p:nvPr/>
        </p:nvCxnSpPr>
        <p:spPr>
          <a:xfrm>
            <a:off x="2329943" y="5468759"/>
            <a:ext cx="2053811" cy="323064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D328853-6E0B-404C-AC5F-177C05678EC8}"/>
              </a:ext>
            </a:extLst>
          </p:cNvPr>
          <p:cNvCxnSpPr>
            <a:cxnSpLocks/>
          </p:cNvCxnSpPr>
          <p:nvPr/>
        </p:nvCxnSpPr>
        <p:spPr>
          <a:xfrm>
            <a:off x="3337546" y="4753620"/>
            <a:ext cx="2038375" cy="149149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609E2B78-24D4-4D53-8B18-F3A58C048022}"/>
              </a:ext>
            </a:extLst>
          </p:cNvPr>
          <p:cNvCxnSpPr>
            <a:cxnSpLocks/>
          </p:cNvCxnSpPr>
          <p:nvPr/>
        </p:nvCxnSpPr>
        <p:spPr>
          <a:xfrm>
            <a:off x="2543100" y="3560277"/>
            <a:ext cx="2041800" cy="5185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1B33C7-89AB-43AB-9E90-CD780B1996FE}"/>
              </a:ext>
            </a:extLst>
          </p:cNvPr>
          <p:cNvSpPr txBox="1"/>
          <p:nvPr/>
        </p:nvSpPr>
        <p:spPr>
          <a:xfrm>
            <a:off x="6407518" y="5764945"/>
            <a:ext cx="43064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srgbClr val="00B050"/>
                </a:solidFill>
                <a:latin typeface="News Gothic MT" panose="020B0504020203020204" pitchFamily="34" charset="0"/>
                <a:sym typeface="Helvetica Neue"/>
              </a:rPr>
              <a:t>Vetores entre 500 e 700 metros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ACC71D9-5B3C-49F3-AD32-675B7094C1B2}"/>
              </a:ext>
            </a:extLst>
          </p:cNvPr>
          <p:cNvSpPr txBox="1"/>
          <p:nvPr/>
        </p:nvSpPr>
        <p:spPr>
          <a:xfrm>
            <a:off x="7174101" y="5174337"/>
            <a:ext cx="258731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Tolerância de 50%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6F5E244-FF13-4E52-9947-14433D6A1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959" y="1700482"/>
            <a:ext cx="9162101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23C3A8B-A03A-4B93-842C-A3394741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794" y="941546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 err="1">
                <a:sym typeface="Helvetica Neue"/>
              </a:rPr>
              <a:t>Geoestatística</a:t>
            </a:r>
            <a:endParaRPr lang="es-BO" sz="3600" dirty="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3236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24792" y="816915"/>
            <a:ext cx="91621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DC4811F-C971-479F-A87E-EB53AB173D5A}"/>
              </a:ext>
            </a:extLst>
          </p:cNvPr>
          <p:cNvCxnSpPr>
            <a:cxnSpLocks/>
          </p:cNvCxnSpPr>
          <p:nvPr/>
        </p:nvCxnSpPr>
        <p:spPr>
          <a:xfrm>
            <a:off x="2495600" y="6315721"/>
            <a:ext cx="784887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CA7B719-13B9-4504-8694-C2737CF09478}"/>
              </a:ext>
            </a:extLst>
          </p:cNvPr>
          <p:cNvCxnSpPr>
            <a:cxnSpLocks/>
          </p:cNvCxnSpPr>
          <p:nvPr/>
        </p:nvCxnSpPr>
        <p:spPr>
          <a:xfrm flipV="1">
            <a:off x="2495600" y="1425545"/>
            <a:ext cx="0" cy="4890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CA056099-ADCC-4F2F-8766-5CB098E975DC}"/>
              </a:ext>
            </a:extLst>
          </p:cNvPr>
          <p:cNvSpPr/>
          <p:nvPr/>
        </p:nvSpPr>
        <p:spPr>
          <a:xfrm>
            <a:off x="1728719" y="1241021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3000" b="1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2800" b="1" dirty="0">
                <a:solidFill>
                  <a:prstClr val="black"/>
                </a:solidFill>
                <a:latin typeface="Calibri"/>
                <a:sym typeface="Helvetica Neue"/>
              </a:rPr>
              <a:t>(h)</a:t>
            </a:r>
            <a:endParaRPr lang="pt-BR" sz="2800" dirty="0">
              <a:solidFill>
                <a:prstClr val="black"/>
              </a:solidFill>
              <a:latin typeface="Calibri"/>
              <a:sym typeface="Helvetica Neue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B7B679-D5F3-43B0-9D19-61BEB9C210B3}"/>
              </a:ext>
            </a:extLst>
          </p:cNvPr>
          <p:cNvSpPr txBox="1"/>
          <p:nvPr/>
        </p:nvSpPr>
        <p:spPr>
          <a:xfrm>
            <a:off x="9671274" y="6404691"/>
            <a:ext cx="102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LAG (m)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B824767-283C-4AF1-8F7F-E30E0E48B993}"/>
              </a:ext>
            </a:extLst>
          </p:cNvPr>
          <p:cNvCxnSpPr/>
          <p:nvPr/>
        </p:nvCxnSpPr>
        <p:spPr>
          <a:xfrm>
            <a:off x="3746731" y="6315721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31A7069-C259-498D-95D4-9382D942A420}"/>
              </a:ext>
            </a:extLst>
          </p:cNvPr>
          <p:cNvSpPr txBox="1"/>
          <p:nvPr/>
        </p:nvSpPr>
        <p:spPr>
          <a:xfrm>
            <a:off x="3433572" y="638772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200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6B897BE-0D12-4525-8ED7-1FA76B90E8A3}"/>
              </a:ext>
            </a:extLst>
          </p:cNvPr>
          <p:cNvCxnSpPr/>
          <p:nvPr/>
        </p:nvCxnSpPr>
        <p:spPr>
          <a:xfrm>
            <a:off x="5042875" y="6315721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BA2B27A-11EE-4AD0-8D10-1FA6865FFF40}"/>
              </a:ext>
            </a:extLst>
          </p:cNvPr>
          <p:cNvSpPr txBox="1"/>
          <p:nvPr/>
        </p:nvSpPr>
        <p:spPr>
          <a:xfrm>
            <a:off x="4729716" y="638772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400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8FF69FA6-BA00-4880-B65A-99A512169C99}"/>
              </a:ext>
            </a:extLst>
          </p:cNvPr>
          <p:cNvCxnSpPr/>
          <p:nvPr/>
        </p:nvCxnSpPr>
        <p:spPr>
          <a:xfrm>
            <a:off x="6337151" y="6315721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C1B1264-E064-46DA-B215-26835AB2FA15}"/>
              </a:ext>
            </a:extLst>
          </p:cNvPr>
          <p:cNvSpPr txBox="1"/>
          <p:nvPr/>
        </p:nvSpPr>
        <p:spPr>
          <a:xfrm>
            <a:off x="6023992" y="638772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600</a:t>
            </a:r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C08BCAE-E2B9-4AE1-8149-8D6A6873AF90}"/>
              </a:ext>
            </a:extLst>
          </p:cNvPr>
          <p:cNvCxnSpPr/>
          <p:nvPr/>
        </p:nvCxnSpPr>
        <p:spPr>
          <a:xfrm>
            <a:off x="7635163" y="6315721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EA01BA8-B5C9-4710-ADB2-3FB11C131203}"/>
              </a:ext>
            </a:extLst>
          </p:cNvPr>
          <p:cNvSpPr txBox="1"/>
          <p:nvPr/>
        </p:nvSpPr>
        <p:spPr>
          <a:xfrm>
            <a:off x="7322004" y="6387729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800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4515F886-2723-4997-A31E-74DCC2762CE7}"/>
              </a:ext>
            </a:extLst>
          </p:cNvPr>
          <p:cNvCxnSpPr/>
          <p:nvPr/>
        </p:nvCxnSpPr>
        <p:spPr>
          <a:xfrm>
            <a:off x="8859299" y="6315721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B2CF3A7-166E-4FDC-BBE8-34B46AD31B05}"/>
              </a:ext>
            </a:extLst>
          </p:cNvPr>
          <p:cNvSpPr txBox="1"/>
          <p:nvPr/>
        </p:nvSpPr>
        <p:spPr>
          <a:xfrm>
            <a:off x="8546141" y="6387729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000" dirty="0">
                <a:solidFill>
                  <a:prstClr val="black"/>
                </a:solidFill>
                <a:latin typeface="Calibri"/>
                <a:sym typeface="Helvetica Neue"/>
              </a:rPr>
              <a:t>1000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6D1ACF5-6F16-454F-AE48-94A6BA54C378}"/>
              </a:ext>
            </a:extLst>
          </p:cNvPr>
          <p:cNvCxnSpPr>
            <a:cxnSpLocks/>
          </p:cNvCxnSpPr>
          <p:nvPr/>
        </p:nvCxnSpPr>
        <p:spPr>
          <a:xfrm flipV="1">
            <a:off x="3749233" y="4734728"/>
            <a:ext cx="0" cy="15841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1491B39-8DF5-46B8-9A87-3BD3624B00C0}"/>
              </a:ext>
            </a:extLst>
          </p:cNvPr>
          <p:cNvCxnSpPr>
            <a:cxnSpLocks/>
          </p:cNvCxnSpPr>
          <p:nvPr/>
        </p:nvCxnSpPr>
        <p:spPr>
          <a:xfrm flipH="1" flipV="1">
            <a:off x="2495600" y="4734727"/>
            <a:ext cx="1253440" cy="889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0035F1B-8BBC-4EA4-98E8-D9E4151CE7A3}"/>
              </a:ext>
            </a:extLst>
          </p:cNvPr>
          <p:cNvSpPr/>
          <p:nvPr/>
        </p:nvSpPr>
        <p:spPr>
          <a:xfrm>
            <a:off x="3695269" y="4692826"/>
            <a:ext cx="89331" cy="977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C6E6747-9F49-423A-8D17-CEC173338090}"/>
              </a:ext>
            </a:extLst>
          </p:cNvPr>
          <p:cNvSpPr/>
          <p:nvPr/>
        </p:nvSpPr>
        <p:spPr>
          <a:xfrm>
            <a:off x="1839315" y="4550063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FF0000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FF0000"/>
                </a:solidFill>
                <a:latin typeface="Calibri"/>
                <a:sym typeface="Helvetica Neue"/>
              </a:rPr>
              <a:t>(200)</a:t>
            </a:r>
            <a:endParaRPr lang="pt-BR" sz="1600" dirty="0">
              <a:solidFill>
                <a:srgbClr val="FF0000"/>
              </a:solidFill>
              <a:latin typeface="Calibri"/>
              <a:sym typeface="Helvetica Neue"/>
            </a:endParaRP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B1305C9A-5E90-44E7-AD28-FAD95AFD15D3}"/>
              </a:ext>
            </a:extLst>
          </p:cNvPr>
          <p:cNvCxnSpPr>
            <a:cxnSpLocks/>
          </p:cNvCxnSpPr>
          <p:nvPr/>
        </p:nvCxnSpPr>
        <p:spPr>
          <a:xfrm flipV="1">
            <a:off x="5041321" y="3507410"/>
            <a:ext cx="0" cy="2794479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649E18AB-420F-49C7-9AFC-B890BE22803A}"/>
              </a:ext>
            </a:extLst>
          </p:cNvPr>
          <p:cNvCxnSpPr>
            <a:cxnSpLocks/>
          </p:cNvCxnSpPr>
          <p:nvPr/>
        </p:nvCxnSpPr>
        <p:spPr>
          <a:xfrm flipH="1">
            <a:off x="2470333" y="3579417"/>
            <a:ext cx="2581995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5DA3A8D3-150D-4486-99A1-C37A6250DA40}"/>
              </a:ext>
            </a:extLst>
          </p:cNvPr>
          <p:cNvSpPr/>
          <p:nvPr/>
        </p:nvSpPr>
        <p:spPr>
          <a:xfrm>
            <a:off x="4998557" y="3507410"/>
            <a:ext cx="89331" cy="97783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E5E7B33-5D65-4F5C-A2C1-FA32BDFCFB25}"/>
              </a:ext>
            </a:extLst>
          </p:cNvPr>
          <p:cNvSpPr/>
          <p:nvPr/>
        </p:nvSpPr>
        <p:spPr>
          <a:xfrm>
            <a:off x="1850569" y="3386212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1F497D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1F497D"/>
                </a:solidFill>
                <a:latin typeface="Calibri"/>
                <a:sym typeface="Helvetica Neue"/>
              </a:rPr>
              <a:t>(400)</a:t>
            </a:r>
            <a:endParaRPr lang="pt-BR" sz="1600" dirty="0">
              <a:solidFill>
                <a:srgbClr val="1F497D"/>
              </a:solidFill>
              <a:latin typeface="Calibri"/>
              <a:sym typeface="Helvetica Neue"/>
            </a:endParaRP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5150C9-519C-4D37-89D6-F9575E20A64D}"/>
              </a:ext>
            </a:extLst>
          </p:cNvPr>
          <p:cNvCxnSpPr>
            <a:cxnSpLocks/>
          </p:cNvCxnSpPr>
          <p:nvPr/>
        </p:nvCxnSpPr>
        <p:spPr>
          <a:xfrm flipH="1">
            <a:off x="2469198" y="2893551"/>
            <a:ext cx="3867953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F3AC0A9C-2E92-40C4-A39A-C4B94FD6BAD9}"/>
              </a:ext>
            </a:extLst>
          </p:cNvPr>
          <p:cNvSpPr/>
          <p:nvPr/>
        </p:nvSpPr>
        <p:spPr>
          <a:xfrm>
            <a:off x="6289655" y="2852878"/>
            <a:ext cx="89331" cy="9778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50912E6-DF17-4618-B287-E027862938DF}"/>
              </a:ext>
            </a:extLst>
          </p:cNvPr>
          <p:cNvSpPr/>
          <p:nvPr/>
        </p:nvSpPr>
        <p:spPr>
          <a:xfrm>
            <a:off x="1849431" y="2700346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1600" b="1" dirty="0">
                <a:solidFill>
                  <a:srgbClr val="00B050"/>
                </a:solidFill>
                <a:latin typeface="Calibri"/>
                <a:sym typeface="Symbol" panose="05050102010706020507" pitchFamily="18" charset="2"/>
              </a:rPr>
              <a:t></a:t>
            </a:r>
            <a:r>
              <a:rPr lang="pt-BR" sz="1600" b="1" dirty="0">
                <a:solidFill>
                  <a:srgbClr val="00B050"/>
                </a:solidFill>
                <a:latin typeface="Calibri"/>
                <a:sym typeface="Helvetica Neue"/>
              </a:rPr>
              <a:t>(600)</a:t>
            </a:r>
            <a:endParaRPr lang="pt-BR" sz="1600" dirty="0">
              <a:solidFill>
                <a:srgbClr val="00B050"/>
              </a:solidFill>
              <a:latin typeface="Calibri"/>
              <a:sym typeface="Helvetica Neue"/>
            </a:endParaRP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25250E4-E33D-4FE8-A96A-B1D94784744D}"/>
              </a:ext>
            </a:extLst>
          </p:cNvPr>
          <p:cNvCxnSpPr>
            <a:cxnSpLocks/>
          </p:cNvCxnSpPr>
          <p:nvPr/>
        </p:nvCxnSpPr>
        <p:spPr>
          <a:xfrm flipV="1">
            <a:off x="6337151" y="2893552"/>
            <a:ext cx="0" cy="340833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19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C294D22A-68EA-4D0F-AD23-9E9C2221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2271763"/>
            <a:ext cx="4301181" cy="4465956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7EFD8D8-3E8A-4034-9DA6-D0E5B4E8E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3" y="2343771"/>
            <a:ext cx="4295499" cy="4437547"/>
          </a:xfrm>
          <a:prstGeom prst="rect">
            <a:avLst/>
          </a:prstGeom>
        </p:spPr>
      </p:pic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514960" y="1561231"/>
            <a:ext cx="9162100" cy="5254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00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100" b="1" kern="1200">
                <a:solidFill>
                  <a:srgbClr val="666633"/>
                </a:solidFill>
                <a:latin typeface="News Gothic MT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s-BO" sz="2800" dirty="0" err="1">
                <a:sym typeface="Helvetica Neue"/>
              </a:rPr>
              <a:t>Semivariograma</a:t>
            </a:r>
            <a:r>
              <a:rPr lang="es-BO" sz="2800" dirty="0">
                <a:sym typeface="Helvetica Neue"/>
              </a:rPr>
              <a:t> – </a:t>
            </a:r>
            <a:r>
              <a:rPr lang="es-BO" sz="2800" dirty="0" err="1">
                <a:sym typeface="Helvetica Neue"/>
              </a:rPr>
              <a:t>preço</a:t>
            </a:r>
            <a:r>
              <a:rPr lang="es-BO" sz="2800" dirty="0">
                <a:sym typeface="Helvetica Neue"/>
              </a:rPr>
              <a:t> do metro </a:t>
            </a:r>
            <a:r>
              <a:rPr lang="es-BO" sz="2800" dirty="0" err="1">
                <a:sym typeface="Helvetica Neue"/>
              </a:rPr>
              <a:t>quadrado</a:t>
            </a:r>
            <a:r>
              <a:rPr lang="es-BO" sz="2800" dirty="0">
                <a:sym typeface="Helvetica Neue"/>
              </a:rPr>
              <a:t> do solo</a:t>
            </a:r>
          </a:p>
        </p:txBody>
      </p:sp>
      <p:sp>
        <p:nvSpPr>
          <p:cNvPr id="30" name="Text Box 1"/>
          <p:cNvSpPr txBox="1">
            <a:spLocks noChangeArrowheads="1"/>
          </p:cNvSpPr>
          <p:nvPr/>
        </p:nvSpPr>
        <p:spPr bwMode="auto">
          <a:xfrm>
            <a:off x="4346794" y="840482"/>
            <a:ext cx="350318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685800" hangingPunct="1">
              <a:spcBef>
                <a:spcPts val="675"/>
              </a:spcBef>
              <a:buSzPct val="100000"/>
              <a:tabLst>
                <a:tab pos="0" algn="l"/>
                <a:tab pos="335756" algn="l"/>
                <a:tab pos="672704" algn="l"/>
                <a:tab pos="1009650" algn="l"/>
                <a:tab pos="1346597" algn="l"/>
                <a:tab pos="1683544" algn="l"/>
                <a:tab pos="2020491" algn="l"/>
                <a:tab pos="2357438" algn="l"/>
                <a:tab pos="2694385" algn="l"/>
                <a:tab pos="3031331" algn="l"/>
                <a:tab pos="3368279" algn="l"/>
                <a:tab pos="3705225" algn="l"/>
                <a:tab pos="4042172" algn="l"/>
                <a:tab pos="4379119" algn="l"/>
                <a:tab pos="4716066" algn="l"/>
                <a:tab pos="5053013" algn="l"/>
                <a:tab pos="5389960" algn="l"/>
                <a:tab pos="5726906" algn="l"/>
                <a:tab pos="6063854" algn="l"/>
                <a:tab pos="6400800" algn="l"/>
                <a:tab pos="6737747" algn="l"/>
              </a:tabLst>
              <a:defRPr sz="2700" b="1" kern="1200">
                <a:solidFill>
                  <a:srgbClr val="F79646">
                    <a:lumMod val="75000"/>
                  </a:srgbClr>
                </a:solidFill>
                <a:latin typeface="News Gothic MT" panose="020B0504020203020204" pitchFamily="34" charset="0"/>
                <a:ea typeface="+mn-ea"/>
                <a:cs typeface="Tahoma" pitchFamily="34" charset="0"/>
              </a:defRPr>
            </a:lvl1pPr>
          </a:lstStyle>
          <a:p>
            <a:r>
              <a:rPr lang="es-BO" sz="3600" dirty="0" err="1">
                <a:sym typeface="Helvetica Neue"/>
              </a:rPr>
              <a:t>Geoestatística</a:t>
            </a:r>
            <a:endParaRPr lang="es-BO" sz="3600" dirty="0">
              <a:sym typeface="Helvetica Neue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81910E8-951A-44F2-849B-DF1F44C0BF97}"/>
              </a:ext>
            </a:extLst>
          </p:cNvPr>
          <p:cNvSpPr/>
          <p:nvPr/>
        </p:nvSpPr>
        <p:spPr>
          <a:xfrm>
            <a:off x="2423592" y="356790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6876A7F-18B3-4B65-8B03-C1716705E9BB}"/>
              </a:ext>
            </a:extLst>
          </p:cNvPr>
          <p:cNvSpPr/>
          <p:nvPr/>
        </p:nvSpPr>
        <p:spPr>
          <a:xfrm>
            <a:off x="3575720" y="307223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44D24CF-D97D-4AD9-8E44-2D5467F3923D}"/>
              </a:ext>
            </a:extLst>
          </p:cNvPr>
          <p:cNvSpPr/>
          <p:nvPr/>
        </p:nvSpPr>
        <p:spPr>
          <a:xfrm>
            <a:off x="5015880" y="28478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BCAD827-33A0-4B81-9418-7AE627BF1347}"/>
              </a:ext>
            </a:extLst>
          </p:cNvPr>
          <p:cNvSpPr/>
          <p:nvPr/>
        </p:nvSpPr>
        <p:spPr>
          <a:xfrm>
            <a:off x="4655840" y="414397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86D140F-6837-42BD-A9DD-8324C6FAF544}"/>
              </a:ext>
            </a:extLst>
          </p:cNvPr>
          <p:cNvSpPr/>
          <p:nvPr/>
        </p:nvSpPr>
        <p:spPr>
          <a:xfrm>
            <a:off x="3215680" y="479204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83B0C3E-9F95-4269-91DC-A555D468C303}"/>
              </a:ext>
            </a:extLst>
          </p:cNvPr>
          <p:cNvSpPr/>
          <p:nvPr/>
        </p:nvSpPr>
        <p:spPr>
          <a:xfrm>
            <a:off x="5421492" y="499185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 sz="1600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956696D-8896-41B1-B938-E76195D8191F}"/>
              </a:ext>
            </a:extLst>
          </p:cNvPr>
          <p:cNvSpPr/>
          <p:nvPr/>
        </p:nvSpPr>
        <p:spPr>
          <a:xfrm>
            <a:off x="2207568" y="551212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D2F1D64B-8BE6-4407-B59A-2AB6E77D4D15}"/>
              </a:ext>
            </a:extLst>
          </p:cNvPr>
          <p:cNvSpPr/>
          <p:nvPr/>
        </p:nvSpPr>
        <p:spPr>
          <a:xfrm>
            <a:off x="4439816" y="587216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pt-BR">
              <a:solidFill>
                <a:prstClr val="white"/>
              </a:solidFill>
              <a:latin typeface="Calibri"/>
              <a:sym typeface="Helvetica Neue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F21FDFB-B28A-40C1-8117-D4DDEC9FB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220" y="2639361"/>
            <a:ext cx="5763219" cy="5049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914377">
              <a:tabLst>
                <a:tab pos="0" algn="l"/>
                <a:tab pos="447663" algn="l"/>
                <a:tab pos="896916" algn="l"/>
                <a:tab pos="1346166" algn="l"/>
                <a:tab pos="1795418" algn="l"/>
                <a:tab pos="2244669" algn="l"/>
                <a:tab pos="2693921" algn="l"/>
                <a:tab pos="3143172" algn="l"/>
                <a:tab pos="3592424" algn="l"/>
                <a:tab pos="4041674" algn="l"/>
                <a:tab pos="4490926" algn="l"/>
                <a:tab pos="4940176" algn="l"/>
                <a:tab pos="5389428" algn="l"/>
                <a:tab pos="5838679" algn="l"/>
                <a:tab pos="6287931" algn="l"/>
                <a:tab pos="6737182" algn="l"/>
                <a:tab pos="7186434" algn="l"/>
                <a:tab pos="7635684" algn="l"/>
                <a:tab pos="8084937" algn="l"/>
                <a:tab pos="8534187" algn="l"/>
                <a:tab pos="8983438" algn="l"/>
              </a:tabLst>
            </a:pPr>
            <a:r>
              <a:rPr lang="es-ES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(h) = (1/2n).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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{z(x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)– z(x</a:t>
            </a:r>
            <a:r>
              <a:rPr lang="pt-BR" sz="2667" b="1" baseline="-25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i</a:t>
            </a:r>
            <a:r>
              <a:rPr lang="pt-BR" sz="2667" b="1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+ h)}</a:t>
            </a:r>
            <a:r>
              <a:rPr lang="pt-BR" sz="2667" b="1" baseline="30000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2</a:t>
            </a:r>
            <a:r>
              <a:rPr lang="pt-BR" sz="2667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59381C-53ED-4CE3-BC13-0B14710844B5}"/>
              </a:ext>
            </a:extLst>
          </p:cNvPr>
          <p:cNvSpPr txBox="1"/>
          <p:nvPr/>
        </p:nvSpPr>
        <p:spPr>
          <a:xfrm>
            <a:off x="8009701" y="3266087"/>
            <a:ext cx="121565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= h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AC1462A-E424-4D47-BC91-D47B3EBE6EE8}"/>
              </a:ext>
            </a:extLst>
          </p:cNvPr>
          <p:cNvSpPr txBox="1"/>
          <p:nvPr/>
        </p:nvSpPr>
        <p:spPr>
          <a:xfrm>
            <a:off x="7121899" y="3927232"/>
            <a:ext cx="164205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LAG 800m 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6BFC68-D9F9-430A-8175-AC5B2CC28C9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763952" y="4137514"/>
            <a:ext cx="590195" cy="2055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BD1FDCD1-CA03-42AF-A7BF-FCE604E32710}"/>
              </a:ext>
            </a:extLst>
          </p:cNvPr>
          <p:cNvSpPr/>
          <p:nvPr/>
        </p:nvSpPr>
        <p:spPr>
          <a:xfrm>
            <a:off x="9426566" y="3826451"/>
            <a:ext cx="121539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s-ES" sz="2667" b="1" dirty="0">
                <a:solidFill>
                  <a:srgbClr val="F79646"/>
                </a:solidFill>
                <a:latin typeface="News Gothic MT" panose="020B0504020203020204" pitchFamily="34" charset="0"/>
                <a:sym typeface="Symbol" panose="05050102010706020507" pitchFamily="18" charset="2"/>
              </a:rPr>
              <a:t></a:t>
            </a:r>
            <a:r>
              <a:rPr lang="pt-BR" sz="2667" b="1" dirty="0">
                <a:solidFill>
                  <a:srgbClr val="F79646"/>
                </a:solidFill>
                <a:latin typeface="News Gothic MT" panose="020B0504020203020204" pitchFamily="34" charset="0"/>
                <a:sym typeface="Helvetica Neue"/>
              </a:rPr>
              <a:t>(800)</a:t>
            </a:r>
            <a:endParaRPr lang="pt-BR" sz="2667" dirty="0">
              <a:solidFill>
                <a:srgbClr val="F79646"/>
              </a:solidFill>
              <a:latin typeface="News Gothic MT" panose="020B0504020203020204" pitchFamily="34" charset="0"/>
              <a:sym typeface="Helvetica Neue"/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F2F0DFE7-F6DF-474A-842F-D977A1066A29}"/>
              </a:ext>
            </a:extLst>
          </p:cNvPr>
          <p:cNvCxnSpPr>
            <a:cxnSpLocks/>
          </p:cNvCxnSpPr>
          <p:nvPr/>
        </p:nvCxnSpPr>
        <p:spPr>
          <a:xfrm flipH="1">
            <a:off x="3316413" y="2983707"/>
            <a:ext cx="1721051" cy="176877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34C89399-975A-4BDF-A863-D7E5B40C74F0}"/>
              </a:ext>
            </a:extLst>
          </p:cNvPr>
          <p:cNvCxnSpPr>
            <a:cxnSpLocks/>
          </p:cNvCxnSpPr>
          <p:nvPr/>
        </p:nvCxnSpPr>
        <p:spPr>
          <a:xfrm flipH="1">
            <a:off x="2530411" y="2959712"/>
            <a:ext cx="2522616" cy="67499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66A8BA91-35E9-4A0A-867F-922390652C4E}"/>
              </a:ext>
            </a:extLst>
          </p:cNvPr>
          <p:cNvCxnSpPr>
            <a:cxnSpLocks/>
          </p:cNvCxnSpPr>
          <p:nvPr/>
        </p:nvCxnSpPr>
        <p:spPr>
          <a:xfrm flipH="1">
            <a:off x="2336800" y="4184350"/>
            <a:ext cx="2283037" cy="131395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73C35596-8373-4319-A533-C012F44F1831}"/>
              </a:ext>
            </a:extLst>
          </p:cNvPr>
          <p:cNvCxnSpPr>
            <a:cxnSpLocks/>
          </p:cNvCxnSpPr>
          <p:nvPr/>
        </p:nvCxnSpPr>
        <p:spPr>
          <a:xfrm flipH="1" flipV="1">
            <a:off x="3674622" y="3183774"/>
            <a:ext cx="1746871" cy="177207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33FDBAF-CBA5-471B-A4F3-EAA057A86FAC}"/>
              </a:ext>
            </a:extLst>
          </p:cNvPr>
          <p:cNvCxnSpPr>
            <a:cxnSpLocks/>
          </p:cNvCxnSpPr>
          <p:nvPr/>
        </p:nvCxnSpPr>
        <p:spPr>
          <a:xfrm>
            <a:off x="2508229" y="3688677"/>
            <a:ext cx="1918063" cy="216128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9395B6D-1418-4A54-9D61-4C5488F8A405}"/>
              </a:ext>
            </a:extLst>
          </p:cNvPr>
          <p:cNvCxnSpPr>
            <a:cxnSpLocks/>
          </p:cNvCxnSpPr>
          <p:nvPr/>
        </p:nvCxnSpPr>
        <p:spPr>
          <a:xfrm flipV="1">
            <a:off x="2269205" y="3202479"/>
            <a:ext cx="1324507" cy="224884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80A7574-4083-4E42-B796-4DF219EE54F8}"/>
              </a:ext>
            </a:extLst>
          </p:cNvPr>
          <p:cNvSpPr txBox="1"/>
          <p:nvPr/>
        </p:nvSpPr>
        <p:spPr>
          <a:xfrm>
            <a:off x="6593582" y="5757049"/>
            <a:ext cx="4306435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srgbClr val="F79646"/>
                </a:solidFill>
                <a:latin typeface="News Gothic MT" panose="020B0504020203020204" pitchFamily="34" charset="0"/>
                <a:sym typeface="Helvetica Neue"/>
              </a:rPr>
              <a:t>Vetores entre 700 e 900 metros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B306D47-6374-451A-837A-A43A165EF216}"/>
              </a:ext>
            </a:extLst>
          </p:cNvPr>
          <p:cNvSpPr txBox="1"/>
          <p:nvPr/>
        </p:nvSpPr>
        <p:spPr>
          <a:xfrm>
            <a:off x="7360165" y="5166441"/>
            <a:ext cx="258731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77"/>
            <a:r>
              <a:rPr lang="pt-BR" sz="2133" dirty="0">
                <a:solidFill>
                  <a:prstClr val="black"/>
                </a:solidFill>
                <a:latin typeface="News Gothic MT" panose="020B0504020203020204" pitchFamily="34" charset="0"/>
                <a:sym typeface="Helvetica Neue"/>
              </a:rPr>
              <a:t>Tolerância de 50%</a:t>
            </a:r>
          </a:p>
        </p:txBody>
      </p:sp>
    </p:spTree>
    <p:extLst>
      <p:ext uri="{BB962C8B-B14F-4D97-AF65-F5344CB8AC3E}">
        <p14:creationId xmlns:p14="http://schemas.microsoft.com/office/powerpoint/2010/main" val="1090191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650</Words>
  <Application>Microsoft Office PowerPoint</Application>
  <PresentationFormat>Widescreen</PresentationFormat>
  <Paragraphs>159</Paragraphs>
  <Slides>21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News Gothic MT</vt:lpstr>
      <vt:lpstr>Symbol</vt:lpstr>
      <vt:lpstr>Tahoma</vt:lpstr>
      <vt:lpstr>Tema do Office</vt:lpstr>
      <vt:lpstr>Equation.3</vt:lpstr>
      <vt:lpstr>INTRODUÇÃO À GEOESTATÍSTICA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Augusto Oliveira</dc:creator>
  <cp:lastModifiedBy>Everton Silva</cp:lastModifiedBy>
  <cp:revision>10</cp:revision>
  <dcterms:created xsi:type="dcterms:W3CDTF">2022-09-01T20:05:24Z</dcterms:created>
  <dcterms:modified xsi:type="dcterms:W3CDTF">2022-10-06T13:56:07Z</dcterms:modified>
</cp:coreProperties>
</file>