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400" r:id="rId2"/>
    <p:sldId id="272" r:id="rId3"/>
    <p:sldId id="273" r:id="rId4"/>
    <p:sldId id="356" r:id="rId5"/>
    <p:sldId id="338" r:id="rId6"/>
    <p:sldId id="353" r:id="rId7"/>
    <p:sldId id="354" r:id="rId8"/>
    <p:sldId id="355" r:id="rId9"/>
    <p:sldId id="358" r:id="rId10"/>
    <p:sldId id="411" r:id="rId11"/>
    <p:sldId id="359" r:id="rId12"/>
    <p:sldId id="276" r:id="rId13"/>
    <p:sldId id="360" r:id="rId14"/>
    <p:sldId id="277" r:id="rId15"/>
    <p:sldId id="363" r:id="rId16"/>
    <p:sldId id="366" r:id="rId17"/>
    <p:sldId id="368" r:id="rId18"/>
    <p:sldId id="367" r:id="rId19"/>
    <p:sldId id="262" r:id="rId20"/>
    <p:sldId id="401" r:id="rId21"/>
  </p:sldIdLst>
  <p:sldSz cx="6858000" cy="51435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357CA"/>
    <a:srgbClr val="A95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0" autoAdjust="0"/>
    <p:restoredTop sz="90961" autoAdjust="0"/>
  </p:normalViewPr>
  <p:slideViewPr>
    <p:cSldViewPr snapToGrid="0" snapToObjects="1">
      <p:cViewPr varScale="1">
        <p:scale>
          <a:sx n="97" d="100"/>
          <a:sy n="97" d="100"/>
        </p:scale>
        <p:origin x="960" y="4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28920-C970-4E90-B8AB-3BC3FA9BCF8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3A2EB-8FF6-49DF-B865-9EB3B7E0F3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97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52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74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duplica en cada ciclo de PCR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3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taq</a:t>
            </a:r>
            <a:r>
              <a:rPr lang="es-ES" dirty="0"/>
              <a:t> requiere </a:t>
            </a:r>
            <a:r>
              <a:rPr lang="es-ES" dirty="0" err="1"/>
              <a:t>Mq</a:t>
            </a:r>
            <a:r>
              <a:rPr lang="es-ES" dirty="0"/>
              <a:t> libre, por lo que se deben hacer concesiones para </a:t>
            </a:r>
            <a:r>
              <a:rPr lang="es-ES" dirty="0" err="1"/>
              <a:t>dNTP</a:t>
            </a:r>
            <a:r>
              <a:rPr lang="es-ES" dirty="0"/>
              <a:t>, perímetros y plantilla, todos los cuales </a:t>
            </a:r>
            <a:r>
              <a:rPr lang="es-ES" dirty="0" err="1"/>
              <a:t>quelan</a:t>
            </a:r>
            <a:r>
              <a:rPr lang="es-ES" dirty="0"/>
              <a:t> y secuestran el catión; de estos; Los </a:t>
            </a:r>
            <a:r>
              <a:rPr lang="es-ES" dirty="0" err="1"/>
              <a:t>dNTP</a:t>
            </a:r>
            <a:r>
              <a:rPr lang="es-ES" dirty="0"/>
              <a:t> son los más concentrados, por lo que el Mg debe ser de 0,5 a 2,5 </a:t>
            </a:r>
            <a:r>
              <a:rPr lang="es-ES" dirty="0" err="1"/>
              <a:t>mM</a:t>
            </a:r>
            <a:r>
              <a:rPr lang="es-ES" dirty="0"/>
              <a:t> que el </a:t>
            </a:r>
            <a:r>
              <a:rPr lang="es-ES" dirty="0" err="1"/>
              <a:t>dNTP</a:t>
            </a:r>
            <a:r>
              <a:rPr lang="es-ES" dirty="0"/>
              <a:t>. se debe realizar una titulación con mg variables con todas las nuevas combinaciones </a:t>
            </a:r>
            <a:r>
              <a:rPr lang="es-ES" dirty="0" err="1"/>
              <a:t>tempaltes</a:t>
            </a:r>
            <a:r>
              <a:rPr lang="es-ES" dirty="0"/>
              <a:t>-primer, ya que estos pueden diferir notablemente en sus requerimientos, incluso bajo las mismas condiciones de concentraciones y tiempos de ciclo/concentraciones</a:t>
            </a:r>
          </a:p>
          <a:p>
            <a:endParaRPr lang="es-ES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Cantidades mayores a 50mN de KCl o NaCl inhibe la </a:t>
            </a:r>
            <a:r>
              <a:rPr lang="es-ES" sz="1200" dirty="0" err="1"/>
              <a:t>Taq</a:t>
            </a:r>
            <a:r>
              <a:rPr lang="es-ES" sz="1200" dirty="0"/>
              <a:t>, pero son necesarias para facilitar la unión de los </a:t>
            </a:r>
            <a:r>
              <a:rPr lang="es-ES" sz="1200" dirty="0" err="1"/>
              <a:t>primers</a:t>
            </a:r>
            <a:endParaRPr lang="es-ES" sz="1200" dirty="0"/>
          </a:p>
          <a:p>
            <a:pPr marL="28575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Mg</a:t>
            </a:r>
            <a:r>
              <a:rPr lang="es-ES" sz="1200" baseline="30000" dirty="0"/>
              <a:t>2+ </a:t>
            </a:r>
            <a:r>
              <a:rPr lang="es-ES" sz="1200" dirty="0"/>
              <a:t>afecta varios aspectos de la reacción de PCR y </a:t>
            </a:r>
            <a:r>
              <a:rPr lang="es-ES" sz="1200" dirty="0" err="1"/>
              <a:t>Taq</a:t>
            </a:r>
            <a:r>
              <a:rPr lang="es-ES" sz="1200" dirty="0"/>
              <a:t> requiere de Mg</a:t>
            </a:r>
            <a:r>
              <a:rPr lang="es-ES" sz="1200" baseline="30000" dirty="0"/>
              <a:t>2+</a:t>
            </a:r>
            <a:r>
              <a:rPr lang="es-ES" sz="1200" dirty="0"/>
              <a:t> libre para trabajar. De los compuestos presentes que </a:t>
            </a:r>
            <a:r>
              <a:rPr lang="es-ES" sz="1200" dirty="0" err="1"/>
              <a:t>quelan</a:t>
            </a:r>
            <a:r>
              <a:rPr lang="es-ES" sz="1200" dirty="0"/>
              <a:t> el Mg</a:t>
            </a:r>
            <a:r>
              <a:rPr lang="es-ES" sz="1200" baseline="30000" dirty="0"/>
              <a:t>2+ </a:t>
            </a:r>
            <a:r>
              <a:rPr lang="es-ES" sz="1200" dirty="0"/>
              <a:t>los más concentrados son los </a:t>
            </a:r>
            <a:r>
              <a:rPr lang="es-ES" sz="1200" dirty="0" err="1"/>
              <a:t>dNTPs</a:t>
            </a:r>
            <a:r>
              <a:rPr lang="es-ES" sz="1200" dirty="0"/>
              <a:t>, por lo que el Mg</a:t>
            </a:r>
            <a:r>
              <a:rPr lang="es-ES" sz="1200" baseline="30000" dirty="0"/>
              <a:t>2+</a:t>
            </a:r>
            <a:r>
              <a:rPr lang="es-ES" sz="1200" dirty="0"/>
              <a:t> debe ser de 0,5 a 2,5mM más que los </a:t>
            </a:r>
            <a:r>
              <a:rPr lang="es-ES" sz="1200" dirty="0" err="1"/>
              <a:t>dNTPs</a:t>
            </a:r>
            <a:r>
              <a:rPr lang="es-ES" sz="1200" dirty="0"/>
              <a:t>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Concentración de los cebadores no debe ser mayor a 1µM a no ser que haya un alto nivel de degeneración: 0,2µM es suficiente para cebadores homólogos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Concentración de nucleótidos no debe ser mayor a 50µM de cada uno, aunque productos largos pueden necesitar más.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A2EB-8FF6-49DF-B865-9EB3B7E0F3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7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F443-EA17-9D41-B1ED-D025D47ED61B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9052-2640-3E40-BD45-444CA2300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92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F443-EA17-9D41-B1ED-D025D47ED61B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19052-2640-3E40-BD45-444CA2300DB3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6B3A2C7-C33E-1F69-82F0-AC74EDD73C00}"/>
              </a:ext>
            </a:extLst>
          </p:cNvPr>
          <p:cNvGrpSpPr/>
          <p:nvPr userDrawn="1"/>
        </p:nvGrpSpPr>
        <p:grpSpPr>
          <a:xfrm>
            <a:off x="344245" y="4561451"/>
            <a:ext cx="1018478" cy="424369"/>
            <a:chOff x="2914185" y="850134"/>
            <a:chExt cx="2798015" cy="1165848"/>
          </a:xfrm>
        </p:grpSpPr>
        <p:pic>
          <p:nvPicPr>
            <p:cNvPr id="8" name="Imagen 7" descr="Logo_Color.png">
              <a:extLst>
                <a:ext uri="{FF2B5EF4-FFF2-40B4-BE49-F238E27FC236}">
                  <a16:creationId xmlns:a16="http://schemas.microsoft.com/office/drawing/2014/main" id="{AA4DD835-13AA-47D6-2011-9EBF712CC0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56"/>
            <a:stretch/>
          </p:blipFill>
          <p:spPr>
            <a:xfrm>
              <a:off x="4527396" y="850134"/>
              <a:ext cx="1184804" cy="1165848"/>
            </a:xfrm>
            <a:prstGeom prst="rect">
              <a:avLst/>
            </a:prstGeom>
          </p:spPr>
        </p:pic>
        <p:pic>
          <p:nvPicPr>
            <p:cNvPr id="9" name="Imagen 8" descr="Logo_Color.png">
              <a:extLst>
                <a:ext uri="{FF2B5EF4-FFF2-40B4-BE49-F238E27FC236}">
                  <a16:creationId xmlns:a16="http://schemas.microsoft.com/office/drawing/2014/main" id="{72149994-47F2-9172-7308-280FE4E7D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86" t="58693" r="29747"/>
            <a:stretch/>
          </p:blipFill>
          <p:spPr>
            <a:xfrm>
              <a:off x="2914185" y="1293540"/>
              <a:ext cx="1613210" cy="557561"/>
            </a:xfrm>
            <a:prstGeom prst="rect">
              <a:avLst/>
            </a:prstGeom>
          </p:spPr>
        </p:pic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4A64F816-6F46-B0FF-0A78-726A38CB7161}"/>
              </a:ext>
            </a:extLst>
          </p:cNvPr>
          <p:cNvSpPr txBox="1"/>
          <p:nvPr userDrawn="1"/>
        </p:nvSpPr>
        <p:spPr>
          <a:xfrm>
            <a:off x="2683738" y="4742248"/>
            <a:ext cx="39194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300" b="1" dirty="0">
                <a:solidFill>
                  <a:schemeClr val="tx2">
                    <a:lumMod val="75000"/>
                  </a:schemeClr>
                </a:solidFill>
              </a:rPr>
              <a:t>Dra. Débora Torrealba –  https://genomics.pucv.cl</a:t>
            </a:r>
          </a:p>
        </p:txBody>
      </p:sp>
    </p:spTree>
    <p:extLst>
      <p:ext uri="{BB962C8B-B14F-4D97-AF65-F5344CB8AC3E}">
        <p14:creationId xmlns:p14="http://schemas.microsoft.com/office/powerpoint/2010/main" val="263704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ALAG">
            <a:extLst>
              <a:ext uri="{FF2B5EF4-FFF2-40B4-BE49-F238E27FC236}">
                <a16:creationId xmlns:a16="http://schemas.microsoft.com/office/drawing/2014/main" id="{E89307CC-C074-AEF9-87EF-1AAE873FA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75" y="438126"/>
            <a:ext cx="2496185" cy="51879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33CCC69-E7BC-C9AD-E4BB-7F9D17DD78E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181" y="309244"/>
            <a:ext cx="1195534" cy="68645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8A798CE0-07D6-ED0A-034F-86F9897584F8}"/>
              </a:ext>
            </a:extLst>
          </p:cNvPr>
          <p:cNvGrpSpPr/>
          <p:nvPr/>
        </p:nvGrpSpPr>
        <p:grpSpPr>
          <a:xfrm>
            <a:off x="4847628" y="331734"/>
            <a:ext cx="1386960" cy="731578"/>
            <a:chOff x="3542459" y="1983928"/>
            <a:chExt cx="1386960" cy="731578"/>
          </a:xfrm>
        </p:grpSpPr>
        <p:pic>
          <p:nvPicPr>
            <p:cNvPr id="10" name="Imagen 9" descr="Interfaz de usuario gráfica, Texto&#10;&#10;Descripción generada automáticamente">
              <a:extLst>
                <a:ext uri="{FF2B5EF4-FFF2-40B4-BE49-F238E27FC236}">
                  <a16:creationId xmlns:a16="http://schemas.microsoft.com/office/drawing/2014/main" id="{BE78888D-403B-2520-A0B5-85A0CBCFC4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392"/>
            <a:stretch/>
          </p:blipFill>
          <p:spPr>
            <a:xfrm>
              <a:off x="3542459" y="1983928"/>
              <a:ext cx="1386960" cy="290349"/>
            </a:xfrm>
            <a:prstGeom prst="rect">
              <a:avLst/>
            </a:prstGeom>
          </p:spPr>
        </p:pic>
        <p:pic>
          <p:nvPicPr>
            <p:cNvPr id="11" name="Imagen 10" descr="Interfaz de usuario gráfica, Texto&#10;&#10;Descripción generada automáticamente">
              <a:extLst>
                <a:ext uri="{FF2B5EF4-FFF2-40B4-BE49-F238E27FC236}">
                  <a16:creationId xmlns:a16="http://schemas.microsoft.com/office/drawing/2014/main" id="{2C94AE9C-6BFF-5ACE-A36F-0A70EB838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5889"/>
            <a:stretch/>
          </p:blipFill>
          <p:spPr>
            <a:xfrm>
              <a:off x="3542459" y="2274277"/>
              <a:ext cx="1386960" cy="441229"/>
            </a:xfrm>
            <a:prstGeom prst="rect">
              <a:avLst/>
            </a:prstGeom>
          </p:spPr>
        </p:pic>
      </p:grpSp>
      <p:sp>
        <p:nvSpPr>
          <p:cNvPr id="15" name="Text Box 9">
            <a:extLst>
              <a:ext uri="{FF2B5EF4-FFF2-40B4-BE49-F238E27FC236}">
                <a16:creationId xmlns:a16="http://schemas.microsoft.com/office/drawing/2014/main" id="{DED694AF-D7CF-63E1-5D88-D8CC7CB31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952" y="1423610"/>
            <a:ext cx="4399156" cy="2010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CL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CURSO</a:t>
            </a:r>
          </a:p>
          <a:p>
            <a:pPr algn="ctr" eaLnBrk="1" hangingPunct="1">
              <a:spcBef>
                <a:spcPct val="50000"/>
              </a:spcBef>
            </a:pPr>
            <a:endParaRPr lang="es-ES" altLang="es-CL" b="1" dirty="0">
              <a:solidFill>
                <a:srgbClr val="0070C0"/>
              </a:solidFill>
              <a:latin typeface="Swis721 Cn BT"/>
            </a:endParaRPr>
          </a:p>
          <a:p>
            <a:pPr marL="107950" indent="-17780" algn="ctr" eaLnBrk="0" hangingPunct="0">
              <a:spcBef>
                <a:spcPts val="240"/>
              </a:spcBef>
              <a:spcAft>
                <a:spcPts val="0"/>
              </a:spcAft>
              <a:tabLst>
                <a:tab pos="120650" algn="l"/>
              </a:tabLst>
            </a:pPr>
            <a:r>
              <a:rPr lang="es-E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Análisis de expresión diferencial de genes e investigación reproducible con R</a:t>
            </a:r>
            <a:endParaRPr lang="es-CL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 Box 9">
            <a:extLst>
              <a:ext uri="{FF2B5EF4-FFF2-40B4-BE49-F238E27FC236}">
                <a16:creationId xmlns:a16="http://schemas.microsoft.com/office/drawing/2014/main" id="{D38848C4-35D3-B271-F980-422875D7E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782" y="3875646"/>
            <a:ext cx="43991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CL" b="1" dirty="0">
                <a:solidFill>
                  <a:schemeClr val="tx2"/>
                </a:solidFill>
                <a:latin typeface="Swis721 Cn BT"/>
              </a:rPr>
              <a:t>Dra. Débora Torrealba Sandoval</a:t>
            </a:r>
          </a:p>
        </p:txBody>
      </p:sp>
    </p:spTree>
    <p:extLst>
      <p:ext uri="{BB962C8B-B14F-4D97-AF65-F5344CB8AC3E}">
        <p14:creationId xmlns:p14="http://schemas.microsoft.com/office/powerpoint/2010/main" val="111602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6476B-5B7B-BC59-9F79-CFACB3EAADE6}"/>
              </a:ext>
            </a:extLst>
          </p:cNvPr>
          <p:cNvSpPr txBox="1">
            <a:spLocks/>
          </p:cNvSpPr>
          <p:nvPr/>
        </p:nvSpPr>
        <p:spPr>
          <a:xfrm>
            <a:off x="327008" y="337276"/>
            <a:ext cx="6324210" cy="669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tx2"/>
                </a:solidFill>
              </a:rPr>
              <a:t>Optimización de la concentración de cebadores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6465288B-D571-6053-44AB-CCC75229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08" y="1417928"/>
            <a:ext cx="2643343" cy="2099125"/>
          </a:xfrm>
          <a:prstGeom prst="rect">
            <a:avLst/>
          </a:prstGeom>
        </p:spPr>
      </p:pic>
      <p:pic>
        <p:nvPicPr>
          <p:cNvPr id="8" name="Imagen 7" descr="Imagen que contiene Rectángulo&#10;&#10;Descripción generada automáticamente">
            <a:extLst>
              <a:ext uri="{FF2B5EF4-FFF2-40B4-BE49-F238E27FC236}">
                <a16:creationId xmlns:a16="http://schemas.microsoft.com/office/drawing/2014/main" id="{C09271E3-BCE8-8DE5-E86C-AA2F7A95E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481" y="1515424"/>
            <a:ext cx="3260511" cy="199763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928630D-D43A-28F2-F958-484FB675D5DB}"/>
              </a:ext>
            </a:extLst>
          </p:cNvPr>
          <p:cNvSpPr txBox="1"/>
          <p:nvPr/>
        </p:nvSpPr>
        <p:spPr>
          <a:xfrm>
            <a:off x="1798744" y="4102355"/>
            <a:ext cx="326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Concentración no mayor a 1µM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6061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BB8996BE-7733-44AE-A044-97BA8272D99E}"/>
              </a:ext>
            </a:extLst>
          </p:cNvPr>
          <p:cNvSpPr txBox="1"/>
          <p:nvPr/>
        </p:nvSpPr>
        <p:spPr>
          <a:xfrm>
            <a:off x="252761" y="1011148"/>
            <a:ext cx="240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tx2"/>
                </a:solidFill>
              </a:rPr>
              <a:t>Dilución seriada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763286C7-5174-4DBD-A509-BB20744C5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38" y="1580718"/>
            <a:ext cx="5095816" cy="182264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DD94A0F-4ECE-4225-9620-01635BCCA13C}"/>
              </a:ext>
            </a:extLst>
          </p:cNvPr>
          <p:cNvSpPr txBox="1"/>
          <p:nvPr/>
        </p:nvSpPr>
        <p:spPr>
          <a:xfrm>
            <a:off x="3706048" y="3772880"/>
            <a:ext cx="2040125" cy="338554"/>
          </a:xfrm>
          <a:prstGeom prst="rect">
            <a:avLst/>
          </a:prstGeom>
          <a:noFill/>
          <a:ln w="34925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Mínimo 5 puntos</a:t>
            </a:r>
            <a:endParaRPr lang="en-US" sz="1600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5397A7C-0C2C-4979-94E3-78BE9A410E39}"/>
              </a:ext>
            </a:extLst>
          </p:cNvPr>
          <p:cNvSpPr txBox="1">
            <a:spLocks/>
          </p:cNvSpPr>
          <p:nvPr/>
        </p:nvSpPr>
        <p:spPr>
          <a:xfrm>
            <a:off x="411127" y="8279"/>
            <a:ext cx="6324210" cy="669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tx2"/>
                </a:solidFill>
              </a:rPr>
              <a:t>Evaluación de la eficiencia de los cebadores</a:t>
            </a:r>
          </a:p>
        </p:txBody>
      </p:sp>
    </p:spTree>
    <p:extLst>
      <p:ext uri="{BB962C8B-B14F-4D97-AF65-F5344CB8AC3E}">
        <p14:creationId xmlns:p14="http://schemas.microsoft.com/office/powerpoint/2010/main" val="3499492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9F76BBB7-9B22-415D-B513-8281A3D2C3EF}"/>
              </a:ext>
            </a:extLst>
          </p:cNvPr>
          <p:cNvSpPr txBox="1"/>
          <p:nvPr/>
        </p:nvSpPr>
        <p:spPr>
          <a:xfrm>
            <a:off x="306859" y="4249946"/>
            <a:ext cx="2501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Real-Time PCR. </a:t>
            </a:r>
            <a:r>
              <a:rPr lang="es-ES" sz="1200" dirty="0" err="1"/>
              <a:t>Life</a:t>
            </a:r>
            <a:r>
              <a:rPr lang="es-ES" sz="1200" dirty="0"/>
              <a:t> Technologies</a:t>
            </a:r>
            <a:endParaRPr lang="en-US" sz="1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1E15ED5-371C-4206-98C4-27DE3FDD61BF}"/>
              </a:ext>
            </a:extLst>
          </p:cNvPr>
          <p:cNvSpPr txBox="1"/>
          <p:nvPr/>
        </p:nvSpPr>
        <p:spPr>
          <a:xfrm>
            <a:off x="4504326" y="3097430"/>
            <a:ext cx="2501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&gt;3.32 ciclos &lt;100%</a:t>
            </a:r>
          </a:p>
          <a:p>
            <a:r>
              <a:rPr lang="es-ES" dirty="0"/>
              <a:t>&lt;3.32 ciclos &gt;100%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6EFCAF6-5B18-450E-BCF8-DD15D16EF134}"/>
              </a:ext>
            </a:extLst>
          </p:cNvPr>
          <p:cNvSpPr txBox="1"/>
          <p:nvPr/>
        </p:nvSpPr>
        <p:spPr>
          <a:xfrm>
            <a:off x="4397198" y="1365978"/>
            <a:ext cx="21325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Los valores de C</a:t>
            </a:r>
            <a:r>
              <a:rPr lang="es-ES" sz="1600" baseline="-25000" dirty="0"/>
              <a:t>T</a:t>
            </a:r>
            <a:r>
              <a:rPr lang="es-ES" sz="1600" dirty="0"/>
              <a:t> deberían estar separados por 3.32 ciclos</a:t>
            </a:r>
            <a:endParaRPr lang="en-US" sz="1600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DE7293E-5AF2-4063-9A9D-F0130BC9F242}"/>
              </a:ext>
            </a:extLst>
          </p:cNvPr>
          <p:cNvSpPr txBox="1">
            <a:spLocks/>
          </p:cNvSpPr>
          <p:nvPr/>
        </p:nvSpPr>
        <p:spPr>
          <a:xfrm>
            <a:off x="411127" y="8279"/>
            <a:ext cx="6324210" cy="669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tx2"/>
                </a:solidFill>
              </a:rPr>
              <a:t>Eficiencia de los cebadores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5429D1E-01C1-4C4B-A230-A4F4A942F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" y="677353"/>
            <a:ext cx="4065052" cy="3536161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B2C6DEF2-0CE5-4290-BB8C-FB740B495D67}"/>
              </a:ext>
            </a:extLst>
          </p:cNvPr>
          <p:cNvSpPr txBox="1"/>
          <p:nvPr/>
        </p:nvSpPr>
        <p:spPr>
          <a:xfrm>
            <a:off x="653526" y="1304962"/>
            <a:ext cx="1379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r>
              <a:rPr lang="es-ES" baseline="30000" dirty="0"/>
              <a:t>n</a:t>
            </a:r>
            <a:r>
              <a:rPr lang="es-ES" dirty="0"/>
              <a:t>= 10</a:t>
            </a:r>
          </a:p>
          <a:p>
            <a:r>
              <a:rPr lang="es-ES" dirty="0"/>
              <a:t>n= 3.32</a:t>
            </a:r>
            <a:endParaRPr lang="en-US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F125AEF-6607-0D8A-6743-C090B5A08D53}"/>
              </a:ext>
            </a:extLst>
          </p:cNvPr>
          <p:cNvCxnSpPr/>
          <p:nvPr/>
        </p:nvCxnSpPr>
        <p:spPr>
          <a:xfrm>
            <a:off x="1870364" y="2976995"/>
            <a:ext cx="28874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6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79F922C5-055A-44D4-BAA6-D7B9070833A0}"/>
              </a:ext>
            </a:extLst>
          </p:cNvPr>
          <p:cNvSpPr txBox="1"/>
          <p:nvPr/>
        </p:nvSpPr>
        <p:spPr>
          <a:xfrm>
            <a:off x="3504019" y="1235253"/>
            <a:ext cx="287568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Coeficiente de correlación= 1, </a:t>
            </a:r>
          </a:p>
          <a:p>
            <a:r>
              <a:rPr lang="es-ES" sz="1600" dirty="0"/>
              <a:t>Pendiente= -3.436, </a:t>
            </a:r>
          </a:p>
          <a:p>
            <a:r>
              <a:rPr lang="es-ES" sz="1600" dirty="0"/>
              <a:t>Intercepto= 40.055</a:t>
            </a:r>
          </a:p>
          <a:p>
            <a:endParaRPr lang="es-ES" sz="1600" dirty="0"/>
          </a:p>
          <a:p>
            <a:r>
              <a:rPr lang="es-ES" b="1" dirty="0"/>
              <a:t>Y = </a:t>
            </a:r>
            <a:r>
              <a:rPr lang="es-ES" b="1" dirty="0">
                <a:solidFill>
                  <a:srgbClr val="00B050"/>
                </a:solidFill>
              </a:rPr>
              <a:t>-3.436 </a:t>
            </a:r>
            <a:r>
              <a:rPr lang="es-ES" b="1" dirty="0"/>
              <a:t>X + 40.055 </a:t>
            </a:r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ED31542-0F54-49C4-B768-8D6954D78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02" y="866497"/>
            <a:ext cx="2929970" cy="2426174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4EB7E39-B09A-9F77-FA9F-E0A5D4B56496}"/>
              </a:ext>
            </a:extLst>
          </p:cNvPr>
          <p:cNvGrpSpPr/>
          <p:nvPr/>
        </p:nvGrpSpPr>
        <p:grpSpPr>
          <a:xfrm>
            <a:off x="657920" y="3286989"/>
            <a:ext cx="6200080" cy="1289617"/>
            <a:chOff x="657920" y="3286989"/>
            <a:chExt cx="6200080" cy="1289617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1C23D675-5E7C-4999-8F38-27885D81335D}"/>
                </a:ext>
              </a:extLst>
            </p:cNvPr>
            <p:cNvSpPr txBox="1"/>
            <p:nvPr/>
          </p:nvSpPr>
          <p:spPr>
            <a:xfrm>
              <a:off x="1675582" y="3757898"/>
              <a:ext cx="375519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Factor de </a:t>
              </a:r>
              <a:r>
                <a:rPr lang="en-US" dirty="0" err="1"/>
                <a:t>amplificación</a:t>
              </a:r>
              <a:r>
                <a:rPr lang="en-US" dirty="0"/>
                <a:t> (E) = 10</a:t>
              </a:r>
              <a:r>
                <a:rPr lang="en-US" baseline="30000" dirty="0"/>
                <a:t>-1/</a:t>
              </a:r>
              <a:r>
                <a:rPr lang="en-US" baseline="30000" dirty="0" err="1"/>
                <a:t>pendiente</a:t>
              </a:r>
              <a:endParaRPr lang="en-US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062C3316-59AE-4E68-A530-B24313E778E6}"/>
                    </a:ext>
                  </a:extLst>
                </p:cNvPr>
                <p:cNvSpPr txBox="1"/>
                <p:nvPr/>
              </p:nvSpPr>
              <p:spPr>
                <a:xfrm>
                  <a:off x="2629849" y="4299607"/>
                  <a:ext cx="189635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 10</a:t>
                  </a:r>
                  <a:r>
                    <a:rPr lang="en-US" baseline="30000" dirty="0"/>
                    <a:t>-(1/</a:t>
                  </a:r>
                  <a:r>
                    <a:rPr lang="en-US" baseline="30000" dirty="0">
                      <a:solidFill>
                        <a:srgbClr val="00B050"/>
                      </a:solidFill>
                    </a:rPr>
                    <a:t>-</a:t>
                  </a:r>
                  <a:r>
                    <a:rPr lang="en-US" b="1" baseline="30000" dirty="0">
                      <a:solidFill>
                        <a:srgbClr val="00B050"/>
                      </a:solidFill>
                    </a:rPr>
                    <a:t>3.436</a:t>
                  </a:r>
                  <a:r>
                    <a:rPr lang="en-US" baseline="30000" dirty="0"/>
                    <a:t>) </a:t>
                  </a:r>
                  <a:r>
                    <a:rPr lang="en-US" dirty="0"/>
                    <a:t>=1.94</a:t>
                  </a:r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062C3316-59AE-4E68-A530-B24313E77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9849" y="4299607"/>
                  <a:ext cx="189635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80" t="-28261" r="-7395" b="-5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D458F8C1-24AE-4460-90A5-54075D688540}"/>
                </a:ext>
              </a:extLst>
            </p:cNvPr>
            <p:cNvSpPr txBox="1"/>
            <p:nvPr/>
          </p:nvSpPr>
          <p:spPr>
            <a:xfrm>
              <a:off x="657920" y="3286989"/>
              <a:ext cx="620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La eficiencia de amplificación, E, se calcula a partir de la pendiente: </a:t>
              </a:r>
              <a:endParaRPr lang="en-US" sz="1600" dirty="0"/>
            </a:p>
          </p:txBody>
        </p: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12C74D0D-75E0-4852-9D7C-1FF0D7F15B5B}"/>
              </a:ext>
            </a:extLst>
          </p:cNvPr>
          <p:cNvSpPr txBox="1">
            <a:spLocks/>
          </p:cNvSpPr>
          <p:nvPr/>
        </p:nvSpPr>
        <p:spPr>
          <a:xfrm>
            <a:off x="411127" y="8279"/>
            <a:ext cx="6324210" cy="669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tx2"/>
                </a:solidFill>
              </a:rPr>
              <a:t>Eficiencia de los cebadores</a:t>
            </a:r>
          </a:p>
        </p:txBody>
      </p:sp>
    </p:spTree>
    <p:extLst>
      <p:ext uri="{BB962C8B-B14F-4D97-AF65-F5344CB8AC3E}">
        <p14:creationId xmlns:p14="http://schemas.microsoft.com/office/powerpoint/2010/main" val="325862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8058D07-FC25-4A68-A1ED-05AC8043B289}"/>
                  </a:ext>
                </a:extLst>
              </p:cNvPr>
              <p:cNvSpPr txBox="1"/>
              <p:nvPr/>
            </p:nvSpPr>
            <p:spPr>
              <a:xfrm>
                <a:off x="974001" y="951215"/>
                <a:ext cx="4909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Porcentaje</m:t>
                    </m:r>
                    <m:r>
                      <a:rPr lang="es-E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de</m:t>
                    </m:r>
                    <m:r>
                      <a:rPr lang="es-E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eficiencia</m:t>
                    </m:r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(1.94 – 1) x 100 = 95.4 %</a:t>
                </a: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8058D07-FC25-4A68-A1ED-05AC8043B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01" y="951215"/>
                <a:ext cx="4909998" cy="276999"/>
              </a:xfrm>
              <a:prstGeom prst="rect">
                <a:avLst/>
              </a:prstGeom>
              <a:blipFill>
                <a:blip r:embed="rId2"/>
                <a:stretch>
                  <a:fillRect l="-2236" t="-28889" r="-1988" b="-5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CDB2D801-9E94-4386-AB9F-3389BD68CC0D}"/>
              </a:ext>
            </a:extLst>
          </p:cNvPr>
          <p:cNvSpPr txBox="1"/>
          <p:nvPr/>
        </p:nvSpPr>
        <p:spPr>
          <a:xfrm>
            <a:off x="1854650" y="1571072"/>
            <a:ext cx="3437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Eficiencia de </a:t>
            </a:r>
            <a:r>
              <a:rPr lang="es-ES" dirty="0"/>
              <a:t>cebadores</a:t>
            </a:r>
            <a:r>
              <a:rPr lang="es-ES" sz="1800" dirty="0"/>
              <a:t>= </a:t>
            </a:r>
            <a:r>
              <a:rPr lang="es-ES" sz="1800" b="1" dirty="0">
                <a:solidFill>
                  <a:schemeClr val="accent6"/>
                </a:solidFill>
              </a:rPr>
              <a:t>95.4 %</a:t>
            </a:r>
            <a:endParaRPr lang="en-US" sz="1800" b="1" dirty="0">
              <a:solidFill>
                <a:schemeClr val="accent6"/>
              </a:solidFill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E180BCCD-05C0-42CE-ADEE-B093BB7417CB}"/>
              </a:ext>
            </a:extLst>
          </p:cNvPr>
          <p:cNvSpPr txBox="1">
            <a:spLocks/>
          </p:cNvSpPr>
          <p:nvPr/>
        </p:nvSpPr>
        <p:spPr>
          <a:xfrm>
            <a:off x="411127" y="8279"/>
            <a:ext cx="6324210" cy="669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tx2"/>
                </a:solidFill>
              </a:rPr>
              <a:t>Eficiencia de los cebadores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E9E84A-508D-49F0-A3F4-AADCB001F47F}"/>
              </a:ext>
            </a:extLst>
          </p:cNvPr>
          <p:cNvSpPr txBox="1"/>
          <p:nvPr/>
        </p:nvSpPr>
        <p:spPr>
          <a:xfrm>
            <a:off x="636814" y="2283262"/>
            <a:ext cx="558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Eficiencia de primer debe estar entre un 90% al 110%.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DB7F872-F420-DA99-8354-56972C21B4A6}"/>
              </a:ext>
            </a:extLst>
          </p:cNvPr>
          <p:cNvSpPr txBox="1"/>
          <p:nvPr/>
        </p:nvSpPr>
        <p:spPr>
          <a:xfrm>
            <a:off x="636814" y="2778521"/>
            <a:ext cx="5696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Menor a un 90%: diseño subóptimo de los cebadores, condiciones incorrectas para los cebadores.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1A4F92-6656-CDFE-2613-0781B7C30A4F}"/>
              </a:ext>
            </a:extLst>
          </p:cNvPr>
          <p:cNvSpPr txBox="1"/>
          <p:nvPr/>
        </p:nvSpPr>
        <p:spPr>
          <a:xfrm>
            <a:off x="636814" y="3546313"/>
            <a:ext cx="5738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Mayor al un 110%: Dímeros de cebadores, inhibidores de PCR, error de pipeteo.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3167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>
            <a:extLst>
              <a:ext uri="{FF2B5EF4-FFF2-40B4-BE49-F238E27FC236}">
                <a16:creationId xmlns:a16="http://schemas.microsoft.com/office/drawing/2014/main" id="{E180BCCD-05C0-42CE-ADEE-B093BB7417CB}"/>
              </a:ext>
            </a:extLst>
          </p:cNvPr>
          <p:cNvSpPr txBox="1">
            <a:spLocks/>
          </p:cNvSpPr>
          <p:nvPr/>
        </p:nvSpPr>
        <p:spPr>
          <a:xfrm>
            <a:off x="411127" y="153387"/>
            <a:ext cx="6324210" cy="669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tx2"/>
                </a:solidFill>
              </a:rPr>
              <a:t>Eficiencia de cebadores</a:t>
            </a:r>
          </a:p>
        </p:txBody>
      </p:sp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58DF6566-0877-403C-8BD5-325ECD86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40788">
            <a:off x="4437073" y="1914217"/>
            <a:ext cx="1332998" cy="1315065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F4C21FFC-F5CF-4D23-989A-3FED6872A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32" y="1951661"/>
            <a:ext cx="1186287" cy="107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3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E100F11-33FA-4D28-A75A-39343C77623A}"/>
              </a:ext>
            </a:extLst>
          </p:cNvPr>
          <p:cNvSpPr txBox="1"/>
          <p:nvPr/>
        </p:nvSpPr>
        <p:spPr>
          <a:xfrm>
            <a:off x="548738" y="1047782"/>
            <a:ext cx="5249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Cambiar la velocidad de rampa (rápida o estándar)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Cambiar el tiempo de los ciclos de la PCR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0CD2FAB-C338-4172-ADD1-DBFA17F5A350}"/>
              </a:ext>
            </a:extLst>
          </p:cNvPr>
          <p:cNvSpPr txBox="1">
            <a:spLocks/>
          </p:cNvSpPr>
          <p:nvPr/>
        </p:nvSpPr>
        <p:spPr>
          <a:xfrm>
            <a:off x="390173" y="182889"/>
            <a:ext cx="6324210" cy="669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tx2"/>
                </a:solidFill>
              </a:rPr>
              <a:t>Optimización de otras condiciones</a:t>
            </a:r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94CFE224-5D91-446A-ACB5-B7E9B7116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94" y="2340427"/>
            <a:ext cx="1951564" cy="224153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EFD353B-0974-E7E3-3F17-D74F942AC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45" y="2114549"/>
            <a:ext cx="3143328" cy="26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9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FCB4B1E4-FCFC-4F1C-A8DA-67D21D09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84" y="298057"/>
            <a:ext cx="4623260" cy="669074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Otras consideraciones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CAF8BA3-CAA8-4300-9350-B97E8DEE383E}"/>
              </a:ext>
            </a:extLst>
          </p:cNvPr>
          <p:cNvSpPr txBox="1"/>
          <p:nvPr/>
        </p:nvSpPr>
        <p:spPr>
          <a:xfrm>
            <a:off x="587145" y="1408559"/>
            <a:ext cx="5979460" cy="22158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Modificar la concentración de Mg. Mg</a:t>
            </a:r>
            <a:r>
              <a:rPr lang="es-ES" sz="1600" baseline="30000" dirty="0"/>
              <a:t>2+ </a:t>
            </a:r>
            <a:r>
              <a:rPr lang="es-ES" sz="1600" dirty="0"/>
              <a:t>afecta varios aspectos de la reacción de PCR y </a:t>
            </a:r>
            <a:r>
              <a:rPr lang="es-ES" sz="1600" dirty="0" err="1"/>
              <a:t>Taq</a:t>
            </a:r>
            <a:r>
              <a:rPr lang="es-ES" sz="1600" dirty="0"/>
              <a:t> requiere de Mg</a:t>
            </a:r>
            <a:r>
              <a:rPr lang="es-ES" sz="1600" baseline="30000" dirty="0"/>
              <a:t>2+</a:t>
            </a:r>
            <a:r>
              <a:rPr lang="es-ES" sz="1600" dirty="0"/>
              <a:t> libre para trabajar.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Cantidades mayores a 50mN de KCl o NaCl inhibe la </a:t>
            </a:r>
            <a:r>
              <a:rPr lang="es-ES" sz="1600" dirty="0" err="1"/>
              <a:t>Taq</a:t>
            </a:r>
            <a:endParaRPr lang="es-E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Concentración de nucleótidos no debe ser mayor a 50µM de cada uno, aunque productos largos pueden necesitar más.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2736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>
            <a:extLst>
              <a:ext uri="{FF2B5EF4-FFF2-40B4-BE49-F238E27FC236}">
                <a16:creationId xmlns:a16="http://schemas.microsoft.com/office/drawing/2014/main" id="{E180BCCD-05C0-42CE-ADEE-B093BB7417CB}"/>
              </a:ext>
            </a:extLst>
          </p:cNvPr>
          <p:cNvSpPr txBox="1">
            <a:spLocks/>
          </p:cNvSpPr>
          <p:nvPr/>
        </p:nvSpPr>
        <p:spPr>
          <a:xfrm>
            <a:off x="266895" y="1936139"/>
            <a:ext cx="6324210" cy="669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chemeClr val="tx2"/>
                </a:solidFill>
              </a:rPr>
              <a:t>Calculo de eficiencia de cebadores con R</a:t>
            </a:r>
          </a:p>
        </p:txBody>
      </p:sp>
    </p:spTree>
    <p:extLst>
      <p:ext uri="{BB962C8B-B14F-4D97-AF65-F5344CB8AC3E}">
        <p14:creationId xmlns:p14="http://schemas.microsoft.com/office/powerpoint/2010/main" val="3530976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79F07B1-1EAA-43EC-A08B-95D58E82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70" y="249529"/>
            <a:ext cx="4623260" cy="669074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chemeClr val="tx2"/>
                </a:solidFill>
              </a:rPr>
              <a:t>Resumen de la clase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BBE475-C21C-49E9-26AB-E198819E6998}"/>
              </a:ext>
            </a:extLst>
          </p:cNvPr>
          <p:cNvSpPr txBox="1"/>
          <p:nvPr/>
        </p:nvSpPr>
        <p:spPr>
          <a:xfrm>
            <a:off x="375817" y="950071"/>
            <a:ext cx="6106365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Como preparar los cebadores al recibirlos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Optimizar la temperatura de hibridación a través de una PCR en gradiente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Optimización de la concentración de los cebadores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Comprender que es la eficiencia de los cebadores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Optimizar la reacción a través de la concentración de Mg y condiciones del termociclador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Calcular de eficiencia de cebadores con programación en 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221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AFDD1566-BE3D-450B-BA76-C707E94D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126" y="1754306"/>
            <a:ext cx="4623260" cy="1321403"/>
          </a:xfrm>
        </p:spPr>
        <p:txBody>
          <a:bodyPr>
            <a:noAutofit/>
          </a:bodyPr>
          <a:lstStyle/>
          <a:p>
            <a:r>
              <a:rPr lang="es-ES" sz="2800" b="1" dirty="0">
                <a:solidFill>
                  <a:schemeClr val="tx2"/>
                </a:solidFill>
              </a:rPr>
              <a:t>Clase 6</a:t>
            </a:r>
            <a:br>
              <a:rPr lang="es-ES" sz="2800" b="1" dirty="0">
                <a:solidFill>
                  <a:schemeClr val="tx2"/>
                </a:solidFill>
              </a:rPr>
            </a:br>
            <a:br>
              <a:rPr lang="es-ES" sz="2800" b="1" dirty="0">
                <a:solidFill>
                  <a:schemeClr val="tx2"/>
                </a:solidFill>
              </a:rPr>
            </a:br>
            <a:r>
              <a:rPr lang="es-ES" sz="2800" b="1" dirty="0">
                <a:solidFill>
                  <a:schemeClr val="tx2"/>
                </a:solidFill>
              </a:rPr>
              <a:t>Eficiencia de los cebadores</a:t>
            </a:r>
            <a:endParaRPr lang="en-U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 descr="ALAG">
            <a:extLst>
              <a:ext uri="{FF2B5EF4-FFF2-40B4-BE49-F238E27FC236}">
                <a16:creationId xmlns:a16="http://schemas.microsoft.com/office/drawing/2014/main" id="{663871E0-A0FE-A05F-F3CB-51A629430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75" y="438126"/>
            <a:ext cx="2496185" cy="51879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E8BBB0C-2E70-75C4-9112-D5F1266A6CB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181" y="309244"/>
            <a:ext cx="1195534" cy="68645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39E7B465-D339-C91E-E452-AC23A7A93D24}"/>
              </a:ext>
            </a:extLst>
          </p:cNvPr>
          <p:cNvGrpSpPr/>
          <p:nvPr/>
        </p:nvGrpSpPr>
        <p:grpSpPr>
          <a:xfrm>
            <a:off x="4847628" y="331734"/>
            <a:ext cx="1386960" cy="731578"/>
            <a:chOff x="3542459" y="1983928"/>
            <a:chExt cx="1386960" cy="731578"/>
          </a:xfrm>
        </p:grpSpPr>
        <p:pic>
          <p:nvPicPr>
            <p:cNvPr id="5" name="Imagen 4" descr="Interfaz de usuario gráfica, Texto&#10;&#10;Descripción generada automáticamente">
              <a:extLst>
                <a:ext uri="{FF2B5EF4-FFF2-40B4-BE49-F238E27FC236}">
                  <a16:creationId xmlns:a16="http://schemas.microsoft.com/office/drawing/2014/main" id="{5B05B8E4-BD44-2044-7D85-9CB5DAD2A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392"/>
            <a:stretch/>
          </p:blipFill>
          <p:spPr>
            <a:xfrm>
              <a:off x="3542459" y="1983928"/>
              <a:ext cx="1386960" cy="290349"/>
            </a:xfrm>
            <a:prstGeom prst="rect">
              <a:avLst/>
            </a:prstGeom>
          </p:spPr>
        </p:pic>
        <p:pic>
          <p:nvPicPr>
            <p:cNvPr id="6" name="Imagen 5" descr="Interfaz de usuario gráfica, Texto&#10;&#10;Descripción generada automáticamente">
              <a:extLst>
                <a:ext uri="{FF2B5EF4-FFF2-40B4-BE49-F238E27FC236}">
                  <a16:creationId xmlns:a16="http://schemas.microsoft.com/office/drawing/2014/main" id="{0D94FC3B-5C4A-5E6A-1DA6-DF933E95B0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5889"/>
            <a:stretch/>
          </p:blipFill>
          <p:spPr>
            <a:xfrm>
              <a:off x="3542459" y="2274277"/>
              <a:ext cx="1386960" cy="441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349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79F07B1-1EAA-43EC-A08B-95D58E82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70" y="311874"/>
            <a:ext cx="4623260" cy="669074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chemeClr val="tx2"/>
                </a:solidFill>
              </a:rPr>
              <a:t>Próxima clase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B3E2E88-8D4F-430B-BD42-F50EC59C202C}"/>
              </a:ext>
            </a:extLst>
          </p:cNvPr>
          <p:cNvSpPr txBox="1"/>
          <p:nvPr/>
        </p:nvSpPr>
        <p:spPr>
          <a:xfrm>
            <a:off x="438290" y="1457599"/>
            <a:ext cx="598141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Clase 7: Genes de referencia </a:t>
            </a:r>
          </a:p>
        </p:txBody>
      </p:sp>
      <p:pic>
        <p:nvPicPr>
          <p:cNvPr id="6" name="Imagen 5" descr="Un 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418086CA-1CFA-A284-5CB7-B0CEF466E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50" y="2735746"/>
            <a:ext cx="31337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8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AFDD1566-BE3D-450B-BA76-C707E94D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029" y="334118"/>
            <a:ext cx="4623260" cy="669074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chemeClr val="tx2"/>
                </a:solidFill>
              </a:rPr>
              <a:t>Plan de la clase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5216A1B-414A-4BBE-B215-6B8EA05DF7AE}"/>
              </a:ext>
            </a:extLst>
          </p:cNvPr>
          <p:cNvSpPr txBox="1"/>
          <p:nvPr/>
        </p:nvSpPr>
        <p:spPr>
          <a:xfrm>
            <a:off x="708365" y="1418654"/>
            <a:ext cx="567684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Preparación de los cebadores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Optimización de la temperatura de hibridación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Optimización de la concentración de los cebadores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¿Qué es la eficiencia de los cebadores?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Otras consideraciones para optimizar la reacción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Calculo de eficiencia de cebadores con 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91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C81E4043-4726-4722-9695-AB0FFC0B79E1}"/>
              </a:ext>
            </a:extLst>
          </p:cNvPr>
          <p:cNvSpPr txBox="1">
            <a:spLocks/>
          </p:cNvSpPr>
          <p:nvPr/>
        </p:nvSpPr>
        <p:spPr>
          <a:xfrm>
            <a:off x="372840" y="1902791"/>
            <a:ext cx="6324210" cy="669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tx2"/>
                </a:solidFill>
              </a:rPr>
              <a:t>Preparación de los cebadores</a:t>
            </a:r>
          </a:p>
        </p:txBody>
      </p:sp>
    </p:spTree>
    <p:extLst>
      <p:ext uri="{BB962C8B-B14F-4D97-AF65-F5344CB8AC3E}">
        <p14:creationId xmlns:p14="http://schemas.microsoft.com/office/powerpoint/2010/main" val="110294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C81E4043-4726-4722-9695-AB0FFC0B79E1}"/>
              </a:ext>
            </a:extLst>
          </p:cNvPr>
          <p:cNvSpPr txBox="1">
            <a:spLocks/>
          </p:cNvSpPr>
          <p:nvPr/>
        </p:nvSpPr>
        <p:spPr>
          <a:xfrm>
            <a:off x="411127" y="8279"/>
            <a:ext cx="6324210" cy="669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189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Nomenclatura de los cebadores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4FA6A1-0C16-4562-B8E8-533EC32B828C}"/>
              </a:ext>
            </a:extLst>
          </p:cNvPr>
          <p:cNvSpPr txBox="1"/>
          <p:nvPr/>
        </p:nvSpPr>
        <p:spPr>
          <a:xfrm>
            <a:off x="503426" y="754524"/>
            <a:ext cx="34772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Nombre de los cebadores: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Indicar especie: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Homo sapiens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Salmo salar     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</a:t>
            </a:r>
            <a:r>
              <a:rPr kumimoji="0" lang="es-E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Gallus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gallus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gg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Nombre del gen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Interleukin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12   il-12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Hepcidin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hep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Tipo de cebador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Forward         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Fw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Reverse          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Rv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C0145F3-2975-4600-9920-3299078E9F4F}"/>
              </a:ext>
            </a:extLst>
          </p:cNvPr>
          <p:cNvSpPr txBox="1"/>
          <p:nvPr/>
        </p:nvSpPr>
        <p:spPr>
          <a:xfrm>
            <a:off x="4460057" y="1349897"/>
            <a:ext cx="1379555" cy="1477328"/>
          </a:xfrm>
          <a:prstGeom prst="rect">
            <a:avLst/>
          </a:prstGeom>
          <a:noFill/>
          <a:ln w="66675" cmpd="dbl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hs_il12_Fw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hs_il12_Rv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ss_hep_Fw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ss_hep_Rv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0CFDD1-2BF6-4879-A735-A9E3122ADD72}"/>
              </a:ext>
            </a:extLst>
          </p:cNvPr>
          <p:cNvSpPr txBox="1"/>
          <p:nvPr/>
        </p:nvSpPr>
        <p:spPr>
          <a:xfrm>
            <a:off x="4160238" y="3499769"/>
            <a:ext cx="2282126" cy="584775"/>
          </a:xfrm>
          <a:prstGeom prst="rect">
            <a:avLst/>
          </a:prstGeom>
          <a:noFill/>
          <a:ln w="34925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Archivo con los datos de diseño de los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primers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11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C81E4043-4726-4722-9695-AB0FFC0B79E1}"/>
              </a:ext>
            </a:extLst>
          </p:cNvPr>
          <p:cNvSpPr txBox="1">
            <a:spLocks/>
          </p:cNvSpPr>
          <p:nvPr/>
        </p:nvSpPr>
        <p:spPr>
          <a:xfrm>
            <a:off x="411127" y="94507"/>
            <a:ext cx="6324210" cy="669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tx2"/>
                </a:solidFill>
              </a:rPr>
              <a:t>Preparación de los cebadores</a:t>
            </a:r>
          </a:p>
        </p:txBody>
      </p:sp>
      <p:pic>
        <p:nvPicPr>
          <p:cNvPr id="7" name="Picture 4" descr="3&amp;amp;#39; RACE PCR - 5 nmol">
            <a:extLst>
              <a:ext uri="{FF2B5EF4-FFF2-40B4-BE49-F238E27FC236}">
                <a16:creationId xmlns:a16="http://schemas.microsoft.com/office/drawing/2014/main" id="{2894AF4C-C5B1-4B82-909D-E38323353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4" r="28437" b="10"/>
          <a:stretch/>
        </p:blipFill>
        <p:spPr bwMode="auto">
          <a:xfrm>
            <a:off x="4900982" y="1701941"/>
            <a:ext cx="953039" cy="2299156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49F3B9B-6F9C-4C85-ADDC-3DE4215AA2DE}"/>
              </a:ext>
            </a:extLst>
          </p:cNvPr>
          <p:cNvSpPr txBox="1"/>
          <p:nvPr/>
        </p:nvSpPr>
        <p:spPr>
          <a:xfrm>
            <a:off x="491297" y="866579"/>
            <a:ext cx="5505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Centrifugar el tubo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Resuspender</a:t>
            </a:r>
            <a:r>
              <a:rPr lang="es-ES" dirty="0"/>
              <a:t> con agua MQ o agua libre de nucleasas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100 µM solución de reserva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10 µM solución de trabajo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Guardar a -20ºC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4790A2-23F2-418D-B4F3-4DB0F471D1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0" r="40633" b="55080"/>
          <a:stretch/>
        </p:blipFill>
        <p:spPr bwMode="auto">
          <a:xfrm>
            <a:off x="931820" y="2596891"/>
            <a:ext cx="2777219" cy="17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2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Imagen 1028" descr="Rectángulo&#10;&#10;Descripción generada automáticamente con confianza media">
            <a:extLst>
              <a:ext uri="{FF2B5EF4-FFF2-40B4-BE49-F238E27FC236}">
                <a16:creationId xmlns:a16="http://schemas.microsoft.com/office/drawing/2014/main" id="{CFE8AA56-BB75-4A1B-8FDE-75FC71CD9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86" y="1347942"/>
            <a:ext cx="3550920" cy="2717884"/>
          </a:xfrm>
          <a:prstGeom prst="rect">
            <a:avLst/>
          </a:prstGeom>
        </p:spPr>
      </p:pic>
      <p:sp>
        <p:nvSpPr>
          <p:cNvPr id="1030" name="Elipse 1029">
            <a:extLst>
              <a:ext uri="{FF2B5EF4-FFF2-40B4-BE49-F238E27FC236}">
                <a16:creationId xmlns:a16="http://schemas.microsoft.com/office/drawing/2014/main" id="{2F22EA0E-C867-452B-9BEB-1DB0CD133C49}"/>
              </a:ext>
            </a:extLst>
          </p:cNvPr>
          <p:cNvSpPr/>
          <p:nvPr/>
        </p:nvSpPr>
        <p:spPr>
          <a:xfrm>
            <a:off x="2702378" y="1668938"/>
            <a:ext cx="979714" cy="1559378"/>
          </a:xfrm>
          <a:prstGeom prst="ellipse">
            <a:avLst/>
          </a:prstGeom>
          <a:noFill/>
          <a:ln w="349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1" name="Flecha: a la derecha 1030">
            <a:extLst>
              <a:ext uri="{FF2B5EF4-FFF2-40B4-BE49-F238E27FC236}">
                <a16:creationId xmlns:a16="http://schemas.microsoft.com/office/drawing/2014/main" id="{60D190BB-48D4-44FA-89C5-08B2B989703B}"/>
              </a:ext>
            </a:extLst>
          </p:cNvPr>
          <p:cNvSpPr/>
          <p:nvPr/>
        </p:nvSpPr>
        <p:spPr>
          <a:xfrm>
            <a:off x="3903614" y="2237213"/>
            <a:ext cx="824592" cy="66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2" name="CuadroTexto 1031">
            <a:extLst>
              <a:ext uri="{FF2B5EF4-FFF2-40B4-BE49-F238E27FC236}">
                <a16:creationId xmlns:a16="http://schemas.microsoft.com/office/drawing/2014/main" id="{F7DB6591-CD81-4D6E-9CD6-3E5371809EED}"/>
              </a:ext>
            </a:extLst>
          </p:cNvPr>
          <p:cNvSpPr txBox="1"/>
          <p:nvPr/>
        </p:nvSpPr>
        <p:spPr>
          <a:xfrm>
            <a:off x="4838967" y="1967628"/>
            <a:ext cx="1896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100% eficiencia de los cebadores =</a:t>
            </a:r>
          </a:p>
          <a:p>
            <a:r>
              <a:rPr lang="es-ES" sz="1600" dirty="0"/>
              <a:t>Producto de PCR se duplica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3382BC-C188-E4B5-D548-5CE9CC2BB8AD}"/>
              </a:ext>
            </a:extLst>
          </p:cNvPr>
          <p:cNvSpPr txBox="1">
            <a:spLocks/>
          </p:cNvSpPr>
          <p:nvPr/>
        </p:nvSpPr>
        <p:spPr>
          <a:xfrm>
            <a:off x="342821" y="234233"/>
            <a:ext cx="6324210" cy="669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tx2"/>
                </a:solidFill>
              </a:rPr>
              <a:t>¿Qué es la eficiencia de los cebadores?</a:t>
            </a:r>
          </a:p>
        </p:txBody>
      </p:sp>
    </p:spTree>
    <p:extLst>
      <p:ext uri="{BB962C8B-B14F-4D97-AF65-F5344CB8AC3E}">
        <p14:creationId xmlns:p14="http://schemas.microsoft.com/office/powerpoint/2010/main" val="306807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C81E4043-4726-4722-9695-AB0FFC0B79E1}"/>
              </a:ext>
            </a:extLst>
          </p:cNvPr>
          <p:cNvSpPr txBox="1">
            <a:spLocks/>
          </p:cNvSpPr>
          <p:nvPr/>
        </p:nvSpPr>
        <p:spPr>
          <a:xfrm>
            <a:off x="368047" y="170845"/>
            <a:ext cx="6324210" cy="669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tx2"/>
                </a:solidFill>
              </a:rPr>
              <a:t>Optimización temperatura de hibridación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0E39CD24-C930-4682-A9C2-3E4D9B47E882}"/>
              </a:ext>
            </a:extLst>
          </p:cNvPr>
          <p:cNvSpPr/>
          <p:nvPr/>
        </p:nvSpPr>
        <p:spPr>
          <a:xfrm>
            <a:off x="4671482" y="1097482"/>
            <a:ext cx="255362" cy="89696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D14F0D-1F80-4213-9CFF-1A4BFF5DF204}"/>
              </a:ext>
            </a:extLst>
          </p:cNvPr>
          <p:cNvSpPr txBox="1"/>
          <p:nvPr/>
        </p:nvSpPr>
        <p:spPr>
          <a:xfrm>
            <a:off x="4971793" y="1215129"/>
            <a:ext cx="1130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Master </a:t>
            </a:r>
            <a:r>
              <a:rPr lang="es-ES" sz="1600" dirty="0" err="1"/>
              <a:t>mix</a:t>
            </a:r>
            <a:r>
              <a:rPr lang="es-ES" sz="1600" dirty="0"/>
              <a:t> + ADNc</a:t>
            </a:r>
          </a:p>
        </p:txBody>
      </p:sp>
      <p:grpSp>
        <p:nvGrpSpPr>
          <p:cNvPr id="1025" name="Grupo 1024">
            <a:extLst>
              <a:ext uri="{FF2B5EF4-FFF2-40B4-BE49-F238E27FC236}">
                <a16:creationId xmlns:a16="http://schemas.microsoft.com/office/drawing/2014/main" id="{18DB79D0-B0F5-49AB-8D66-64CDD9F1785F}"/>
              </a:ext>
            </a:extLst>
          </p:cNvPr>
          <p:cNvGrpSpPr/>
          <p:nvPr/>
        </p:nvGrpSpPr>
        <p:grpSpPr>
          <a:xfrm>
            <a:off x="882774" y="1089873"/>
            <a:ext cx="3710786" cy="1182756"/>
            <a:chOff x="664915" y="1890849"/>
            <a:chExt cx="4533965" cy="1659521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A3514B41-25A0-4A78-94FE-145A02C64BAC}"/>
                </a:ext>
              </a:extLst>
            </p:cNvPr>
            <p:cNvGrpSpPr/>
            <p:nvPr/>
          </p:nvGrpSpPr>
          <p:grpSpPr>
            <a:xfrm>
              <a:off x="664915" y="1890849"/>
              <a:ext cx="4533965" cy="1182268"/>
              <a:chOff x="1146611" y="1899013"/>
              <a:chExt cx="4533965" cy="1182268"/>
            </a:xfrm>
          </p:grpSpPr>
          <p:pic>
            <p:nvPicPr>
              <p:cNvPr id="9" name="Imagen 8" descr="Imagen que contiene Gráfico&#10;&#10;Descripción generada automáticamente">
                <a:extLst>
                  <a:ext uri="{FF2B5EF4-FFF2-40B4-BE49-F238E27FC236}">
                    <a16:creationId xmlns:a16="http://schemas.microsoft.com/office/drawing/2014/main" id="{BE560334-BF78-4E77-8F07-34F2A2639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6611" y="1899013"/>
                <a:ext cx="608708" cy="1171990"/>
              </a:xfrm>
              <a:prstGeom prst="rect">
                <a:avLst/>
              </a:prstGeom>
            </p:spPr>
          </p:pic>
          <p:pic>
            <p:nvPicPr>
              <p:cNvPr id="13" name="Imagen 12" descr="Imagen que contiene Gráfico&#10;&#10;Descripción generada automáticamente">
                <a:extLst>
                  <a:ext uri="{FF2B5EF4-FFF2-40B4-BE49-F238E27FC236}">
                    <a16:creationId xmlns:a16="http://schemas.microsoft.com/office/drawing/2014/main" id="{DB1DC7CE-1286-4129-8998-5264309E7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1868" y="1909291"/>
                <a:ext cx="608708" cy="1171990"/>
              </a:xfrm>
              <a:prstGeom prst="rect">
                <a:avLst/>
              </a:prstGeom>
            </p:spPr>
          </p:pic>
          <p:pic>
            <p:nvPicPr>
              <p:cNvPr id="14" name="Imagen 13" descr="Imagen que contiene Gráfico&#10;&#10;Descripción generada automáticamente">
                <a:extLst>
                  <a:ext uri="{FF2B5EF4-FFF2-40B4-BE49-F238E27FC236}">
                    <a16:creationId xmlns:a16="http://schemas.microsoft.com/office/drawing/2014/main" id="{8C0C4073-578C-4D4E-B9C1-F5AB0256C9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29222" y="1909291"/>
                <a:ext cx="608708" cy="1171990"/>
              </a:xfrm>
              <a:prstGeom prst="rect">
                <a:avLst/>
              </a:prstGeom>
            </p:spPr>
          </p:pic>
          <p:pic>
            <p:nvPicPr>
              <p:cNvPr id="15" name="Imagen 14" descr="Imagen que contiene Gráfico&#10;&#10;Descripción generada automáticamente">
                <a:extLst>
                  <a:ext uri="{FF2B5EF4-FFF2-40B4-BE49-F238E27FC236}">
                    <a16:creationId xmlns:a16="http://schemas.microsoft.com/office/drawing/2014/main" id="{694C93B3-F557-4472-BE5A-F1B71C8A6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09972" y="1909291"/>
                <a:ext cx="608708" cy="1171990"/>
              </a:xfrm>
              <a:prstGeom prst="rect">
                <a:avLst/>
              </a:prstGeom>
            </p:spPr>
          </p:pic>
          <p:pic>
            <p:nvPicPr>
              <p:cNvPr id="16" name="Imagen 15" descr="Imagen que contiene Gráfico&#10;&#10;Descripción generada automáticamente">
                <a:extLst>
                  <a:ext uri="{FF2B5EF4-FFF2-40B4-BE49-F238E27FC236}">
                    <a16:creationId xmlns:a16="http://schemas.microsoft.com/office/drawing/2014/main" id="{7D0CC751-D738-4D6A-9F30-23C24B641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93911" y="1909291"/>
                <a:ext cx="608708" cy="1171990"/>
              </a:xfrm>
              <a:prstGeom prst="rect">
                <a:avLst/>
              </a:prstGeom>
            </p:spPr>
          </p:pic>
          <p:pic>
            <p:nvPicPr>
              <p:cNvPr id="18" name="Imagen 17" descr="Imagen que contiene Gráfico&#10;&#10;Descripción generada automáticamente">
                <a:extLst>
                  <a:ext uri="{FF2B5EF4-FFF2-40B4-BE49-F238E27FC236}">
                    <a16:creationId xmlns:a16="http://schemas.microsoft.com/office/drawing/2014/main" id="{5875969F-A42F-4C76-B584-A72EF6DCA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55151" y="1909291"/>
                <a:ext cx="608708" cy="1171990"/>
              </a:xfrm>
              <a:prstGeom prst="rect">
                <a:avLst/>
              </a:prstGeom>
            </p:spPr>
          </p:pic>
          <p:pic>
            <p:nvPicPr>
              <p:cNvPr id="19" name="Imagen 18" descr="Imagen que contiene Gráfico&#10;&#10;Descripción generada automáticamente">
                <a:extLst>
                  <a:ext uri="{FF2B5EF4-FFF2-40B4-BE49-F238E27FC236}">
                    <a16:creationId xmlns:a16="http://schemas.microsoft.com/office/drawing/2014/main" id="{49074822-AB28-4D5A-8CAB-088F7CE8A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01022" y="1909291"/>
                <a:ext cx="608708" cy="1171990"/>
              </a:xfrm>
              <a:prstGeom prst="rect">
                <a:avLst/>
              </a:prstGeom>
            </p:spPr>
          </p:pic>
          <p:pic>
            <p:nvPicPr>
              <p:cNvPr id="20" name="Imagen 19" descr="Imagen que contiene Gráfico&#10;&#10;Descripción generada automáticamente">
                <a:extLst>
                  <a:ext uri="{FF2B5EF4-FFF2-40B4-BE49-F238E27FC236}">
                    <a16:creationId xmlns:a16="http://schemas.microsoft.com/office/drawing/2014/main" id="{4EB65FA0-771D-4DD1-BB19-3EEBE7EDF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32494" y="1899013"/>
                <a:ext cx="608708" cy="1171990"/>
              </a:xfrm>
              <a:prstGeom prst="rect">
                <a:avLst/>
              </a:prstGeom>
            </p:spPr>
          </p:pic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DFCA2A66-AEFA-4D54-8E03-7E0864AB3A52}"/>
                </a:ext>
              </a:extLst>
            </p:cNvPr>
            <p:cNvGrpSpPr/>
            <p:nvPr/>
          </p:nvGrpSpPr>
          <p:grpSpPr>
            <a:xfrm>
              <a:off x="761557" y="3010319"/>
              <a:ext cx="4405276" cy="540051"/>
              <a:chOff x="761557" y="3010319"/>
              <a:chExt cx="4405276" cy="540051"/>
            </a:xfrm>
          </p:grpSpPr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583F945-05DD-4900-842E-9715D75C4231}"/>
                  </a:ext>
                </a:extLst>
              </p:cNvPr>
              <p:cNvSpPr txBox="1"/>
              <p:nvPr/>
            </p:nvSpPr>
            <p:spPr>
              <a:xfrm>
                <a:off x="2511902" y="3021189"/>
                <a:ext cx="513881" cy="51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57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05CBB5A-0179-4C59-9C02-824C4F1918D6}"/>
                  </a:ext>
                </a:extLst>
              </p:cNvPr>
              <p:cNvSpPr txBox="1"/>
              <p:nvPr/>
            </p:nvSpPr>
            <p:spPr>
              <a:xfrm>
                <a:off x="3064764" y="3021189"/>
                <a:ext cx="513881" cy="51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58</a:t>
                </a: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4E641DEB-CA4B-4E48-8F09-8287799A4159}"/>
                  </a:ext>
                </a:extLst>
              </p:cNvPr>
              <p:cNvSpPr txBox="1"/>
              <p:nvPr/>
            </p:nvSpPr>
            <p:spPr>
              <a:xfrm>
                <a:off x="3632503" y="3014576"/>
                <a:ext cx="513881" cy="51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59</a:t>
                </a: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939DF0E-83EB-427B-91F2-8ACA3C0AFC16}"/>
                  </a:ext>
                </a:extLst>
              </p:cNvPr>
              <p:cNvSpPr txBox="1"/>
              <p:nvPr/>
            </p:nvSpPr>
            <p:spPr>
              <a:xfrm>
                <a:off x="4172778" y="3010319"/>
                <a:ext cx="513881" cy="51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60</a:t>
                </a: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AF5E9A4-ABDE-4373-A87A-BCEE1D36AB4E}"/>
                  </a:ext>
                </a:extLst>
              </p:cNvPr>
              <p:cNvSpPr txBox="1"/>
              <p:nvPr/>
            </p:nvSpPr>
            <p:spPr>
              <a:xfrm>
                <a:off x="4652952" y="3010319"/>
                <a:ext cx="513881" cy="51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61</a:t>
                </a:r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297FC8F-04BA-4E54-995C-FCB971D9130B}"/>
                  </a:ext>
                </a:extLst>
              </p:cNvPr>
              <p:cNvSpPr txBox="1"/>
              <p:nvPr/>
            </p:nvSpPr>
            <p:spPr>
              <a:xfrm>
                <a:off x="1922679" y="3032162"/>
                <a:ext cx="513881" cy="51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56</a:t>
                </a:r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CE1C3033-0135-4DFB-9443-EC6525402A00}"/>
                  </a:ext>
                </a:extLst>
              </p:cNvPr>
              <p:cNvSpPr txBox="1"/>
              <p:nvPr/>
            </p:nvSpPr>
            <p:spPr>
              <a:xfrm>
                <a:off x="1352551" y="3024534"/>
                <a:ext cx="513881" cy="51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55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8745C76-0CC8-4162-9147-D0B26F0C88A0}"/>
                  </a:ext>
                </a:extLst>
              </p:cNvPr>
              <p:cNvSpPr txBox="1"/>
              <p:nvPr/>
            </p:nvSpPr>
            <p:spPr>
              <a:xfrm>
                <a:off x="761557" y="3021189"/>
                <a:ext cx="513881" cy="51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54</a:t>
                </a:r>
              </a:p>
            </p:txBody>
          </p:sp>
        </p:grp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94871877-023B-0EBB-4F50-DC83254A2A64}"/>
              </a:ext>
            </a:extLst>
          </p:cNvPr>
          <p:cNvGrpSpPr/>
          <p:nvPr/>
        </p:nvGrpSpPr>
        <p:grpSpPr>
          <a:xfrm>
            <a:off x="1977704" y="2436099"/>
            <a:ext cx="2949140" cy="2239810"/>
            <a:chOff x="1898219" y="2436099"/>
            <a:chExt cx="2778460" cy="2034540"/>
          </a:xfrm>
        </p:grpSpPr>
        <p:pic>
          <p:nvPicPr>
            <p:cNvPr id="4" name="Imagen 3" descr="Imagen que contiene Diagrama&#10;&#10;Descripción generada automáticamente">
              <a:extLst>
                <a:ext uri="{FF2B5EF4-FFF2-40B4-BE49-F238E27FC236}">
                  <a16:creationId xmlns:a16="http://schemas.microsoft.com/office/drawing/2014/main" id="{EDCC281E-AE84-83D6-0B36-6B05C5B196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2797"/>
            <a:stretch/>
          </p:blipFill>
          <p:spPr>
            <a:xfrm>
              <a:off x="1898219" y="2436099"/>
              <a:ext cx="2771775" cy="1772219"/>
            </a:xfrm>
            <a:prstGeom prst="rect">
              <a:avLst/>
            </a:prstGeom>
          </p:spPr>
        </p:pic>
        <p:pic>
          <p:nvPicPr>
            <p:cNvPr id="6" name="Imagen 5" descr="Imagen que contiene Diagrama&#10;&#10;Descripción generada automáticamente">
              <a:extLst>
                <a:ext uri="{FF2B5EF4-FFF2-40B4-BE49-F238E27FC236}">
                  <a16:creationId xmlns:a16="http://schemas.microsoft.com/office/drawing/2014/main" id="{89684663-B1D3-DE94-1770-357FE2E967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8573"/>
            <a:stretch/>
          </p:blipFill>
          <p:spPr>
            <a:xfrm>
              <a:off x="1904904" y="4208318"/>
              <a:ext cx="2771775" cy="262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83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n 3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374D689-3353-4D56-A895-84EA1DB6E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82" y="710584"/>
            <a:ext cx="3179890" cy="2128864"/>
          </a:xfrm>
          <a:prstGeom prst="rect">
            <a:avLst/>
          </a:prstGeom>
        </p:spPr>
      </p:pic>
      <p:pic>
        <p:nvPicPr>
          <p:cNvPr id="1027" name="Imagen 1026">
            <a:extLst>
              <a:ext uri="{FF2B5EF4-FFF2-40B4-BE49-F238E27FC236}">
                <a16:creationId xmlns:a16="http://schemas.microsoft.com/office/drawing/2014/main" id="{C2300832-5B68-4313-8482-3437EAF19F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00"/>
          <a:stretch/>
        </p:blipFill>
        <p:spPr>
          <a:xfrm>
            <a:off x="1677080" y="2839448"/>
            <a:ext cx="3565798" cy="19473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86476B-5B7B-BC59-9F79-CFACB3EAADE6}"/>
              </a:ext>
            </a:extLst>
          </p:cNvPr>
          <p:cNvSpPr txBox="1">
            <a:spLocks/>
          </p:cNvSpPr>
          <p:nvPr/>
        </p:nvSpPr>
        <p:spPr>
          <a:xfrm>
            <a:off x="368047" y="7674"/>
            <a:ext cx="6324210" cy="669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tx2"/>
                </a:solidFill>
              </a:rPr>
              <a:t>Optimización temperatura de hibridación</a:t>
            </a:r>
          </a:p>
        </p:txBody>
      </p:sp>
    </p:spTree>
    <p:extLst>
      <p:ext uri="{BB962C8B-B14F-4D97-AF65-F5344CB8AC3E}">
        <p14:creationId xmlns:p14="http://schemas.microsoft.com/office/powerpoint/2010/main" val="1651794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792</Words>
  <Application>Microsoft Office PowerPoint</Application>
  <PresentationFormat>Personalizado</PresentationFormat>
  <Paragraphs>115</Paragraphs>
  <Slides>20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Swis721 Cn BT</vt:lpstr>
      <vt:lpstr>Tema de Office</vt:lpstr>
      <vt:lpstr>Presentación de PowerPoint</vt:lpstr>
      <vt:lpstr>Clase 6  Eficiencia de los cebadores</vt:lpstr>
      <vt:lpstr>Plan de la clase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Otras consideraciones</vt:lpstr>
      <vt:lpstr>Presentación de PowerPoint</vt:lpstr>
      <vt:lpstr>Resumen de la clase</vt:lpstr>
      <vt:lpstr>Próxima clase</vt:lpstr>
    </vt:vector>
  </TitlesOfParts>
  <Company>Want Ltda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Want Limitada</dc:creator>
  <cp:lastModifiedBy>Debora Torrealba</cp:lastModifiedBy>
  <cp:revision>124</cp:revision>
  <dcterms:created xsi:type="dcterms:W3CDTF">2020-05-19T01:16:00Z</dcterms:created>
  <dcterms:modified xsi:type="dcterms:W3CDTF">2022-10-22T14:06:39Z</dcterms:modified>
</cp:coreProperties>
</file>