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400" r:id="rId2"/>
    <p:sldId id="272" r:id="rId3"/>
    <p:sldId id="398" r:id="rId4"/>
    <p:sldId id="403" r:id="rId5"/>
    <p:sldId id="368" r:id="rId6"/>
    <p:sldId id="369" r:id="rId7"/>
    <p:sldId id="333" r:id="rId8"/>
    <p:sldId id="370" r:id="rId9"/>
    <p:sldId id="309" r:id="rId10"/>
    <p:sldId id="371" r:id="rId11"/>
    <p:sldId id="401" r:id="rId12"/>
    <p:sldId id="313" r:id="rId13"/>
    <p:sldId id="316" r:id="rId14"/>
    <p:sldId id="372" r:id="rId15"/>
    <p:sldId id="373" r:id="rId16"/>
    <p:sldId id="374" r:id="rId17"/>
    <p:sldId id="375" r:id="rId18"/>
    <p:sldId id="343" r:id="rId19"/>
    <p:sldId id="319" r:id="rId20"/>
    <p:sldId id="344" r:id="rId21"/>
    <p:sldId id="396" r:id="rId22"/>
    <p:sldId id="346" r:id="rId23"/>
    <p:sldId id="347" r:id="rId24"/>
    <p:sldId id="407" r:id="rId25"/>
    <p:sldId id="348" r:id="rId26"/>
    <p:sldId id="399" r:id="rId27"/>
    <p:sldId id="411" r:id="rId28"/>
    <p:sldId id="404" r:id="rId29"/>
    <p:sldId id="405" r:id="rId30"/>
    <p:sldId id="409" r:id="rId31"/>
    <p:sldId id="406" r:id="rId32"/>
    <p:sldId id="408" r:id="rId33"/>
    <p:sldId id="410" r:id="rId34"/>
    <p:sldId id="273" r:id="rId35"/>
    <p:sldId id="402" r:id="rId36"/>
  </p:sldIdLst>
  <p:sldSz cx="6858000" cy="5143500"/>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A9515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5" autoAdjust="0"/>
    <p:restoredTop sz="94951" autoAdjust="0"/>
  </p:normalViewPr>
  <p:slideViewPr>
    <p:cSldViewPr snapToGrid="0" snapToObjects="1">
      <p:cViewPr varScale="1">
        <p:scale>
          <a:sx n="146" d="100"/>
          <a:sy n="146" d="100"/>
        </p:scale>
        <p:origin x="1500" y="108"/>
      </p:cViewPr>
      <p:guideLst>
        <p:guide orient="horz" pos="1620"/>
        <p:guide pos="216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4347"/>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28920-C970-4E90-B8AB-3BC3FA9BCF8F}" type="datetimeFigureOut">
              <a:rPr lang="en-US" smtClean="0"/>
              <a:t>10/18/2022</a:t>
            </a:fld>
            <a:endParaRPr lang="en-U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83A2EB-8FF6-49DF-B865-9EB3B7E0F33F}" type="slidenum">
              <a:rPr lang="en-US" smtClean="0"/>
              <a:t>‹Nº›</a:t>
            </a:fld>
            <a:endParaRPr lang="en-US"/>
          </a:p>
        </p:txBody>
      </p:sp>
    </p:spTree>
    <p:extLst>
      <p:ext uri="{BB962C8B-B14F-4D97-AF65-F5344CB8AC3E}">
        <p14:creationId xmlns:p14="http://schemas.microsoft.com/office/powerpoint/2010/main" val="3397272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6F83A2EB-8FF6-49DF-B865-9EB3B7E0F33F}" type="slidenum">
              <a:rPr lang="en-US" smtClean="0"/>
              <a:t>1</a:t>
            </a:fld>
            <a:endParaRPr lang="en-US"/>
          </a:p>
        </p:txBody>
      </p:sp>
    </p:spTree>
    <p:extLst>
      <p:ext uri="{BB962C8B-B14F-4D97-AF65-F5344CB8AC3E}">
        <p14:creationId xmlns:p14="http://schemas.microsoft.com/office/powerpoint/2010/main" val="351724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elección suele ser entre hexámeros aleatorios y cebadores </a:t>
            </a:r>
            <a:r>
              <a:rPr lang="es-ES" dirty="0" err="1"/>
              <a:t>oligo</a:t>
            </a:r>
            <a:r>
              <a:rPr lang="es-ES" dirty="0"/>
              <a:t>(</a:t>
            </a:r>
            <a:r>
              <a:rPr lang="es-ES" dirty="0" err="1"/>
              <a:t>dT</a:t>
            </a:r>
            <a:r>
              <a:rPr lang="es-ES" dirty="0"/>
              <a:t>). La decisión se basará en su objetivo de interés. No es bueno usar </a:t>
            </a:r>
            <a:r>
              <a:rPr lang="es-ES" dirty="0" err="1"/>
              <a:t>oligo</a:t>
            </a:r>
            <a:r>
              <a:rPr lang="es-ES" dirty="0"/>
              <a:t>(</a:t>
            </a:r>
            <a:r>
              <a:rPr lang="es-ES" dirty="0" err="1"/>
              <a:t>dT</a:t>
            </a:r>
            <a:r>
              <a:rPr lang="es-ES" dirty="0"/>
              <a:t>)s si planea amplificar el </a:t>
            </a:r>
            <a:r>
              <a:rPr lang="es-ES" dirty="0" err="1"/>
              <a:t>rRNA</a:t>
            </a:r>
            <a:r>
              <a:rPr lang="es-ES" dirty="0"/>
              <a:t> 18S, que se usa con frecuencia como un gen de mantenimiento. El mejor consejo, si busca ARNm en PCR, es usar una mezcla (división 50:50) de hexámeros aleatorios y cebadores </a:t>
            </a:r>
            <a:r>
              <a:rPr lang="es-ES" dirty="0" err="1"/>
              <a:t>oligo</a:t>
            </a:r>
            <a:r>
              <a:rPr lang="es-ES" dirty="0"/>
              <a:t>(</a:t>
            </a:r>
            <a:r>
              <a:rPr lang="es-ES" dirty="0" err="1"/>
              <a:t>dT</a:t>
            </a:r>
            <a:r>
              <a:rPr lang="es-ES" dirty="0"/>
              <a:t>) durante la síntesis de ADNc. </a:t>
            </a: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Los cebadores específicos de secuencia tienen la mayor especificidad para el objetivo de interés, ya que se utilizan cebadores únicos que solo explotarán la región de interés. Sin embargo, la desventaja de esto es que se agravan múltiples reacciones de </a:t>
            </a:r>
            <a:r>
              <a:rPr lang="es-ES" dirty="0" err="1"/>
              <a:t>cDNA</a:t>
            </a:r>
            <a:r>
              <a:rPr lang="es-ES" dirty="0"/>
              <a:t> con diferentes cebadores específicos de secuencia si se va a seleccionar más de una región en la reacción de PCR posterior.</a:t>
            </a:r>
            <a:endParaRPr lang="en-US" dirty="0"/>
          </a:p>
          <a:p>
            <a:endParaRPr lang="es-ES" dirty="0"/>
          </a:p>
        </p:txBody>
      </p:sp>
      <p:sp>
        <p:nvSpPr>
          <p:cNvPr id="4" name="Marcador de número de diapositiva 3"/>
          <p:cNvSpPr>
            <a:spLocks noGrp="1"/>
          </p:cNvSpPr>
          <p:nvPr>
            <p:ph type="sldNum" sz="quarter" idx="5"/>
          </p:nvPr>
        </p:nvSpPr>
        <p:spPr/>
        <p:txBody>
          <a:bodyPr/>
          <a:lstStyle/>
          <a:p>
            <a:fld id="{6F83A2EB-8FF6-49DF-B865-9EB3B7E0F33F}" type="slidenum">
              <a:rPr lang="en-US" smtClean="0"/>
              <a:t>17</a:t>
            </a:fld>
            <a:endParaRPr lang="en-US"/>
          </a:p>
        </p:txBody>
      </p:sp>
    </p:spTree>
    <p:extLst>
      <p:ext uri="{BB962C8B-B14F-4D97-AF65-F5344CB8AC3E}">
        <p14:creationId xmlns:p14="http://schemas.microsoft.com/office/powerpoint/2010/main" val="744141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6F83A2EB-8FF6-49DF-B865-9EB3B7E0F33F}" type="slidenum">
              <a:rPr lang="en-US" smtClean="0"/>
              <a:t>19</a:t>
            </a:fld>
            <a:endParaRPr lang="en-US"/>
          </a:p>
        </p:txBody>
      </p:sp>
    </p:spTree>
    <p:extLst>
      <p:ext uri="{BB962C8B-B14F-4D97-AF65-F5344CB8AC3E}">
        <p14:creationId xmlns:p14="http://schemas.microsoft.com/office/powerpoint/2010/main" val="801716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p:spPr>
      </p:sp>
      <p:sp>
        <p:nvSpPr>
          <p:cNvPr id="3" name="Marcador de notas 2"/>
          <p:cNvSpPr>
            <a:spLocks noGrp="1"/>
          </p:cNvSpPr>
          <p:nvPr>
            <p:ph type="body" idx="1"/>
          </p:nvPr>
        </p:nvSpPr>
        <p:spPr/>
        <p:txBody>
          <a:bodyPr/>
          <a:lstStyle/>
          <a:p>
            <a:pPr algn="l"/>
            <a:endParaRPr lang="es-ES" dirty="0"/>
          </a:p>
        </p:txBody>
      </p:sp>
      <p:sp>
        <p:nvSpPr>
          <p:cNvPr id="4" name="Marcador de número de diapositiva 3"/>
          <p:cNvSpPr>
            <a:spLocks noGrp="1"/>
          </p:cNvSpPr>
          <p:nvPr>
            <p:ph type="sldNum" sz="quarter" idx="5"/>
          </p:nvPr>
        </p:nvSpPr>
        <p:spPr/>
        <p:txBody>
          <a:bodyPr/>
          <a:lstStyle/>
          <a:p>
            <a:fld id="{6F83A2EB-8FF6-49DF-B865-9EB3B7E0F33F}" type="slidenum">
              <a:rPr lang="en-US" smtClean="0"/>
              <a:t>21</a:t>
            </a:fld>
            <a:endParaRPr lang="en-US"/>
          </a:p>
        </p:txBody>
      </p:sp>
    </p:spTree>
    <p:extLst>
      <p:ext uri="{BB962C8B-B14F-4D97-AF65-F5344CB8AC3E}">
        <p14:creationId xmlns:p14="http://schemas.microsoft.com/office/powerpoint/2010/main" val="191525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p:spPr>
      </p:sp>
      <p:sp>
        <p:nvSpPr>
          <p:cNvPr id="3" name="Marcador de notas 2"/>
          <p:cNvSpPr>
            <a:spLocks noGrp="1"/>
          </p:cNvSpPr>
          <p:nvPr>
            <p:ph type="body" idx="1"/>
          </p:nvPr>
        </p:nvSpPr>
        <p:spPr/>
        <p:txBody>
          <a:bodyPr/>
          <a:lstStyle/>
          <a:p>
            <a:pPr algn="l"/>
            <a:endParaRPr lang="es-ES" dirty="0"/>
          </a:p>
        </p:txBody>
      </p:sp>
      <p:sp>
        <p:nvSpPr>
          <p:cNvPr id="4" name="Marcador de número de diapositiva 3"/>
          <p:cNvSpPr>
            <a:spLocks noGrp="1"/>
          </p:cNvSpPr>
          <p:nvPr>
            <p:ph type="sldNum" sz="quarter" idx="5"/>
          </p:nvPr>
        </p:nvSpPr>
        <p:spPr/>
        <p:txBody>
          <a:bodyPr/>
          <a:lstStyle/>
          <a:p>
            <a:fld id="{6F83A2EB-8FF6-49DF-B865-9EB3B7E0F33F}" type="slidenum">
              <a:rPr lang="en-US" smtClean="0"/>
              <a:t>22</a:t>
            </a:fld>
            <a:endParaRPr lang="en-US"/>
          </a:p>
        </p:txBody>
      </p:sp>
    </p:spTree>
    <p:extLst>
      <p:ext uri="{BB962C8B-B14F-4D97-AF65-F5344CB8AC3E}">
        <p14:creationId xmlns:p14="http://schemas.microsoft.com/office/powerpoint/2010/main" val="1866814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p:spPr>
      </p:sp>
      <p:sp>
        <p:nvSpPr>
          <p:cNvPr id="3" name="Marcador de notas 2"/>
          <p:cNvSpPr>
            <a:spLocks noGrp="1"/>
          </p:cNvSpPr>
          <p:nvPr>
            <p:ph type="body" idx="1"/>
          </p:nvPr>
        </p:nvSpPr>
        <p:spPr/>
        <p:txBody>
          <a:bodyPr/>
          <a:lstStyle/>
          <a:p>
            <a:pPr algn="l"/>
            <a:endParaRPr lang="es-ES" dirty="0"/>
          </a:p>
        </p:txBody>
      </p:sp>
      <p:sp>
        <p:nvSpPr>
          <p:cNvPr id="4" name="Marcador de número de diapositiva 3"/>
          <p:cNvSpPr>
            <a:spLocks noGrp="1"/>
          </p:cNvSpPr>
          <p:nvPr>
            <p:ph type="sldNum" sz="quarter" idx="5"/>
          </p:nvPr>
        </p:nvSpPr>
        <p:spPr/>
        <p:txBody>
          <a:bodyPr/>
          <a:lstStyle/>
          <a:p>
            <a:fld id="{6F83A2EB-8FF6-49DF-B865-9EB3B7E0F33F}" type="slidenum">
              <a:rPr lang="en-US" smtClean="0"/>
              <a:t>23</a:t>
            </a:fld>
            <a:endParaRPr lang="en-US"/>
          </a:p>
        </p:txBody>
      </p:sp>
    </p:spTree>
    <p:extLst>
      <p:ext uri="{BB962C8B-B14F-4D97-AF65-F5344CB8AC3E}">
        <p14:creationId xmlns:p14="http://schemas.microsoft.com/office/powerpoint/2010/main" val="1900368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p:spPr>
      </p:sp>
      <p:sp>
        <p:nvSpPr>
          <p:cNvPr id="3" name="Marcador de notas 2"/>
          <p:cNvSpPr>
            <a:spLocks noGrp="1"/>
          </p:cNvSpPr>
          <p:nvPr>
            <p:ph type="body" idx="1"/>
          </p:nvPr>
        </p:nvSpPr>
        <p:spPr/>
        <p:txBody>
          <a:bodyPr/>
          <a:lstStyle/>
          <a:p>
            <a:pPr algn="l"/>
            <a:endParaRPr lang="es-ES" dirty="0"/>
          </a:p>
        </p:txBody>
      </p:sp>
      <p:sp>
        <p:nvSpPr>
          <p:cNvPr id="4" name="Marcador de número de diapositiva 3"/>
          <p:cNvSpPr>
            <a:spLocks noGrp="1"/>
          </p:cNvSpPr>
          <p:nvPr>
            <p:ph type="sldNum" sz="quarter" idx="5"/>
          </p:nvPr>
        </p:nvSpPr>
        <p:spPr/>
        <p:txBody>
          <a:bodyPr/>
          <a:lstStyle/>
          <a:p>
            <a:fld id="{6F83A2EB-8FF6-49DF-B865-9EB3B7E0F33F}" type="slidenum">
              <a:rPr lang="en-US" smtClean="0"/>
              <a:t>24</a:t>
            </a:fld>
            <a:endParaRPr lang="en-US"/>
          </a:p>
        </p:txBody>
      </p:sp>
    </p:spTree>
    <p:extLst>
      <p:ext uri="{BB962C8B-B14F-4D97-AF65-F5344CB8AC3E}">
        <p14:creationId xmlns:p14="http://schemas.microsoft.com/office/powerpoint/2010/main" val="2332280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p:spPr>
      </p:sp>
      <p:sp>
        <p:nvSpPr>
          <p:cNvPr id="3" name="Marcador de notas 2"/>
          <p:cNvSpPr>
            <a:spLocks noGrp="1"/>
          </p:cNvSpPr>
          <p:nvPr>
            <p:ph type="body" idx="1"/>
          </p:nvPr>
        </p:nvSpPr>
        <p:spPr/>
        <p:txBody>
          <a:bodyPr/>
          <a:lstStyle/>
          <a:p>
            <a:pPr algn="l"/>
            <a:endParaRPr lang="es-ES" dirty="0"/>
          </a:p>
        </p:txBody>
      </p:sp>
      <p:sp>
        <p:nvSpPr>
          <p:cNvPr id="4" name="Marcador de número de diapositiva 3"/>
          <p:cNvSpPr>
            <a:spLocks noGrp="1"/>
          </p:cNvSpPr>
          <p:nvPr>
            <p:ph type="sldNum" sz="quarter" idx="5"/>
          </p:nvPr>
        </p:nvSpPr>
        <p:spPr/>
        <p:txBody>
          <a:bodyPr/>
          <a:lstStyle/>
          <a:p>
            <a:fld id="{6F83A2EB-8FF6-49DF-B865-9EB3B7E0F33F}" type="slidenum">
              <a:rPr lang="en-US" smtClean="0"/>
              <a:t>25</a:t>
            </a:fld>
            <a:endParaRPr lang="en-US"/>
          </a:p>
        </p:txBody>
      </p:sp>
    </p:spTree>
    <p:extLst>
      <p:ext uri="{BB962C8B-B14F-4D97-AF65-F5344CB8AC3E}">
        <p14:creationId xmlns:p14="http://schemas.microsoft.com/office/powerpoint/2010/main" val="2548037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p:spPr>
      </p:sp>
      <p:sp>
        <p:nvSpPr>
          <p:cNvPr id="3" name="Marcador de notas 2"/>
          <p:cNvSpPr>
            <a:spLocks noGrp="1"/>
          </p:cNvSpPr>
          <p:nvPr>
            <p:ph type="body" idx="1"/>
          </p:nvPr>
        </p:nvSpPr>
        <p:spPr/>
        <p:txBody>
          <a:bodyPr/>
          <a:lstStyle/>
          <a:p>
            <a:pPr algn="l"/>
            <a:endParaRPr lang="es-ES" dirty="0"/>
          </a:p>
        </p:txBody>
      </p:sp>
      <p:sp>
        <p:nvSpPr>
          <p:cNvPr id="4" name="Marcador de número de diapositiva 3"/>
          <p:cNvSpPr>
            <a:spLocks noGrp="1"/>
          </p:cNvSpPr>
          <p:nvPr>
            <p:ph type="sldNum" sz="quarter" idx="5"/>
          </p:nvPr>
        </p:nvSpPr>
        <p:spPr/>
        <p:txBody>
          <a:bodyPr/>
          <a:lstStyle/>
          <a:p>
            <a:fld id="{6F83A2EB-8FF6-49DF-B865-9EB3B7E0F33F}" type="slidenum">
              <a:rPr lang="en-US" smtClean="0"/>
              <a:t>26</a:t>
            </a:fld>
            <a:endParaRPr lang="en-US"/>
          </a:p>
        </p:txBody>
      </p:sp>
    </p:spTree>
    <p:extLst>
      <p:ext uri="{BB962C8B-B14F-4D97-AF65-F5344CB8AC3E}">
        <p14:creationId xmlns:p14="http://schemas.microsoft.com/office/powerpoint/2010/main" val="3419356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6F83A2EB-8FF6-49DF-B865-9EB3B7E0F33F}" type="slidenum">
              <a:rPr lang="en-US" smtClean="0"/>
              <a:t>27</a:t>
            </a:fld>
            <a:endParaRPr lang="en-US"/>
          </a:p>
        </p:txBody>
      </p:sp>
    </p:spTree>
    <p:extLst>
      <p:ext uri="{BB962C8B-B14F-4D97-AF65-F5344CB8AC3E}">
        <p14:creationId xmlns:p14="http://schemas.microsoft.com/office/powerpoint/2010/main" val="3801804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6F83A2EB-8FF6-49DF-B865-9EB3B7E0F33F}" type="slidenum">
              <a:rPr lang="en-US" smtClean="0"/>
              <a:t>28</a:t>
            </a:fld>
            <a:endParaRPr lang="en-US"/>
          </a:p>
        </p:txBody>
      </p:sp>
    </p:spTree>
    <p:extLst>
      <p:ext uri="{BB962C8B-B14F-4D97-AF65-F5344CB8AC3E}">
        <p14:creationId xmlns:p14="http://schemas.microsoft.com/office/powerpoint/2010/main" val="756415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6F83A2EB-8FF6-49DF-B865-9EB3B7E0F33F}" type="slidenum">
              <a:rPr lang="en-US" smtClean="0"/>
              <a:t>2</a:t>
            </a:fld>
            <a:endParaRPr lang="en-US"/>
          </a:p>
        </p:txBody>
      </p:sp>
    </p:spTree>
    <p:extLst>
      <p:ext uri="{BB962C8B-B14F-4D97-AF65-F5344CB8AC3E}">
        <p14:creationId xmlns:p14="http://schemas.microsoft.com/office/powerpoint/2010/main" val="42068979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6F83A2EB-8FF6-49DF-B865-9EB3B7E0F33F}" type="slidenum">
              <a:rPr lang="en-US" smtClean="0"/>
              <a:t>29</a:t>
            </a:fld>
            <a:endParaRPr lang="en-US"/>
          </a:p>
        </p:txBody>
      </p:sp>
    </p:spTree>
    <p:extLst>
      <p:ext uri="{BB962C8B-B14F-4D97-AF65-F5344CB8AC3E}">
        <p14:creationId xmlns:p14="http://schemas.microsoft.com/office/powerpoint/2010/main" val="1216084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6F83A2EB-8FF6-49DF-B865-9EB3B7E0F33F}" type="slidenum">
              <a:rPr lang="en-US" smtClean="0"/>
              <a:t>30</a:t>
            </a:fld>
            <a:endParaRPr lang="en-US"/>
          </a:p>
        </p:txBody>
      </p:sp>
    </p:spTree>
    <p:extLst>
      <p:ext uri="{BB962C8B-B14F-4D97-AF65-F5344CB8AC3E}">
        <p14:creationId xmlns:p14="http://schemas.microsoft.com/office/powerpoint/2010/main" val="29026489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6F83A2EB-8FF6-49DF-B865-9EB3B7E0F33F}" type="slidenum">
              <a:rPr lang="en-US" smtClean="0"/>
              <a:t>31</a:t>
            </a:fld>
            <a:endParaRPr lang="en-US"/>
          </a:p>
        </p:txBody>
      </p:sp>
    </p:spTree>
    <p:extLst>
      <p:ext uri="{BB962C8B-B14F-4D97-AF65-F5344CB8AC3E}">
        <p14:creationId xmlns:p14="http://schemas.microsoft.com/office/powerpoint/2010/main" val="228931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6F83A2EB-8FF6-49DF-B865-9EB3B7E0F33F}" type="slidenum">
              <a:rPr lang="en-US" smtClean="0"/>
              <a:t>32</a:t>
            </a:fld>
            <a:endParaRPr lang="en-US"/>
          </a:p>
        </p:txBody>
      </p:sp>
    </p:spTree>
    <p:extLst>
      <p:ext uri="{BB962C8B-B14F-4D97-AF65-F5344CB8AC3E}">
        <p14:creationId xmlns:p14="http://schemas.microsoft.com/office/powerpoint/2010/main" val="568838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p:spPr>
      </p:sp>
      <p:sp>
        <p:nvSpPr>
          <p:cNvPr id="3" name="Marcador de notas 2"/>
          <p:cNvSpPr>
            <a:spLocks noGrp="1"/>
          </p:cNvSpPr>
          <p:nvPr>
            <p:ph type="body" idx="1"/>
          </p:nvPr>
        </p:nvSpPr>
        <p:spPr/>
        <p:txBody>
          <a:bodyPr/>
          <a:lstStyle/>
          <a:p>
            <a:pPr algn="l"/>
            <a:endParaRPr lang="es-ES" dirty="0"/>
          </a:p>
        </p:txBody>
      </p:sp>
      <p:sp>
        <p:nvSpPr>
          <p:cNvPr id="4" name="Marcador de número de diapositiva 3"/>
          <p:cNvSpPr>
            <a:spLocks noGrp="1"/>
          </p:cNvSpPr>
          <p:nvPr>
            <p:ph type="sldNum" sz="quarter" idx="5"/>
          </p:nvPr>
        </p:nvSpPr>
        <p:spPr/>
        <p:txBody>
          <a:bodyPr/>
          <a:lstStyle/>
          <a:p>
            <a:fld id="{6F83A2EB-8FF6-49DF-B865-9EB3B7E0F33F}" type="slidenum">
              <a:rPr lang="en-US" smtClean="0"/>
              <a:t>33</a:t>
            </a:fld>
            <a:endParaRPr lang="en-US"/>
          </a:p>
        </p:txBody>
      </p:sp>
    </p:spTree>
    <p:extLst>
      <p:ext uri="{BB962C8B-B14F-4D97-AF65-F5344CB8AC3E}">
        <p14:creationId xmlns:p14="http://schemas.microsoft.com/office/powerpoint/2010/main" val="40684918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6F83A2EB-8FF6-49DF-B865-9EB3B7E0F33F}" type="slidenum">
              <a:rPr lang="en-US" smtClean="0"/>
              <a:t>34</a:t>
            </a:fld>
            <a:endParaRPr lang="en-US"/>
          </a:p>
        </p:txBody>
      </p:sp>
    </p:spTree>
    <p:extLst>
      <p:ext uri="{BB962C8B-B14F-4D97-AF65-F5344CB8AC3E}">
        <p14:creationId xmlns:p14="http://schemas.microsoft.com/office/powerpoint/2010/main" val="22452527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6F83A2EB-8FF6-49DF-B865-9EB3B7E0F33F}" type="slidenum">
              <a:rPr lang="en-US" smtClean="0"/>
              <a:t>35</a:t>
            </a:fld>
            <a:endParaRPr lang="en-US"/>
          </a:p>
        </p:txBody>
      </p:sp>
    </p:spTree>
    <p:extLst>
      <p:ext uri="{BB962C8B-B14F-4D97-AF65-F5344CB8AC3E}">
        <p14:creationId xmlns:p14="http://schemas.microsoft.com/office/powerpoint/2010/main" val="2627329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6F83A2EB-8FF6-49DF-B865-9EB3B7E0F33F}" type="slidenum">
              <a:rPr lang="en-US" smtClean="0"/>
              <a:t>3</a:t>
            </a:fld>
            <a:endParaRPr lang="en-US"/>
          </a:p>
        </p:txBody>
      </p:sp>
    </p:spTree>
    <p:extLst>
      <p:ext uri="{BB962C8B-B14F-4D97-AF65-F5344CB8AC3E}">
        <p14:creationId xmlns:p14="http://schemas.microsoft.com/office/powerpoint/2010/main" val="2245252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6F83A2EB-8FF6-49DF-B865-9EB3B7E0F33F}" type="slidenum">
              <a:rPr lang="en-US" smtClean="0"/>
              <a:t>4</a:t>
            </a:fld>
            <a:endParaRPr lang="en-US"/>
          </a:p>
        </p:txBody>
      </p:sp>
    </p:spTree>
    <p:extLst>
      <p:ext uri="{BB962C8B-B14F-4D97-AF65-F5344CB8AC3E}">
        <p14:creationId xmlns:p14="http://schemas.microsoft.com/office/powerpoint/2010/main" val="259699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515151"/>
              </a:solidFill>
              <a:effectLst/>
              <a:latin typeface="Roboto" panose="02000000000000000000" pitchFamily="2" charset="0"/>
            </a:endParaRPr>
          </a:p>
          <a:p>
            <a:endParaRPr lang="es-ES" dirty="0"/>
          </a:p>
        </p:txBody>
      </p:sp>
      <p:sp>
        <p:nvSpPr>
          <p:cNvPr id="4" name="Marcador de número de diapositiva 3"/>
          <p:cNvSpPr>
            <a:spLocks noGrp="1"/>
          </p:cNvSpPr>
          <p:nvPr>
            <p:ph type="sldNum" sz="quarter" idx="5"/>
          </p:nvPr>
        </p:nvSpPr>
        <p:spPr/>
        <p:txBody>
          <a:bodyPr/>
          <a:lstStyle/>
          <a:p>
            <a:fld id="{6F83A2EB-8FF6-49DF-B865-9EB3B7E0F33F}" type="slidenum">
              <a:rPr lang="en-US" smtClean="0"/>
              <a:t>6</a:t>
            </a:fld>
            <a:endParaRPr lang="en-US"/>
          </a:p>
        </p:txBody>
      </p:sp>
    </p:spTree>
    <p:extLst>
      <p:ext uri="{BB962C8B-B14F-4D97-AF65-F5344CB8AC3E}">
        <p14:creationId xmlns:p14="http://schemas.microsoft.com/office/powerpoint/2010/main" val="3331836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515151"/>
              </a:solidFill>
              <a:effectLst/>
              <a:latin typeface="Roboto" panose="02000000000000000000" pitchFamily="2" charset="0"/>
            </a:endParaRPr>
          </a:p>
          <a:p>
            <a:endParaRPr lang="es-ES" dirty="0"/>
          </a:p>
        </p:txBody>
      </p:sp>
      <p:sp>
        <p:nvSpPr>
          <p:cNvPr id="4" name="Marcador de número de diapositiva 3"/>
          <p:cNvSpPr>
            <a:spLocks noGrp="1"/>
          </p:cNvSpPr>
          <p:nvPr>
            <p:ph type="sldNum" sz="quarter" idx="5"/>
          </p:nvPr>
        </p:nvSpPr>
        <p:spPr/>
        <p:txBody>
          <a:bodyPr/>
          <a:lstStyle/>
          <a:p>
            <a:fld id="{6F83A2EB-8FF6-49DF-B865-9EB3B7E0F33F}" type="slidenum">
              <a:rPr lang="en-US" smtClean="0"/>
              <a:t>8</a:t>
            </a:fld>
            <a:endParaRPr lang="en-US"/>
          </a:p>
        </p:txBody>
      </p:sp>
    </p:spTree>
    <p:extLst>
      <p:ext uri="{BB962C8B-B14F-4D97-AF65-F5344CB8AC3E}">
        <p14:creationId xmlns:p14="http://schemas.microsoft.com/office/powerpoint/2010/main" val="2259901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515151"/>
              </a:solidFill>
              <a:effectLst/>
              <a:latin typeface="Roboto" panose="02000000000000000000" pitchFamily="2" charset="0"/>
            </a:endParaRPr>
          </a:p>
          <a:p>
            <a:endParaRPr lang="es-ES" dirty="0"/>
          </a:p>
        </p:txBody>
      </p:sp>
      <p:sp>
        <p:nvSpPr>
          <p:cNvPr id="4" name="Marcador de número de diapositiva 3"/>
          <p:cNvSpPr>
            <a:spLocks noGrp="1"/>
          </p:cNvSpPr>
          <p:nvPr>
            <p:ph type="sldNum" sz="quarter" idx="5"/>
          </p:nvPr>
        </p:nvSpPr>
        <p:spPr/>
        <p:txBody>
          <a:bodyPr/>
          <a:lstStyle/>
          <a:p>
            <a:fld id="{6F83A2EB-8FF6-49DF-B865-9EB3B7E0F33F}" type="slidenum">
              <a:rPr lang="en-US" smtClean="0"/>
              <a:t>9</a:t>
            </a:fld>
            <a:endParaRPr lang="en-US"/>
          </a:p>
        </p:txBody>
      </p:sp>
    </p:spTree>
    <p:extLst>
      <p:ext uri="{BB962C8B-B14F-4D97-AF65-F5344CB8AC3E}">
        <p14:creationId xmlns:p14="http://schemas.microsoft.com/office/powerpoint/2010/main" val="3209114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85750" indent="-285750">
              <a:buFont typeface="Arial" panose="020B0604020202020204" pitchFamily="34" charset="0"/>
              <a:buChar char="•"/>
            </a:pPr>
            <a:r>
              <a:rPr lang="es-ES" dirty="0"/>
              <a:t>Se unen a las colas poli(A) complementarias del ARNm</a:t>
            </a:r>
          </a:p>
          <a:p>
            <a:pPr marL="285750" indent="-285750">
              <a:buFont typeface="Arial" panose="020B0604020202020204" pitchFamily="34" charset="0"/>
              <a:buChar char="•"/>
            </a:pPr>
            <a:r>
              <a:rPr lang="es-ES" dirty="0"/>
              <a:t>Solo son útiles en las reacciones de ADNc cuando los ARNm son el objetivo final</a:t>
            </a:r>
          </a:p>
          <a:p>
            <a:pPr marL="285750" indent="-285750">
              <a:buFont typeface="Arial" panose="020B0604020202020204" pitchFamily="34" charset="0"/>
              <a:buChar char="•"/>
            </a:pPr>
            <a:r>
              <a:rPr lang="es-ES" dirty="0"/>
              <a:t>Si los cebadores de PCR están diseñados cerca del extremo 5' de un gen, el uso de cebadores </a:t>
            </a:r>
            <a:r>
              <a:rPr lang="es-ES" dirty="0" err="1"/>
              <a:t>oligo</a:t>
            </a:r>
            <a:r>
              <a:rPr lang="es-ES" dirty="0"/>
              <a:t>(</a:t>
            </a:r>
            <a:r>
              <a:rPr lang="es-ES" dirty="0" err="1"/>
              <a:t>dT</a:t>
            </a:r>
            <a:r>
              <a:rPr lang="es-ES" dirty="0"/>
              <a:t>) para la síntesis de ADNc no es buena opción</a:t>
            </a:r>
          </a:p>
          <a:p>
            <a:r>
              <a:rPr lang="es-ES" dirty="0"/>
              <a:t>No se hibridarán con fragmentos de ARNm que no sean </a:t>
            </a:r>
            <a:r>
              <a:rPr lang="es-ES" dirty="0" err="1"/>
              <a:t>poliA</a:t>
            </a:r>
            <a:r>
              <a:rPr lang="es-ES" dirty="0"/>
              <a:t>, como el ARNr 18S.</a:t>
            </a:r>
          </a:p>
          <a:p>
            <a:pPr marL="285750" indent="-285750">
              <a:buFont typeface="Arial" panose="020B0604020202020204" pitchFamily="34" charset="0"/>
              <a:buChar char="•"/>
            </a:pPr>
            <a:r>
              <a:rPr lang="es-ES" dirty="0"/>
              <a:t>Están compuestos por </a:t>
            </a:r>
            <a:r>
              <a:rPr lang="es-ES" dirty="0" err="1"/>
              <a:t>desoxitimidina</a:t>
            </a:r>
            <a:endParaRPr lang="es-ES" dirty="0"/>
          </a:p>
          <a:p>
            <a:pPr marL="285750" indent="-285750">
              <a:buFont typeface="Arial" panose="020B0604020202020204" pitchFamily="34" charset="0"/>
              <a:buChar char="•"/>
            </a:pPr>
            <a:r>
              <a:rPr lang="es-ES" dirty="0"/>
              <a:t>Longitud entre 12 a 18 nucleótidos</a:t>
            </a:r>
          </a:p>
          <a:p>
            <a:endParaRPr lang="es-ES" dirty="0"/>
          </a:p>
        </p:txBody>
      </p:sp>
      <p:sp>
        <p:nvSpPr>
          <p:cNvPr id="4" name="Marcador de número de diapositiva 3"/>
          <p:cNvSpPr>
            <a:spLocks noGrp="1"/>
          </p:cNvSpPr>
          <p:nvPr>
            <p:ph type="sldNum" sz="quarter" idx="5"/>
          </p:nvPr>
        </p:nvSpPr>
        <p:spPr/>
        <p:txBody>
          <a:bodyPr/>
          <a:lstStyle/>
          <a:p>
            <a:fld id="{6F83A2EB-8FF6-49DF-B865-9EB3B7E0F33F}" type="slidenum">
              <a:rPr lang="en-US" smtClean="0"/>
              <a:t>15</a:t>
            </a:fld>
            <a:endParaRPr lang="en-US"/>
          </a:p>
        </p:txBody>
      </p:sp>
    </p:spTree>
    <p:extLst>
      <p:ext uri="{BB962C8B-B14F-4D97-AF65-F5344CB8AC3E}">
        <p14:creationId xmlns:p14="http://schemas.microsoft.com/office/powerpoint/2010/main" val="490775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85750" indent="-285750">
              <a:buFont typeface="Arial" panose="020B0604020202020204" pitchFamily="34" charset="0"/>
              <a:buChar char="•"/>
            </a:pPr>
            <a:r>
              <a:rPr lang="es-ES" dirty="0"/>
              <a:t>Las secuencias aleatorias permite la unión imparcial de los cebadores a cualquier parte de la mayoría de los tipos de ARN.</a:t>
            </a:r>
          </a:p>
          <a:p>
            <a:pPr marL="285750" indent="-285750">
              <a:buFont typeface="Arial" panose="020B0604020202020204" pitchFamily="34" charset="0"/>
              <a:buChar char="•"/>
            </a:pPr>
            <a:r>
              <a:rPr lang="es-ES" dirty="0"/>
              <a:t>Dado que se unen por completo, la mayoría de los productos génicos deben estar cubiertos, lo que aumenta la posibilidad de amplificación durante la PCR. </a:t>
            </a:r>
          </a:p>
          <a:p>
            <a:pPr marL="285750" indent="-285750">
              <a:buFont typeface="Arial" panose="020B0604020202020204" pitchFamily="34" charset="0"/>
              <a:buChar char="•"/>
            </a:pPr>
            <a:r>
              <a:rPr lang="es-ES" dirty="0"/>
              <a:t>Útiles si se diseñan los cebadores cerca del extremo 5`</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Cebadores cortos de 6 nucleótidos con secuencias aleatorias</a:t>
            </a:r>
          </a:p>
          <a:p>
            <a:endParaRPr lang="es-CL" dirty="0"/>
          </a:p>
        </p:txBody>
      </p:sp>
      <p:sp>
        <p:nvSpPr>
          <p:cNvPr id="4" name="Marcador de número de diapositiva 3"/>
          <p:cNvSpPr>
            <a:spLocks noGrp="1"/>
          </p:cNvSpPr>
          <p:nvPr>
            <p:ph type="sldNum" sz="quarter" idx="5"/>
          </p:nvPr>
        </p:nvSpPr>
        <p:spPr/>
        <p:txBody>
          <a:bodyPr/>
          <a:lstStyle/>
          <a:p>
            <a:fld id="{6F83A2EB-8FF6-49DF-B865-9EB3B7E0F33F}" type="slidenum">
              <a:rPr lang="en-US" smtClean="0"/>
              <a:t>16</a:t>
            </a:fld>
            <a:endParaRPr lang="en-US"/>
          </a:p>
        </p:txBody>
      </p:sp>
    </p:spTree>
    <p:extLst>
      <p:ext uri="{BB962C8B-B14F-4D97-AF65-F5344CB8AC3E}">
        <p14:creationId xmlns:p14="http://schemas.microsoft.com/office/powerpoint/2010/main" val="21514521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ébora">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8" name="CuadroTexto 7">
            <a:extLst>
              <a:ext uri="{FF2B5EF4-FFF2-40B4-BE49-F238E27FC236}">
                <a16:creationId xmlns:a16="http://schemas.microsoft.com/office/drawing/2014/main" id="{1BBA5EA3-7A5C-014F-FE3A-0D18008B2EEA}"/>
              </a:ext>
            </a:extLst>
          </p:cNvPr>
          <p:cNvSpPr txBox="1"/>
          <p:nvPr userDrawn="1"/>
        </p:nvSpPr>
        <p:spPr>
          <a:xfrm>
            <a:off x="2897746" y="4742222"/>
            <a:ext cx="3919471" cy="29238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1300" b="1" dirty="0">
                <a:solidFill>
                  <a:schemeClr val="tx2">
                    <a:lumMod val="75000"/>
                  </a:schemeClr>
                </a:solidFill>
              </a:rPr>
              <a:t>Dra. Débora Torrealba –  https://genomics.pucv.cl/</a:t>
            </a:r>
          </a:p>
        </p:txBody>
      </p:sp>
      <p:grpSp>
        <p:nvGrpSpPr>
          <p:cNvPr id="9" name="Grupo 8">
            <a:extLst>
              <a:ext uri="{FF2B5EF4-FFF2-40B4-BE49-F238E27FC236}">
                <a16:creationId xmlns:a16="http://schemas.microsoft.com/office/drawing/2014/main" id="{7D34C238-6200-5C7B-EAB3-2D9CDDFA3A87}"/>
              </a:ext>
            </a:extLst>
          </p:cNvPr>
          <p:cNvGrpSpPr/>
          <p:nvPr userDrawn="1"/>
        </p:nvGrpSpPr>
        <p:grpSpPr>
          <a:xfrm>
            <a:off x="344245" y="4561451"/>
            <a:ext cx="1018478" cy="424369"/>
            <a:chOff x="2914185" y="850134"/>
            <a:chExt cx="2798015" cy="1165848"/>
          </a:xfrm>
        </p:grpSpPr>
        <p:pic>
          <p:nvPicPr>
            <p:cNvPr id="10" name="Imagen 9" descr="Logo_Color.png">
              <a:extLst>
                <a:ext uri="{FF2B5EF4-FFF2-40B4-BE49-F238E27FC236}">
                  <a16:creationId xmlns:a16="http://schemas.microsoft.com/office/drawing/2014/main" id="{6065016D-5961-3AA5-3774-89C7AB8520C0}"/>
                </a:ext>
              </a:extLst>
            </p:cNvPr>
            <p:cNvPicPr>
              <a:picLocks noChangeAspect="1"/>
            </p:cNvPicPr>
            <p:nvPr/>
          </p:nvPicPr>
          <p:blipFill rotWithShape="1">
            <a:blip r:embed="rId2">
              <a:extLst>
                <a:ext uri="{28A0092B-C50C-407E-A947-70E740481C1C}">
                  <a14:useLocalDpi xmlns:a14="http://schemas.microsoft.com/office/drawing/2010/main" val="0"/>
                </a:ext>
              </a:extLst>
            </a:blip>
            <a:srcRect l="69756"/>
            <a:stretch/>
          </p:blipFill>
          <p:spPr>
            <a:xfrm>
              <a:off x="4527396" y="850134"/>
              <a:ext cx="1184804" cy="1165848"/>
            </a:xfrm>
            <a:prstGeom prst="rect">
              <a:avLst/>
            </a:prstGeom>
          </p:spPr>
        </p:pic>
        <p:pic>
          <p:nvPicPr>
            <p:cNvPr id="11" name="Imagen 10" descr="Logo_Color.png">
              <a:extLst>
                <a:ext uri="{FF2B5EF4-FFF2-40B4-BE49-F238E27FC236}">
                  <a16:creationId xmlns:a16="http://schemas.microsoft.com/office/drawing/2014/main" id="{B17D4A2E-63C3-089C-ADBE-F5A9B16A6051}"/>
                </a:ext>
              </a:extLst>
            </p:cNvPr>
            <p:cNvPicPr>
              <a:picLocks noChangeAspect="1"/>
            </p:cNvPicPr>
            <p:nvPr/>
          </p:nvPicPr>
          <p:blipFill rotWithShape="1">
            <a:blip r:embed="rId2">
              <a:extLst>
                <a:ext uri="{28A0092B-C50C-407E-A947-70E740481C1C}">
                  <a14:useLocalDpi xmlns:a14="http://schemas.microsoft.com/office/drawing/2010/main" val="0"/>
                </a:ext>
              </a:extLst>
            </a:blip>
            <a:srcRect l="34686" t="58693" r="29747"/>
            <a:stretch/>
          </p:blipFill>
          <p:spPr>
            <a:xfrm>
              <a:off x="2914185" y="1293540"/>
              <a:ext cx="1613210" cy="557561"/>
            </a:xfrm>
            <a:prstGeom prst="rect">
              <a:avLst/>
            </a:prstGeom>
          </p:spPr>
        </p:pic>
      </p:grpSp>
    </p:spTree>
    <p:extLst>
      <p:ext uri="{BB962C8B-B14F-4D97-AF65-F5344CB8AC3E}">
        <p14:creationId xmlns:p14="http://schemas.microsoft.com/office/powerpoint/2010/main" val="3045922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1E4F443-EA17-9D41-B1ED-D025D47ED61B}" type="datetimeFigureOut">
              <a:rPr lang="es-ES" smtClean="0"/>
              <a:t>18/10/2022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8BB19052-2640-3E40-BD45-444CA2300DB3}" type="slidenum">
              <a:rPr lang="es-ES" smtClean="0"/>
              <a:t>‹Nº›</a:t>
            </a:fld>
            <a:endParaRPr lang="es-ES"/>
          </a:p>
        </p:txBody>
      </p:sp>
      <p:grpSp>
        <p:nvGrpSpPr>
          <p:cNvPr id="5" name="Grupo 4">
            <a:extLst>
              <a:ext uri="{FF2B5EF4-FFF2-40B4-BE49-F238E27FC236}">
                <a16:creationId xmlns:a16="http://schemas.microsoft.com/office/drawing/2014/main" id="{4AE457AB-3967-04C4-5F97-E944D267619D}"/>
              </a:ext>
            </a:extLst>
          </p:cNvPr>
          <p:cNvGrpSpPr/>
          <p:nvPr userDrawn="1"/>
        </p:nvGrpSpPr>
        <p:grpSpPr>
          <a:xfrm>
            <a:off x="344245" y="4561451"/>
            <a:ext cx="1018478" cy="424369"/>
            <a:chOff x="2914185" y="850134"/>
            <a:chExt cx="2798015" cy="1165848"/>
          </a:xfrm>
        </p:grpSpPr>
        <p:pic>
          <p:nvPicPr>
            <p:cNvPr id="6" name="Imagen 5" descr="Logo_Color.png">
              <a:extLst>
                <a:ext uri="{FF2B5EF4-FFF2-40B4-BE49-F238E27FC236}">
                  <a16:creationId xmlns:a16="http://schemas.microsoft.com/office/drawing/2014/main" id="{86FBA5E3-17BF-9EEA-6CE3-CCD82AD20FA3}"/>
                </a:ext>
              </a:extLst>
            </p:cNvPr>
            <p:cNvPicPr>
              <a:picLocks noChangeAspect="1"/>
            </p:cNvPicPr>
            <p:nvPr/>
          </p:nvPicPr>
          <p:blipFill rotWithShape="1">
            <a:blip r:embed="rId2">
              <a:extLst>
                <a:ext uri="{28A0092B-C50C-407E-A947-70E740481C1C}">
                  <a14:useLocalDpi xmlns:a14="http://schemas.microsoft.com/office/drawing/2010/main" val="0"/>
                </a:ext>
              </a:extLst>
            </a:blip>
            <a:srcRect l="69756"/>
            <a:stretch/>
          </p:blipFill>
          <p:spPr>
            <a:xfrm>
              <a:off x="4527396" y="850134"/>
              <a:ext cx="1184804" cy="1165848"/>
            </a:xfrm>
            <a:prstGeom prst="rect">
              <a:avLst/>
            </a:prstGeom>
          </p:spPr>
        </p:pic>
        <p:pic>
          <p:nvPicPr>
            <p:cNvPr id="7" name="Imagen 6" descr="Logo_Color.png">
              <a:extLst>
                <a:ext uri="{FF2B5EF4-FFF2-40B4-BE49-F238E27FC236}">
                  <a16:creationId xmlns:a16="http://schemas.microsoft.com/office/drawing/2014/main" id="{B2BEEBB3-409D-5C35-D74A-D2840FCF6156}"/>
                </a:ext>
              </a:extLst>
            </p:cNvPr>
            <p:cNvPicPr>
              <a:picLocks noChangeAspect="1"/>
            </p:cNvPicPr>
            <p:nvPr/>
          </p:nvPicPr>
          <p:blipFill rotWithShape="1">
            <a:blip r:embed="rId2">
              <a:extLst>
                <a:ext uri="{28A0092B-C50C-407E-A947-70E740481C1C}">
                  <a14:useLocalDpi xmlns:a14="http://schemas.microsoft.com/office/drawing/2010/main" val="0"/>
                </a:ext>
              </a:extLst>
            </a:blip>
            <a:srcRect l="34686" t="58693" r="29747"/>
            <a:stretch/>
          </p:blipFill>
          <p:spPr>
            <a:xfrm>
              <a:off x="2914185" y="1293540"/>
              <a:ext cx="1613210" cy="557561"/>
            </a:xfrm>
            <a:prstGeom prst="rect">
              <a:avLst/>
            </a:prstGeom>
          </p:spPr>
        </p:pic>
      </p:grpSp>
      <p:sp>
        <p:nvSpPr>
          <p:cNvPr id="8" name="CuadroTexto 7">
            <a:extLst>
              <a:ext uri="{FF2B5EF4-FFF2-40B4-BE49-F238E27FC236}">
                <a16:creationId xmlns:a16="http://schemas.microsoft.com/office/drawing/2014/main" id="{63310F6E-5C4E-7BB9-1183-06DC60AFF7AF}"/>
              </a:ext>
            </a:extLst>
          </p:cNvPr>
          <p:cNvSpPr txBox="1"/>
          <p:nvPr userDrawn="1"/>
        </p:nvSpPr>
        <p:spPr>
          <a:xfrm>
            <a:off x="2897746" y="4742222"/>
            <a:ext cx="3919471" cy="29238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1300" b="1" dirty="0">
                <a:solidFill>
                  <a:schemeClr val="tx2">
                    <a:lumMod val="75000"/>
                  </a:schemeClr>
                </a:solidFill>
              </a:rPr>
              <a:t>Dra. Débora Torrealba –  https://genomics.pucv.cl/</a:t>
            </a:r>
          </a:p>
        </p:txBody>
      </p:sp>
    </p:spTree>
    <p:extLst>
      <p:ext uri="{BB962C8B-B14F-4D97-AF65-F5344CB8AC3E}">
        <p14:creationId xmlns:p14="http://schemas.microsoft.com/office/powerpoint/2010/main" val="30634360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342900" y="4767263"/>
            <a:ext cx="16002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1E4F443-EA17-9D41-B1ED-D025D47ED61B}" type="datetimeFigureOut">
              <a:rPr lang="es-ES" smtClean="0"/>
              <a:t>18/10/2022</a:t>
            </a:fld>
            <a:endParaRPr lang="es-ES"/>
          </a:p>
        </p:txBody>
      </p:sp>
      <p:sp>
        <p:nvSpPr>
          <p:cNvPr id="5" name="Marcador de pie de página 4"/>
          <p:cNvSpPr>
            <a:spLocks noGrp="1"/>
          </p:cNvSpPr>
          <p:nvPr>
            <p:ph type="ftr" sz="quarter" idx="3"/>
          </p:nvPr>
        </p:nvSpPr>
        <p:spPr>
          <a:xfrm>
            <a:off x="2343150" y="4767263"/>
            <a:ext cx="21717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BB19052-2640-3E40-BD45-444CA2300DB3}" type="slidenum">
              <a:rPr lang="es-ES" smtClean="0"/>
              <a:t>‹Nº›</a:t>
            </a:fld>
            <a:endParaRPr lang="es-ES"/>
          </a:p>
        </p:txBody>
      </p:sp>
    </p:spTree>
    <p:extLst>
      <p:ext uri="{BB962C8B-B14F-4D97-AF65-F5344CB8AC3E}">
        <p14:creationId xmlns:p14="http://schemas.microsoft.com/office/powerpoint/2010/main" val="2637040707"/>
      </p:ext>
    </p:extLst>
  </p:cSld>
  <p:clrMap bg1="lt1" tx1="dk1" bg2="lt2" tx2="dk2" accent1="accent1" accent2="accent2" accent3="accent3" accent4="accent4" accent5="accent5" accent6="accent6" hlink="hlink" folHlink="folHlink"/>
  <p:sldLayoutIdLst>
    <p:sldLayoutId id="2147483650" r:id="rId1"/>
    <p:sldLayoutId id="2147483655" r:id="rId2"/>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28.jpg"/></Relationships>
</file>

<file path=ppt/slides/_rels/slide2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7.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ALAG">
            <a:extLst>
              <a:ext uri="{FF2B5EF4-FFF2-40B4-BE49-F238E27FC236}">
                <a16:creationId xmlns:a16="http://schemas.microsoft.com/office/drawing/2014/main" id="{E89307CC-C074-AEF9-87EF-1AAE873FAF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275" y="438126"/>
            <a:ext cx="2496185" cy="518795"/>
          </a:xfrm>
          <a:prstGeom prst="rect">
            <a:avLst/>
          </a:prstGeom>
          <a:solidFill>
            <a:schemeClr val="bg1"/>
          </a:solidFill>
          <a:ln>
            <a:noFill/>
          </a:ln>
        </p:spPr>
      </p:pic>
      <p:pic>
        <p:nvPicPr>
          <p:cNvPr id="6" name="Imagen 5">
            <a:extLst>
              <a:ext uri="{FF2B5EF4-FFF2-40B4-BE49-F238E27FC236}">
                <a16:creationId xmlns:a16="http://schemas.microsoft.com/office/drawing/2014/main" id="{B33CCC69-E7BC-C9AD-E4BB-7F9D17DD78E8}"/>
              </a:ext>
            </a:extLst>
          </p:cNvPr>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3166181" y="309244"/>
            <a:ext cx="1195534" cy="686459"/>
          </a:xfrm>
          <a:prstGeom prst="rect">
            <a:avLst/>
          </a:prstGeom>
          <a:solidFill>
            <a:schemeClr val="bg1"/>
          </a:solidFill>
          <a:ln>
            <a:noFill/>
          </a:ln>
        </p:spPr>
      </p:pic>
      <p:grpSp>
        <p:nvGrpSpPr>
          <p:cNvPr id="14" name="Grupo 13">
            <a:extLst>
              <a:ext uri="{FF2B5EF4-FFF2-40B4-BE49-F238E27FC236}">
                <a16:creationId xmlns:a16="http://schemas.microsoft.com/office/drawing/2014/main" id="{8A798CE0-07D6-ED0A-034F-86F9897584F8}"/>
              </a:ext>
            </a:extLst>
          </p:cNvPr>
          <p:cNvGrpSpPr/>
          <p:nvPr/>
        </p:nvGrpSpPr>
        <p:grpSpPr>
          <a:xfrm>
            <a:off x="4847628" y="331734"/>
            <a:ext cx="1386960" cy="731578"/>
            <a:chOff x="3542459" y="1983928"/>
            <a:chExt cx="1386960" cy="731578"/>
          </a:xfrm>
        </p:grpSpPr>
        <p:pic>
          <p:nvPicPr>
            <p:cNvPr id="10" name="Imagen 9" descr="Interfaz de usuario gráfica, Texto&#10;&#10;Descripción generada automáticamente">
              <a:extLst>
                <a:ext uri="{FF2B5EF4-FFF2-40B4-BE49-F238E27FC236}">
                  <a16:creationId xmlns:a16="http://schemas.microsoft.com/office/drawing/2014/main" id="{BE78888D-403B-2520-A0B5-85A0CBCFC45B}"/>
                </a:ext>
              </a:extLst>
            </p:cNvPr>
            <p:cNvPicPr>
              <a:picLocks noChangeAspect="1"/>
            </p:cNvPicPr>
            <p:nvPr/>
          </p:nvPicPr>
          <p:blipFill rotWithShape="1">
            <a:blip r:embed="rId5"/>
            <a:srcRect b="64392"/>
            <a:stretch/>
          </p:blipFill>
          <p:spPr>
            <a:xfrm>
              <a:off x="3542459" y="1983928"/>
              <a:ext cx="1386960" cy="290349"/>
            </a:xfrm>
            <a:prstGeom prst="rect">
              <a:avLst/>
            </a:prstGeom>
          </p:spPr>
        </p:pic>
        <p:pic>
          <p:nvPicPr>
            <p:cNvPr id="11" name="Imagen 10" descr="Interfaz de usuario gráfica, Texto&#10;&#10;Descripción generada automáticamente">
              <a:extLst>
                <a:ext uri="{FF2B5EF4-FFF2-40B4-BE49-F238E27FC236}">
                  <a16:creationId xmlns:a16="http://schemas.microsoft.com/office/drawing/2014/main" id="{2C94AE9C-6BFF-5ACE-A36F-0A70EB838191}"/>
                </a:ext>
              </a:extLst>
            </p:cNvPr>
            <p:cNvPicPr>
              <a:picLocks noChangeAspect="1"/>
            </p:cNvPicPr>
            <p:nvPr/>
          </p:nvPicPr>
          <p:blipFill rotWithShape="1">
            <a:blip r:embed="rId5"/>
            <a:srcRect t="45889"/>
            <a:stretch/>
          </p:blipFill>
          <p:spPr>
            <a:xfrm>
              <a:off x="3542459" y="2274277"/>
              <a:ext cx="1386960" cy="441229"/>
            </a:xfrm>
            <a:prstGeom prst="rect">
              <a:avLst/>
            </a:prstGeom>
          </p:spPr>
        </p:pic>
      </p:grpSp>
      <p:sp>
        <p:nvSpPr>
          <p:cNvPr id="15" name="Text Box 9">
            <a:extLst>
              <a:ext uri="{FF2B5EF4-FFF2-40B4-BE49-F238E27FC236}">
                <a16:creationId xmlns:a16="http://schemas.microsoft.com/office/drawing/2014/main" id="{DED694AF-D7CF-63E1-5D88-D8CC7CB31088}"/>
              </a:ext>
            </a:extLst>
          </p:cNvPr>
          <p:cNvSpPr txBox="1">
            <a:spLocks noChangeArrowheads="1"/>
          </p:cNvSpPr>
          <p:nvPr/>
        </p:nvSpPr>
        <p:spPr bwMode="auto">
          <a:xfrm>
            <a:off x="1141952" y="1282467"/>
            <a:ext cx="4399156" cy="2010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s-ES" altLang="es-CL" sz="2000" b="1" dirty="0">
                <a:solidFill>
                  <a:schemeClr val="tx2"/>
                </a:solidFill>
                <a:latin typeface="+mj-lt"/>
                <a:ea typeface="+mj-ea"/>
                <a:cs typeface="+mj-cs"/>
              </a:rPr>
              <a:t>CURSO</a:t>
            </a:r>
          </a:p>
          <a:p>
            <a:pPr algn="ctr" eaLnBrk="1" hangingPunct="1">
              <a:spcBef>
                <a:spcPct val="50000"/>
              </a:spcBef>
            </a:pPr>
            <a:endParaRPr lang="es-ES" altLang="es-CL" b="1" dirty="0">
              <a:solidFill>
                <a:srgbClr val="0070C0"/>
              </a:solidFill>
              <a:latin typeface="Swis721 Cn BT"/>
            </a:endParaRPr>
          </a:p>
          <a:p>
            <a:pPr marL="107950" indent="-17780" algn="ctr" eaLnBrk="0" hangingPunct="0">
              <a:spcBef>
                <a:spcPts val="240"/>
              </a:spcBef>
              <a:spcAft>
                <a:spcPts val="0"/>
              </a:spcAft>
              <a:tabLst>
                <a:tab pos="120650" algn="l"/>
              </a:tabLst>
            </a:pPr>
            <a:r>
              <a:rPr lang="es-ES" sz="2400" b="1" dirty="0">
                <a:solidFill>
                  <a:schemeClr val="tx2"/>
                </a:solidFill>
                <a:latin typeface="+mj-lt"/>
                <a:ea typeface="+mj-ea"/>
                <a:cs typeface="+mj-cs"/>
              </a:rPr>
              <a:t>Análisis de expresión diferencial de genes e investigación reproducible con R</a:t>
            </a:r>
            <a:endParaRPr lang="es-CL" sz="2400" b="1" dirty="0">
              <a:solidFill>
                <a:schemeClr val="tx2"/>
              </a:solidFill>
              <a:latin typeface="+mj-lt"/>
              <a:ea typeface="+mj-ea"/>
              <a:cs typeface="+mj-cs"/>
            </a:endParaRPr>
          </a:p>
        </p:txBody>
      </p:sp>
      <p:sp>
        <p:nvSpPr>
          <p:cNvPr id="2" name="Text Box 9">
            <a:extLst>
              <a:ext uri="{FF2B5EF4-FFF2-40B4-BE49-F238E27FC236}">
                <a16:creationId xmlns:a16="http://schemas.microsoft.com/office/drawing/2014/main" id="{D92AB1B8-F655-9B9F-93EA-EFC3A09B86A8}"/>
              </a:ext>
            </a:extLst>
          </p:cNvPr>
          <p:cNvSpPr txBox="1">
            <a:spLocks noChangeArrowheads="1"/>
          </p:cNvSpPr>
          <p:nvPr/>
        </p:nvSpPr>
        <p:spPr bwMode="auto">
          <a:xfrm>
            <a:off x="1294772" y="3512429"/>
            <a:ext cx="43991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s-ES" altLang="es-CL" b="1" dirty="0">
                <a:solidFill>
                  <a:schemeClr val="tx2"/>
                </a:solidFill>
                <a:latin typeface="Swis721 Cn BT"/>
              </a:rPr>
              <a:t>Dra. Débora Torrealba Sandoval</a:t>
            </a:r>
          </a:p>
        </p:txBody>
      </p:sp>
    </p:spTree>
    <p:extLst>
      <p:ext uri="{BB962C8B-B14F-4D97-AF65-F5344CB8AC3E}">
        <p14:creationId xmlns:p14="http://schemas.microsoft.com/office/powerpoint/2010/main" val="1116028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ítulo 1">
            <a:extLst>
              <a:ext uri="{FF2B5EF4-FFF2-40B4-BE49-F238E27FC236}">
                <a16:creationId xmlns:a16="http://schemas.microsoft.com/office/drawing/2014/main" id="{0B96E02B-DEF9-4DDC-98E2-C0498FA03C6E}"/>
              </a:ext>
            </a:extLst>
          </p:cNvPr>
          <p:cNvSpPr>
            <a:spLocks noGrp="1"/>
          </p:cNvSpPr>
          <p:nvPr>
            <p:ph type="title"/>
          </p:nvPr>
        </p:nvSpPr>
        <p:spPr>
          <a:xfrm>
            <a:off x="411127" y="8279"/>
            <a:ext cx="6324210" cy="669074"/>
          </a:xfrm>
        </p:spPr>
        <p:txBody>
          <a:bodyPr>
            <a:normAutofit/>
          </a:bodyPr>
          <a:lstStyle/>
          <a:p>
            <a:pPr>
              <a:lnSpc>
                <a:spcPct val="150000"/>
              </a:lnSpc>
            </a:pPr>
            <a:r>
              <a:rPr lang="es-ES" sz="2800" b="1" dirty="0">
                <a:solidFill>
                  <a:schemeClr val="tx2"/>
                </a:solidFill>
              </a:rPr>
              <a:t>Síntesis de ADNc</a:t>
            </a:r>
          </a:p>
        </p:txBody>
      </p:sp>
      <p:sp>
        <p:nvSpPr>
          <p:cNvPr id="7" name="CuadroTexto 6">
            <a:extLst>
              <a:ext uri="{FF2B5EF4-FFF2-40B4-BE49-F238E27FC236}">
                <a16:creationId xmlns:a16="http://schemas.microsoft.com/office/drawing/2014/main" id="{1C125D9C-42D1-4387-9EBB-7889956B64BE}"/>
              </a:ext>
            </a:extLst>
          </p:cNvPr>
          <p:cNvSpPr txBox="1"/>
          <p:nvPr/>
        </p:nvSpPr>
        <p:spPr>
          <a:xfrm>
            <a:off x="201081" y="3320128"/>
            <a:ext cx="2465614" cy="738664"/>
          </a:xfrm>
          <a:prstGeom prst="rect">
            <a:avLst/>
          </a:prstGeom>
          <a:noFill/>
        </p:spPr>
        <p:txBody>
          <a:bodyPr wrap="square" rtlCol="0">
            <a:spAutoFit/>
          </a:bodyPr>
          <a:lstStyle/>
          <a:p>
            <a:pPr algn="ctr"/>
            <a:r>
              <a:rPr lang="en-US" sz="1200" i="0" dirty="0" err="1">
                <a:solidFill>
                  <a:srgbClr val="090909"/>
                </a:solidFill>
                <a:effectLst/>
              </a:rPr>
              <a:t>iScript</a:t>
            </a:r>
            <a:r>
              <a:rPr lang="en-US" sz="1200" i="0" dirty="0">
                <a:solidFill>
                  <a:srgbClr val="090909"/>
                </a:solidFill>
                <a:effectLst/>
              </a:rPr>
              <a:t> cDNA Synthesis Kit </a:t>
            </a:r>
          </a:p>
          <a:p>
            <a:pPr algn="ctr"/>
            <a:r>
              <a:rPr lang="en-US" sz="1200" i="0" dirty="0">
                <a:solidFill>
                  <a:srgbClr val="090909"/>
                </a:solidFill>
                <a:effectLst/>
              </a:rPr>
              <a:t>de </a:t>
            </a:r>
            <a:r>
              <a:rPr lang="en-US" sz="1200" i="0" dirty="0" err="1">
                <a:solidFill>
                  <a:srgbClr val="090909"/>
                </a:solidFill>
                <a:effectLst/>
              </a:rPr>
              <a:t>BioRad</a:t>
            </a:r>
            <a:endParaRPr lang="en-US" sz="1200" i="0" dirty="0">
              <a:solidFill>
                <a:srgbClr val="090909"/>
              </a:solidFill>
              <a:effectLst/>
            </a:endParaRPr>
          </a:p>
          <a:p>
            <a:endParaRPr lang="es-ES" dirty="0"/>
          </a:p>
        </p:txBody>
      </p:sp>
      <p:pic>
        <p:nvPicPr>
          <p:cNvPr id="13" name="Imagen 12" descr="Imagen que contiene Texto&#10;&#10;Descripción generada automáticamente">
            <a:extLst>
              <a:ext uri="{FF2B5EF4-FFF2-40B4-BE49-F238E27FC236}">
                <a16:creationId xmlns:a16="http://schemas.microsoft.com/office/drawing/2014/main" id="{84A1DFDD-1551-4F67-8866-4F0C823E823B}"/>
              </a:ext>
            </a:extLst>
          </p:cNvPr>
          <p:cNvPicPr>
            <a:picLocks noChangeAspect="1"/>
          </p:cNvPicPr>
          <p:nvPr/>
        </p:nvPicPr>
        <p:blipFill>
          <a:blip r:embed="rId2"/>
          <a:stretch>
            <a:fillRect/>
          </a:stretch>
        </p:blipFill>
        <p:spPr>
          <a:xfrm>
            <a:off x="201081" y="1576310"/>
            <a:ext cx="2313836" cy="1479453"/>
          </a:xfrm>
          <a:prstGeom prst="flowChartAlternateProcess">
            <a:avLst/>
          </a:prstGeom>
        </p:spPr>
      </p:pic>
      <p:sp>
        <p:nvSpPr>
          <p:cNvPr id="24" name="CuadroTexto 23">
            <a:extLst>
              <a:ext uri="{FF2B5EF4-FFF2-40B4-BE49-F238E27FC236}">
                <a16:creationId xmlns:a16="http://schemas.microsoft.com/office/drawing/2014/main" id="{DE02F0C7-DB58-4154-9BF5-1A637C119336}"/>
              </a:ext>
            </a:extLst>
          </p:cNvPr>
          <p:cNvSpPr txBox="1"/>
          <p:nvPr/>
        </p:nvSpPr>
        <p:spPr>
          <a:xfrm>
            <a:off x="544169" y="964870"/>
            <a:ext cx="1828627" cy="369332"/>
          </a:xfrm>
          <a:prstGeom prst="rect">
            <a:avLst/>
          </a:prstGeom>
          <a:noFill/>
        </p:spPr>
        <p:txBody>
          <a:bodyPr wrap="square" rtlCol="0">
            <a:spAutoFit/>
          </a:bodyPr>
          <a:lstStyle/>
          <a:p>
            <a:pPr marL="285750" indent="-285750">
              <a:buFont typeface="Wingdings" panose="05000000000000000000" pitchFamily="2" charset="2"/>
              <a:buChar char="Ø"/>
            </a:pPr>
            <a:r>
              <a:rPr lang="es-ES" dirty="0"/>
              <a:t>En un paso</a:t>
            </a:r>
          </a:p>
        </p:txBody>
      </p:sp>
      <p:pic>
        <p:nvPicPr>
          <p:cNvPr id="27" name="Imagen 26" descr="Tabla&#10;&#10;Descripción generada automáticamente">
            <a:extLst>
              <a:ext uri="{FF2B5EF4-FFF2-40B4-BE49-F238E27FC236}">
                <a16:creationId xmlns:a16="http://schemas.microsoft.com/office/drawing/2014/main" id="{10FE1C96-B952-4E8C-87F3-1ED2D4B1908C}"/>
              </a:ext>
            </a:extLst>
          </p:cNvPr>
          <p:cNvPicPr>
            <a:picLocks noChangeAspect="1"/>
          </p:cNvPicPr>
          <p:nvPr/>
        </p:nvPicPr>
        <p:blipFill>
          <a:blip r:embed="rId3"/>
          <a:stretch>
            <a:fillRect/>
          </a:stretch>
        </p:blipFill>
        <p:spPr>
          <a:xfrm>
            <a:off x="2928764" y="1412073"/>
            <a:ext cx="3672512" cy="1102325"/>
          </a:xfrm>
          <a:prstGeom prst="rect">
            <a:avLst/>
          </a:prstGeom>
        </p:spPr>
      </p:pic>
      <p:pic>
        <p:nvPicPr>
          <p:cNvPr id="29" name="Imagen 28" descr="Patrón de fondo&#10;&#10;Descripción generada automáticamente">
            <a:extLst>
              <a:ext uri="{FF2B5EF4-FFF2-40B4-BE49-F238E27FC236}">
                <a16:creationId xmlns:a16="http://schemas.microsoft.com/office/drawing/2014/main" id="{9CBB6632-79A8-44ED-B25E-3A08028E6BF2}"/>
              </a:ext>
            </a:extLst>
          </p:cNvPr>
          <p:cNvPicPr>
            <a:picLocks noChangeAspect="1"/>
          </p:cNvPicPr>
          <p:nvPr/>
        </p:nvPicPr>
        <p:blipFill>
          <a:blip r:embed="rId4"/>
          <a:stretch>
            <a:fillRect/>
          </a:stretch>
        </p:blipFill>
        <p:spPr>
          <a:xfrm>
            <a:off x="2928764" y="3063590"/>
            <a:ext cx="3454335" cy="738663"/>
          </a:xfrm>
          <a:prstGeom prst="rect">
            <a:avLst/>
          </a:prstGeom>
        </p:spPr>
      </p:pic>
      <p:sp>
        <p:nvSpPr>
          <p:cNvPr id="31" name="CuadroTexto 30">
            <a:extLst>
              <a:ext uri="{FF2B5EF4-FFF2-40B4-BE49-F238E27FC236}">
                <a16:creationId xmlns:a16="http://schemas.microsoft.com/office/drawing/2014/main" id="{57AB67CC-82A1-4C13-8967-1CBA637637DB}"/>
              </a:ext>
            </a:extLst>
          </p:cNvPr>
          <p:cNvSpPr txBox="1"/>
          <p:nvPr/>
        </p:nvSpPr>
        <p:spPr>
          <a:xfrm>
            <a:off x="2863869" y="2660724"/>
            <a:ext cx="3429000" cy="369332"/>
          </a:xfrm>
          <a:prstGeom prst="rect">
            <a:avLst/>
          </a:prstGeom>
          <a:noFill/>
        </p:spPr>
        <p:txBody>
          <a:bodyPr wrap="square">
            <a:spAutoFit/>
          </a:bodyPr>
          <a:lstStyle/>
          <a:p>
            <a:r>
              <a:rPr lang="es-ES" dirty="0"/>
              <a:t>Protocolo en termociclador</a:t>
            </a:r>
          </a:p>
        </p:txBody>
      </p:sp>
      <p:sp>
        <p:nvSpPr>
          <p:cNvPr id="32" name="CuadroTexto 31">
            <a:extLst>
              <a:ext uri="{FF2B5EF4-FFF2-40B4-BE49-F238E27FC236}">
                <a16:creationId xmlns:a16="http://schemas.microsoft.com/office/drawing/2014/main" id="{1BA6B35E-D83F-4BC3-90E3-31DAB837AEC0}"/>
              </a:ext>
            </a:extLst>
          </p:cNvPr>
          <p:cNvSpPr txBox="1"/>
          <p:nvPr/>
        </p:nvSpPr>
        <p:spPr>
          <a:xfrm>
            <a:off x="2928764" y="942165"/>
            <a:ext cx="3429000" cy="369332"/>
          </a:xfrm>
          <a:prstGeom prst="rect">
            <a:avLst/>
          </a:prstGeom>
          <a:noFill/>
        </p:spPr>
        <p:txBody>
          <a:bodyPr wrap="square">
            <a:spAutoFit/>
          </a:bodyPr>
          <a:lstStyle/>
          <a:p>
            <a:r>
              <a:rPr lang="es-ES" b="1" dirty="0"/>
              <a:t>Master </a:t>
            </a:r>
            <a:r>
              <a:rPr lang="es-ES" b="1" dirty="0" err="1"/>
              <a:t>Mix</a:t>
            </a:r>
            <a:endParaRPr lang="es-ES" b="1" dirty="0"/>
          </a:p>
        </p:txBody>
      </p:sp>
      <p:sp>
        <p:nvSpPr>
          <p:cNvPr id="34" name="CuadroTexto 33">
            <a:extLst>
              <a:ext uri="{FF2B5EF4-FFF2-40B4-BE49-F238E27FC236}">
                <a16:creationId xmlns:a16="http://schemas.microsoft.com/office/drawing/2014/main" id="{582C8071-E701-434A-A1AD-CCFECCDEAC4E}"/>
              </a:ext>
            </a:extLst>
          </p:cNvPr>
          <p:cNvSpPr txBox="1"/>
          <p:nvPr/>
        </p:nvSpPr>
        <p:spPr>
          <a:xfrm>
            <a:off x="3135284" y="4014561"/>
            <a:ext cx="3357718" cy="584775"/>
          </a:xfrm>
          <a:prstGeom prst="rect">
            <a:avLst/>
          </a:prstGeom>
          <a:noFill/>
          <a:ln w="34925">
            <a:solidFill>
              <a:schemeClr val="accent6"/>
            </a:solidFill>
            <a:prstDash val="dash"/>
          </a:ln>
        </p:spPr>
        <p:txBody>
          <a:bodyPr wrap="square" rtlCol="0">
            <a:spAutoFit/>
          </a:bodyPr>
          <a:lstStyle/>
          <a:p>
            <a:pPr marL="285750" indent="-285750">
              <a:buFont typeface="Arial" panose="020B0604020202020204" pitchFamily="34" charset="0"/>
              <a:buChar char="•"/>
            </a:pPr>
            <a:r>
              <a:rPr lang="es-ES" sz="1600" dirty="0"/>
              <a:t>Mantener muestras en hielo</a:t>
            </a:r>
          </a:p>
          <a:p>
            <a:pPr marL="285750" indent="-285750">
              <a:buFont typeface="Arial" panose="020B0604020202020204" pitchFamily="34" charset="0"/>
              <a:buChar char="•"/>
            </a:pPr>
            <a:r>
              <a:rPr lang="es-ES" sz="1600" dirty="0"/>
              <a:t>Sacar enzima solo para usar</a:t>
            </a:r>
            <a:endParaRPr lang="en-US" sz="1600" dirty="0"/>
          </a:p>
        </p:txBody>
      </p:sp>
    </p:spTree>
    <p:extLst>
      <p:ext uri="{BB962C8B-B14F-4D97-AF65-F5344CB8AC3E}">
        <p14:creationId xmlns:p14="http://schemas.microsoft.com/office/powerpoint/2010/main" val="369203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
            <a:extLst>
              <a:ext uri="{FF2B5EF4-FFF2-40B4-BE49-F238E27FC236}">
                <a16:creationId xmlns:a16="http://schemas.microsoft.com/office/drawing/2014/main" id="{DF31671C-DD17-40B3-9B21-175CDD0C45FC}"/>
              </a:ext>
            </a:extLst>
          </p:cNvPr>
          <p:cNvSpPr txBox="1">
            <a:spLocks/>
          </p:cNvSpPr>
          <p:nvPr/>
        </p:nvSpPr>
        <p:spPr>
          <a:xfrm>
            <a:off x="266895" y="2000365"/>
            <a:ext cx="6324210" cy="669074"/>
          </a:xfrm>
          <a:prstGeom prst="rect">
            <a:avLst/>
          </a:prstGeom>
        </p:spPr>
        <p:txBody>
          <a:bodyPr>
            <a:noAutofit/>
          </a:bodyPr>
          <a:lstStyle>
            <a:lvl1pPr algn="ctr" defTabSz="457189" rtl="0" eaLnBrk="1" latinLnBrk="0" hangingPunct="1">
              <a:spcBef>
                <a:spcPct val="0"/>
              </a:spcBef>
              <a:buNone/>
              <a:defRPr sz="4400" kern="1200">
                <a:solidFill>
                  <a:schemeClr val="tx1"/>
                </a:solidFill>
                <a:latin typeface="+mj-lt"/>
                <a:ea typeface="+mj-ea"/>
                <a:cs typeface="+mj-cs"/>
              </a:defRPr>
            </a:lvl1pPr>
          </a:lstStyle>
          <a:p>
            <a:pPr>
              <a:lnSpc>
                <a:spcPct val="150000"/>
              </a:lnSpc>
            </a:pPr>
            <a:r>
              <a:rPr lang="es-ES" sz="3200" b="1" dirty="0">
                <a:solidFill>
                  <a:schemeClr val="tx2"/>
                </a:solidFill>
              </a:rPr>
              <a:t>Cebadores</a:t>
            </a:r>
          </a:p>
        </p:txBody>
      </p:sp>
    </p:spTree>
    <p:extLst>
      <p:ext uri="{BB962C8B-B14F-4D97-AF65-F5344CB8AC3E}">
        <p14:creationId xmlns:p14="http://schemas.microsoft.com/office/powerpoint/2010/main" val="3446806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ítulo 1">
            <a:extLst>
              <a:ext uri="{FF2B5EF4-FFF2-40B4-BE49-F238E27FC236}">
                <a16:creationId xmlns:a16="http://schemas.microsoft.com/office/drawing/2014/main" id="{0B96E02B-DEF9-4DDC-98E2-C0498FA03C6E}"/>
              </a:ext>
            </a:extLst>
          </p:cNvPr>
          <p:cNvSpPr>
            <a:spLocks noGrp="1"/>
          </p:cNvSpPr>
          <p:nvPr>
            <p:ph type="title"/>
          </p:nvPr>
        </p:nvSpPr>
        <p:spPr>
          <a:xfrm>
            <a:off x="411127" y="8279"/>
            <a:ext cx="6324210" cy="669074"/>
          </a:xfrm>
        </p:spPr>
        <p:txBody>
          <a:bodyPr>
            <a:normAutofit/>
          </a:bodyPr>
          <a:lstStyle/>
          <a:p>
            <a:pPr>
              <a:lnSpc>
                <a:spcPct val="150000"/>
              </a:lnSpc>
            </a:pPr>
            <a:r>
              <a:rPr lang="es-ES" sz="2800" b="1" dirty="0">
                <a:solidFill>
                  <a:schemeClr val="tx2"/>
                </a:solidFill>
              </a:rPr>
              <a:t>Cebadores</a:t>
            </a:r>
          </a:p>
        </p:txBody>
      </p:sp>
      <p:sp>
        <p:nvSpPr>
          <p:cNvPr id="5" name="CuadroTexto 4">
            <a:extLst>
              <a:ext uri="{FF2B5EF4-FFF2-40B4-BE49-F238E27FC236}">
                <a16:creationId xmlns:a16="http://schemas.microsoft.com/office/drawing/2014/main" id="{F7CF5386-84F9-4DF1-A2B5-41FE4D6FADA7}"/>
              </a:ext>
            </a:extLst>
          </p:cNvPr>
          <p:cNvSpPr txBox="1"/>
          <p:nvPr/>
        </p:nvSpPr>
        <p:spPr>
          <a:xfrm>
            <a:off x="476390" y="812670"/>
            <a:ext cx="5905219"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dirty="0"/>
              <a:t>También conocidos como </a:t>
            </a:r>
            <a:r>
              <a:rPr lang="es-ES" dirty="0" err="1"/>
              <a:t>primers</a:t>
            </a:r>
            <a:r>
              <a:rPr lang="es-ES" dirty="0"/>
              <a:t>, partidores o iniciadores</a:t>
            </a:r>
          </a:p>
          <a:p>
            <a:pPr marL="285750" indent="-285750">
              <a:lnSpc>
                <a:spcPct val="150000"/>
              </a:lnSpc>
              <a:buFont typeface="Arial" panose="020B0604020202020204" pitchFamily="34" charset="0"/>
              <a:buChar char="•"/>
            </a:pPr>
            <a:r>
              <a:rPr lang="es-ES" dirty="0"/>
              <a:t>Son cadenas cortas de ácido nucleico </a:t>
            </a:r>
          </a:p>
          <a:p>
            <a:pPr marL="285750" indent="-285750">
              <a:lnSpc>
                <a:spcPct val="150000"/>
              </a:lnSpc>
              <a:buFont typeface="Arial" panose="020B0604020202020204" pitchFamily="34" charset="0"/>
              <a:buChar char="•"/>
            </a:pPr>
            <a:r>
              <a:rPr lang="es-ES" dirty="0"/>
              <a:t>La ADN polimerasa necesita sintetizar una nueva hebra desde una preexistente</a:t>
            </a:r>
          </a:p>
          <a:p>
            <a:pPr marL="285750" indent="-285750">
              <a:lnSpc>
                <a:spcPct val="150000"/>
              </a:lnSpc>
              <a:buFont typeface="Arial" panose="020B0604020202020204" pitchFamily="34" charset="0"/>
              <a:buChar char="•"/>
            </a:pPr>
            <a:r>
              <a:rPr lang="es-ES" dirty="0"/>
              <a:t>Los cebadores se necesitan dos para llevar a cabo la PCR</a:t>
            </a:r>
          </a:p>
          <a:p>
            <a:pPr marL="285750" indent="-285750">
              <a:lnSpc>
                <a:spcPct val="150000"/>
              </a:lnSpc>
              <a:buFont typeface="Arial" panose="020B0604020202020204" pitchFamily="34" charset="0"/>
              <a:buChar char="•"/>
            </a:pPr>
            <a:endParaRPr lang="es-ES" dirty="0"/>
          </a:p>
        </p:txBody>
      </p:sp>
      <p:pic>
        <p:nvPicPr>
          <p:cNvPr id="8194" name="Picture 2" descr="Addgene: Protocol - How to Design Primers">
            <a:extLst>
              <a:ext uri="{FF2B5EF4-FFF2-40B4-BE49-F238E27FC236}">
                <a16:creationId xmlns:a16="http://schemas.microsoft.com/office/drawing/2014/main" id="{5115DE4B-7AC6-4B61-B943-694F8B8E80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971" r="15122"/>
          <a:stretch/>
        </p:blipFill>
        <p:spPr bwMode="auto">
          <a:xfrm>
            <a:off x="2013968" y="3004274"/>
            <a:ext cx="3118527" cy="1477544"/>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1A784B71-51F0-4D4E-8A77-050882D00790}"/>
              </a:ext>
            </a:extLst>
          </p:cNvPr>
          <p:cNvSpPr txBox="1"/>
          <p:nvPr/>
        </p:nvSpPr>
        <p:spPr>
          <a:xfrm>
            <a:off x="4868220" y="4255963"/>
            <a:ext cx="1513389" cy="276999"/>
          </a:xfrm>
          <a:prstGeom prst="rect">
            <a:avLst/>
          </a:prstGeom>
          <a:noFill/>
        </p:spPr>
        <p:txBody>
          <a:bodyPr wrap="square" rtlCol="0">
            <a:spAutoFit/>
          </a:bodyPr>
          <a:lstStyle/>
          <a:p>
            <a:r>
              <a:rPr lang="es-ES" sz="1200" dirty="0"/>
              <a:t>Fuente: </a:t>
            </a:r>
            <a:r>
              <a:rPr lang="es-ES" sz="1200" dirty="0" err="1"/>
              <a:t>Addgene</a:t>
            </a:r>
            <a:endParaRPr lang="es-ES" sz="1200" dirty="0"/>
          </a:p>
        </p:txBody>
      </p:sp>
    </p:spTree>
    <p:extLst>
      <p:ext uri="{BB962C8B-B14F-4D97-AF65-F5344CB8AC3E}">
        <p14:creationId xmlns:p14="http://schemas.microsoft.com/office/powerpoint/2010/main" val="2719421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9F801A99-1CE9-42F3-979A-DAD0C1E4363D}"/>
              </a:ext>
            </a:extLst>
          </p:cNvPr>
          <p:cNvSpPr txBox="1">
            <a:spLocks/>
          </p:cNvSpPr>
          <p:nvPr/>
        </p:nvSpPr>
        <p:spPr>
          <a:xfrm>
            <a:off x="411127" y="8279"/>
            <a:ext cx="6324210" cy="669074"/>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mj-lt"/>
                <a:ea typeface="+mj-ea"/>
                <a:cs typeface="+mj-cs"/>
              </a:defRPr>
            </a:lvl1pPr>
          </a:lstStyle>
          <a:p>
            <a:pPr>
              <a:lnSpc>
                <a:spcPct val="150000"/>
              </a:lnSpc>
            </a:pPr>
            <a:r>
              <a:rPr lang="es-ES" sz="2800" b="1" dirty="0">
                <a:solidFill>
                  <a:schemeClr val="tx2"/>
                </a:solidFill>
              </a:rPr>
              <a:t>¿Por qué necesitamos cebadores?</a:t>
            </a:r>
          </a:p>
        </p:txBody>
      </p:sp>
      <p:grpSp>
        <p:nvGrpSpPr>
          <p:cNvPr id="10" name="Grupo 9">
            <a:extLst>
              <a:ext uri="{FF2B5EF4-FFF2-40B4-BE49-F238E27FC236}">
                <a16:creationId xmlns:a16="http://schemas.microsoft.com/office/drawing/2014/main" id="{D197EBD3-2413-8DCD-3415-8E75F8BF00C4}"/>
              </a:ext>
            </a:extLst>
          </p:cNvPr>
          <p:cNvGrpSpPr/>
          <p:nvPr/>
        </p:nvGrpSpPr>
        <p:grpSpPr>
          <a:xfrm>
            <a:off x="106075" y="1108977"/>
            <a:ext cx="6514395" cy="3364029"/>
            <a:chOff x="582526" y="1102662"/>
            <a:chExt cx="5972756" cy="3084327"/>
          </a:xfrm>
        </p:grpSpPr>
        <p:pic>
          <p:nvPicPr>
            <p:cNvPr id="7" name="Imagen 6" descr="Diagrama&#10;&#10;Descripción generada automáticamente">
              <a:extLst>
                <a:ext uri="{FF2B5EF4-FFF2-40B4-BE49-F238E27FC236}">
                  <a16:creationId xmlns:a16="http://schemas.microsoft.com/office/drawing/2014/main" id="{2E7CAB5E-F770-ABCF-0EA1-49A1EA415F2D}"/>
                </a:ext>
              </a:extLst>
            </p:cNvPr>
            <p:cNvPicPr>
              <a:picLocks noChangeAspect="1"/>
            </p:cNvPicPr>
            <p:nvPr/>
          </p:nvPicPr>
          <p:blipFill rotWithShape="1">
            <a:blip r:embed="rId2"/>
            <a:srcRect l="50737"/>
            <a:stretch/>
          </p:blipFill>
          <p:spPr>
            <a:xfrm>
              <a:off x="582526" y="1102662"/>
              <a:ext cx="5972756" cy="3084327"/>
            </a:xfrm>
            <a:prstGeom prst="rect">
              <a:avLst/>
            </a:prstGeom>
          </p:spPr>
        </p:pic>
        <p:sp>
          <p:nvSpPr>
            <p:cNvPr id="8" name="Rectángulo 7">
              <a:extLst>
                <a:ext uri="{FF2B5EF4-FFF2-40B4-BE49-F238E27FC236}">
                  <a16:creationId xmlns:a16="http://schemas.microsoft.com/office/drawing/2014/main" id="{38B9F059-0B4A-9F42-69A4-903CF511E201}"/>
                </a:ext>
              </a:extLst>
            </p:cNvPr>
            <p:cNvSpPr/>
            <p:nvPr/>
          </p:nvSpPr>
          <p:spPr>
            <a:xfrm>
              <a:off x="967339" y="1342724"/>
              <a:ext cx="534202" cy="37538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9" name="Rectángulo 8">
              <a:extLst>
                <a:ext uri="{FF2B5EF4-FFF2-40B4-BE49-F238E27FC236}">
                  <a16:creationId xmlns:a16="http://schemas.microsoft.com/office/drawing/2014/main" id="{AF80447E-8F34-D059-1EC3-317E6B738918}"/>
                </a:ext>
              </a:extLst>
            </p:cNvPr>
            <p:cNvSpPr/>
            <p:nvPr/>
          </p:nvSpPr>
          <p:spPr>
            <a:xfrm>
              <a:off x="4108622" y="1318661"/>
              <a:ext cx="534202" cy="37538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grpSp>
    </p:spTree>
    <p:extLst>
      <p:ext uri="{BB962C8B-B14F-4D97-AF65-F5344CB8AC3E}">
        <p14:creationId xmlns:p14="http://schemas.microsoft.com/office/powerpoint/2010/main" val="1790792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04E22D-E645-4431-BCDE-D4BC0EABF231}"/>
              </a:ext>
            </a:extLst>
          </p:cNvPr>
          <p:cNvSpPr txBox="1">
            <a:spLocks/>
          </p:cNvSpPr>
          <p:nvPr/>
        </p:nvSpPr>
        <p:spPr>
          <a:xfrm>
            <a:off x="266895" y="2000365"/>
            <a:ext cx="6324210" cy="669074"/>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mj-lt"/>
                <a:ea typeface="+mj-ea"/>
                <a:cs typeface="+mj-cs"/>
              </a:defRPr>
            </a:lvl1pPr>
          </a:lstStyle>
          <a:p>
            <a:pPr>
              <a:lnSpc>
                <a:spcPct val="150000"/>
              </a:lnSpc>
            </a:pPr>
            <a:r>
              <a:rPr lang="en-US" sz="2800" b="1" dirty="0" err="1">
                <a:solidFill>
                  <a:schemeClr val="tx2"/>
                </a:solidFill>
              </a:rPr>
              <a:t>Tipos</a:t>
            </a:r>
            <a:r>
              <a:rPr lang="en-US" sz="2800" b="1" dirty="0">
                <a:solidFill>
                  <a:schemeClr val="tx2"/>
                </a:solidFill>
              </a:rPr>
              <a:t> de </a:t>
            </a:r>
            <a:r>
              <a:rPr lang="en-US" sz="2800" b="1" dirty="0" err="1">
                <a:solidFill>
                  <a:schemeClr val="tx2"/>
                </a:solidFill>
              </a:rPr>
              <a:t>cebadores</a:t>
            </a:r>
            <a:r>
              <a:rPr lang="en-US" sz="2800" b="1" dirty="0">
                <a:solidFill>
                  <a:schemeClr val="tx2"/>
                </a:solidFill>
              </a:rPr>
              <a:t> para </a:t>
            </a:r>
            <a:r>
              <a:rPr lang="en-US" sz="2800" b="1" dirty="0" err="1">
                <a:solidFill>
                  <a:schemeClr val="tx2"/>
                </a:solidFill>
              </a:rPr>
              <a:t>ADNc</a:t>
            </a:r>
            <a:endParaRPr lang="en-US" sz="2800" b="1" dirty="0">
              <a:solidFill>
                <a:schemeClr val="tx2"/>
              </a:solidFill>
            </a:endParaRPr>
          </a:p>
        </p:txBody>
      </p:sp>
    </p:spTree>
    <p:extLst>
      <p:ext uri="{BB962C8B-B14F-4D97-AF65-F5344CB8AC3E}">
        <p14:creationId xmlns:p14="http://schemas.microsoft.com/office/powerpoint/2010/main" val="984850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ítulo 1">
            <a:extLst>
              <a:ext uri="{FF2B5EF4-FFF2-40B4-BE49-F238E27FC236}">
                <a16:creationId xmlns:a16="http://schemas.microsoft.com/office/drawing/2014/main" id="{0B96E02B-DEF9-4DDC-98E2-C0498FA03C6E}"/>
              </a:ext>
            </a:extLst>
          </p:cNvPr>
          <p:cNvSpPr>
            <a:spLocks noGrp="1"/>
          </p:cNvSpPr>
          <p:nvPr>
            <p:ph type="title"/>
          </p:nvPr>
        </p:nvSpPr>
        <p:spPr>
          <a:xfrm>
            <a:off x="415557" y="169683"/>
            <a:ext cx="6324210" cy="669074"/>
          </a:xfrm>
        </p:spPr>
        <p:txBody>
          <a:bodyPr>
            <a:normAutofit/>
          </a:bodyPr>
          <a:lstStyle/>
          <a:p>
            <a:pPr>
              <a:lnSpc>
                <a:spcPct val="150000"/>
              </a:lnSpc>
            </a:pPr>
            <a:r>
              <a:rPr lang="es-ES" sz="2800" b="1" dirty="0">
                <a:solidFill>
                  <a:schemeClr val="tx2"/>
                </a:solidFill>
              </a:rPr>
              <a:t>Cebador </a:t>
            </a:r>
            <a:r>
              <a:rPr lang="es-ES" sz="2800" b="1" dirty="0" err="1">
                <a:solidFill>
                  <a:schemeClr val="tx2"/>
                </a:solidFill>
              </a:rPr>
              <a:t>Oligo</a:t>
            </a:r>
            <a:r>
              <a:rPr lang="es-ES" sz="2800" b="1" dirty="0">
                <a:solidFill>
                  <a:schemeClr val="tx2"/>
                </a:solidFill>
              </a:rPr>
              <a:t>(</a:t>
            </a:r>
            <a:r>
              <a:rPr lang="es-ES" sz="2800" b="1" dirty="0" err="1">
                <a:solidFill>
                  <a:schemeClr val="tx2"/>
                </a:solidFill>
              </a:rPr>
              <a:t>dt</a:t>
            </a:r>
            <a:r>
              <a:rPr lang="es-ES" sz="2800" b="1" dirty="0">
                <a:solidFill>
                  <a:schemeClr val="tx2"/>
                </a:solidFill>
              </a:rPr>
              <a:t>)</a:t>
            </a:r>
          </a:p>
        </p:txBody>
      </p:sp>
      <p:pic>
        <p:nvPicPr>
          <p:cNvPr id="5" name="Imagen 4" descr="Imagen que contiene Icono&#10;&#10;Descripción generada automáticamente">
            <a:extLst>
              <a:ext uri="{FF2B5EF4-FFF2-40B4-BE49-F238E27FC236}">
                <a16:creationId xmlns:a16="http://schemas.microsoft.com/office/drawing/2014/main" id="{C7768EF4-F9BB-FC53-8E0D-C664C011E341}"/>
              </a:ext>
            </a:extLst>
          </p:cNvPr>
          <p:cNvPicPr>
            <a:picLocks noChangeAspect="1"/>
          </p:cNvPicPr>
          <p:nvPr/>
        </p:nvPicPr>
        <p:blipFill>
          <a:blip r:embed="rId3"/>
          <a:stretch>
            <a:fillRect/>
          </a:stretch>
        </p:blipFill>
        <p:spPr>
          <a:xfrm>
            <a:off x="143617" y="1567141"/>
            <a:ext cx="6714383" cy="1665583"/>
          </a:xfrm>
          <a:prstGeom prst="flowChartAlternateProcess">
            <a:avLst/>
          </a:prstGeom>
        </p:spPr>
      </p:pic>
      <p:sp>
        <p:nvSpPr>
          <p:cNvPr id="7" name="CuadroTexto 6">
            <a:extLst>
              <a:ext uri="{FF2B5EF4-FFF2-40B4-BE49-F238E27FC236}">
                <a16:creationId xmlns:a16="http://schemas.microsoft.com/office/drawing/2014/main" id="{DC861723-64EB-AE77-EC5D-77F0145C2D94}"/>
              </a:ext>
            </a:extLst>
          </p:cNvPr>
          <p:cNvSpPr txBox="1"/>
          <p:nvPr/>
        </p:nvSpPr>
        <p:spPr>
          <a:xfrm>
            <a:off x="779234" y="3637942"/>
            <a:ext cx="5519854" cy="646331"/>
          </a:xfrm>
          <a:prstGeom prst="rect">
            <a:avLst/>
          </a:prstGeom>
          <a:noFill/>
        </p:spPr>
        <p:txBody>
          <a:bodyPr wrap="square" rtlCol="0">
            <a:spAutoFit/>
          </a:bodyPr>
          <a:lstStyle/>
          <a:p>
            <a:r>
              <a:rPr lang="es-ES" dirty="0"/>
              <a:t>Se unen a las colas poli(A) complementarias del ARNm</a:t>
            </a:r>
          </a:p>
          <a:p>
            <a:endParaRPr lang="es-CL" dirty="0"/>
          </a:p>
        </p:txBody>
      </p:sp>
    </p:spTree>
    <p:extLst>
      <p:ext uri="{BB962C8B-B14F-4D97-AF65-F5344CB8AC3E}">
        <p14:creationId xmlns:p14="http://schemas.microsoft.com/office/powerpoint/2010/main" val="2030455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ítulo 1">
            <a:extLst>
              <a:ext uri="{FF2B5EF4-FFF2-40B4-BE49-F238E27FC236}">
                <a16:creationId xmlns:a16="http://schemas.microsoft.com/office/drawing/2014/main" id="{0B96E02B-DEF9-4DDC-98E2-C0498FA03C6E}"/>
              </a:ext>
            </a:extLst>
          </p:cNvPr>
          <p:cNvSpPr>
            <a:spLocks noGrp="1"/>
          </p:cNvSpPr>
          <p:nvPr>
            <p:ph type="title"/>
          </p:nvPr>
        </p:nvSpPr>
        <p:spPr>
          <a:xfrm>
            <a:off x="411127" y="68135"/>
            <a:ext cx="6324210" cy="669074"/>
          </a:xfrm>
        </p:spPr>
        <p:txBody>
          <a:bodyPr>
            <a:normAutofit/>
          </a:bodyPr>
          <a:lstStyle/>
          <a:p>
            <a:pPr>
              <a:lnSpc>
                <a:spcPct val="150000"/>
              </a:lnSpc>
            </a:pPr>
            <a:r>
              <a:rPr lang="es-ES" sz="2800" b="1" dirty="0">
                <a:solidFill>
                  <a:schemeClr val="tx2"/>
                </a:solidFill>
              </a:rPr>
              <a:t>Hexámeros aleatorios</a:t>
            </a:r>
          </a:p>
        </p:txBody>
      </p:sp>
      <p:pic>
        <p:nvPicPr>
          <p:cNvPr id="12" name="Imagen 11" descr="Diagrama&#10;&#10;Descripción generada automáticamente con confianza media">
            <a:extLst>
              <a:ext uri="{FF2B5EF4-FFF2-40B4-BE49-F238E27FC236}">
                <a16:creationId xmlns:a16="http://schemas.microsoft.com/office/drawing/2014/main" id="{1F360636-2755-B532-103D-8DF2E4B6E537}"/>
              </a:ext>
            </a:extLst>
          </p:cNvPr>
          <p:cNvPicPr>
            <a:picLocks noChangeAspect="1"/>
          </p:cNvPicPr>
          <p:nvPr/>
        </p:nvPicPr>
        <p:blipFill>
          <a:blip r:embed="rId3"/>
          <a:stretch>
            <a:fillRect/>
          </a:stretch>
        </p:blipFill>
        <p:spPr>
          <a:xfrm>
            <a:off x="187692" y="1433098"/>
            <a:ext cx="6670308" cy="1648169"/>
          </a:xfrm>
          <a:prstGeom prst="flowChartAlternateProcess">
            <a:avLst/>
          </a:prstGeom>
        </p:spPr>
      </p:pic>
    </p:spTree>
    <p:extLst>
      <p:ext uri="{BB962C8B-B14F-4D97-AF65-F5344CB8AC3E}">
        <p14:creationId xmlns:p14="http://schemas.microsoft.com/office/powerpoint/2010/main" val="2856346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ítulo 1">
            <a:extLst>
              <a:ext uri="{FF2B5EF4-FFF2-40B4-BE49-F238E27FC236}">
                <a16:creationId xmlns:a16="http://schemas.microsoft.com/office/drawing/2014/main" id="{0B96E02B-DEF9-4DDC-98E2-C0498FA03C6E}"/>
              </a:ext>
            </a:extLst>
          </p:cNvPr>
          <p:cNvSpPr>
            <a:spLocks noGrp="1"/>
          </p:cNvSpPr>
          <p:nvPr>
            <p:ph type="title"/>
          </p:nvPr>
        </p:nvSpPr>
        <p:spPr>
          <a:xfrm>
            <a:off x="451949" y="193683"/>
            <a:ext cx="6324210" cy="669074"/>
          </a:xfrm>
        </p:spPr>
        <p:txBody>
          <a:bodyPr>
            <a:normAutofit/>
          </a:bodyPr>
          <a:lstStyle/>
          <a:p>
            <a:pPr>
              <a:lnSpc>
                <a:spcPct val="150000"/>
              </a:lnSpc>
            </a:pPr>
            <a:r>
              <a:rPr lang="es-ES" sz="2800" b="1" dirty="0">
                <a:solidFill>
                  <a:schemeClr val="tx2"/>
                </a:solidFill>
              </a:rPr>
              <a:t>Cebador de región específico</a:t>
            </a:r>
          </a:p>
        </p:txBody>
      </p:sp>
      <p:sp>
        <p:nvSpPr>
          <p:cNvPr id="10" name="CuadroTexto 9">
            <a:extLst>
              <a:ext uri="{FF2B5EF4-FFF2-40B4-BE49-F238E27FC236}">
                <a16:creationId xmlns:a16="http://schemas.microsoft.com/office/drawing/2014/main" id="{68DF72B6-A9C3-44B3-84DE-D69834396665}"/>
              </a:ext>
            </a:extLst>
          </p:cNvPr>
          <p:cNvSpPr txBox="1"/>
          <p:nvPr/>
        </p:nvSpPr>
        <p:spPr>
          <a:xfrm>
            <a:off x="773631" y="3291676"/>
            <a:ext cx="5562028" cy="646331"/>
          </a:xfrm>
          <a:prstGeom prst="rect">
            <a:avLst/>
          </a:prstGeom>
          <a:noFill/>
        </p:spPr>
        <p:txBody>
          <a:bodyPr wrap="square" rtlCol="0">
            <a:spAutoFit/>
          </a:bodyPr>
          <a:lstStyle/>
          <a:p>
            <a:r>
              <a:rPr lang="es-ES" dirty="0"/>
              <a:t>Los cebadores específicos de secuencia tienen la mayor especificidad para el objetivo de interés.</a:t>
            </a:r>
            <a:endParaRPr lang="en-US" dirty="0"/>
          </a:p>
        </p:txBody>
      </p:sp>
      <p:pic>
        <p:nvPicPr>
          <p:cNvPr id="5" name="Imagen 4" descr="Imagen que contiene Gráfico&#10;&#10;Descripción generada automáticamente">
            <a:extLst>
              <a:ext uri="{FF2B5EF4-FFF2-40B4-BE49-F238E27FC236}">
                <a16:creationId xmlns:a16="http://schemas.microsoft.com/office/drawing/2014/main" id="{5C1E6E28-D33F-7A10-BC18-169AE9C5D64F}"/>
              </a:ext>
            </a:extLst>
          </p:cNvPr>
          <p:cNvPicPr>
            <a:picLocks noChangeAspect="1"/>
          </p:cNvPicPr>
          <p:nvPr/>
        </p:nvPicPr>
        <p:blipFill>
          <a:blip r:embed="rId3"/>
          <a:stretch>
            <a:fillRect/>
          </a:stretch>
        </p:blipFill>
        <p:spPr>
          <a:xfrm>
            <a:off x="372533" y="1352202"/>
            <a:ext cx="6485467" cy="2034078"/>
          </a:xfrm>
          <a:prstGeom prst="flowChartAlternateProcess">
            <a:avLst/>
          </a:prstGeom>
        </p:spPr>
      </p:pic>
    </p:spTree>
    <p:extLst>
      <p:ext uri="{BB962C8B-B14F-4D97-AF65-F5344CB8AC3E}">
        <p14:creationId xmlns:p14="http://schemas.microsoft.com/office/powerpoint/2010/main" val="2894349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
            <a:extLst>
              <a:ext uri="{FF2B5EF4-FFF2-40B4-BE49-F238E27FC236}">
                <a16:creationId xmlns:a16="http://schemas.microsoft.com/office/drawing/2014/main" id="{DF31671C-DD17-40B3-9B21-175CDD0C45FC}"/>
              </a:ext>
            </a:extLst>
          </p:cNvPr>
          <p:cNvSpPr txBox="1">
            <a:spLocks/>
          </p:cNvSpPr>
          <p:nvPr/>
        </p:nvSpPr>
        <p:spPr>
          <a:xfrm>
            <a:off x="325374" y="1718603"/>
            <a:ext cx="6324210" cy="1790142"/>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mj-lt"/>
                <a:ea typeface="+mj-ea"/>
                <a:cs typeface="+mj-cs"/>
              </a:defRPr>
            </a:lvl1pPr>
          </a:lstStyle>
          <a:p>
            <a:pPr>
              <a:lnSpc>
                <a:spcPct val="150000"/>
              </a:lnSpc>
            </a:pPr>
            <a:r>
              <a:rPr lang="es-ES" sz="2800" b="1" dirty="0">
                <a:solidFill>
                  <a:schemeClr val="tx2"/>
                </a:solidFill>
              </a:rPr>
              <a:t>Obtención de cebadores para </a:t>
            </a:r>
          </a:p>
          <a:p>
            <a:pPr>
              <a:lnSpc>
                <a:spcPct val="150000"/>
              </a:lnSpc>
            </a:pPr>
            <a:r>
              <a:rPr lang="es-ES" sz="2800" b="1" dirty="0">
                <a:solidFill>
                  <a:schemeClr val="tx2"/>
                </a:solidFill>
              </a:rPr>
              <a:t>PCR real time</a:t>
            </a:r>
          </a:p>
        </p:txBody>
      </p:sp>
    </p:spTree>
    <p:extLst>
      <p:ext uri="{BB962C8B-B14F-4D97-AF65-F5344CB8AC3E}">
        <p14:creationId xmlns:p14="http://schemas.microsoft.com/office/powerpoint/2010/main" val="1215746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Tabla&#10;&#10;Descripción generada automáticamente">
            <a:extLst>
              <a:ext uri="{FF2B5EF4-FFF2-40B4-BE49-F238E27FC236}">
                <a16:creationId xmlns:a16="http://schemas.microsoft.com/office/drawing/2014/main" id="{94C7790E-5F62-CF3F-9AD3-1B6AAC5532CC}"/>
              </a:ext>
            </a:extLst>
          </p:cNvPr>
          <p:cNvPicPr>
            <a:picLocks noChangeAspect="1"/>
          </p:cNvPicPr>
          <p:nvPr/>
        </p:nvPicPr>
        <p:blipFill>
          <a:blip r:embed="rId3"/>
          <a:stretch>
            <a:fillRect/>
          </a:stretch>
        </p:blipFill>
        <p:spPr>
          <a:xfrm>
            <a:off x="841558" y="801574"/>
            <a:ext cx="4524526" cy="3686317"/>
          </a:xfrm>
          <a:prstGeom prst="rect">
            <a:avLst/>
          </a:prstGeom>
        </p:spPr>
      </p:pic>
      <p:sp>
        <p:nvSpPr>
          <p:cNvPr id="10" name="Título 1">
            <a:extLst>
              <a:ext uri="{FF2B5EF4-FFF2-40B4-BE49-F238E27FC236}">
                <a16:creationId xmlns:a16="http://schemas.microsoft.com/office/drawing/2014/main" id="{C81E4043-4726-4722-9695-AB0FFC0B79E1}"/>
              </a:ext>
            </a:extLst>
          </p:cNvPr>
          <p:cNvSpPr txBox="1">
            <a:spLocks/>
          </p:cNvSpPr>
          <p:nvPr/>
        </p:nvSpPr>
        <p:spPr>
          <a:xfrm>
            <a:off x="411127" y="8279"/>
            <a:ext cx="6324210" cy="669074"/>
          </a:xfrm>
          <a:prstGeom prst="rect">
            <a:avLst/>
          </a:prstGeom>
        </p:spPr>
        <p:txBody>
          <a:bodyPr vert="horz" lIns="91440" tIns="45720" rIns="91440" bIns="45720" rtlCol="0" anchor="ctr">
            <a:normAutofit/>
          </a:bodyPr>
          <a:lstStyle>
            <a:lvl1pPr algn="ctr" defTabSz="457189" rtl="0" eaLnBrk="1" latinLnBrk="0" hangingPunct="1">
              <a:spcBef>
                <a:spcPct val="0"/>
              </a:spcBef>
              <a:buNone/>
              <a:defRPr sz="4400" kern="1200">
                <a:solidFill>
                  <a:schemeClr val="tx1"/>
                </a:solidFill>
                <a:latin typeface="+mj-lt"/>
                <a:ea typeface="+mj-ea"/>
                <a:cs typeface="+mj-cs"/>
              </a:defRPr>
            </a:lvl1pPr>
          </a:lstStyle>
          <a:p>
            <a:pPr>
              <a:lnSpc>
                <a:spcPct val="150000"/>
              </a:lnSpc>
            </a:pPr>
            <a:r>
              <a:rPr lang="es-ES" sz="2800" b="1" dirty="0">
                <a:solidFill>
                  <a:schemeClr val="tx2"/>
                </a:solidFill>
              </a:rPr>
              <a:t>Cebadores publicados</a:t>
            </a:r>
          </a:p>
        </p:txBody>
      </p:sp>
      <p:sp>
        <p:nvSpPr>
          <p:cNvPr id="11" name="CuadroTexto 10">
            <a:extLst>
              <a:ext uri="{FF2B5EF4-FFF2-40B4-BE49-F238E27FC236}">
                <a16:creationId xmlns:a16="http://schemas.microsoft.com/office/drawing/2014/main" id="{FA31DA20-6AF8-4578-A5C1-CFD9F0BB6328}"/>
              </a:ext>
            </a:extLst>
          </p:cNvPr>
          <p:cNvSpPr txBox="1"/>
          <p:nvPr/>
        </p:nvSpPr>
        <p:spPr>
          <a:xfrm>
            <a:off x="2465932" y="4387892"/>
            <a:ext cx="3605808" cy="276999"/>
          </a:xfrm>
          <a:prstGeom prst="rect">
            <a:avLst/>
          </a:prstGeom>
          <a:noFill/>
        </p:spPr>
        <p:txBody>
          <a:bodyPr wrap="square" rtlCol="0">
            <a:spAutoFit/>
          </a:bodyPr>
          <a:lstStyle/>
          <a:p>
            <a:r>
              <a:rPr lang="es-CL" sz="1200" dirty="0"/>
              <a:t>Jahn</a:t>
            </a:r>
            <a:r>
              <a:rPr lang="es-ES" sz="1200" dirty="0"/>
              <a:t> et al. 2008. </a:t>
            </a:r>
            <a:r>
              <a:rPr lang="es-CL" sz="1200" dirty="0" err="1"/>
              <a:t>Journal</a:t>
            </a:r>
            <a:r>
              <a:rPr lang="es-CL" sz="1200" dirty="0"/>
              <a:t> </a:t>
            </a:r>
            <a:r>
              <a:rPr lang="es-CL" sz="1200" dirty="0" err="1"/>
              <a:t>of</a:t>
            </a:r>
            <a:r>
              <a:rPr lang="es-CL" sz="1200" dirty="0"/>
              <a:t> </a:t>
            </a:r>
            <a:r>
              <a:rPr lang="es-CL" sz="1200" dirty="0" err="1"/>
              <a:t>Microbiological</a:t>
            </a:r>
            <a:r>
              <a:rPr lang="es-CL" sz="1200" dirty="0"/>
              <a:t> </a:t>
            </a:r>
            <a:r>
              <a:rPr lang="es-CL" sz="1200" dirty="0" err="1"/>
              <a:t>Methods</a:t>
            </a:r>
            <a:r>
              <a:rPr lang="es-ES" sz="1200" dirty="0"/>
              <a:t>.</a:t>
            </a:r>
          </a:p>
        </p:txBody>
      </p:sp>
      <p:pic>
        <p:nvPicPr>
          <p:cNvPr id="12292" name="Picture 4" descr="Emojis de sonrisas ≫ Significados, diferencias y usos">
            <a:extLst>
              <a:ext uri="{FF2B5EF4-FFF2-40B4-BE49-F238E27FC236}">
                <a16:creationId xmlns:a16="http://schemas.microsoft.com/office/drawing/2014/main" id="{710F5B91-2314-4C1F-BF36-0E0B8C506FA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049" t="21349" r="30926" b="15257"/>
          <a:stretch/>
        </p:blipFill>
        <p:spPr bwMode="auto">
          <a:xfrm rot="733273">
            <a:off x="5417530" y="243020"/>
            <a:ext cx="1243040" cy="123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098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ítulo 1">
            <a:extLst>
              <a:ext uri="{FF2B5EF4-FFF2-40B4-BE49-F238E27FC236}">
                <a16:creationId xmlns:a16="http://schemas.microsoft.com/office/drawing/2014/main" id="{AFDD1566-BE3D-450B-BA76-C707E94DBE83}"/>
              </a:ext>
            </a:extLst>
          </p:cNvPr>
          <p:cNvSpPr>
            <a:spLocks noGrp="1"/>
          </p:cNvSpPr>
          <p:nvPr>
            <p:ph type="title"/>
          </p:nvPr>
        </p:nvSpPr>
        <p:spPr>
          <a:xfrm>
            <a:off x="935362" y="1353661"/>
            <a:ext cx="4759194" cy="2133599"/>
          </a:xfrm>
        </p:spPr>
        <p:txBody>
          <a:bodyPr>
            <a:noAutofit/>
          </a:bodyPr>
          <a:lstStyle/>
          <a:p>
            <a:r>
              <a:rPr lang="es-ES" sz="2800" b="1" dirty="0">
                <a:solidFill>
                  <a:schemeClr val="tx2"/>
                </a:solidFill>
              </a:rPr>
              <a:t>Clase 3</a:t>
            </a:r>
            <a:br>
              <a:rPr lang="es-ES" sz="2800" b="1" dirty="0">
                <a:solidFill>
                  <a:schemeClr val="tx2"/>
                </a:solidFill>
              </a:rPr>
            </a:br>
            <a:br>
              <a:rPr lang="es-ES" sz="2800" b="1" dirty="0">
                <a:solidFill>
                  <a:schemeClr val="tx2"/>
                </a:solidFill>
              </a:rPr>
            </a:br>
            <a:r>
              <a:rPr lang="es-ES" sz="2800" b="1" dirty="0">
                <a:solidFill>
                  <a:schemeClr val="tx2"/>
                </a:solidFill>
              </a:rPr>
              <a:t>Síntesis de ADNc y Diseño de </a:t>
            </a:r>
            <a:r>
              <a:rPr lang="es-ES" sz="2800" b="1" dirty="0" err="1">
                <a:solidFill>
                  <a:schemeClr val="tx2"/>
                </a:solidFill>
              </a:rPr>
              <a:t>primers</a:t>
            </a:r>
            <a:endParaRPr lang="en-US" sz="2800" b="1" dirty="0">
              <a:solidFill>
                <a:schemeClr val="tx2"/>
              </a:solidFill>
            </a:endParaRPr>
          </a:p>
        </p:txBody>
      </p:sp>
      <p:pic>
        <p:nvPicPr>
          <p:cNvPr id="2" name="Imagen 1" descr="ALAG">
            <a:extLst>
              <a:ext uri="{FF2B5EF4-FFF2-40B4-BE49-F238E27FC236}">
                <a16:creationId xmlns:a16="http://schemas.microsoft.com/office/drawing/2014/main" id="{B421228F-2571-2B12-7CD4-0EDCE048020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275" y="438126"/>
            <a:ext cx="2496185" cy="518795"/>
          </a:xfrm>
          <a:prstGeom prst="rect">
            <a:avLst/>
          </a:prstGeom>
          <a:solidFill>
            <a:schemeClr val="bg1"/>
          </a:solidFill>
          <a:ln>
            <a:noFill/>
          </a:ln>
        </p:spPr>
      </p:pic>
      <p:pic>
        <p:nvPicPr>
          <p:cNvPr id="3" name="Imagen 2">
            <a:extLst>
              <a:ext uri="{FF2B5EF4-FFF2-40B4-BE49-F238E27FC236}">
                <a16:creationId xmlns:a16="http://schemas.microsoft.com/office/drawing/2014/main" id="{1805F58E-4BF8-6F24-286E-782B4E42C362}"/>
              </a:ext>
            </a:extLst>
          </p:cNvPr>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3166181" y="309244"/>
            <a:ext cx="1195534" cy="686459"/>
          </a:xfrm>
          <a:prstGeom prst="rect">
            <a:avLst/>
          </a:prstGeom>
          <a:solidFill>
            <a:schemeClr val="bg1"/>
          </a:solidFill>
          <a:ln>
            <a:noFill/>
          </a:ln>
        </p:spPr>
      </p:pic>
      <p:grpSp>
        <p:nvGrpSpPr>
          <p:cNvPr id="5" name="Grupo 4">
            <a:extLst>
              <a:ext uri="{FF2B5EF4-FFF2-40B4-BE49-F238E27FC236}">
                <a16:creationId xmlns:a16="http://schemas.microsoft.com/office/drawing/2014/main" id="{13BBCD67-675A-0C0B-4F0B-FEC2251F1361}"/>
              </a:ext>
            </a:extLst>
          </p:cNvPr>
          <p:cNvGrpSpPr/>
          <p:nvPr/>
        </p:nvGrpSpPr>
        <p:grpSpPr>
          <a:xfrm>
            <a:off x="4847628" y="331734"/>
            <a:ext cx="1386960" cy="731578"/>
            <a:chOff x="3542459" y="1983928"/>
            <a:chExt cx="1386960" cy="731578"/>
          </a:xfrm>
        </p:grpSpPr>
        <p:pic>
          <p:nvPicPr>
            <p:cNvPr id="6" name="Imagen 5" descr="Interfaz de usuario gráfica, Texto&#10;&#10;Descripción generada automáticamente">
              <a:extLst>
                <a:ext uri="{FF2B5EF4-FFF2-40B4-BE49-F238E27FC236}">
                  <a16:creationId xmlns:a16="http://schemas.microsoft.com/office/drawing/2014/main" id="{0F911886-DC56-5EF1-4ED4-DCFDBA76FCBD}"/>
                </a:ext>
              </a:extLst>
            </p:cNvPr>
            <p:cNvPicPr>
              <a:picLocks noChangeAspect="1"/>
            </p:cNvPicPr>
            <p:nvPr/>
          </p:nvPicPr>
          <p:blipFill rotWithShape="1">
            <a:blip r:embed="rId5"/>
            <a:srcRect b="64392"/>
            <a:stretch/>
          </p:blipFill>
          <p:spPr>
            <a:xfrm>
              <a:off x="3542459" y="1983928"/>
              <a:ext cx="1386960" cy="290349"/>
            </a:xfrm>
            <a:prstGeom prst="rect">
              <a:avLst/>
            </a:prstGeom>
          </p:spPr>
        </p:pic>
        <p:pic>
          <p:nvPicPr>
            <p:cNvPr id="9" name="Imagen 8" descr="Interfaz de usuario gráfica, Texto&#10;&#10;Descripción generada automáticamente">
              <a:extLst>
                <a:ext uri="{FF2B5EF4-FFF2-40B4-BE49-F238E27FC236}">
                  <a16:creationId xmlns:a16="http://schemas.microsoft.com/office/drawing/2014/main" id="{F4D08A15-2797-2784-03D3-B7E33B97A8EE}"/>
                </a:ext>
              </a:extLst>
            </p:cNvPr>
            <p:cNvPicPr>
              <a:picLocks noChangeAspect="1"/>
            </p:cNvPicPr>
            <p:nvPr/>
          </p:nvPicPr>
          <p:blipFill rotWithShape="1">
            <a:blip r:embed="rId5"/>
            <a:srcRect t="45889"/>
            <a:stretch/>
          </p:blipFill>
          <p:spPr>
            <a:xfrm>
              <a:off x="3542459" y="2274277"/>
              <a:ext cx="1386960" cy="441229"/>
            </a:xfrm>
            <a:prstGeom prst="rect">
              <a:avLst/>
            </a:prstGeom>
          </p:spPr>
        </p:pic>
      </p:grpSp>
    </p:spTree>
    <p:extLst>
      <p:ext uri="{BB962C8B-B14F-4D97-AF65-F5344CB8AC3E}">
        <p14:creationId xmlns:p14="http://schemas.microsoft.com/office/powerpoint/2010/main" val="3494349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1">
            <a:extLst>
              <a:ext uri="{FF2B5EF4-FFF2-40B4-BE49-F238E27FC236}">
                <a16:creationId xmlns:a16="http://schemas.microsoft.com/office/drawing/2014/main" id="{C81E4043-4726-4722-9695-AB0FFC0B79E1}"/>
              </a:ext>
            </a:extLst>
          </p:cNvPr>
          <p:cNvSpPr txBox="1">
            <a:spLocks/>
          </p:cNvSpPr>
          <p:nvPr/>
        </p:nvSpPr>
        <p:spPr>
          <a:xfrm>
            <a:off x="411127" y="152008"/>
            <a:ext cx="6324210" cy="669074"/>
          </a:xfrm>
          <a:prstGeom prst="rect">
            <a:avLst/>
          </a:prstGeom>
        </p:spPr>
        <p:txBody>
          <a:bodyPr vert="horz" lIns="91440" tIns="45720" rIns="91440" bIns="45720" rtlCol="0" anchor="ctr">
            <a:normAutofit/>
          </a:bodyPr>
          <a:lstStyle>
            <a:lvl1pPr algn="ctr" defTabSz="457189" rtl="0" eaLnBrk="1" latinLnBrk="0" hangingPunct="1">
              <a:spcBef>
                <a:spcPct val="0"/>
              </a:spcBef>
              <a:buNone/>
              <a:defRPr sz="4400" kern="1200">
                <a:solidFill>
                  <a:schemeClr val="tx1"/>
                </a:solidFill>
                <a:latin typeface="+mj-lt"/>
                <a:ea typeface="+mj-ea"/>
                <a:cs typeface="+mj-cs"/>
              </a:defRPr>
            </a:lvl1pPr>
          </a:lstStyle>
          <a:p>
            <a:pPr>
              <a:lnSpc>
                <a:spcPct val="150000"/>
              </a:lnSpc>
            </a:pPr>
            <a:r>
              <a:rPr lang="es-ES" sz="2800" b="1" dirty="0" err="1">
                <a:solidFill>
                  <a:schemeClr val="tx2"/>
                </a:solidFill>
              </a:rPr>
              <a:t>Primers</a:t>
            </a:r>
            <a:r>
              <a:rPr lang="es-ES" sz="2800" b="1" dirty="0">
                <a:solidFill>
                  <a:schemeClr val="tx2"/>
                </a:solidFill>
              </a:rPr>
              <a:t> </a:t>
            </a:r>
            <a:r>
              <a:rPr lang="es-ES" sz="2800" b="1" dirty="0" err="1">
                <a:solidFill>
                  <a:schemeClr val="tx2"/>
                </a:solidFill>
              </a:rPr>
              <a:t>pre-diseñados</a:t>
            </a:r>
            <a:endParaRPr lang="es-ES" sz="2800" b="1" dirty="0">
              <a:solidFill>
                <a:schemeClr val="tx2"/>
              </a:solidFill>
            </a:endParaRPr>
          </a:p>
        </p:txBody>
      </p:sp>
      <p:sp>
        <p:nvSpPr>
          <p:cNvPr id="3" name="CuadroTexto 2">
            <a:extLst>
              <a:ext uri="{FF2B5EF4-FFF2-40B4-BE49-F238E27FC236}">
                <a16:creationId xmlns:a16="http://schemas.microsoft.com/office/drawing/2014/main" id="{761CA91E-616D-4389-9F28-2DFB927C4DBC}"/>
              </a:ext>
            </a:extLst>
          </p:cNvPr>
          <p:cNvSpPr txBox="1"/>
          <p:nvPr/>
        </p:nvSpPr>
        <p:spPr>
          <a:xfrm>
            <a:off x="537565" y="1125391"/>
            <a:ext cx="3796183" cy="369332"/>
          </a:xfrm>
          <a:prstGeom prst="rect">
            <a:avLst/>
          </a:prstGeom>
          <a:noFill/>
        </p:spPr>
        <p:txBody>
          <a:bodyPr wrap="square" rtlCol="0">
            <a:spAutoFit/>
          </a:bodyPr>
          <a:lstStyle/>
          <a:p>
            <a:pPr marL="285750" indent="-285750">
              <a:buFont typeface="Arial" panose="020B0604020202020204" pitchFamily="34" charset="0"/>
              <a:buChar char="•"/>
            </a:pPr>
            <a:r>
              <a:rPr lang="es-ES" dirty="0"/>
              <a:t>Comprar </a:t>
            </a:r>
            <a:r>
              <a:rPr lang="es-ES" dirty="0" err="1"/>
              <a:t>primers</a:t>
            </a:r>
            <a:r>
              <a:rPr lang="es-ES" dirty="0"/>
              <a:t> </a:t>
            </a:r>
            <a:r>
              <a:rPr lang="es-ES" dirty="0" err="1"/>
              <a:t>pre-diseñados</a:t>
            </a:r>
            <a:endParaRPr lang="es-ES" dirty="0"/>
          </a:p>
        </p:txBody>
      </p:sp>
      <p:pic>
        <p:nvPicPr>
          <p:cNvPr id="13" name="Imagen 12" descr="Interfaz de usuario gráfica, Aplicación, Sitio web&#10;&#10;Descripción generada automáticamente">
            <a:extLst>
              <a:ext uri="{FF2B5EF4-FFF2-40B4-BE49-F238E27FC236}">
                <a16:creationId xmlns:a16="http://schemas.microsoft.com/office/drawing/2014/main" id="{E8CAB8DE-24C9-4CD4-AD0D-FA272F31ADE0}"/>
              </a:ext>
            </a:extLst>
          </p:cNvPr>
          <p:cNvPicPr>
            <a:picLocks noChangeAspect="1"/>
          </p:cNvPicPr>
          <p:nvPr/>
        </p:nvPicPr>
        <p:blipFill>
          <a:blip r:embed="rId2"/>
          <a:stretch>
            <a:fillRect/>
          </a:stretch>
        </p:blipFill>
        <p:spPr>
          <a:xfrm>
            <a:off x="604941" y="2001927"/>
            <a:ext cx="2599295" cy="1749526"/>
          </a:xfrm>
          <a:prstGeom prst="rect">
            <a:avLst/>
          </a:prstGeom>
        </p:spPr>
      </p:pic>
      <p:pic>
        <p:nvPicPr>
          <p:cNvPr id="18" name="Imagen 17" descr="Interfaz de usuario gráfica, Texto, Aplicación, Correo electrónico&#10;&#10;Descripción generada automáticamente">
            <a:extLst>
              <a:ext uri="{FF2B5EF4-FFF2-40B4-BE49-F238E27FC236}">
                <a16:creationId xmlns:a16="http://schemas.microsoft.com/office/drawing/2014/main" id="{612B9D44-C729-4845-B360-2DC34CE15FD4}"/>
              </a:ext>
            </a:extLst>
          </p:cNvPr>
          <p:cNvPicPr>
            <a:picLocks noChangeAspect="1"/>
          </p:cNvPicPr>
          <p:nvPr/>
        </p:nvPicPr>
        <p:blipFill rotWithShape="1">
          <a:blip r:embed="rId3"/>
          <a:srcRect r="42024"/>
          <a:stretch/>
        </p:blipFill>
        <p:spPr>
          <a:xfrm>
            <a:off x="3734366" y="1924925"/>
            <a:ext cx="2677509" cy="1749526"/>
          </a:xfrm>
          <a:prstGeom prst="rect">
            <a:avLst/>
          </a:prstGeom>
        </p:spPr>
      </p:pic>
    </p:spTree>
    <p:extLst>
      <p:ext uri="{BB962C8B-B14F-4D97-AF65-F5344CB8AC3E}">
        <p14:creationId xmlns:p14="http://schemas.microsoft.com/office/powerpoint/2010/main" val="2715942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C7760024-FB3D-4DAC-A060-A2E7CF86B413}"/>
              </a:ext>
            </a:extLst>
          </p:cNvPr>
          <p:cNvGrpSpPr/>
          <p:nvPr/>
        </p:nvGrpSpPr>
        <p:grpSpPr>
          <a:xfrm>
            <a:off x="252761" y="4556156"/>
            <a:ext cx="1018478" cy="424369"/>
            <a:chOff x="2914185" y="832626"/>
            <a:chExt cx="2798015" cy="1165848"/>
          </a:xfrm>
        </p:grpSpPr>
        <p:pic>
          <p:nvPicPr>
            <p:cNvPr id="13" name="Imagen 12" descr="Logo_Color.png">
              <a:extLst>
                <a:ext uri="{FF2B5EF4-FFF2-40B4-BE49-F238E27FC236}">
                  <a16:creationId xmlns:a16="http://schemas.microsoft.com/office/drawing/2014/main" id="{15759DDF-AD92-49C3-9E14-113B66A4D0E0}"/>
                </a:ext>
              </a:extLst>
            </p:cNvPr>
            <p:cNvPicPr>
              <a:picLocks noChangeAspect="1"/>
            </p:cNvPicPr>
            <p:nvPr/>
          </p:nvPicPr>
          <p:blipFill rotWithShape="1">
            <a:blip r:embed="rId3">
              <a:extLst>
                <a:ext uri="{28A0092B-C50C-407E-A947-70E740481C1C}">
                  <a14:useLocalDpi xmlns:a14="http://schemas.microsoft.com/office/drawing/2010/main" val="0"/>
                </a:ext>
              </a:extLst>
            </a:blip>
            <a:srcRect l="69756"/>
            <a:stretch/>
          </p:blipFill>
          <p:spPr>
            <a:xfrm>
              <a:off x="4527395" y="832626"/>
              <a:ext cx="1184805" cy="1165848"/>
            </a:xfrm>
            <a:prstGeom prst="rect">
              <a:avLst/>
            </a:prstGeom>
          </p:spPr>
        </p:pic>
        <p:pic>
          <p:nvPicPr>
            <p:cNvPr id="14" name="Imagen 13" descr="Logo_Color.png">
              <a:extLst>
                <a:ext uri="{FF2B5EF4-FFF2-40B4-BE49-F238E27FC236}">
                  <a16:creationId xmlns:a16="http://schemas.microsoft.com/office/drawing/2014/main" id="{73E6C9B5-FE8F-4F0E-ADC9-18B58CB464E4}"/>
                </a:ext>
              </a:extLst>
            </p:cNvPr>
            <p:cNvPicPr>
              <a:picLocks noChangeAspect="1"/>
            </p:cNvPicPr>
            <p:nvPr/>
          </p:nvPicPr>
          <p:blipFill rotWithShape="1">
            <a:blip r:embed="rId3">
              <a:extLst>
                <a:ext uri="{28A0092B-C50C-407E-A947-70E740481C1C}">
                  <a14:useLocalDpi xmlns:a14="http://schemas.microsoft.com/office/drawing/2010/main" val="0"/>
                </a:ext>
              </a:extLst>
            </a:blip>
            <a:srcRect l="34686" t="58693" r="29747"/>
            <a:stretch/>
          </p:blipFill>
          <p:spPr>
            <a:xfrm>
              <a:off x="2914185" y="1293540"/>
              <a:ext cx="1613210" cy="557561"/>
            </a:xfrm>
            <a:prstGeom prst="rect">
              <a:avLst/>
            </a:prstGeom>
          </p:spPr>
        </p:pic>
      </p:grpSp>
      <p:sp>
        <p:nvSpPr>
          <p:cNvPr id="10" name="Título 1">
            <a:extLst>
              <a:ext uri="{FF2B5EF4-FFF2-40B4-BE49-F238E27FC236}">
                <a16:creationId xmlns:a16="http://schemas.microsoft.com/office/drawing/2014/main" id="{B332C61C-267D-4604-B6D5-A9A14C1C44C1}"/>
              </a:ext>
            </a:extLst>
          </p:cNvPr>
          <p:cNvSpPr txBox="1">
            <a:spLocks/>
          </p:cNvSpPr>
          <p:nvPr/>
        </p:nvSpPr>
        <p:spPr>
          <a:xfrm>
            <a:off x="415557" y="1902676"/>
            <a:ext cx="6324210" cy="669074"/>
          </a:xfrm>
          <a:prstGeom prst="rect">
            <a:avLst/>
          </a:prstGeom>
        </p:spPr>
        <p:txBody>
          <a:bodyPr>
            <a:noAutofit/>
          </a:bodyPr>
          <a:lstStyle>
            <a:lvl1pPr algn="ctr" defTabSz="457189" rtl="0" eaLnBrk="1" latinLnBrk="0" hangingPunct="1">
              <a:spcBef>
                <a:spcPct val="0"/>
              </a:spcBef>
              <a:buNone/>
              <a:defRPr sz="4400" kern="1200">
                <a:solidFill>
                  <a:schemeClr val="tx1"/>
                </a:solidFill>
                <a:latin typeface="+mj-lt"/>
                <a:ea typeface="+mj-ea"/>
                <a:cs typeface="+mj-cs"/>
              </a:defRPr>
            </a:lvl1pPr>
          </a:lstStyle>
          <a:p>
            <a:pPr>
              <a:lnSpc>
                <a:spcPct val="150000"/>
              </a:lnSpc>
            </a:pPr>
            <a:r>
              <a:rPr lang="es-ES" sz="3200" b="1" dirty="0">
                <a:solidFill>
                  <a:schemeClr val="tx2"/>
                </a:solidFill>
              </a:rPr>
              <a:t>Diseño de cebadores</a:t>
            </a:r>
          </a:p>
        </p:txBody>
      </p:sp>
    </p:spTree>
    <p:extLst>
      <p:ext uri="{BB962C8B-B14F-4D97-AF65-F5344CB8AC3E}">
        <p14:creationId xmlns:p14="http://schemas.microsoft.com/office/powerpoint/2010/main" val="534655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A373201A-686E-446A-AA54-AE2EB1FF83E4}"/>
              </a:ext>
            </a:extLst>
          </p:cNvPr>
          <p:cNvSpPr>
            <a:spLocks noGrp="1"/>
          </p:cNvSpPr>
          <p:nvPr>
            <p:ph type="title"/>
          </p:nvPr>
        </p:nvSpPr>
        <p:spPr>
          <a:xfrm>
            <a:off x="1117370" y="162975"/>
            <a:ext cx="4623260" cy="669074"/>
          </a:xfrm>
        </p:spPr>
        <p:txBody>
          <a:bodyPr>
            <a:normAutofit/>
          </a:bodyPr>
          <a:lstStyle/>
          <a:p>
            <a:r>
              <a:rPr lang="es-ES" sz="2800" b="1" dirty="0">
                <a:solidFill>
                  <a:schemeClr val="tx2"/>
                </a:solidFill>
              </a:rPr>
              <a:t>Antes de comenzar…</a:t>
            </a:r>
            <a:endParaRPr lang="en-US" sz="2800" b="1" dirty="0">
              <a:solidFill>
                <a:schemeClr val="tx2"/>
              </a:solidFill>
            </a:endParaRPr>
          </a:p>
        </p:txBody>
      </p:sp>
      <p:pic>
        <p:nvPicPr>
          <p:cNvPr id="17" name="Imagen 16" descr="Diagrama&#10;&#10;Descripción generada automáticamente con confianza media">
            <a:extLst>
              <a:ext uri="{FF2B5EF4-FFF2-40B4-BE49-F238E27FC236}">
                <a16:creationId xmlns:a16="http://schemas.microsoft.com/office/drawing/2014/main" id="{C9191641-5E56-478A-8B96-D329D927A08B}"/>
              </a:ext>
            </a:extLst>
          </p:cNvPr>
          <p:cNvPicPr>
            <a:picLocks noChangeAspect="1"/>
          </p:cNvPicPr>
          <p:nvPr/>
        </p:nvPicPr>
        <p:blipFill>
          <a:blip r:embed="rId3"/>
          <a:stretch>
            <a:fillRect/>
          </a:stretch>
        </p:blipFill>
        <p:spPr>
          <a:xfrm>
            <a:off x="2224028" y="3163085"/>
            <a:ext cx="2620427" cy="1406083"/>
          </a:xfrm>
          <a:prstGeom prst="rect">
            <a:avLst/>
          </a:prstGeom>
        </p:spPr>
      </p:pic>
      <p:graphicFrame>
        <p:nvGraphicFramePr>
          <p:cNvPr id="18" name="Tabla 6">
            <a:extLst>
              <a:ext uri="{FF2B5EF4-FFF2-40B4-BE49-F238E27FC236}">
                <a16:creationId xmlns:a16="http://schemas.microsoft.com/office/drawing/2014/main" id="{0E42C7ED-99C9-4605-BCEB-C0BE269BE775}"/>
              </a:ext>
            </a:extLst>
          </p:cNvPr>
          <p:cNvGraphicFramePr>
            <a:graphicFrameLocks noGrp="1"/>
          </p:cNvGraphicFramePr>
          <p:nvPr>
            <p:extLst>
              <p:ext uri="{D42A27DB-BD31-4B8C-83A1-F6EECF244321}">
                <p14:modId xmlns:p14="http://schemas.microsoft.com/office/powerpoint/2010/main" val="1276267418"/>
              </p:ext>
            </p:extLst>
          </p:nvPr>
        </p:nvGraphicFramePr>
        <p:xfrm>
          <a:off x="1250002" y="1043949"/>
          <a:ext cx="4224900" cy="1818640"/>
        </p:xfrm>
        <a:graphic>
          <a:graphicData uri="http://schemas.openxmlformats.org/drawingml/2006/table">
            <a:tbl>
              <a:tblPr firstRow="1" bandRow="1">
                <a:tableStyleId>{3B4B98B0-60AC-42C2-AFA5-B58CD77FA1E5}</a:tableStyleId>
              </a:tblPr>
              <a:tblGrid>
                <a:gridCol w="2590653">
                  <a:extLst>
                    <a:ext uri="{9D8B030D-6E8A-4147-A177-3AD203B41FA5}">
                      <a16:colId xmlns:a16="http://schemas.microsoft.com/office/drawing/2014/main" val="2743163596"/>
                    </a:ext>
                  </a:extLst>
                </a:gridCol>
                <a:gridCol w="1634247">
                  <a:extLst>
                    <a:ext uri="{9D8B030D-6E8A-4147-A177-3AD203B41FA5}">
                      <a16:colId xmlns:a16="http://schemas.microsoft.com/office/drawing/2014/main" val="4221332742"/>
                    </a:ext>
                  </a:extLst>
                </a:gridCol>
              </a:tblGrid>
              <a:tr h="169004">
                <a:tc>
                  <a:txBody>
                    <a:bodyPr/>
                    <a:lstStyle/>
                    <a:p>
                      <a:r>
                        <a:rPr lang="es-ES" sz="1600" dirty="0"/>
                        <a:t>Nucleótidos</a:t>
                      </a:r>
                    </a:p>
                  </a:txBody>
                  <a:tcPr/>
                </a:tc>
                <a:tc>
                  <a:txBody>
                    <a:bodyPr/>
                    <a:lstStyle/>
                    <a:p>
                      <a:r>
                        <a:rPr lang="es-ES" sz="1600" dirty="0"/>
                        <a:t>Probabilidad</a:t>
                      </a:r>
                    </a:p>
                  </a:txBody>
                  <a:tcPr/>
                </a:tc>
                <a:extLst>
                  <a:ext uri="{0D108BD9-81ED-4DB2-BD59-A6C34878D82A}">
                    <a16:rowId xmlns:a16="http://schemas.microsoft.com/office/drawing/2014/main" val="606889218"/>
                  </a:ext>
                </a:extLst>
              </a:tr>
              <a:tr h="370840">
                <a:tc>
                  <a:txBody>
                    <a:bodyPr/>
                    <a:lstStyle/>
                    <a:p>
                      <a:r>
                        <a:rPr lang="es-ES" sz="1600" dirty="0"/>
                        <a:t>A, C, G, T</a:t>
                      </a:r>
                    </a:p>
                  </a:txBody>
                  <a:tcPr/>
                </a:tc>
                <a:tc>
                  <a:txBody>
                    <a:bodyPr/>
                    <a:lstStyle/>
                    <a:p>
                      <a:pPr algn="ctr"/>
                      <a:r>
                        <a:rPr lang="es-ES" sz="1600" dirty="0"/>
                        <a:t>1/4</a:t>
                      </a:r>
                    </a:p>
                  </a:txBody>
                  <a:tcPr/>
                </a:tc>
                <a:extLst>
                  <a:ext uri="{0D108BD9-81ED-4DB2-BD59-A6C34878D82A}">
                    <a16:rowId xmlns:a16="http://schemas.microsoft.com/office/drawing/2014/main" val="2775077274"/>
                  </a:ext>
                </a:extLst>
              </a:tr>
              <a:tr h="370840">
                <a:tc>
                  <a:txBody>
                    <a:bodyPr/>
                    <a:lstStyle/>
                    <a:p>
                      <a:r>
                        <a:rPr lang="es-ES" sz="1600" dirty="0"/>
                        <a:t>Dinucleótido (</a:t>
                      </a:r>
                      <a:r>
                        <a:rPr lang="es-ES" sz="1600" dirty="0" err="1"/>
                        <a:t>ej</a:t>
                      </a:r>
                      <a:r>
                        <a:rPr lang="es-ES" sz="1600" dirty="0"/>
                        <a:t>: AT)</a:t>
                      </a:r>
                    </a:p>
                  </a:txBody>
                  <a:tcPr/>
                </a:tc>
                <a:tc>
                  <a:txBody>
                    <a:bodyPr/>
                    <a:lstStyle/>
                    <a:p>
                      <a:pPr algn="ctr"/>
                      <a:r>
                        <a:rPr lang="es-ES" sz="1600" dirty="0"/>
                        <a:t>1/16</a:t>
                      </a:r>
                    </a:p>
                  </a:txBody>
                  <a:tcPr/>
                </a:tc>
                <a:extLst>
                  <a:ext uri="{0D108BD9-81ED-4DB2-BD59-A6C34878D82A}">
                    <a16:rowId xmlns:a16="http://schemas.microsoft.com/office/drawing/2014/main" val="2774604184"/>
                  </a:ext>
                </a:extLst>
              </a:tr>
              <a:tr h="370840">
                <a:tc>
                  <a:txBody>
                    <a:bodyPr/>
                    <a:lstStyle/>
                    <a:p>
                      <a:r>
                        <a:rPr lang="es-ES" sz="1600" dirty="0" err="1"/>
                        <a:t>Tetranucleótido</a:t>
                      </a:r>
                      <a:r>
                        <a:rPr lang="es-ES" sz="1600" dirty="0"/>
                        <a:t> (</a:t>
                      </a:r>
                      <a:r>
                        <a:rPr lang="es-ES" sz="1600" dirty="0" err="1"/>
                        <a:t>ej</a:t>
                      </a:r>
                      <a:r>
                        <a:rPr lang="es-ES" sz="1600" dirty="0"/>
                        <a:t>: AATG)</a:t>
                      </a:r>
                    </a:p>
                  </a:txBody>
                  <a:tcPr/>
                </a:tc>
                <a:tc>
                  <a:txBody>
                    <a:bodyPr/>
                    <a:lstStyle/>
                    <a:p>
                      <a:pPr algn="ctr"/>
                      <a:r>
                        <a:rPr lang="es-ES" sz="1600" dirty="0"/>
                        <a:t>1/256</a:t>
                      </a:r>
                    </a:p>
                  </a:txBody>
                  <a:tcPr/>
                </a:tc>
                <a:extLst>
                  <a:ext uri="{0D108BD9-81ED-4DB2-BD59-A6C34878D82A}">
                    <a16:rowId xmlns:a16="http://schemas.microsoft.com/office/drawing/2014/main" val="1617017268"/>
                  </a:ext>
                </a:extLst>
              </a:tr>
              <a:tr h="370840">
                <a:tc>
                  <a:txBody>
                    <a:bodyPr/>
                    <a:lstStyle/>
                    <a:p>
                      <a:r>
                        <a:rPr lang="es-ES" sz="1600" dirty="0"/>
                        <a:t>Cebador de 16 pb</a:t>
                      </a:r>
                    </a:p>
                  </a:txBody>
                  <a:tcPr/>
                </a:tc>
                <a:tc>
                  <a:txBody>
                    <a:bodyPr/>
                    <a:lstStyle/>
                    <a:p>
                      <a:pPr algn="ctr"/>
                      <a:r>
                        <a:rPr lang="es-ES" sz="1600" dirty="0"/>
                        <a:t>1/4294967296</a:t>
                      </a:r>
                    </a:p>
                  </a:txBody>
                  <a:tcPr/>
                </a:tc>
                <a:extLst>
                  <a:ext uri="{0D108BD9-81ED-4DB2-BD59-A6C34878D82A}">
                    <a16:rowId xmlns:a16="http://schemas.microsoft.com/office/drawing/2014/main" val="2134649025"/>
                  </a:ext>
                </a:extLst>
              </a:tr>
            </a:tbl>
          </a:graphicData>
        </a:graphic>
      </p:graphicFrame>
    </p:spTree>
    <p:extLst>
      <p:ext uri="{BB962C8B-B14F-4D97-AF65-F5344CB8AC3E}">
        <p14:creationId xmlns:p14="http://schemas.microsoft.com/office/powerpoint/2010/main" val="2871298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B42046A7-B6A9-42DF-80DF-FEFD4C618224}"/>
              </a:ext>
            </a:extLst>
          </p:cNvPr>
          <p:cNvSpPr>
            <a:spLocks noGrp="1"/>
          </p:cNvSpPr>
          <p:nvPr>
            <p:ph type="title"/>
          </p:nvPr>
        </p:nvSpPr>
        <p:spPr>
          <a:xfrm>
            <a:off x="325889" y="166513"/>
            <a:ext cx="6324210" cy="669074"/>
          </a:xfrm>
        </p:spPr>
        <p:txBody>
          <a:bodyPr>
            <a:normAutofit/>
          </a:bodyPr>
          <a:lstStyle/>
          <a:p>
            <a:pPr>
              <a:lnSpc>
                <a:spcPct val="150000"/>
              </a:lnSpc>
            </a:pPr>
            <a:r>
              <a:rPr lang="es-ES" sz="2400" b="1" dirty="0">
                <a:solidFill>
                  <a:schemeClr val="tx2"/>
                </a:solidFill>
              </a:rPr>
              <a:t>Características de un primer eficiente</a:t>
            </a:r>
          </a:p>
        </p:txBody>
      </p:sp>
      <p:sp>
        <p:nvSpPr>
          <p:cNvPr id="2" name="CuadroTexto 1">
            <a:extLst>
              <a:ext uri="{FF2B5EF4-FFF2-40B4-BE49-F238E27FC236}">
                <a16:creationId xmlns:a16="http://schemas.microsoft.com/office/drawing/2014/main" id="{6E0770A6-C9E4-04E6-3ED3-43D187C3306B}"/>
              </a:ext>
            </a:extLst>
          </p:cNvPr>
          <p:cNvSpPr txBox="1"/>
          <p:nvPr/>
        </p:nvSpPr>
        <p:spPr>
          <a:xfrm>
            <a:off x="2047319" y="1011480"/>
            <a:ext cx="2881350" cy="369332"/>
          </a:xfrm>
          <a:prstGeom prst="rect">
            <a:avLst/>
          </a:prstGeom>
          <a:solidFill>
            <a:schemeClr val="accent3">
              <a:lumMod val="20000"/>
              <a:lumOff val="80000"/>
            </a:schemeClr>
          </a:solidFill>
          <a:ln w="38100">
            <a:solidFill>
              <a:srgbClr val="00B050"/>
            </a:solidFill>
            <a:prstDash val="dash"/>
          </a:ln>
        </p:spPr>
        <p:txBody>
          <a:bodyPr wrap="square" rtlCol="0">
            <a:spAutoFit/>
          </a:bodyPr>
          <a:lstStyle/>
          <a:p>
            <a:pPr algn="ctr"/>
            <a:r>
              <a:rPr lang="es-ES" dirty="0"/>
              <a:t>Longitud entre</a:t>
            </a:r>
            <a:r>
              <a:rPr lang="es-ES" sz="1800" dirty="0"/>
              <a:t> 17 - 28 pb </a:t>
            </a:r>
          </a:p>
        </p:txBody>
      </p:sp>
      <p:sp>
        <p:nvSpPr>
          <p:cNvPr id="4" name="CuadroTexto 3">
            <a:extLst>
              <a:ext uri="{FF2B5EF4-FFF2-40B4-BE49-F238E27FC236}">
                <a16:creationId xmlns:a16="http://schemas.microsoft.com/office/drawing/2014/main" id="{2BE93171-D9E6-6D4F-602C-6554DD78AF95}"/>
              </a:ext>
            </a:extLst>
          </p:cNvPr>
          <p:cNvSpPr txBox="1"/>
          <p:nvPr/>
        </p:nvSpPr>
        <p:spPr>
          <a:xfrm>
            <a:off x="2365346" y="2688593"/>
            <a:ext cx="2127303" cy="369332"/>
          </a:xfrm>
          <a:prstGeom prst="rect">
            <a:avLst/>
          </a:prstGeom>
          <a:solidFill>
            <a:schemeClr val="accent3">
              <a:lumMod val="20000"/>
              <a:lumOff val="80000"/>
            </a:schemeClr>
          </a:solidFill>
          <a:ln w="38100">
            <a:solidFill>
              <a:srgbClr val="00B050"/>
            </a:solidFill>
            <a:prstDash val="dash"/>
          </a:ln>
        </p:spPr>
        <p:txBody>
          <a:bodyPr wrap="square" rtlCol="0">
            <a:spAutoFit/>
          </a:bodyPr>
          <a:lstStyle/>
          <a:p>
            <a:pPr algn="ctr"/>
            <a:r>
              <a:rPr lang="es-ES" sz="1800" dirty="0"/>
              <a:t>Tm entre 59 y 65ºC</a:t>
            </a:r>
          </a:p>
        </p:txBody>
      </p:sp>
      <p:sp>
        <p:nvSpPr>
          <p:cNvPr id="9" name="CuadroTexto 8">
            <a:extLst>
              <a:ext uri="{FF2B5EF4-FFF2-40B4-BE49-F238E27FC236}">
                <a16:creationId xmlns:a16="http://schemas.microsoft.com/office/drawing/2014/main" id="{989031C4-11FC-B0AE-D5FE-351500B58B97}"/>
              </a:ext>
            </a:extLst>
          </p:cNvPr>
          <p:cNvSpPr txBox="1"/>
          <p:nvPr/>
        </p:nvSpPr>
        <p:spPr>
          <a:xfrm>
            <a:off x="1040972" y="1850036"/>
            <a:ext cx="4699051" cy="369332"/>
          </a:xfrm>
          <a:prstGeom prst="rect">
            <a:avLst/>
          </a:prstGeom>
          <a:solidFill>
            <a:schemeClr val="accent3">
              <a:lumMod val="20000"/>
              <a:lumOff val="80000"/>
            </a:schemeClr>
          </a:solidFill>
          <a:ln w="38100">
            <a:solidFill>
              <a:srgbClr val="00B050"/>
            </a:solidFill>
            <a:prstDash val="dash"/>
          </a:ln>
        </p:spPr>
        <p:txBody>
          <a:bodyPr wrap="square" rtlCol="0">
            <a:spAutoFit/>
          </a:bodyPr>
          <a:lstStyle/>
          <a:p>
            <a:pPr algn="ctr"/>
            <a:r>
              <a:rPr lang="es-ES" sz="1800" dirty="0"/>
              <a:t>Contenido de GC en un rango de 50 a 60%</a:t>
            </a:r>
          </a:p>
        </p:txBody>
      </p:sp>
      <p:sp>
        <p:nvSpPr>
          <p:cNvPr id="15" name="CuadroTexto 14">
            <a:extLst>
              <a:ext uri="{FF2B5EF4-FFF2-40B4-BE49-F238E27FC236}">
                <a16:creationId xmlns:a16="http://schemas.microsoft.com/office/drawing/2014/main" id="{1FECFE71-789F-A7E7-BE04-4BCFAF96B23F}"/>
              </a:ext>
            </a:extLst>
          </p:cNvPr>
          <p:cNvSpPr txBox="1"/>
          <p:nvPr/>
        </p:nvSpPr>
        <p:spPr>
          <a:xfrm>
            <a:off x="1695839" y="3527150"/>
            <a:ext cx="3466319" cy="369332"/>
          </a:xfrm>
          <a:prstGeom prst="rect">
            <a:avLst/>
          </a:prstGeom>
          <a:solidFill>
            <a:schemeClr val="accent3">
              <a:lumMod val="20000"/>
              <a:lumOff val="80000"/>
            </a:schemeClr>
          </a:solidFill>
          <a:ln w="38100">
            <a:solidFill>
              <a:srgbClr val="00B050"/>
            </a:solidFill>
            <a:prstDash val="dash"/>
          </a:ln>
        </p:spPr>
        <p:txBody>
          <a:bodyPr wrap="square" rtlCol="0">
            <a:spAutoFit/>
          </a:bodyPr>
          <a:lstStyle/>
          <a:p>
            <a:pPr algn="ctr"/>
            <a:r>
              <a:rPr lang="es-ES" dirty="0"/>
              <a:t>Producto PCR de 80 a 200 pb</a:t>
            </a:r>
          </a:p>
        </p:txBody>
      </p:sp>
    </p:spTree>
    <p:extLst>
      <p:ext uri="{BB962C8B-B14F-4D97-AF65-F5344CB8AC3E}">
        <p14:creationId xmlns:p14="http://schemas.microsoft.com/office/powerpoint/2010/main" val="364127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B42046A7-B6A9-42DF-80DF-FEFD4C618224}"/>
              </a:ext>
            </a:extLst>
          </p:cNvPr>
          <p:cNvSpPr>
            <a:spLocks noGrp="1"/>
          </p:cNvSpPr>
          <p:nvPr>
            <p:ph type="title"/>
          </p:nvPr>
        </p:nvSpPr>
        <p:spPr>
          <a:xfrm>
            <a:off x="325889" y="166513"/>
            <a:ext cx="6324210" cy="669074"/>
          </a:xfrm>
        </p:spPr>
        <p:txBody>
          <a:bodyPr>
            <a:normAutofit/>
          </a:bodyPr>
          <a:lstStyle/>
          <a:p>
            <a:pPr>
              <a:lnSpc>
                <a:spcPct val="150000"/>
              </a:lnSpc>
            </a:pPr>
            <a:r>
              <a:rPr lang="es-ES" sz="2400" b="1" dirty="0">
                <a:solidFill>
                  <a:schemeClr val="tx2"/>
                </a:solidFill>
              </a:rPr>
              <a:t>Características de un primer eficiente</a:t>
            </a:r>
          </a:p>
        </p:txBody>
      </p:sp>
      <p:sp>
        <p:nvSpPr>
          <p:cNvPr id="9" name="CuadroTexto 8">
            <a:extLst>
              <a:ext uri="{FF2B5EF4-FFF2-40B4-BE49-F238E27FC236}">
                <a16:creationId xmlns:a16="http://schemas.microsoft.com/office/drawing/2014/main" id="{989031C4-11FC-B0AE-D5FE-351500B58B97}"/>
              </a:ext>
            </a:extLst>
          </p:cNvPr>
          <p:cNvSpPr txBox="1"/>
          <p:nvPr/>
        </p:nvSpPr>
        <p:spPr>
          <a:xfrm>
            <a:off x="919205" y="2908601"/>
            <a:ext cx="5287666" cy="369332"/>
          </a:xfrm>
          <a:prstGeom prst="rect">
            <a:avLst/>
          </a:prstGeom>
          <a:solidFill>
            <a:schemeClr val="accent3">
              <a:lumMod val="20000"/>
              <a:lumOff val="80000"/>
            </a:schemeClr>
          </a:solidFill>
          <a:ln w="38100">
            <a:solidFill>
              <a:srgbClr val="00B050"/>
            </a:solidFill>
            <a:prstDash val="dash"/>
          </a:ln>
        </p:spPr>
        <p:txBody>
          <a:bodyPr wrap="square" rtlCol="0">
            <a:spAutoFit/>
          </a:bodyPr>
          <a:lstStyle/>
          <a:p>
            <a:pPr algn="ctr"/>
            <a:r>
              <a:rPr lang="es-ES" sz="1800" dirty="0"/>
              <a:t>Evitar tres o mas </a:t>
            </a:r>
            <a:r>
              <a:rPr lang="es-ES" dirty="0"/>
              <a:t>c</a:t>
            </a:r>
            <a:r>
              <a:rPr lang="es-ES" sz="1800" dirty="0"/>
              <a:t>itocinas o guaninas en el 3`terminal</a:t>
            </a:r>
          </a:p>
        </p:txBody>
      </p:sp>
      <p:grpSp>
        <p:nvGrpSpPr>
          <p:cNvPr id="5" name="Grupo 4">
            <a:extLst>
              <a:ext uri="{FF2B5EF4-FFF2-40B4-BE49-F238E27FC236}">
                <a16:creationId xmlns:a16="http://schemas.microsoft.com/office/drawing/2014/main" id="{BCE8F39B-0DEC-B446-CA01-DD2E7B543554}"/>
              </a:ext>
            </a:extLst>
          </p:cNvPr>
          <p:cNvGrpSpPr/>
          <p:nvPr/>
        </p:nvGrpSpPr>
        <p:grpSpPr>
          <a:xfrm>
            <a:off x="1312149" y="1033939"/>
            <a:ext cx="4147071" cy="1728972"/>
            <a:chOff x="1355463" y="2805253"/>
            <a:chExt cx="4147071" cy="1728972"/>
          </a:xfrm>
        </p:grpSpPr>
        <p:sp>
          <p:nvSpPr>
            <p:cNvPr id="10" name="CuadroTexto 9">
              <a:extLst>
                <a:ext uri="{FF2B5EF4-FFF2-40B4-BE49-F238E27FC236}">
                  <a16:creationId xmlns:a16="http://schemas.microsoft.com/office/drawing/2014/main" id="{B09EBB5E-0111-7AB8-335A-8F2B4C97F958}"/>
                </a:ext>
              </a:extLst>
            </p:cNvPr>
            <p:cNvSpPr txBox="1"/>
            <p:nvPr/>
          </p:nvSpPr>
          <p:spPr>
            <a:xfrm>
              <a:off x="1355463" y="2805253"/>
              <a:ext cx="4147071" cy="369332"/>
            </a:xfrm>
            <a:prstGeom prst="rect">
              <a:avLst/>
            </a:prstGeom>
            <a:solidFill>
              <a:schemeClr val="accent3">
                <a:lumMod val="20000"/>
                <a:lumOff val="80000"/>
              </a:schemeClr>
            </a:solidFill>
            <a:ln w="38100">
              <a:solidFill>
                <a:srgbClr val="00B050"/>
              </a:solidFill>
              <a:prstDash val="dash"/>
            </a:ln>
          </p:spPr>
          <p:txBody>
            <a:bodyPr wrap="square" rtlCol="0">
              <a:spAutoFit/>
            </a:bodyPr>
            <a:lstStyle/>
            <a:p>
              <a:pPr algn="ctr"/>
              <a:r>
                <a:rPr lang="es-ES" dirty="0"/>
                <a:t>Contener una abrazadera de GC</a:t>
              </a:r>
            </a:p>
          </p:txBody>
        </p:sp>
        <p:pic>
          <p:nvPicPr>
            <p:cNvPr id="11" name="Imagen 10" descr="Interfaz de usuario gráfica, Texto, Aplicación, Correo electrónico&#10;&#10;Descripción generada automáticamente">
              <a:extLst>
                <a:ext uri="{FF2B5EF4-FFF2-40B4-BE49-F238E27FC236}">
                  <a16:creationId xmlns:a16="http://schemas.microsoft.com/office/drawing/2014/main" id="{CD71A3E0-77D1-ACEE-2B60-733520952B11}"/>
                </a:ext>
              </a:extLst>
            </p:cNvPr>
            <p:cNvPicPr>
              <a:picLocks noChangeAspect="1"/>
            </p:cNvPicPr>
            <p:nvPr/>
          </p:nvPicPr>
          <p:blipFill>
            <a:blip r:embed="rId3"/>
            <a:stretch>
              <a:fillRect/>
            </a:stretch>
          </p:blipFill>
          <p:spPr>
            <a:xfrm>
              <a:off x="2159256" y="3419800"/>
              <a:ext cx="2657475" cy="1114425"/>
            </a:xfrm>
            <a:prstGeom prst="rect">
              <a:avLst/>
            </a:prstGeom>
          </p:spPr>
        </p:pic>
      </p:grpSp>
      <p:sp>
        <p:nvSpPr>
          <p:cNvPr id="12" name="CuadroTexto 11">
            <a:extLst>
              <a:ext uri="{FF2B5EF4-FFF2-40B4-BE49-F238E27FC236}">
                <a16:creationId xmlns:a16="http://schemas.microsoft.com/office/drawing/2014/main" id="{2F8F3227-6E03-855C-D891-0C0BB5E046DF}"/>
              </a:ext>
            </a:extLst>
          </p:cNvPr>
          <p:cNvSpPr txBox="1"/>
          <p:nvPr/>
        </p:nvSpPr>
        <p:spPr>
          <a:xfrm>
            <a:off x="1713289" y="3740229"/>
            <a:ext cx="3699497" cy="369332"/>
          </a:xfrm>
          <a:prstGeom prst="rect">
            <a:avLst/>
          </a:prstGeom>
          <a:solidFill>
            <a:schemeClr val="accent3">
              <a:lumMod val="20000"/>
              <a:lumOff val="80000"/>
            </a:schemeClr>
          </a:solidFill>
          <a:ln w="38100">
            <a:solidFill>
              <a:srgbClr val="00B050"/>
            </a:solidFill>
            <a:prstDash val="dash"/>
          </a:ln>
        </p:spPr>
        <p:txBody>
          <a:bodyPr wrap="square" rtlCol="0">
            <a:spAutoFit/>
          </a:bodyPr>
          <a:lstStyle/>
          <a:p>
            <a:pPr algn="ctr"/>
            <a:r>
              <a:rPr lang="es-ES" dirty="0"/>
              <a:t>Evitar repeticiones de nucleótidos</a:t>
            </a:r>
          </a:p>
        </p:txBody>
      </p:sp>
    </p:spTree>
    <p:extLst>
      <p:ext uri="{BB962C8B-B14F-4D97-AF65-F5344CB8AC3E}">
        <p14:creationId xmlns:p14="http://schemas.microsoft.com/office/powerpoint/2010/main" val="116653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A47C9B3A-A928-45C9-B908-554854DDD549}"/>
              </a:ext>
            </a:extLst>
          </p:cNvPr>
          <p:cNvSpPr>
            <a:spLocks noGrp="1"/>
          </p:cNvSpPr>
          <p:nvPr>
            <p:ph type="title"/>
          </p:nvPr>
        </p:nvSpPr>
        <p:spPr>
          <a:xfrm>
            <a:off x="325889" y="166513"/>
            <a:ext cx="6324210" cy="669074"/>
          </a:xfrm>
        </p:spPr>
        <p:txBody>
          <a:bodyPr>
            <a:normAutofit/>
          </a:bodyPr>
          <a:lstStyle/>
          <a:p>
            <a:pPr>
              <a:lnSpc>
                <a:spcPct val="150000"/>
              </a:lnSpc>
            </a:pPr>
            <a:r>
              <a:rPr lang="es-ES" sz="2400" b="1" dirty="0">
                <a:solidFill>
                  <a:schemeClr val="tx2"/>
                </a:solidFill>
              </a:rPr>
              <a:t>Características de un primer eficiente</a:t>
            </a:r>
          </a:p>
        </p:txBody>
      </p:sp>
      <p:sp>
        <p:nvSpPr>
          <p:cNvPr id="4" name="CuadroTexto 3">
            <a:extLst>
              <a:ext uri="{FF2B5EF4-FFF2-40B4-BE49-F238E27FC236}">
                <a16:creationId xmlns:a16="http://schemas.microsoft.com/office/drawing/2014/main" id="{CAC12716-736C-A39D-C057-BA9FD8C5F408}"/>
              </a:ext>
            </a:extLst>
          </p:cNvPr>
          <p:cNvSpPr txBox="1"/>
          <p:nvPr/>
        </p:nvSpPr>
        <p:spPr>
          <a:xfrm>
            <a:off x="1217140" y="1078041"/>
            <a:ext cx="4541707" cy="369332"/>
          </a:xfrm>
          <a:prstGeom prst="rect">
            <a:avLst/>
          </a:prstGeom>
          <a:solidFill>
            <a:schemeClr val="accent3">
              <a:lumMod val="20000"/>
              <a:lumOff val="80000"/>
            </a:schemeClr>
          </a:solidFill>
          <a:ln w="38100">
            <a:solidFill>
              <a:srgbClr val="00B050"/>
            </a:solidFill>
            <a:prstDash val="dash"/>
          </a:ln>
        </p:spPr>
        <p:txBody>
          <a:bodyPr wrap="square" rtlCol="0">
            <a:spAutoFit/>
          </a:bodyPr>
          <a:lstStyle/>
          <a:p>
            <a:pPr algn="ctr"/>
            <a:r>
              <a:rPr lang="es-ES" dirty="0"/>
              <a:t>Cebadores específicos para el gen de interés </a:t>
            </a:r>
          </a:p>
        </p:txBody>
      </p:sp>
      <p:sp>
        <p:nvSpPr>
          <p:cNvPr id="11" name="CuadroTexto 10">
            <a:extLst>
              <a:ext uri="{FF2B5EF4-FFF2-40B4-BE49-F238E27FC236}">
                <a16:creationId xmlns:a16="http://schemas.microsoft.com/office/drawing/2014/main" id="{F3F9D3B3-CEED-6469-87FC-64E549E8FF05}"/>
              </a:ext>
            </a:extLst>
          </p:cNvPr>
          <p:cNvSpPr txBox="1"/>
          <p:nvPr/>
        </p:nvSpPr>
        <p:spPr>
          <a:xfrm>
            <a:off x="1501082" y="1896909"/>
            <a:ext cx="3973819" cy="646331"/>
          </a:xfrm>
          <a:prstGeom prst="rect">
            <a:avLst/>
          </a:prstGeom>
          <a:solidFill>
            <a:schemeClr val="accent3">
              <a:lumMod val="20000"/>
              <a:lumOff val="80000"/>
            </a:schemeClr>
          </a:solidFill>
          <a:ln w="38100">
            <a:solidFill>
              <a:srgbClr val="00B050"/>
            </a:solidFill>
            <a:prstDash val="dash"/>
          </a:ln>
        </p:spPr>
        <p:txBody>
          <a:bodyPr wrap="square" rtlCol="0">
            <a:spAutoFit/>
          </a:bodyPr>
          <a:lstStyle/>
          <a:p>
            <a:pPr algn="ctr"/>
            <a:r>
              <a:rPr lang="es-ES" dirty="0"/>
              <a:t>Si usa </a:t>
            </a:r>
            <a:r>
              <a:rPr lang="es-ES" dirty="0" err="1"/>
              <a:t>Oligo</a:t>
            </a:r>
            <a:r>
              <a:rPr lang="es-ES" dirty="0"/>
              <a:t>(</a:t>
            </a:r>
            <a:r>
              <a:rPr lang="es-ES" dirty="0" err="1"/>
              <a:t>dT</a:t>
            </a:r>
            <a:r>
              <a:rPr lang="es-ES" dirty="0"/>
              <a:t>)s diseñar cebadores cerca del 3' del gen</a:t>
            </a:r>
            <a:endParaRPr lang="es-ES" sz="1600" dirty="0"/>
          </a:p>
        </p:txBody>
      </p:sp>
      <p:grpSp>
        <p:nvGrpSpPr>
          <p:cNvPr id="16" name="Grupo 15">
            <a:extLst>
              <a:ext uri="{FF2B5EF4-FFF2-40B4-BE49-F238E27FC236}">
                <a16:creationId xmlns:a16="http://schemas.microsoft.com/office/drawing/2014/main" id="{C7539FDC-819F-0B23-4C02-1F21D1923486}"/>
              </a:ext>
            </a:extLst>
          </p:cNvPr>
          <p:cNvGrpSpPr/>
          <p:nvPr/>
        </p:nvGrpSpPr>
        <p:grpSpPr>
          <a:xfrm>
            <a:off x="875702" y="2893139"/>
            <a:ext cx="5231723" cy="1172319"/>
            <a:chOff x="875702" y="2893139"/>
            <a:chExt cx="5231723" cy="1172319"/>
          </a:xfrm>
        </p:grpSpPr>
        <p:sp>
          <p:nvSpPr>
            <p:cNvPr id="10" name="CuadroTexto 9">
              <a:extLst>
                <a:ext uri="{FF2B5EF4-FFF2-40B4-BE49-F238E27FC236}">
                  <a16:creationId xmlns:a16="http://schemas.microsoft.com/office/drawing/2014/main" id="{9681EB85-7B99-52BE-E39B-B9CBCE2E5959}"/>
                </a:ext>
              </a:extLst>
            </p:cNvPr>
            <p:cNvSpPr txBox="1"/>
            <p:nvPr/>
          </p:nvSpPr>
          <p:spPr>
            <a:xfrm>
              <a:off x="1326587" y="2893139"/>
              <a:ext cx="4204825" cy="369332"/>
            </a:xfrm>
            <a:prstGeom prst="rect">
              <a:avLst/>
            </a:prstGeom>
            <a:solidFill>
              <a:schemeClr val="accent3">
                <a:lumMod val="20000"/>
                <a:lumOff val="80000"/>
              </a:schemeClr>
            </a:solidFill>
            <a:ln w="38100">
              <a:solidFill>
                <a:srgbClr val="00B050"/>
              </a:solidFill>
              <a:prstDash val="dash"/>
            </a:ln>
          </p:spPr>
          <p:txBody>
            <a:bodyPr wrap="square" rtlCol="0">
              <a:spAutoFit/>
            </a:bodyPr>
            <a:lstStyle/>
            <a:p>
              <a:pPr algn="ctr"/>
              <a:r>
                <a:rPr lang="es-ES" dirty="0"/>
                <a:t>Cebadores separados por un intrón</a:t>
              </a:r>
            </a:p>
          </p:txBody>
        </p:sp>
        <p:pic>
          <p:nvPicPr>
            <p:cNvPr id="15" name="Imagen 14" descr="Imagen que contiene Escala de tiempo&#10;&#10;Descripción generada automáticamente">
              <a:extLst>
                <a:ext uri="{FF2B5EF4-FFF2-40B4-BE49-F238E27FC236}">
                  <a16:creationId xmlns:a16="http://schemas.microsoft.com/office/drawing/2014/main" id="{D5C06BD7-EE07-CD8D-F892-9B4DD214D1A9}"/>
                </a:ext>
              </a:extLst>
            </p:cNvPr>
            <p:cNvPicPr>
              <a:picLocks noChangeAspect="1"/>
            </p:cNvPicPr>
            <p:nvPr/>
          </p:nvPicPr>
          <p:blipFill rotWithShape="1">
            <a:blip r:embed="rId3"/>
            <a:srcRect t="39585" b="11381"/>
            <a:stretch/>
          </p:blipFill>
          <p:spPr>
            <a:xfrm>
              <a:off x="875702" y="3612369"/>
              <a:ext cx="5231723" cy="453089"/>
            </a:xfrm>
            <a:prstGeom prst="rect">
              <a:avLst/>
            </a:prstGeom>
          </p:spPr>
        </p:pic>
      </p:grpSp>
    </p:spTree>
    <p:extLst>
      <p:ext uri="{BB962C8B-B14F-4D97-AF65-F5344CB8AC3E}">
        <p14:creationId xmlns:p14="http://schemas.microsoft.com/office/powerpoint/2010/main" val="383125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1">
            <a:extLst>
              <a:ext uri="{FF2B5EF4-FFF2-40B4-BE49-F238E27FC236}">
                <a16:creationId xmlns:a16="http://schemas.microsoft.com/office/drawing/2014/main" id="{2723543E-1531-4829-8159-D2BB3D922F9A}"/>
              </a:ext>
            </a:extLst>
          </p:cNvPr>
          <p:cNvSpPr txBox="1">
            <a:spLocks/>
          </p:cNvSpPr>
          <p:nvPr/>
        </p:nvSpPr>
        <p:spPr>
          <a:xfrm>
            <a:off x="750202" y="175887"/>
            <a:ext cx="5470324" cy="911919"/>
          </a:xfrm>
          <a:prstGeom prst="rect">
            <a:avLst/>
          </a:prstGeom>
        </p:spPr>
        <p:txBody>
          <a:bodyPr vert="horz" lIns="91440" tIns="45720" rIns="91440" bIns="45720" rtlCol="0" anchor="ctr">
            <a:normAutofit fontScale="92500" lnSpcReduction="20000"/>
          </a:bodyPr>
          <a:lstStyle>
            <a:lvl1pPr algn="ctr" defTabSz="457189" rtl="0" eaLnBrk="1" latinLnBrk="0" hangingPunct="1">
              <a:spcBef>
                <a:spcPct val="0"/>
              </a:spcBef>
              <a:buNone/>
              <a:defRPr sz="4400" kern="1200">
                <a:solidFill>
                  <a:schemeClr val="tx1"/>
                </a:solidFill>
                <a:latin typeface="+mj-lt"/>
                <a:ea typeface="+mj-ea"/>
                <a:cs typeface="+mj-cs"/>
              </a:defRPr>
            </a:lvl1pPr>
          </a:lstStyle>
          <a:p>
            <a:r>
              <a:rPr lang="es-ES" sz="3200" b="1" dirty="0">
                <a:solidFill>
                  <a:schemeClr val="tx2"/>
                </a:solidFill>
              </a:rPr>
              <a:t>Software para el diseño de cebadores</a:t>
            </a:r>
            <a:endParaRPr lang="en-US" sz="3200" b="1" dirty="0">
              <a:solidFill>
                <a:schemeClr val="tx2"/>
              </a:solidFill>
            </a:endParaRPr>
          </a:p>
        </p:txBody>
      </p:sp>
      <p:pic>
        <p:nvPicPr>
          <p:cNvPr id="2" name="Imagen 1" descr="Interfaz de usuario gráfica, Texto, Aplicación, Correo electrónico&#10;&#10;Descripción generada automáticamente">
            <a:extLst>
              <a:ext uri="{FF2B5EF4-FFF2-40B4-BE49-F238E27FC236}">
                <a16:creationId xmlns:a16="http://schemas.microsoft.com/office/drawing/2014/main" id="{8FE1C486-E580-0BD0-30E1-9BCAF93ABFF9}"/>
              </a:ext>
            </a:extLst>
          </p:cNvPr>
          <p:cNvPicPr>
            <a:picLocks noChangeAspect="1"/>
          </p:cNvPicPr>
          <p:nvPr/>
        </p:nvPicPr>
        <p:blipFill rotWithShape="1">
          <a:blip r:embed="rId3"/>
          <a:srcRect l="-1" t="2896" r="51328" b="77704"/>
          <a:stretch/>
        </p:blipFill>
        <p:spPr>
          <a:xfrm>
            <a:off x="383624" y="1222182"/>
            <a:ext cx="3101740" cy="905000"/>
          </a:xfrm>
          <a:prstGeom prst="rect">
            <a:avLst/>
          </a:prstGeom>
        </p:spPr>
      </p:pic>
      <p:pic>
        <p:nvPicPr>
          <p:cNvPr id="5" name="Imagen 4" descr="Texto, Pizarra&#10;&#10;Descripción generada automáticamente">
            <a:extLst>
              <a:ext uri="{FF2B5EF4-FFF2-40B4-BE49-F238E27FC236}">
                <a16:creationId xmlns:a16="http://schemas.microsoft.com/office/drawing/2014/main" id="{82A820DB-578E-3978-A0AA-35212334BCD5}"/>
              </a:ext>
            </a:extLst>
          </p:cNvPr>
          <p:cNvPicPr>
            <a:picLocks noChangeAspect="1"/>
          </p:cNvPicPr>
          <p:nvPr/>
        </p:nvPicPr>
        <p:blipFill>
          <a:blip r:embed="rId4"/>
          <a:stretch>
            <a:fillRect/>
          </a:stretch>
        </p:blipFill>
        <p:spPr>
          <a:xfrm>
            <a:off x="4415790" y="1508057"/>
            <a:ext cx="1790700" cy="619125"/>
          </a:xfrm>
          <a:prstGeom prst="rect">
            <a:avLst/>
          </a:prstGeom>
        </p:spPr>
      </p:pic>
      <p:pic>
        <p:nvPicPr>
          <p:cNvPr id="8" name="Imagen 7" descr="Logotipo&#10;&#10;Descripción generada automáticamente">
            <a:extLst>
              <a:ext uri="{FF2B5EF4-FFF2-40B4-BE49-F238E27FC236}">
                <a16:creationId xmlns:a16="http://schemas.microsoft.com/office/drawing/2014/main" id="{461FB83C-EB7C-8A95-06E0-FFB2B0895D07}"/>
              </a:ext>
            </a:extLst>
          </p:cNvPr>
          <p:cNvPicPr>
            <a:picLocks noChangeAspect="1"/>
          </p:cNvPicPr>
          <p:nvPr/>
        </p:nvPicPr>
        <p:blipFill>
          <a:blip r:embed="rId5"/>
          <a:stretch>
            <a:fillRect/>
          </a:stretch>
        </p:blipFill>
        <p:spPr>
          <a:xfrm>
            <a:off x="1144152" y="2486368"/>
            <a:ext cx="2962275" cy="504825"/>
          </a:xfrm>
          <a:prstGeom prst="rect">
            <a:avLst/>
          </a:prstGeom>
        </p:spPr>
      </p:pic>
      <p:pic>
        <p:nvPicPr>
          <p:cNvPr id="11" name="Imagen 10" descr="Imagen que contiene Texto&#10;&#10;Descripción generada automáticamente">
            <a:extLst>
              <a:ext uri="{FF2B5EF4-FFF2-40B4-BE49-F238E27FC236}">
                <a16:creationId xmlns:a16="http://schemas.microsoft.com/office/drawing/2014/main" id="{E7B1EB67-D238-0ADE-AFB5-59C5929C9DA9}"/>
              </a:ext>
            </a:extLst>
          </p:cNvPr>
          <p:cNvPicPr>
            <a:picLocks noChangeAspect="1"/>
          </p:cNvPicPr>
          <p:nvPr/>
        </p:nvPicPr>
        <p:blipFill>
          <a:blip r:embed="rId6"/>
          <a:stretch>
            <a:fillRect/>
          </a:stretch>
        </p:blipFill>
        <p:spPr>
          <a:xfrm>
            <a:off x="2227847" y="3455619"/>
            <a:ext cx="4038600" cy="600075"/>
          </a:xfrm>
          <a:prstGeom prst="rect">
            <a:avLst/>
          </a:prstGeom>
        </p:spPr>
      </p:pic>
    </p:spTree>
    <p:extLst>
      <p:ext uri="{BB962C8B-B14F-4D97-AF65-F5344CB8AC3E}">
        <p14:creationId xmlns:p14="http://schemas.microsoft.com/office/powerpoint/2010/main" val="2904243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ítulo 1">
            <a:extLst>
              <a:ext uri="{FF2B5EF4-FFF2-40B4-BE49-F238E27FC236}">
                <a16:creationId xmlns:a16="http://schemas.microsoft.com/office/drawing/2014/main" id="{AFDD1566-BE3D-450B-BA76-C707E94DBE83}"/>
              </a:ext>
            </a:extLst>
          </p:cNvPr>
          <p:cNvSpPr>
            <a:spLocks noGrp="1"/>
          </p:cNvSpPr>
          <p:nvPr>
            <p:ph type="title"/>
          </p:nvPr>
        </p:nvSpPr>
        <p:spPr>
          <a:xfrm>
            <a:off x="1117370" y="82166"/>
            <a:ext cx="4623260" cy="669074"/>
          </a:xfrm>
        </p:spPr>
        <p:txBody>
          <a:bodyPr>
            <a:normAutofit/>
          </a:bodyPr>
          <a:lstStyle/>
          <a:p>
            <a:r>
              <a:rPr lang="es-ES" sz="2800" b="1" dirty="0">
                <a:solidFill>
                  <a:schemeClr val="tx2"/>
                </a:solidFill>
              </a:rPr>
              <a:t>Primer-BLAST</a:t>
            </a:r>
            <a:endParaRPr lang="en-US" sz="2800" b="1" dirty="0">
              <a:solidFill>
                <a:schemeClr val="tx2"/>
              </a:solidFill>
            </a:endParaRPr>
          </a:p>
        </p:txBody>
      </p:sp>
      <p:pic>
        <p:nvPicPr>
          <p:cNvPr id="2" name="Imagen 1">
            <a:extLst>
              <a:ext uri="{FF2B5EF4-FFF2-40B4-BE49-F238E27FC236}">
                <a16:creationId xmlns:a16="http://schemas.microsoft.com/office/drawing/2014/main" id="{8F8D9ADB-4DEC-B256-7C69-43A8238AEE9E}"/>
              </a:ext>
            </a:extLst>
          </p:cNvPr>
          <p:cNvPicPr>
            <a:picLocks noChangeAspect="1"/>
          </p:cNvPicPr>
          <p:nvPr/>
        </p:nvPicPr>
        <p:blipFill>
          <a:blip r:embed="rId3"/>
          <a:stretch>
            <a:fillRect/>
          </a:stretch>
        </p:blipFill>
        <p:spPr>
          <a:xfrm>
            <a:off x="0" y="1203043"/>
            <a:ext cx="6858000" cy="2737413"/>
          </a:xfrm>
          <a:prstGeom prst="rect">
            <a:avLst/>
          </a:prstGeom>
        </p:spPr>
      </p:pic>
      <p:sp>
        <p:nvSpPr>
          <p:cNvPr id="3" name="Rectángulo 2">
            <a:extLst>
              <a:ext uri="{FF2B5EF4-FFF2-40B4-BE49-F238E27FC236}">
                <a16:creationId xmlns:a16="http://schemas.microsoft.com/office/drawing/2014/main" id="{AD10E2C0-B1D0-739C-EAFD-AC2E12233158}"/>
              </a:ext>
            </a:extLst>
          </p:cNvPr>
          <p:cNvSpPr/>
          <p:nvPr/>
        </p:nvSpPr>
        <p:spPr>
          <a:xfrm>
            <a:off x="5034516" y="2099930"/>
            <a:ext cx="659219" cy="276447"/>
          </a:xfrm>
          <a:prstGeom prst="rect">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2264510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ítulo 1">
            <a:extLst>
              <a:ext uri="{FF2B5EF4-FFF2-40B4-BE49-F238E27FC236}">
                <a16:creationId xmlns:a16="http://schemas.microsoft.com/office/drawing/2014/main" id="{AFDD1566-BE3D-450B-BA76-C707E94DBE83}"/>
              </a:ext>
            </a:extLst>
          </p:cNvPr>
          <p:cNvSpPr>
            <a:spLocks noGrp="1"/>
          </p:cNvSpPr>
          <p:nvPr>
            <p:ph type="title"/>
          </p:nvPr>
        </p:nvSpPr>
        <p:spPr>
          <a:xfrm>
            <a:off x="1117370" y="82166"/>
            <a:ext cx="4623260" cy="669074"/>
          </a:xfrm>
        </p:spPr>
        <p:txBody>
          <a:bodyPr>
            <a:normAutofit/>
          </a:bodyPr>
          <a:lstStyle/>
          <a:p>
            <a:r>
              <a:rPr lang="es-ES" sz="2800" b="1" dirty="0">
                <a:solidFill>
                  <a:schemeClr val="tx2"/>
                </a:solidFill>
              </a:rPr>
              <a:t>Primer-BLAST</a:t>
            </a:r>
            <a:endParaRPr lang="en-US" sz="2800" b="1" dirty="0">
              <a:solidFill>
                <a:schemeClr val="tx2"/>
              </a:solidFill>
            </a:endParaRPr>
          </a:p>
        </p:txBody>
      </p:sp>
      <p:pic>
        <p:nvPicPr>
          <p:cNvPr id="3" name="Imagen 2" descr="Interfaz de usuario gráfica, Texto, Aplicación, Correo electrónico&#10;&#10;Descripción generada automáticamente">
            <a:extLst>
              <a:ext uri="{FF2B5EF4-FFF2-40B4-BE49-F238E27FC236}">
                <a16:creationId xmlns:a16="http://schemas.microsoft.com/office/drawing/2014/main" id="{7C4B0103-18F7-A23B-A162-E6BACD568A7D}"/>
              </a:ext>
            </a:extLst>
          </p:cNvPr>
          <p:cNvPicPr>
            <a:picLocks noChangeAspect="1"/>
          </p:cNvPicPr>
          <p:nvPr/>
        </p:nvPicPr>
        <p:blipFill rotWithShape="1">
          <a:blip r:embed="rId3"/>
          <a:srcRect l="-1" t="26525" r="842" b="1914"/>
          <a:stretch/>
        </p:blipFill>
        <p:spPr>
          <a:xfrm>
            <a:off x="327260" y="902544"/>
            <a:ext cx="6318984" cy="3338412"/>
          </a:xfrm>
          <a:prstGeom prst="rect">
            <a:avLst/>
          </a:prstGeom>
        </p:spPr>
      </p:pic>
    </p:spTree>
    <p:extLst>
      <p:ext uri="{BB962C8B-B14F-4D97-AF65-F5344CB8AC3E}">
        <p14:creationId xmlns:p14="http://schemas.microsoft.com/office/powerpoint/2010/main" val="1159699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ítulo 1">
            <a:extLst>
              <a:ext uri="{FF2B5EF4-FFF2-40B4-BE49-F238E27FC236}">
                <a16:creationId xmlns:a16="http://schemas.microsoft.com/office/drawing/2014/main" id="{AFDD1566-BE3D-450B-BA76-C707E94DBE83}"/>
              </a:ext>
            </a:extLst>
          </p:cNvPr>
          <p:cNvSpPr>
            <a:spLocks noGrp="1"/>
          </p:cNvSpPr>
          <p:nvPr>
            <p:ph type="title"/>
          </p:nvPr>
        </p:nvSpPr>
        <p:spPr>
          <a:xfrm>
            <a:off x="1209027" y="351672"/>
            <a:ext cx="4623260" cy="669074"/>
          </a:xfrm>
        </p:spPr>
        <p:txBody>
          <a:bodyPr>
            <a:normAutofit/>
          </a:bodyPr>
          <a:lstStyle/>
          <a:p>
            <a:r>
              <a:rPr lang="es-ES" sz="2800" b="1" dirty="0">
                <a:solidFill>
                  <a:schemeClr val="tx2"/>
                </a:solidFill>
              </a:rPr>
              <a:t>Diseño de cebadores</a:t>
            </a:r>
            <a:endParaRPr lang="en-US" sz="2800" b="1" dirty="0">
              <a:solidFill>
                <a:schemeClr val="tx2"/>
              </a:solidFill>
            </a:endParaRPr>
          </a:p>
        </p:txBody>
      </p:sp>
      <p:pic>
        <p:nvPicPr>
          <p:cNvPr id="6" name="Imagen 5" descr="Interfaz de usuario gráfica, Texto, Aplicación, Correo electrónico&#10;&#10;Descripción generada automáticamente">
            <a:extLst>
              <a:ext uri="{FF2B5EF4-FFF2-40B4-BE49-F238E27FC236}">
                <a16:creationId xmlns:a16="http://schemas.microsoft.com/office/drawing/2014/main" id="{511E1E89-381C-C3AC-00AC-D12A04E65825}"/>
              </a:ext>
            </a:extLst>
          </p:cNvPr>
          <p:cNvPicPr>
            <a:picLocks noChangeAspect="1"/>
          </p:cNvPicPr>
          <p:nvPr/>
        </p:nvPicPr>
        <p:blipFill rotWithShape="1">
          <a:blip r:embed="rId3"/>
          <a:srcRect l="1" t="1145" r="-349" b="68378"/>
          <a:stretch/>
        </p:blipFill>
        <p:spPr>
          <a:xfrm>
            <a:off x="301750" y="1686416"/>
            <a:ext cx="6437814" cy="1566922"/>
          </a:xfrm>
          <a:prstGeom prst="rect">
            <a:avLst/>
          </a:prstGeom>
        </p:spPr>
      </p:pic>
    </p:spTree>
    <p:extLst>
      <p:ext uri="{BB962C8B-B14F-4D97-AF65-F5344CB8AC3E}">
        <p14:creationId xmlns:p14="http://schemas.microsoft.com/office/powerpoint/2010/main" val="319846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ítulo 1">
            <a:extLst>
              <a:ext uri="{FF2B5EF4-FFF2-40B4-BE49-F238E27FC236}">
                <a16:creationId xmlns:a16="http://schemas.microsoft.com/office/drawing/2014/main" id="{AFDD1566-BE3D-450B-BA76-C707E94DBE83}"/>
              </a:ext>
            </a:extLst>
          </p:cNvPr>
          <p:cNvSpPr>
            <a:spLocks noGrp="1"/>
          </p:cNvSpPr>
          <p:nvPr>
            <p:ph type="title"/>
          </p:nvPr>
        </p:nvSpPr>
        <p:spPr>
          <a:xfrm>
            <a:off x="1046053" y="317984"/>
            <a:ext cx="4623260" cy="669074"/>
          </a:xfrm>
        </p:spPr>
        <p:txBody>
          <a:bodyPr>
            <a:normAutofit/>
          </a:bodyPr>
          <a:lstStyle/>
          <a:p>
            <a:r>
              <a:rPr lang="es-ES" sz="2800" b="1" dirty="0">
                <a:solidFill>
                  <a:schemeClr val="tx2"/>
                </a:solidFill>
              </a:rPr>
              <a:t>Plan de la clase</a:t>
            </a:r>
            <a:endParaRPr lang="en-US" sz="2800" b="1" dirty="0">
              <a:solidFill>
                <a:schemeClr val="tx2"/>
              </a:solidFill>
            </a:endParaRPr>
          </a:p>
        </p:txBody>
      </p:sp>
      <p:sp>
        <p:nvSpPr>
          <p:cNvPr id="19" name="CuadroTexto 18">
            <a:extLst>
              <a:ext uri="{FF2B5EF4-FFF2-40B4-BE49-F238E27FC236}">
                <a16:creationId xmlns:a16="http://schemas.microsoft.com/office/drawing/2014/main" id="{05216A1B-414A-4BBE-B215-6B8EA05DF7AE}"/>
              </a:ext>
            </a:extLst>
          </p:cNvPr>
          <p:cNvSpPr txBox="1"/>
          <p:nvPr/>
        </p:nvSpPr>
        <p:spPr>
          <a:xfrm>
            <a:off x="695593" y="1456725"/>
            <a:ext cx="5324181" cy="20621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sz="1600" dirty="0"/>
              <a:t>Síntesis de ADNc</a:t>
            </a:r>
          </a:p>
          <a:p>
            <a:pPr marL="285750" indent="-285750">
              <a:lnSpc>
                <a:spcPct val="150000"/>
              </a:lnSpc>
              <a:buFont typeface="Arial" panose="020B0604020202020204" pitchFamily="34" charset="0"/>
              <a:buChar char="•"/>
            </a:pPr>
            <a:r>
              <a:rPr lang="es-ES" sz="1600" dirty="0"/>
              <a:t>Qué son y como se diseñan los cebadores</a:t>
            </a:r>
          </a:p>
          <a:p>
            <a:pPr marL="285750" indent="-285750">
              <a:lnSpc>
                <a:spcPct val="150000"/>
              </a:lnSpc>
              <a:buFont typeface="Arial" panose="020B0604020202020204" pitchFamily="34" charset="0"/>
              <a:buChar char="•"/>
            </a:pPr>
            <a:r>
              <a:rPr lang="es-ES" sz="1600" dirty="0"/>
              <a:t>Características de un cebador eficiente</a:t>
            </a:r>
          </a:p>
          <a:p>
            <a:pPr marL="285750" indent="-285750">
              <a:lnSpc>
                <a:spcPct val="150000"/>
              </a:lnSpc>
              <a:buFont typeface="Arial" panose="020B0604020202020204" pitchFamily="34" charset="0"/>
              <a:buChar char="•"/>
            </a:pPr>
            <a:r>
              <a:rPr lang="es-ES" sz="1600" dirty="0"/>
              <a:t>Actividad de aprendizaje: como diseñar cebadores</a:t>
            </a:r>
          </a:p>
          <a:p>
            <a:pPr marL="285750" indent="-285750">
              <a:buFont typeface="Arial" panose="020B0604020202020204" pitchFamily="34" charset="0"/>
              <a:buChar char="•"/>
            </a:pPr>
            <a:endParaRPr lang="es-ES" sz="1600" dirty="0"/>
          </a:p>
          <a:p>
            <a:endParaRPr lang="es-ES" sz="1600" dirty="0"/>
          </a:p>
        </p:txBody>
      </p:sp>
    </p:spTree>
    <p:extLst>
      <p:ext uri="{BB962C8B-B14F-4D97-AF65-F5344CB8AC3E}">
        <p14:creationId xmlns:p14="http://schemas.microsoft.com/office/powerpoint/2010/main" val="2493315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ítulo 1">
            <a:extLst>
              <a:ext uri="{FF2B5EF4-FFF2-40B4-BE49-F238E27FC236}">
                <a16:creationId xmlns:a16="http://schemas.microsoft.com/office/drawing/2014/main" id="{AFDD1566-BE3D-450B-BA76-C707E94DBE83}"/>
              </a:ext>
            </a:extLst>
          </p:cNvPr>
          <p:cNvSpPr>
            <a:spLocks noGrp="1"/>
          </p:cNvSpPr>
          <p:nvPr>
            <p:ph type="title"/>
          </p:nvPr>
        </p:nvSpPr>
        <p:spPr>
          <a:xfrm>
            <a:off x="1239418" y="115854"/>
            <a:ext cx="4623260" cy="669074"/>
          </a:xfrm>
        </p:spPr>
        <p:txBody>
          <a:bodyPr>
            <a:normAutofit/>
          </a:bodyPr>
          <a:lstStyle/>
          <a:p>
            <a:r>
              <a:rPr lang="es-ES" sz="2800" b="1" dirty="0">
                <a:solidFill>
                  <a:schemeClr val="tx2"/>
                </a:solidFill>
              </a:rPr>
              <a:t>Diseño de cebadores</a:t>
            </a:r>
            <a:endParaRPr lang="en-US" sz="2800" b="1" dirty="0">
              <a:solidFill>
                <a:schemeClr val="tx2"/>
              </a:solidFill>
            </a:endParaRPr>
          </a:p>
        </p:txBody>
      </p:sp>
      <p:pic>
        <p:nvPicPr>
          <p:cNvPr id="6" name="Imagen 5" descr="Interfaz de usuario gráfica, Texto, Aplicación, Correo electrónico&#10;&#10;Descripción generada automáticamente">
            <a:extLst>
              <a:ext uri="{FF2B5EF4-FFF2-40B4-BE49-F238E27FC236}">
                <a16:creationId xmlns:a16="http://schemas.microsoft.com/office/drawing/2014/main" id="{511E1E89-381C-C3AC-00AC-D12A04E65825}"/>
              </a:ext>
            </a:extLst>
          </p:cNvPr>
          <p:cNvPicPr>
            <a:picLocks noChangeAspect="1"/>
          </p:cNvPicPr>
          <p:nvPr/>
        </p:nvPicPr>
        <p:blipFill rotWithShape="1">
          <a:blip r:embed="rId3"/>
          <a:srcRect l="1" t="35496" r="-349"/>
          <a:stretch/>
        </p:blipFill>
        <p:spPr>
          <a:xfrm>
            <a:off x="306561" y="928838"/>
            <a:ext cx="6278043" cy="3234088"/>
          </a:xfrm>
          <a:prstGeom prst="rect">
            <a:avLst/>
          </a:prstGeom>
        </p:spPr>
      </p:pic>
    </p:spTree>
    <p:extLst>
      <p:ext uri="{BB962C8B-B14F-4D97-AF65-F5344CB8AC3E}">
        <p14:creationId xmlns:p14="http://schemas.microsoft.com/office/powerpoint/2010/main" val="2703741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ítulo 1">
            <a:extLst>
              <a:ext uri="{FF2B5EF4-FFF2-40B4-BE49-F238E27FC236}">
                <a16:creationId xmlns:a16="http://schemas.microsoft.com/office/drawing/2014/main" id="{AFDD1566-BE3D-450B-BA76-C707E94DBE83}"/>
              </a:ext>
            </a:extLst>
          </p:cNvPr>
          <p:cNvSpPr>
            <a:spLocks noGrp="1"/>
          </p:cNvSpPr>
          <p:nvPr>
            <p:ph type="title"/>
          </p:nvPr>
        </p:nvSpPr>
        <p:spPr>
          <a:xfrm>
            <a:off x="1172041" y="62915"/>
            <a:ext cx="4623260" cy="669074"/>
          </a:xfrm>
        </p:spPr>
        <p:txBody>
          <a:bodyPr>
            <a:normAutofit/>
          </a:bodyPr>
          <a:lstStyle/>
          <a:p>
            <a:r>
              <a:rPr lang="es-ES" sz="2800" b="1" dirty="0">
                <a:solidFill>
                  <a:schemeClr val="tx2"/>
                </a:solidFill>
              </a:rPr>
              <a:t>Resultados</a:t>
            </a:r>
            <a:endParaRPr lang="en-US" sz="2800" b="1" dirty="0">
              <a:solidFill>
                <a:schemeClr val="tx2"/>
              </a:solidFill>
            </a:endParaRPr>
          </a:p>
        </p:txBody>
      </p:sp>
      <p:pic>
        <p:nvPicPr>
          <p:cNvPr id="3" name="Imagen 2" descr="Escala de tiempo&#10;&#10;Descripción generada automáticamente">
            <a:extLst>
              <a:ext uri="{FF2B5EF4-FFF2-40B4-BE49-F238E27FC236}">
                <a16:creationId xmlns:a16="http://schemas.microsoft.com/office/drawing/2014/main" id="{C64C51A1-491F-C433-3F31-E4AB0FFD45C5}"/>
              </a:ext>
            </a:extLst>
          </p:cNvPr>
          <p:cNvPicPr>
            <a:picLocks noChangeAspect="1"/>
          </p:cNvPicPr>
          <p:nvPr/>
        </p:nvPicPr>
        <p:blipFill rotWithShape="1">
          <a:blip r:embed="rId3"/>
          <a:srcRect l="2728" t="1698" b="3289"/>
          <a:stretch/>
        </p:blipFill>
        <p:spPr>
          <a:xfrm>
            <a:off x="543827" y="834390"/>
            <a:ext cx="5843494" cy="3474720"/>
          </a:xfrm>
          <a:prstGeom prst="rect">
            <a:avLst/>
          </a:prstGeom>
        </p:spPr>
      </p:pic>
    </p:spTree>
    <p:extLst>
      <p:ext uri="{BB962C8B-B14F-4D97-AF65-F5344CB8AC3E}">
        <p14:creationId xmlns:p14="http://schemas.microsoft.com/office/powerpoint/2010/main" val="1412282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ítulo 1">
            <a:extLst>
              <a:ext uri="{FF2B5EF4-FFF2-40B4-BE49-F238E27FC236}">
                <a16:creationId xmlns:a16="http://schemas.microsoft.com/office/drawing/2014/main" id="{AFDD1566-BE3D-450B-BA76-C707E94DBE83}"/>
              </a:ext>
            </a:extLst>
          </p:cNvPr>
          <p:cNvSpPr>
            <a:spLocks noGrp="1"/>
          </p:cNvSpPr>
          <p:nvPr>
            <p:ph type="title"/>
          </p:nvPr>
        </p:nvSpPr>
        <p:spPr>
          <a:xfrm>
            <a:off x="1117370" y="269858"/>
            <a:ext cx="4623260" cy="669074"/>
          </a:xfrm>
        </p:spPr>
        <p:txBody>
          <a:bodyPr>
            <a:normAutofit/>
          </a:bodyPr>
          <a:lstStyle/>
          <a:p>
            <a:r>
              <a:rPr lang="es-ES" sz="2800" b="1" dirty="0">
                <a:solidFill>
                  <a:schemeClr val="tx2"/>
                </a:solidFill>
              </a:rPr>
              <a:t>Resultados</a:t>
            </a:r>
            <a:endParaRPr lang="en-US" sz="2800" b="1" dirty="0">
              <a:solidFill>
                <a:schemeClr val="tx2"/>
              </a:solidFill>
            </a:endParaRPr>
          </a:p>
        </p:txBody>
      </p:sp>
      <p:pic>
        <p:nvPicPr>
          <p:cNvPr id="4" name="Imagen 3" descr="Interfaz de usuario gráfica, Texto, Aplicación, Correo electrónico&#10;&#10;Descripción generada automáticamente">
            <a:extLst>
              <a:ext uri="{FF2B5EF4-FFF2-40B4-BE49-F238E27FC236}">
                <a16:creationId xmlns:a16="http://schemas.microsoft.com/office/drawing/2014/main" id="{4C05660F-91A2-BB20-B40A-F5C1D2A87BF9}"/>
              </a:ext>
            </a:extLst>
          </p:cNvPr>
          <p:cNvPicPr>
            <a:picLocks noChangeAspect="1"/>
          </p:cNvPicPr>
          <p:nvPr/>
        </p:nvPicPr>
        <p:blipFill>
          <a:blip r:embed="rId3"/>
          <a:stretch>
            <a:fillRect/>
          </a:stretch>
        </p:blipFill>
        <p:spPr>
          <a:xfrm>
            <a:off x="0" y="1249675"/>
            <a:ext cx="6858000" cy="2124385"/>
          </a:xfrm>
          <a:prstGeom prst="rect">
            <a:avLst/>
          </a:prstGeom>
        </p:spPr>
      </p:pic>
    </p:spTree>
    <p:extLst>
      <p:ext uri="{BB962C8B-B14F-4D97-AF65-F5344CB8AC3E}">
        <p14:creationId xmlns:p14="http://schemas.microsoft.com/office/powerpoint/2010/main" val="2621995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1">
            <a:extLst>
              <a:ext uri="{FF2B5EF4-FFF2-40B4-BE49-F238E27FC236}">
                <a16:creationId xmlns:a16="http://schemas.microsoft.com/office/drawing/2014/main" id="{2723543E-1531-4829-8159-D2BB3D922F9A}"/>
              </a:ext>
            </a:extLst>
          </p:cNvPr>
          <p:cNvSpPr txBox="1">
            <a:spLocks/>
          </p:cNvSpPr>
          <p:nvPr/>
        </p:nvSpPr>
        <p:spPr>
          <a:xfrm>
            <a:off x="1055604" y="233525"/>
            <a:ext cx="4623260" cy="669074"/>
          </a:xfrm>
          <a:prstGeom prst="rect">
            <a:avLst/>
          </a:prstGeom>
        </p:spPr>
        <p:txBody>
          <a:bodyPr vert="horz" lIns="91440" tIns="45720" rIns="91440" bIns="45720" rtlCol="0" anchor="ctr">
            <a:normAutofit/>
          </a:bodyPr>
          <a:lstStyle>
            <a:lvl1pPr algn="ctr" defTabSz="457189" rtl="0" eaLnBrk="1" latinLnBrk="0" hangingPunct="1">
              <a:spcBef>
                <a:spcPct val="0"/>
              </a:spcBef>
              <a:buNone/>
              <a:defRPr sz="4400" kern="1200">
                <a:solidFill>
                  <a:schemeClr val="tx1"/>
                </a:solidFill>
                <a:latin typeface="+mj-lt"/>
                <a:ea typeface="+mj-ea"/>
                <a:cs typeface="+mj-cs"/>
              </a:defRPr>
            </a:lvl1pPr>
          </a:lstStyle>
          <a:p>
            <a:r>
              <a:rPr lang="es-ES" sz="3200" b="1" dirty="0">
                <a:solidFill>
                  <a:schemeClr val="tx2"/>
                </a:solidFill>
              </a:rPr>
              <a:t>Actividad de aprendizaje</a:t>
            </a:r>
            <a:endParaRPr lang="en-US" sz="3200" b="1" dirty="0">
              <a:solidFill>
                <a:schemeClr val="tx2"/>
              </a:solidFill>
            </a:endParaRPr>
          </a:p>
        </p:txBody>
      </p:sp>
      <p:sp>
        <p:nvSpPr>
          <p:cNvPr id="7" name="CuadroTexto 6">
            <a:extLst>
              <a:ext uri="{FF2B5EF4-FFF2-40B4-BE49-F238E27FC236}">
                <a16:creationId xmlns:a16="http://schemas.microsoft.com/office/drawing/2014/main" id="{BD5AA2F6-0AD0-4FE9-A18A-E9186C6D784E}"/>
              </a:ext>
            </a:extLst>
          </p:cNvPr>
          <p:cNvSpPr txBox="1"/>
          <p:nvPr/>
        </p:nvSpPr>
        <p:spPr>
          <a:xfrm>
            <a:off x="546365" y="902599"/>
            <a:ext cx="5476138" cy="46487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dirty="0"/>
              <a:t>Diseño de cebadores en Primer-BLAST (Drive)</a:t>
            </a:r>
          </a:p>
        </p:txBody>
      </p:sp>
      <p:pic>
        <p:nvPicPr>
          <p:cNvPr id="3" name="Imagen 2" descr="Texto, Carta, Correo electrónico&#10;&#10;Descripción generada automáticamente">
            <a:extLst>
              <a:ext uri="{FF2B5EF4-FFF2-40B4-BE49-F238E27FC236}">
                <a16:creationId xmlns:a16="http://schemas.microsoft.com/office/drawing/2014/main" id="{DD3FDCC5-67F5-492B-B822-19CD5B37636F}"/>
              </a:ext>
            </a:extLst>
          </p:cNvPr>
          <p:cNvPicPr>
            <a:picLocks noChangeAspect="1"/>
          </p:cNvPicPr>
          <p:nvPr/>
        </p:nvPicPr>
        <p:blipFill rotWithShape="1">
          <a:blip r:embed="rId3"/>
          <a:srcRect r="28882" b="77468"/>
          <a:stretch/>
        </p:blipFill>
        <p:spPr>
          <a:xfrm>
            <a:off x="946979" y="1815847"/>
            <a:ext cx="5726707" cy="975199"/>
          </a:xfrm>
          <a:prstGeom prst="rect">
            <a:avLst/>
          </a:prstGeom>
        </p:spPr>
      </p:pic>
      <p:pic>
        <p:nvPicPr>
          <p:cNvPr id="2" name="Imagen 1" descr="Interfaz de usuario gráfica, Texto, Aplicación, Correo electrónico&#10;&#10;Descripción generada automáticamente">
            <a:extLst>
              <a:ext uri="{FF2B5EF4-FFF2-40B4-BE49-F238E27FC236}">
                <a16:creationId xmlns:a16="http://schemas.microsoft.com/office/drawing/2014/main" id="{8FE1C486-E580-0BD0-30E1-9BCAF93ABFF9}"/>
              </a:ext>
            </a:extLst>
          </p:cNvPr>
          <p:cNvPicPr>
            <a:picLocks noChangeAspect="1"/>
          </p:cNvPicPr>
          <p:nvPr/>
        </p:nvPicPr>
        <p:blipFill rotWithShape="1">
          <a:blip r:embed="rId4"/>
          <a:srcRect l="-1" t="2896" r="51328" b="77704"/>
          <a:stretch/>
        </p:blipFill>
        <p:spPr>
          <a:xfrm>
            <a:off x="3429000" y="3455243"/>
            <a:ext cx="3101740" cy="905000"/>
          </a:xfrm>
          <a:prstGeom prst="rect">
            <a:avLst/>
          </a:prstGeom>
        </p:spPr>
      </p:pic>
    </p:spTree>
    <p:extLst>
      <p:ext uri="{BB962C8B-B14F-4D97-AF65-F5344CB8AC3E}">
        <p14:creationId xmlns:p14="http://schemas.microsoft.com/office/powerpoint/2010/main" val="755413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ítulo 1">
            <a:extLst>
              <a:ext uri="{FF2B5EF4-FFF2-40B4-BE49-F238E27FC236}">
                <a16:creationId xmlns:a16="http://schemas.microsoft.com/office/drawing/2014/main" id="{AFDD1566-BE3D-450B-BA76-C707E94DBE83}"/>
              </a:ext>
            </a:extLst>
          </p:cNvPr>
          <p:cNvSpPr>
            <a:spLocks noGrp="1"/>
          </p:cNvSpPr>
          <p:nvPr>
            <p:ph type="title"/>
          </p:nvPr>
        </p:nvSpPr>
        <p:spPr>
          <a:xfrm>
            <a:off x="1258669" y="197570"/>
            <a:ext cx="4623260" cy="669074"/>
          </a:xfrm>
        </p:spPr>
        <p:txBody>
          <a:bodyPr>
            <a:normAutofit/>
          </a:bodyPr>
          <a:lstStyle/>
          <a:p>
            <a:r>
              <a:rPr lang="es-ES" sz="2800" b="1" dirty="0">
                <a:solidFill>
                  <a:schemeClr val="tx2"/>
                </a:solidFill>
              </a:rPr>
              <a:t>Resumen de la clase</a:t>
            </a:r>
            <a:endParaRPr lang="en-US" sz="2800" b="1" dirty="0">
              <a:solidFill>
                <a:schemeClr val="tx2"/>
              </a:solidFill>
            </a:endParaRPr>
          </a:p>
        </p:txBody>
      </p:sp>
      <p:sp>
        <p:nvSpPr>
          <p:cNvPr id="8" name="CuadroTexto 7">
            <a:extLst>
              <a:ext uri="{FF2B5EF4-FFF2-40B4-BE49-F238E27FC236}">
                <a16:creationId xmlns:a16="http://schemas.microsoft.com/office/drawing/2014/main" id="{86B85DCC-1D2F-4226-9051-C07057ACED78}"/>
              </a:ext>
            </a:extLst>
          </p:cNvPr>
          <p:cNvSpPr txBox="1"/>
          <p:nvPr/>
        </p:nvSpPr>
        <p:spPr>
          <a:xfrm>
            <a:off x="339389" y="1223504"/>
            <a:ext cx="6335732" cy="30777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dirty="0"/>
              <a:t>Síntesis de ADNc en reacciones de 1 y 2 pasos</a:t>
            </a:r>
          </a:p>
          <a:p>
            <a:pPr marL="285750" indent="-285750">
              <a:lnSpc>
                <a:spcPct val="150000"/>
              </a:lnSpc>
              <a:buFont typeface="Arial" panose="020B0604020202020204" pitchFamily="34" charset="0"/>
              <a:buChar char="•"/>
            </a:pPr>
            <a:r>
              <a:rPr lang="es-ES" dirty="0"/>
              <a:t>Conocimos que es un cebador y cuales son las características de cebador eficiente</a:t>
            </a:r>
          </a:p>
          <a:p>
            <a:pPr marL="285750" indent="-285750">
              <a:lnSpc>
                <a:spcPct val="150000"/>
              </a:lnSpc>
              <a:buFont typeface="Arial" panose="020B0604020202020204" pitchFamily="34" charset="0"/>
              <a:buChar char="•"/>
            </a:pPr>
            <a:r>
              <a:rPr lang="es-ES" dirty="0"/>
              <a:t>Diseño de cebadores a través del software Primer-</a:t>
            </a:r>
            <a:r>
              <a:rPr lang="es-ES" dirty="0" err="1"/>
              <a:t>Blast</a:t>
            </a:r>
            <a:r>
              <a:rPr lang="es-ES" dirty="0"/>
              <a:t> de NCBI</a:t>
            </a:r>
          </a:p>
          <a:p>
            <a:pPr marL="285750" indent="-285750">
              <a:lnSpc>
                <a:spcPct val="150000"/>
              </a:lnSpc>
              <a:buFont typeface="Arial" panose="020B0604020202020204" pitchFamily="34" charset="0"/>
              <a:buChar char="•"/>
            </a:pPr>
            <a:r>
              <a:rPr lang="es-ES" dirty="0"/>
              <a:t>Análisis de los cebadores con los software </a:t>
            </a:r>
            <a:r>
              <a:rPr lang="es-ES" dirty="0" err="1"/>
              <a:t>Oligoanalizer</a:t>
            </a:r>
            <a:r>
              <a:rPr lang="es-ES" dirty="0"/>
              <a:t> y </a:t>
            </a:r>
            <a:r>
              <a:rPr lang="es-ES" dirty="0" err="1"/>
              <a:t>Blast</a:t>
            </a:r>
            <a:endParaRPr lang="es-ES" dirty="0"/>
          </a:p>
          <a:p>
            <a:pPr marL="285750" indent="-285750">
              <a:buFont typeface="Arial" panose="020B0604020202020204" pitchFamily="34" charset="0"/>
              <a:buChar char="•"/>
            </a:pPr>
            <a:endParaRPr lang="es-ES" sz="1600" dirty="0"/>
          </a:p>
          <a:p>
            <a:endParaRPr lang="es-ES" sz="1600" dirty="0"/>
          </a:p>
        </p:txBody>
      </p:sp>
    </p:spTree>
    <p:extLst>
      <p:ext uri="{BB962C8B-B14F-4D97-AF65-F5344CB8AC3E}">
        <p14:creationId xmlns:p14="http://schemas.microsoft.com/office/powerpoint/2010/main" val="256915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ítulo 1">
            <a:extLst>
              <a:ext uri="{FF2B5EF4-FFF2-40B4-BE49-F238E27FC236}">
                <a16:creationId xmlns:a16="http://schemas.microsoft.com/office/drawing/2014/main" id="{AFDD1566-BE3D-450B-BA76-C707E94DBE83}"/>
              </a:ext>
            </a:extLst>
          </p:cNvPr>
          <p:cNvSpPr>
            <a:spLocks noGrp="1"/>
          </p:cNvSpPr>
          <p:nvPr>
            <p:ph type="title"/>
          </p:nvPr>
        </p:nvSpPr>
        <p:spPr>
          <a:xfrm>
            <a:off x="1117370" y="361298"/>
            <a:ext cx="4623260" cy="669074"/>
          </a:xfrm>
        </p:spPr>
        <p:txBody>
          <a:bodyPr>
            <a:normAutofit/>
          </a:bodyPr>
          <a:lstStyle/>
          <a:p>
            <a:r>
              <a:rPr lang="es-ES" sz="2800" b="1" dirty="0">
                <a:solidFill>
                  <a:schemeClr val="tx2"/>
                </a:solidFill>
              </a:rPr>
              <a:t>Próxima clase</a:t>
            </a:r>
            <a:endParaRPr lang="en-US" sz="2800" b="1" dirty="0">
              <a:solidFill>
                <a:schemeClr val="tx2"/>
              </a:solidFill>
            </a:endParaRPr>
          </a:p>
        </p:txBody>
      </p:sp>
      <p:sp>
        <p:nvSpPr>
          <p:cNvPr id="8" name="CuadroTexto 7">
            <a:extLst>
              <a:ext uri="{FF2B5EF4-FFF2-40B4-BE49-F238E27FC236}">
                <a16:creationId xmlns:a16="http://schemas.microsoft.com/office/drawing/2014/main" id="{86B85DCC-1D2F-4226-9051-C07057ACED78}"/>
              </a:ext>
            </a:extLst>
          </p:cNvPr>
          <p:cNvSpPr txBox="1"/>
          <p:nvPr/>
        </p:nvSpPr>
        <p:spPr>
          <a:xfrm>
            <a:off x="639997" y="1306414"/>
            <a:ext cx="5578005" cy="46487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sz="1800" spc="-5" dirty="0">
                <a:effectLst/>
                <a:latin typeface="Calibri" panose="020F0502020204030204" pitchFamily="34" charset="0"/>
                <a:ea typeface="Times New Roman" panose="02020603050405020304" pitchFamily="18" charset="0"/>
              </a:rPr>
              <a:t>Eficiencia de los cebadores</a:t>
            </a:r>
            <a:endParaRPr lang="es-ES" sz="1600" dirty="0"/>
          </a:p>
        </p:txBody>
      </p:sp>
      <p:pic>
        <p:nvPicPr>
          <p:cNvPr id="2" name="Imagen 1" descr="Diagrama&#10;&#10;Descripción generada automáticamente con confianza media">
            <a:extLst>
              <a:ext uri="{FF2B5EF4-FFF2-40B4-BE49-F238E27FC236}">
                <a16:creationId xmlns:a16="http://schemas.microsoft.com/office/drawing/2014/main" id="{DFC197FC-8DCF-47B7-7D59-3D82482FFA57}"/>
              </a:ext>
            </a:extLst>
          </p:cNvPr>
          <p:cNvPicPr>
            <a:picLocks noChangeAspect="1"/>
          </p:cNvPicPr>
          <p:nvPr/>
        </p:nvPicPr>
        <p:blipFill>
          <a:blip r:embed="rId3"/>
          <a:stretch>
            <a:fillRect/>
          </a:stretch>
        </p:blipFill>
        <p:spPr>
          <a:xfrm>
            <a:off x="1949420" y="2187079"/>
            <a:ext cx="2620427" cy="1406083"/>
          </a:xfrm>
          <a:prstGeom prst="rect">
            <a:avLst/>
          </a:prstGeom>
        </p:spPr>
      </p:pic>
    </p:spTree>
    <p:extLst>
      <p:ext uri="{BB962C8B-B14F-4D97-AF65-F5344CB8AC3E}">
        <p14:creationId xmlns:p14="http://schemas.microsoft.com/office/powerpoint/2010/main" val="3534974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Diagrama&#10;&#10;Descripción generada automáticamente">
            <a:extLst>
              <a:ext uri="{FF2B5EF4-FFF2-40B4-BE49-F238E27FC236}">
                <a16:creationId xmlns:a16="http://schemas.microsoft.com/office/drawing/2014/main" id="{F84AAB78-96D2-E8AB-7032-2141D7C8D52B}"/>
              </a:ext>
            </a:extLst>
          </p:cNvPr>
          <p:cNvPicPr>
            <a:picLocks noChangeAspect="1"/>
          </p:cNvPicPr>
          <p:nvPr/>
        </p:nvPicPr>
        <p:blipFill rotWithShape="1">
          <a:blip r:embed="rId3"/>
          <a:srcRect r="33274" b="34760"/>
          <a:stretch/>
        </p:blipFill>
        <p:spPr>
          <a:xfrm>
            <a:off x="432297" y="633439"/>
            <a:ext cx="3668065" cy="2465896"/>
          </a:xfrm>
          <a:prstGeom prst="rect">
            <a:avLst/>
          </a:prstGeom>
        </p:spPr>
      </p:pic>
      <p:sp>
        <p:nvSpPr>
          <p:cNvPr id="7" name="Título 1">
            <a:extLst>
              <a:ext uri="{FF2B5EF4-FFF2-40B4-BE49-F238E27FC236}">
                <a16:creationId xmlns:a16="http://schemas.microsoft.com/office/drawing/2014/main" id="{E826E35C-36D6-8F8F-6EAF-4E6E15248D4F}"/>
              </a:ext>
            </a:extLst>
          </p:cNvPr>
          <p:cNvSpPr txBox="1">
            <a:spLocks/>
          </p:cNvSpPr>
          <p:nvPr/>
        </p:nvSpPr>
        <p:spPr>
          <a:xfrm>
            <a:off x="1117370" y="142433"/>
            <a:ext cx="4623260" cy="669074"/>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mj-lt"/>
                <a:ea typeface="+mj-ea"/>
                <a:cs typeface="+mj-cs"/>
              </a:defRPr>
            </a:lvl1pPr>
          </a:lstStyle>
          <a:p>
            <a:r>
              <a:rPr lang="es-ES" sz="2800" b="1" dirty="0">
                <a:solidFill>
                  <a:schemeClr val="tx2"/>
                </a:solidFill>
              </a:rPr>
              <a:t>Paso a paso</a:t>
            </a:r>
            <a:endParaRPr lang="en-US" sz="2800" b="1" dirty="0">
              <a:solidFill>
                <a:schemeClr val="tx2"/>
              </a:solidFill>
            </a:endParaRPr>
          </a:p>
        </p:txBody>
      </p:sp>
      <p:pic>
        <p:nvPicPr>
          <p:cNvPr id="9" name="Imagen 8" descr="Diagrama&#10;&#10;Descripción generada automáticamente">
            <a:extLst>
              <a:ext uri="{FF2B5EF4-FFF2-40B4-BE49-F238E27FC236}">
                <a16:creationId xmlns:a16="http://schemas.microsoft.com/office/drawing/2014/main" id="{EA2C43ED-5D77-7673-6517-4214B246E637}"/>
              </a:ext>
            </a:extLst>
          </p:cNvPr>
          <p:cNvPicPr>
            <a:picLocks noChangeAspect="1"/>
          </p:cNvPicPr>
          <p:nvPr/>
        </p:nvPicPr>
        <p:blipFill rotWithShape="1">
          <a:blip r:embed="rId3"/>
          <a:srcRect l="64842" t="13424" b="52181"/>
          <a:stretch/>
        </p:blipFill>
        <p:spPr>
          <a:xfrm>
            <a:off x="4024334" y="981777"/>
            <a:ext cx="2285026" cy="1537034"/>
          </a:xfrm>
          <a:prstGeom prst="rect">
            <a:avLst/>
          </a:prstGeom>
        </p:spPr>
      </p:pic>
      <p:pic>
        <p:nvPicPr>
          <p:cNvPr id="11" name="Imagen 10" descr="Diagrama&#10;&#10;Descripción generada automáticamente">
            <a:extLst>
              <a:ext uri="{FF2B5EF4-FFF2-40B4-BE49-F238E27FC236}">
                <a16:creationId xmlns:a16="http://schemas.microsoft.com/office/drawing/2014/main" id="{F73ED417-2E5C-50F2-B553-D7DEB0785E9C}"/>
              </a:ext>
            </a:extLst>
          </p:cNvPr>
          <p:cNvPicPr>
            <a:picLocks noChangeAspect="1"/>
          </p:cNvPicPr>
          <p:nvPr/>
        </p:nvPicPr>
        <p:blipFill rotWithShape="1">
          <a:blip r:embed="rId3"/>
          <a:srcRect l="50000" t="50000" b="1"/>
          <a:stretch/>
        </p:blipFill>
        <p:spPr>
          <a:xfrm>
            <a:off x="3101741" y="2477972"/>
            <a:ext cx="3207619" cy="2205485"/>
          </a:xfrm>
          <a:prstGeom prst="rect">
            <a:avLst/>
          </a:prstGeom>
        </p:spPr>
      </p:pic>
      <p:pic>
        <p:nvPicPr>
          <p:cNvPr id="13" name="Imagen 12" descr="Diagrama&#10;&#10;Descripción generada automáticamente">
            <a:extLst>
              <a:ext uri="{FF2B5EF4-FFF2-40B4-BE49-F238E27FC236}">
                <a16:creationId xmlns:a16="http://schemas.microsoft.com/office/drawing/2014/main" id="{D9786283-F14B-66CA-0844-7549E6775024}"/>
              </a:ext>
            </a:extLst>
          </p:cNvPr>
          <p:cNvPicPr>
            <a:picLocks noChangeAspect="1"/>
          </p:cNvPicPr>
          <p:nvPr/>
        </p:nvPicPr>
        <p:blipFill rotWithShape="1">
          <a:blip r:embed="rId3"/>
          <a:srcRect l="9349" t="65880" r="51571"/>
          <a:stretch/>
        </p:blipFill>
        <p:spPr>
          <a:xfrm>
            <a:off x="432297" y="3150799"/>
            <a:ext cx="2553100" cy="1532658"/>
          </a:xfrm>
          <a:prstGeom prst="rect">
            <a:avLst/>
          </a:prstGeom>
        </p:spPr>
      </p:pic>
    </p:spTree>
    <p:extLst>
      <p:ext uri="{BB962C8B-B14F-4D97-AF65-F5344CB8AC3E}">
        <p14:creationId xmlns:p14="http://schemas.microsoft.com/office/powerpoint/2010/main" val="188542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04E22D-E645-4431-BCDE-D4BC0EABF231}"/>
              </a:ext>
            </a:extLst>
          </p:cNvPr>
          <p:cNvSpPr txBox="1">
            <a:spLocks/>
          </p:cNvSpPr>
          <p:nvPr/>
        </p:nvSpPr>
        <p:spPr>
          <a:xfrm>
            <a:off x="266895" y="2000365"/>
            <a:ext cx="6324210" cy="669074"/>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mj-lt"/>
                <a:ea typeface="+mj-ea"/>
                <a:cs typeface="+mj-cs"/>
              </a:defRPr>
            </a:lvl1pPr>
          </a:lstStyle>
          <a:p>
            <a:pPr>
              <a:lnSpc>
                <a:spcPct val="150000"/>
              </a:lnSpc>
            </a:pPr>
            <a:r>
              <a:rPr lang="es-CL" sz="2800" b="1" dirty="0">
                <a:solidFill>
                  <a:schemeClr val="tx2"/>
                </a:solidFill>
              </a:rPr>
              <a:t>Síntesis de ADNc</a:t>
            </a:r>
          </a:p>
        </p:txBody>
      </p:sp>
    </p:spTree>
    <p:extLst>
      <p:ext uri="{BB962C8B-B14F-4D97-AF65-F5344CB8AC3E}">
        <p14:creationId xmlns:p14="http://schemas.microsoft.com/office/powerpoint/2010/main" val="862868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ítulo 1">
            <a:extLst>
              <a:ext uri="{FF2B5EF4-FFF2-40B4-BE49-F238E27FC236}">
                <a16:creationId xmlns:a16="http://schemas.microsoft.com/office/drawing/2014/main" id="{0B96E02B-DEF9-4DDC-98E2-C0498FA03C6E}"/>
              </a:ext>
            </a:extLst>
          </p:cNvPr>
          <p:cNvSpPr>
            <a:spLocks noGrp="1"/>
          </p:cNvSpPr>
          <p:nvPr>
            <p:ph type="title"/>
          </p:nvPr>
        </p:nvSpPr>
        <p:spPr>
          <a:xfrm>
            <a:off x="415557" y="260317"/>
            <a:ext cx="6324210" cy="669074"/>
          </a:xfrm>
        </p:spPr>
        <p:txBody>
          <a:bodyPr>
            <a:normAutofit/>
          </a:bodyPr>
          <a:lstStyle/>
          <a:p>
            <a:pPr>
              <a:lnSpc>
                <a:spcPct val="150000"/>
              </a:lnSpc>
            </a:pPr>
            <a:r>
              <a:rPr lang="es-ES" sz="2800" b="1" dirty="0">
                <a:solidFill>
                  <a:schemeClr val="tx2"/>
                </a:solidFill>
              </a:rPr>
              <a:t>¿Qué es la transcripción inversa?</a:t>
            </a:r>
          </a:p>
        </p:txBody>
      </p:sp>
      <p:sp>
        <p:nvSpPr>
          <p:cNvPr id="25" name="CuadroTexto 24">
            <a:extLst>
              <a:ext uri="{FF2B5EF4-FFF2-40B4-BE49-F238E27FC236}">
                <a16:creationId xmlns:a16="http://schemas.microsoft.com/office/drawing/2014/main" id="{CB002AE3-93ED-4A49-A214-0AECAC02E76F}"/>
              </a:ext>
            </a:extLst>
          </p:cNvPr>
          <p:cNvSpPr txBox="1"/>
          <p:nvPr/>
        </p:nvSpPr>
        <p:spPr>
          <a:xfrm>
            <a:off x="1079946" y="3619185"/>
            <a:ext cx="4881702" cy="646331"/>
          </a:xfrm>
          <a:prstGeom prst="rect">
            <a:avLst/>
          </a:prstGeom>
          <a:noFill/>
        </p:spPr>
        <p:txBody>
          <a:bodyPr wrap="square" rtlCol="0">
            <a:spAutoFit/>
          </a:bodyPr>
          <a:lstStyle/>
          <a:p>
            <a:pPr algn="ctr"/>
            <a:r>
              <a:rPr lang="es-ES" dirty="0"/>
              <a:t>ARN es muy inestable para usarlo como plantilla para RT-</a:t>
            </a:r>
            <a:r>
              <a:rPr lang="es-ES" dirty="0" err="1"/>
              <a:t>qPCR</a:t>
            </a:r>
            <a:r>
              <a:rPr lang="es-ES" dirty="0"/>
              <a:t> </a:t>
            </a:r>
          </a:p>
        </p:txBody>
      </p:sp>
      <p:pic>
        <p:nvPicPr>
          <p:cNvPr id="27" name="Imagen 26" descr="Diagrama&#10;&#10;Descripción generada automáticamente">
            <a:extLst>
              <a:ext uri="{FF2B5EF4-FFF2-40B4-BE49-F238E27FC236}">
                <a16:creationId xmlns:a16="http://schemas.microsoft.com/office/drawing/2014/main" id="{ECFE1D70-53EB-4EDF-A2C9-9195247F25CA}"/>
              </a:ext>
            </a:extLst>
          </p:cNvPr>
          <p:cNvPicPr>
            <a:picLocks noChangeAspect="1"/>
          </p:cNvPicPr>
          <p:nvPr/>
        </p:nvPicPr>
        <p:blipFill>
          <a:blip r:embed="rId3"/>
          <a:stretch>
            <a:fillRect/>
          </a:stretch>
        </p:blipFill>
        <p:spPr>
          <a:xfrm>
            <a:off x="787822" y="1384744"/>
            <a:ext cx="5351540" cy="1909029"/>
          </a:xfrm>
          <a:prstGeom prst="rect">
            <a:avLst/>
          </a:prstGeom>
        </p:spPr>
      </p:pic>
    </p:spTree>
    <p:extLst>
      <p:ext uri="{BB962C8B-B14F-4D97-AF65-F5344CB8AC3E}">
        <p14:creationId xmlns:p14="http://schemas.microsoft.com/office/powerpoint/2010/main" val="2822325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ítulo 1">
            <a:extLst>
              <a:ext uri="{FF2B5EF4-FFF2-40B4-BE49-F238E27FC236}">
                <a16:creationId xmlns:a16="http://schemas.microsoft.com/office/drawing/2014/main" id="{0B96E02B-DEF9-4DDC-98E2-C0498FA03C6E}"/>
              </a:ext>
            </a:extLst>
          </p:cNvPr>
          <p:cNvSpPr>
            <a:spLocks noGrp="1"/>
          </p:cNvSpPr>
          <p:nvPr>
            <p:ph type="title"/>
          </p:nvPr>
        </p:nvSpPr>
        <p:spPr>
          <a:xfrm>
            <a:off x="186605" y="0"/>
            <a:ext cx="6324210" cy="677547"/>
          </a:xfrm>
        </p:spPr>
        <p:txBody>
          <a:bodyPr>
            <a:normAutofit/>
          </a:bodyPr>
          <a:lstStyle/>
          <a:p>
            <a:pPr>
              <a:lnSpc>
                <a:spcPct val="150000"/>
              </a:lnSpc>
            </a:pPr>
            <a:r>
              <a:rPr lang="es-ES" sz="2800" b="1" dirty="0">
                <a:solidFill>
                  <a:schemeClr val="tx2"/>
                </a:solidFill>
              </a:rPr>
              <a:t>De ARN a ADNc</a:t>
            </a:r>
          </a:p>
        </p:txBody>
      </p:sp>
      <p:sp>
        <p:nvSpPr>
          <p:cNvPr id="33" name="CuadroTexto 32">
            <a:extLst>
              <a:ext uri="{FF2B5EF4-FFF2-40B4-BE49-F238E27FC236}">
                <a16:creationId xmlns:a16="http://schemas.microsoft.com/office/drawing/2014/main" id="{C41BBDBC-590C-4754-8622-571C7DC54828}"/>
              </a:ext>
            </a:extLst>
          </p:cNvPr>
          <p:cNvSpPr txBox="1"/>
          <p:nvPr/>
        </p:nvSpPr>
        <p:spPr>
          <a:xfrm>
            <a:off x="3953338" y="3226817"/>
            <a:ext cx="2348166" cy="1477328"/>
          </a:xfrm>
          <a:prstGeom prst="rect">
            <a:avLst/>
          </a:prstGeom>
          <a:noFill/>
        </p:spPr>
        <p:txBody>
          <a:bodyPr wrap="square" rtlCol="0">
            <a:spAutoFit/>
          </a:bodyPr>
          <a:lstStyle/>
          <a:p>
            <a:pPr algn="ctr"/>
            <a:r>
              <a:rPr lang="es-ES" dirty="0">
                <a:solidFill>
                  <a:srgbClr val="C00000"/>
                </a:solidFill>
              </a:rPr>
              <a:t>Tiene una columna vertebral de azúcar desoxirribosa</a:t>
            </a:r>
          </a:p>
          <a:p>
            <a:pPr algn="ctr"/>
            <a:r>
              <a:rPr lang="es-ES" dirty="0"/>
              <a:t>Guardar ADNc a -20ºC</a:t>
            </a:r>
          </a:p>
          <a:p>
            <a:pPr algn="ctr"/>
            <a:endParaRPr lang="es-ES" dirty="0">
              <a:solidFill>
                <a:srgbClr val="C00000"/>
              </a:solidFill>
            </a:endParaRPr>
          </a:p>
        </p:txBody>
      </p:sp>
      <p:sp>
        <p:nvSpPr>
          <p:cNvPr id="11" name="CuadroTexto 10">
            <a:extLst>
              <a:ext uri="{FF2B5EF4-FFF2-40B4-BE49-F238E27FC236}">
                <a16:creationId xmlns:a16="http://schemas.microsoft.com/office/drawing/2014/main" id="{8960C26B-033B-4466-AD5D-381113C71CEB}"/>
              </a:ext>
            </a:extLst>
          </p:cNvPr>
          <p:cNvSpPr txBox="1"/>
          <p:nvPr/>
        </p:nvSpPr>
        <p:spPr>
          <a:xfrm>
            <a:off x="556496" y="3226817"/>
            <a:ext cx="2587869" cy="1477328"/>
          </a:xfrm>
          <a:prstGeom prst="rect">
            <a:avLst/>
          </a:prstGeom>
          <a:noFill/>
        </p:spPr>
        <p:txBody>
          <a:bodyPr wrap="square" rtlCol="0">
            <a:spAutoFit/>
          </a:bodyPr>
          <a:lstStyle/>
          <a:p>
            <a:pPr algn="ctr"/>
            <a:r>
              <a:rPr lang="es-ES" dirty="0">
                <a:solidFill>
                  <a:srgbClr val="0070C0"/>
                </a:solidFill>
              </a:rPr>
              <a:t>El grupo hidroxilo en el azúcar ribosa es altamente reactivo</a:t>
            </a:r>
          </a:p>
          <a:p>
            <a:pPr algn="ctr"/>
            <a:r>
              <a:rPr lang="es-ES" dirty="0"/>
              <a:t>Guardar ARN a -80º C</a:t>
            </a:r>
          </a:p>
          <a:p>
            <a:pPr algn="ctr"/>
            <a:endParaRPr lang="es-ES" dirty="0">
              <a:solidFill>
                <a:srgbClr val="0070C0"/>
              </a:solidFill>
            </a:endParaRPr>
          </a:p>
        </p:txBody>
      </p:sp>
      <p:pic>
        <p:nvPicPr>
          <p:cNvPr id="3" name="Imagen 2" descr="Diagrama&#10;&#10;Descripción generada automáticamente">
            <a:extLst>
              <a:ext uri="{FF2B5EF4-FFF2-40B4-BE49-F238E27FC236}">
                <a16:creationId xmlns:a16="http://schemas.microsoft.com/office/drawing/2014/main" id="{38A7B541-3E82-D099-A7D4-EEEC7360F6B8}"/>
              </a:ext>
            </a:extLst>
          </p:cNvPr>
          <p:cNvPicPr>
            <a:picLocks noChangeAspect="1"/>
          </p:cNvPicPr>
          <p:nvPr/>
        </p:nvPicPr>
        <p:blipFill>
          <a:blip r:embed="rId2"/>
          <a:stretch>
            <a:fillRect/>
          </a:stretch>
        </p:blipFill>
        <p:spPr>
          <a:xfrm>
            <a:off x="471733" y="757085"/>
            <a:ext cx="3009028" cy="2469732"/>
          </a:xfrm>
          <a:prstGeom prst="rect">
            <a:avLst/>
          </a:prstGeom>
        </p:spPr>
      </p:pic>
      <p:pic>
        <p:nvPicPr>
          <p:cNvPr id="5" name="Imagen 4" descr="Imagen que contiene Diagrama&#10;&#10;Descripción generada automáticamente">
            <a:extLst>
              <a:ext uri="{FF2B5EF4-FFF2-40B4-BE49-F238E27FC236}">
                <a16:creationId xmlns:a16="http://schemas.microsoft.com/office/drawing/2014/main" id="{0DA78795-CBAE-7F52-1589-B7221286CEC9}"/>
              </a:ext>
            </a:extLst>
          </p:cNvPr>
          <p:cNvPicPr>
            <a:picLocks noChangeAspect="1"/>
          </p:cNvPicPr>
          <p:nvPr/>
        </p:nvPicPr>
        <p:blipFill>
          <a:blip r:embed="rId3"/>
          <a:stretch>
            <a:fillRect/>
          </a:stretch>
        </p:blipFill>
        <p:spPr>
          <a:xfrm>
            <a:off x="3800263" y="621178"/>
            <a:ext cx="2797179" cy="2203838"/>
          </a:xfrm>
          <a:prstGeom prst="rect">
            <a:avLst/>
          </a:prstGeom>
        </p:spPr>
      </p:pic>
    </p:spTree>
    <p:extLst>
      <p:ext uri="{BB962C8B-B14F-4D97-AF65-F5344CB8AC3E}">
        <p14:creationId xmlns:p14="http://schemas.microsoft.com/office/powerpoint/2010/main" val="2255310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ítulo 1">
            <a:extLst>
              <a:ext uri="{FF2B5EF4-FFF2-40B4-BE49-F238E27FC236}">
                <a16:creationId xmlns:a16="http://schemas.microsoft.com/office/drawing/2014/main" id="{0B96E02B-DEF9-4DDC-98E2-C0498FA03C6E}"/>
              </a:ext>
            </a:extLst>
          </p:cNvPr>
          <p:cNvSpPr>
            <a:spLocks noGrp="1"/>
          </p:cNvSpPr>
          <p:nvPr>
            <p:ph type="title"/>
          </p:nvPr>
        </p:nvSpPr>
        <p:spPr>
          <a:xfrm>
            <a:off x="413791" y="64953"/>
            <a:ext cx="6324210" cy="669074"/>
          </a:xfrm>
        </p:spPr>
        <p:txBody>
          <a:bodyPr>
            <a:normAutofit/>
          </a:bodyPr>
          <a:lstStyle/>
          <a:p>
            <a:pPr>
              <a:lnSpc>
                <a:spcPct val="150000"/>
              </a:lnSpc>
            </a:pPr>
            <a:r>
              <a:rPr lang="es-ES" sz="2400" b="1" dirty="0">
                <a:solidFill>
                  <a:schemeClr val="tx2"/>
                </a:solidFill>
              </a:rPr>
              <a:t>¿Cuánto ARN necesito para preparar ADNc?</a:t>
            </a:r>
          </a:p>
        </p:txBody>
      </p:sp>
      <p:sp>
        <p:nvSpPr>
          <p:cNvPr id="22" name="CuadroTexto 21">
            <a:extLst>
              <a:ext uri="{FF2B5EF4-FFF2-40B4-BE49-F238E27FC236}">
                <a16:creationId xmlns:a16="http://schemas.microsoft.com/office/drawing/2014/main" id="{645B1AA9-B3FD-48D4-840D-9F1D4B8E06E5}"/>
              </a:ext>
            </a:extLst>
          </p:cNvPr>
          <p:cNvSpPr txBox="1"/>
          <p:nvPr/>
        </p:nvSpPr>
        <p:spPr>
          <a:xfrm>
            <a:off x="1187729" y="3893622"/>
            <a:ext cx="4872585" cy="338554"/>
          </a:xfrm>
          <a:prstGeom prst="rect">
            <a:avLst/>
          </a:prstGeom>
          <a:noFill/>
          <a:ln w="34925">
            <a:solidFill>
              <a:schemeClr val="accent6"/>
            </a:solidFill>
            <a:prstDash val="dash"/>
          </a:ln>
        </p:spPr>
        <p:txBody>
          <a:bodyPr wrap="square" rtlCol="0">
            <a:spAutoFit/>
          </a:bodyPr>
          <a:lstStyle/>
          <a:p>
            <a:pPr algn="ctr"/>
            <a:r>
              <a:rPr lang="es-ES" sz="1600" dirty="0"/>
              <a:t>Transcribir la misma cantidad de ARN en cada muestra</a:t>
            </a:r>
            <a:endParaRPr lang="en-US" sz="1600" dirty="0"/>
          </a:p>
        </p:txBody>
      </p:sp>
      <p:graphicFrame>
        <p:nvGraphicFramePr>
          <p:cNvPr id="23" name="Tabla 22">
            <a:extLst>
              <a:ext uri="{FF2B5EF4-FFF2-40B4-BE49-F238E27FC236}">
                <a16:creationId xmlns:a16="http://schemas.microsoft.com/office/drawing/2014/main" id="{ABD6FB5A-B7F3-495B-A558-51164C5ACC81}"/>
              </a:ext>
            </a:extLst>
          </p:cNvPr>
          <p:cNvGraphicFramePr>
            <a:graphicFrameLocks noGrp="1"/>
          </p:cNvGraphicFramePr>
          <p:nvPr>
            <p:extLst>
              <p:ext uri="{D42A27DB-BD31-4B8C-83A1-F6EECF244321}">
                <p14:modId xmlns:p14="http://schemas.microsoft.com/office/powerpoint/2010/main" val="1284055380"/>
              </p:ext>
            </p:extLst>
          </p:nvPr>
        </p:nvGraphicFramePr>
        <p:xfrm>
          <a:off x="715974" y="1059066"/>
          <a:ext cx="5719841" cy="1661160"/>
        </p:xfrm>
        <a:graphic>
          <a:graphicData uri="http://schemas.openxmlformats.org/drawingml/2006/table">
            <a:tbl>
              <a:tblPr firstRow="1" bandRow="1">
                <a:tableStyleId>{5C22544A-7EE6-4342-B048-85BDC9FD1C3A}</a:tableStyleId>
              </a:tblPr>
              <a:tblGrid>
                <a:gridCol w="1099715">
                  <a:extLst>
                    <a:ext uri="{9D8B030D-6E8A-4147-A177-3AD203B41FA5}">
                      <a16:colId xmlns:a16="http://schemas.microsoft.com/office/drawing/2014/main" val="1642978441"/>
                    </a:ext>
                  </a:extLst>
                </a:gridCol>
                <a:gridCol w="1410101">
                  <a:extLst>
                    <a:ext uri="{9D8B030D-6E8A-4147-A177-3AD203B41FA5}">
                      <a16:colId xmlns:a16="http://schemas.microsoft.com/office/drawing/2014/main" val="118073283"/>
                    </a:ext>
                  </a:extLst>
                </a:gridCol>
                <a:gridCol w="1557276">
                  <a:extLst>
                    <a:ext uri="{9D8B030D-6E8A-4147-A177-3AD203B41FA5}">
                      <a16:colId xmlns:a16="http://schemas.microsoft.com/office/drawing/2014/main" val="3343428804"/>
                    </a:ext>
                  </a:extLst>
                </a:gridCol>
                <a:gridCol w="1652749">
                  <a:extLst>
                    <a:ext uri="{9D8B030D-6E8A-4147-A177-3AD203B41FA5}">
                      <a16:colId xmlns:a16="http://schemas.microsoft.com/office/drawing/2014/main" val="794971752"/>
                    </a:ext>
                  </a:extLst>
                </a:gridCol>
              </a:tblGrid>
              <a:tr h="370840">
                <a:tc>
                  <a:txBody>
                    <a:bodyPr/>
                    <a:lstStyle/>
                    <a:p>
                      <a:pPr algn="ctr"/>
                      <a:r>
                        <a:rPr lang="es-ES" sz="1500" dirty="0"/>
                        <a:t>Muestra ID</a:t>
                      </a:r>
                    </a:p>
                  </a:txBody>
                  <a:tcPr/>
                </a:tc>
                <a:tc>
                  <a:txBody>
                    <a:bodyPr/>
                    <a:lstStyle/>
                    <a:p>
                      <a:pPr algn="ctr"/>
                      <a:r>
                        <a:rPr lang="es-ES" sz="1500" dirty="0"/>
                        <a:t>Concentración</a:t>
                      </a:r>
                    </a:p>
                    <a:p>
                      <a:pPr algn="ctr"/>
                      <a:r>
                        <a:rPr lang="es-ES" sz="1500" dirty="0"/>
                        <a:t>ng/µl</a:t>
                      </a:r>
                    </a:p>
                  </a:txBody>
                  <a:tcPr/>
                </a:tc>
                <a:tc>
                  <a:txBody>
                    <a:bodyPr/>
                    <a:lstStyle/>
                    <a:p>
                      <a:pPr algn="ctr"/>
                      <a:r>
                        <a:rPr lang="es-ES" sz="1500" dirty="0"/>
                        <a:t>Volumen de ARN ( 1ug)</a:t>
                      </a:r>
                    </a:p>
                  </a:txBody>
                  <a:tcPr/>
                </a:tc>
                <a:tc>
                  <a:txBody>
                    <a:bodyPr/>
                    <a:lstStyle/>
                    <a:p>
                      <a:pPr algn="ctr"/>
                      <a:r>
                        <a:rPr lang="es-ES" sz="1500" dirty="0"/>
                        <a:t>Volumen total de 15 µl de H</a:t>
                      </a:r>
                      <a:r>
                        <a:rPr lang="es-ES" sz="1500" baseline="-25000" dirty="0"/>
                        <a:t>2</a:t>
                      </a:r>
                      <a:r>
                        <a:rPr lang="es-ES" sz="1500" dirty="0"/>
                        <a:t>0 </a:t>
                      </a:r>
                    </a:p>
                  </a:txBody>
                  <a:tcPr/>
                </a:tc>
                <a:extLst>
                  <a:ext uri="{0D108BD9-81ED-4DB2-BD59-A6C34878D82A}">
                    <a16:rowId xmlns:a16="http://schemas.microsoft.com/office/drawing/2014/main" val="152616614"/>
                  </a:ext>
                </a:extLst>
              </a:tr>
              <a:tr h="370840">
                <a:tc>
                  <a:txBody>
                    <a:bodyPr/>
                    <a:lstStyle/>
                    <a:p>
                      <a:pPr algn="ctr"/>
                      <a:r>
                        <a:rPr lang="es-ES" sz="1500" dirty="0"/>
                        <a:t> 1</a:t>
                      </a:r>
                    </a:p>
                  </a:txBody>
                  <a:tcPr/>
                </a:tc>
                <a:tc>
                  <a:txBody>
                    <a:bodyPr/>
                    <a:lstStyle/>
                    <a:p>
                      <a:pPr algn="ctr"/>
                      <a:r>
                        <a:rPr lang="es-ES" sz="1500" dirty="0"/>
                        <a:t>579,4</a:t>
                      </a:r>
                    </a:p>
                  </a:txBody>
                  <a:tcPr/>
                </a:tc>
                <a:tc>
                  <a:txBody>
                    <a:bodyPr/>
                    <a:lstStyle/>
                    <a:p>
                      <a:pPr algn="ctr"/>
                      <a:r>
                        <a:rPr lang="es-ES" sz="1500" dirty="0"/>
                        <a:t>1,73</a:t>
                      </a:r>
                    </a:p>
                  </a:txBody>
                  <a:tcPr/>
                </a:tc>
                <a:tc>
                  <a:txBody>
                    <a:bodyPr/>
                    <a:lstStyle/>
                    <a:p>
                      <a:pPr algn="ctr"/>
                      <a:r>
                        <a:rPr lang="es-ES" sz="1500" dirty="0"/>
                        <a:t>13,27</a:t>
                      </a:r>
                    </a:p>
                  </a:txBody>
                  <a:tcPr/>
                </a:tc>
                <a:extLst>
                  <a:ext uri="{0D108BD9-81ED-4DB2-BD59-A6C34878D82A}">
                    <a16:rowId xmlns:a16="http://schemas.microsoft.com/office/drawing/2014/main" val="2146792930"/>
                  </a:ext>
                </a:extLst>
              </a:tr>
              <a:tr h="370840">
                <a:tc>
                  <a:txBody>
                    <a:bodyPr/>
                    <a:lstStyle/>
                    <a:p>
                      <a:pPr algn="ctr"/>
                      <a:r>
                        <a:rPr lang="es-ES" sz="1500" dirty="0"/>
                        <a:t>2</a:t>
                      </a:r>
                    </a:p>
                  </a:txBody>
                  <a:tcPr/>
                </a:tc>
                <a:tc>
                  <a:txBody>
                    <a:bodyPr/>
                    <a:lstStyle/>
                    <a:p>
                      <a:pPr algn="ctr"/>
                      <a:r>
                        <a:rPr lang="es-ES" sz="1500" dirty="0"/>
                        <a:t>689,1</a:t>
                      </a:r>
                    </a:p>
                  </a:txBody>
                  <a:tcPr/>
                </a:tc>
                <a:tc>
                  <a:txBody>
                    <a:bodyPr/>
                    <a:lstStyle/>
                    <a:p>
                      <a:pPr algn="ctr"/>
                      <a:r>
                        <a:rPr lang="es-ES" sz="1500" dirty="0"/>
                        <a:t>1,45</a:t>
                      </a:r>
                    </a:p>
                  </a:txBody>
                  <a:tcPr/>
                </a:tc>
                <a:tc>
                  <a:txBody>
                    <a:bodyPr/>
                    <a:lstStyle/>
                    <a:p>
                      <a:pPr algn="ctr"/>
                      <a:r>
                        <a:rPr lang="es-ES" sz="1500" dirty="0"/>
                        <a:t>13,55</a:t>
                      </a:r>
                    </a:p>
                  </a:txBody>
                  <a:tcPr/>
                </a:tc>
                <a:extLst>
                  <a:ext uri="{0D108BD9-81ED-4DB2-BD59-A6C34878D82A}">
                    <a16:rowId xmlns:a16="http://schemas.microsoft.com/office/drawing/2014/main" val="3988805466"/>
                  </a:ext>
                </a:extLst>
              </a:tr>
              <a:tr h="370840">
                <a:tc>
                  <a:txBody>
                    <a:bodyPr/>
                    <a:lstStyle/>
                    <a:p>
                      <a:pPr algn="ctr"/>
                      <a:r>
                        <a:rPr lang="es-ES" sz="1500" dirty="0"/>
                        <a:t>3</a:t>
                      </a:r>
                    </a:p>
                  </a:txBody>
                  <a:tcPr/>
                </a:tc>
                <a:tc>
                  <a:txBody>
                    <a:bodyPr/>
                    <a:lstStyle/>
                    <a:p>
                      <a:pPr algn="ctr"/>
                      <a:r>
                        <a:rPr lang="es-ES" sz="1500" dirty="0"/>
                        <a:t>880,6</a:t>
                      </a:r>
                    </a:p>
                  </a:txBody>
                  <a:tcPr/>
                </a:tc>
                <a:tc>
                  <a:txBody>
                    <a:bodyPr/>
                    <a:lstStyle/>
                    <a:p>
                      <a:pPr algn="ctr"/>
                      <a:r>
                        <a:rPr lang="es-ES" sz="1500" dirty="0"/>
                        <a:t>1,14</a:t>
                      </a:r>
                    </a:p>
                  </a:txBody>
                  <a:tcPr/>
                </a:tc>
                <a:tc>
                  <a:txBody>
                    <a:bodyPr/>
                    <a:lstStyle/>
                    <a:p>
                      <a:pPr algn="ctr"/>
                      <a:r>
                        <a:rPr lang="es-ES" sz="1500" dirty="0"/>
                        <a:t>13,86</a:t>
                      </a:r>
                    </a:p>
                  </a:txBody>
                  <a:tcPr/>
                </a:tc>
                <a:extLst>
                  <a:ext uri="{0D108BD9-81ED-4DB2-BD59-A6C34878D82A}">
                    <a16:rowId xmlns:a16="http://schemas.microsoft.com/office/drawing/2014/main" val="990705368"/>
                  </a:ext>
                </a:extLst>
              </a:tr>
            </a:tbl>
          </a:graphicData>
        </a:graphic>
      </p:graphicFrame>
      <p:sp>
        <p:nvSpPr>
          <p:cNvPr id="3" name="CuadroTexto 2">
            <a:extLst>
              <a:ext uri="{FF2B5EF4-FFF2-40B4-BE49-F238E27FC236}">
                <a16:creationId xmlns:a16="http://schemas.microsoft.com/office/drawing/2014/main" id="{F449112F-1B4A-4EFC-9392-B5716778C2D6}"/>
              </a:ext>
            </a:extLst>
          </p:cNvPr>
          <p:cNvSpPr txBox="1"/>
          <p:nvPr/>
        </p:nvSpPr>
        <p:spPr>
          <a:xfrm>
            <a:off x="1483332" y="3143511"/>
            <a:ext cx="1396093" cy="369332"/>
          </a:xfrm>
          <a:prstGeom prst="rect">
            <a:avLst/>
          </a:prstGeom>
          <a:noFill/>
        </p:spPr>
        <p:txBody>
          <a:bodyPr wrap="square" rtlCol="0">
            <a:spAutoFit/>
          </a:bodyPr>
          <a:lstStyle/>
          <a:p>
            <a:r>
              <a:rPr lang="es-ES" dirty="0"/>
              <a:t>579,4 ng/</a:t>
            </a:r>
            <a:r>
              <a:rPr lang="es-ES" sz="1800" dirty="0"/>
              <a:t>µ</a:t>
            </a:r>
            <a:r>
              <a:rPr lang="es-ES" dirty="0"/>
              <a:t>l</a:t>
            </a:r>
          </a:p>
        </p:txBody>
      </p:sp>
      <p:sp>
        <p:nvSpPr>
          <p:cNvPr id="5" name="Flecha: a la derecha 4">
            <a:extLst>
              <a:ext uri="{FF2B5EF4-FFF2-40B4-BE49-F238E27FC236}">
                <a16:creationId xmlns:a16="http://schemas.microsoft.com/office/drawing/2014/main" id="{8074CAB0-3C5D-43E2-B0DC-F143B8CEEE5B}"/>
              </a:ext>
            </a:extLst>
          </p:cNvPr>
          <p:cNvSpPr/>
          <p:nvPr/>
        </p:nvSpPr>
        <p:spPr>
          <a:xfrm>
            <a:off x="3194905" y="3134997"/>
            <a:ext cx="644978"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20EDA183-F92E-4316-B32A-5C91B998E6C8}"/>
                  </a:ext>
                </a:extLst>
              </p:cNvPr>
              <p:cNvSpPr txBox="1"/>
              <p:nvPr/>
            </p:nvSpPr>
            <p:spPr>
              <a:xfrm>
                <a:off x="4155364" y="3069188"/>
                <a:ext cx="1527662" cy="5497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ES" i="1" smtClean="0">
                              <a:solidFill>
                                <a:srgbClr val="836967"/>
                              </a:solidFill>
                              <a:latin typeface="Cambria Math" panose="02040503050406030204" pitchFamily="18" charset="0"/>
                            </a:rPr>
                          </m:ctrlPr>
                        </m:fPr>
                        <m:num>
                          <m:r>
                            <a:rPr lang="es-ES">
                              <a:latin typeface="Cambria Math" panose="02040503050406030204" pitchFamily="18" charset="0"/>
                            </a:rPr>
                            <m:t>1000</m:t>
                          </m:r>
                        </m:num>
                        <m:den>
                          <m:r>
                            <a:rPr lang="es-ES" i="0">
                              <a:latin typeface="Cambria Math" panose="02040503050406030204" pitchFamily="18" charset="0"/>
                            </a:rPr>
                            <m:t>579,4</m:t>
                          </m:r>
                        </m:den>
                      </m:f>
                      <m:r>
                        <a:rPr lang="es-ES" i="0">
                          <a:latin typeface="Cambria Math" panose="02040503050406030204" pitchFamily="18" charset="0"/>
                        </a:rPr>
                        <m:t>=1,73</m:t>
                      </m:r>
                      <m:r>
                        <m:rPr>
                          <m:nor/>
                        </m:rPr>
                        <a:rPr lang="es-ES" dirty="0"/>
                        <m:t>µ</m:t>
                      </m:r>
                      <m:r>
                        <m:rPr>
                          <m:nor/>
                        </m:rPr>
                        <a:rPr lang="es-ES" dirty="0"/>
                        <m:t>l</m:t>
                      </m:r>
                    </m:oMath>
                  </m:oMathPara>
                </a14:m>
                <a:endParaRPr lang="es-ES" dirty="0"/>
              </a:p>
            </p:txBody>
          </p:sp>
        </mc:Choice>
        <mc:Fallback xmlns="">
          <p:sp>
            <p:nvSpPr>
              <p:cNvPr id="10" name="CuadroTexto 9">
                <a:extLst>
                  <a:ext uri="{FF2B5EF4-FFF2-40B4-BE49-F238E27FC236}">
                    <a16:creationId xmlns:a16="http://schemas.microsoft.com/office/drawing/2014/main" id="{20EDA183-F92E-4316-B32A-5C91B998E6C8}"/>
                  </a:ext>
                </a:extLst>
              </p:cNvPr>
              <p:cNvSpPr txBox="1">
                <a:spLocks noRot="1" noChangeAspect="1" noMove="1" noResize="1" noEditPoints="1" noAdjustHandles="1" noChangeArrowheads="1" noChangeShapeType="1" noTextEdit="1"/>
              </p:cNvSpPr>
              <p:nvPr/>
            </p:nvSpPr>
            <p:spPr>
              <a:xfrm>
                <a:off x="4155364" y="3069188"/>
                <a:ext cx="1527662" cy="549702"/>
              </a:xfrm>
              <a:prstGeom prst="rect">
                <a:avLst/>
              </a:prstGeom>
              <a:blipFill>
                <a:blip r:embed="rId3"/>
                <a:stretch>
                  <a:fillRect/>
                </a:stretch>
              </a:blipFill>
            </p:spPr>
            <p:txBody>
              <a:bodyPr/>
              <a:lstStyle/>
              <a:p>
                <a:r>
                  <a:rPr lang="es-CL">
                    <a:noFill/>
                  </a:rPr>
                  <a:t> </a:t>
                </a:r>
              </a:p>
            </p:txBody>
          </p:sp>
        </mc:Fallback>
      </mc:AlternateContent>
    </p:spTree>
    <p:extLst>
      <p:ext uri="{BB962C8B-B14F-4D97-AF65-F5344CB8AC3E}">
        <p14:creationId xmlns:p14="http://schemas.microsoft.com/office/powerpoint/2010/main" val="1960078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ítulo 1">
            <a:extLst>
              <a:ext uri="{FF2B5EF4-FFF2-40B4-BE49-F238E27FC236}">
                <a16:creationId xmlns:a16="http://schemas.microsoft.com/office/drawing/2014/main" id="{0B96E02B-DEF9-4DDC-98E2-C0498FA03C6E}"/>
              </a:ext>
            </a:extLst>
          </p:cNvPr>
          <p:cNvSpPr>
            <a:spLocks noGrp="1"/>
          </p:cNvSpPr>
          <p:nvPr>
            <p:ph type="title"/>
          </p:nvPr>
        </p:nvSpPr>
        <p:spPr>
          <a:xfrm>
            <a:off x="411127" y="8279"/>
            <a:ext cx="6324210" cy="669074"/>
          </a:xfrm>
        </p:spPr>
        <p:txBody>
          <a:bodyPr>
            <a:normAutofit/>
          </a:bodyPr>
          <a:lstStyle/>
          <a:p>
            <a:pPr>
              <a:lnSpc>
                <a:spcPct val="150000"/>
              </a:lnSpc>
            </a:pPr>
            <a:r>
              <a:rPr lang="es-ES" sz="2800" b="1" dirty="0">
                <a:solidFill>
                  <a:schemeClr val="tx2"/>
                </a:solidFill>
              </a:rPr>
              <a:t>Síntesis de ADNc</a:t>
            </a:r>
          </a:p>
        </p:txBody>
      </p:sp>
      <p:pic>
        <p:nvPicPr>
          <p:cNvPr id="9" name="Imagen 8" descr="Imagen que contiene artículos, loción&#10;&#10;Descripción generada automáticamente">
            <a:extLst>
              <a:ext uri="{FF2B5EF4-FFF2-40B4-BE49-F238E27FC236}">
                <a16:creationId xmlns:a16="http://schemas.microsoft.com/office/drawing/2014/main" id="{40FDDA0F-366A-48CD-ACFD-E0CE53E187EE}"/>
              </a:ext>
            </a:extLst>
          </p:cNvPr>
          <p:cNvPicPr>
            <a:picLocks noChangeAspect="1"/>
          </p:cNvPicPr>
          <p:nvPr/>
        </p:nvPicPr>
        <p:blipFill>
          <a:blip r:embed="rId3"/>
          <a:stretch>
            <a:fillRect/>
          </a:stretch>
        </p:blipFill>
        <p:spPr>
          <a:xfrm>
            <a:off x="785750" y="1129279"/>
            <a:ext cx="2217420" cy="1493520"/>
          </a:xfrm>
          <a:prstGeom prst="rect">
            <a:avLst/>
          </a:prstGeom>
        </p:spPr>
      </p:pic>
      <p:sp>
        <p:nvSpPr>
          <p:cNvPr id="10" name="CuadroTexto 9">
            <a:extLst>
              <a:ext uri="{FF2B5EF4-FFF2-40B4-BE49-F238E27FC236}">
                <a16:creationId xmlns:a16="http://schemas.microsoft.com/office/drawing/2014/main" id="{822FB54F-FA92-4D3F-98A7-02EC373722B6}"/>
              </a:ext>
            </a:extLst>
          </p:cNvPr>
          <p:cNvSpPr txBox="1"/>
          <p:nvPr/>
        </p:nvSpPr>
        <p:spPr>
          <a:xfrm>
            <a:off x="655310" y="2685681"/>
            <a:ext cx="2465614" cy="461665"/>
          </a:xfrm>
          <a:prstGeom prst="rect">
            <a:avLst/>
          </a:prstGeom>
          <a:noFill/>
        </p:spPr>
        <p:txBody>
          <a:bodyPr wrap="square" rtlCol="0">
            <a:spAutoFit/>
          </a:bodyPr>
          <a:lstStyle/>
          <a:p>
            <a:pPr algn="ctr"/>
            <a:r>
              <a:rPr lang="en-US" sz="1200" dirty="0" err="1">
                <a:solidFill>
                  <a:srgbClr val="090909"/>
                </a:solidFill>
              </a:rPr>
              <a:t>SuperScript</a:t>
            </a:r>
            <a:r>
              <a:rPr lang="en-US" sz="1200" dirty="0">
                <a:solidFill>
                  <a:srgbClr val="090909"/>
                </a:solidFill>
              </a:rPr>
              <a:t> III Reverse Transcriptase de Invitrogen</a:t>
            </a:r>
            <a:endParaRPr lang="es-ES" sz="1200" dirty="0">
              <a:solidFill>
                <a:srgbClr val="090909"/>
              </a:solidFill>
            </a:endParaRPr>
          </a:p>
        </p:txBody>
      </p:sp>
      <p:sp>
        <p:nvSpPr>
          <p:cNvPr id="11" name="CuadroTexto 10">
            <a:extLst>
              <a:ext uri="{FF2B5EF4-FFF2-40B4-BE49-F238E27FC236}">
                <a16:creationId xmlns:a16="http://schemas.microsoft.com/office/drawing/2014/main" id="{5FBA16FD-8290-4227-B087-1BA9754E41C6}"/>
              </a:ext>
            </a:extLst>
          </p:cNvPr>
          <p:cNvSpPr txBox="1"/>
          <p:nvPr/>
        </p:nvSpPr>
        <p:spPr>
          <a:xfrm>
            <a:off x="489247" y="754992"/>
            <a:ext cx="1828627" cy="369332"/>
          </a:xfrm>
          <a:prstGeom prst="rect">
            <a:avLst/>
          </a:prstGeom>
          <a:noFill/>
        </p:spPr>
        <p:txBody>
          <a:bodyPr wrap="square" rtlCol="0">
            <a:spAutoFit/>
          </a:bodyPr>
          <a:lstStyle/>
          <a:p>
            <a:pPr marL="285750" indent="-285750">
              <a:buFont typeface="Wingdings" panose="05000000000000000000" pitchFamily="2" charset="2"/>
              <a:buChar char="Ø"/>
            </a:pPr>
            <a:r>
              <a:rPr lang="es-ES" dirty="0"/>
              <a:t>En dos pasos</a:t>
            </a:r>
          </a:p>
        </p:txBody>
      </p:sp>
      <p:sp>
        <p:nvSpPr>
          <p:cNvPr id="12" name="CuadroTexto 11">
            <a:extLst>
              <a:ext uri="{FF2B5EF4-FFF2-40B4-BE49-F238E27FC236}">
                <a16:creationId xmlns:a16="http://schemas.microsoft.com/office/drawing/2014/main" id="{02455749-5B77-49C2-AE8F-CF4EC48B6B35}"/>
              </a:ext>
            </a:extLst>
          </p:cNvPr>
          <p:cNvSpPr txBox="1"/>
          <p:nvPr/>
        </p:nvSpPr>
        <p:spPr>
          <a:xfrm>
            <a:off x="3505726" y="1039076"/>
            <a:ext cx="3150144" cy="3293209"/>
          </a:xfrm>
          <a:prstGeom prst="rect">
            <a:avLst/>
          </a:prstGeom>
          <a:noFill/>
        </p:spPr>
        <p:txBody>
          <a:bodyPr wrap="square" rtlCol="0">
            <a:spAutoFit/>
          </a:bodyPr>
          <a:lstStyle/>
          <a:p>
            <a:pPr marL="285750" indent="-285750">
              <a:buFont typeface="Arial" panose="020B0604020202020204" pitchFamily="34" charset="0"/>
              <a:buChar char="•"/>
            </a:pPr>
            <a:r>
              <a:rPr lang="es-ES" sz="1600" b="1" dirty="0"/>
              <a:t>Master </a:t>
            </a:r>
            <a:r>
              <a:rPr lang="es-ES" sz="1600" b="1" dirty="0" err="1"/>
              <a:t>Mix</a:t>
            </a:r>
            <a:r>
              <a:rPr lang="es-ES" sz="1600" b="1" dirty="0"/>
              <a:t> 1:</a:t>
            </a:r>
            <a:endParaRPr lang="es-ES" sz="1600" dirty="0"/>
          </a:p>
          <a:p>
            <a:r>
              <a:rPr lang="es-ES" sz="1600" dirty="0"/>
              <a:t>             </a:t>
            </a:r>
            <a:r>
              <a:rPr lang="es-ES" sz="1600" dirty="0" err="1"/>
              <a:t>oligo</a:t>
            </a:r>
            <a:r>
              <a:rPr lang="es-ES" sz="1600" dirty="0"/>
              <a:t>(</a:t>
            </a:r>
            <a:r>
              <a:rPr lang="es-ES" sz="1600" dirty="0" err="1"/>
              <a:t>dt</a:t>
            </a:r>
            <a:r>
              <a:rPr lang="es-ES" sz="1600" dirty="0"/>
              <a:t>) primer</a:t>
            </a:r>
          </a:p>
          <a:p>
            <a:r>
              <a:rPr lang="es-ES" sz="1600" dirty="0"/>
              <a:t>             </a:t>
            </a:r>
            <a:r>
              <a:rPr lang="es-ES" sz="1600" dirty="0" err="1"/>
              <a:t>dNTP</a:t>
            </a:r>
            <a:endParaRPr lang="es-ES" sz="1600" dirty="0"/>
          </a:p>
          <a:p>
            <a:endParaRPr lang="es-ES" sz="1600" dirty="0"/>
          </a:p>
          <a:p>
            <a:r>
              <a:rPr lang="es-ES" sz="1600" dirty="0"/>
              <a:t>Termociclador a 65ºC por 5 min</a:t>
            </a:r>
          </a:p>
          <a:p>
            <a:endParaRPr lang="es-ES" sz="1600" dirty="0"/>
          </a:p>
          <a:p>
            <a:pPr marL="285750" indent="-285750">
              <a:buFont typeface="Arial" panose="020B0604020202020204" pitchFamily="34" charset="0"/>
              <a:buChar char="•"/>
            </a:pPr>
            <a:r>
              <a:rPr lang="es-ES" sz="1600" b="1" dirty="0"/>
              <a:t>Master </a:t>
            </a:r>
            <a:r>
              <a:rPr lang="es-ES" sz="1600" b="1" dirty="0" err="1"/>
              <a:t>Mix</a:t>
            </a:r>
            <a:r>
              <a:rPr lang="es-ES" sz="1600" b="1" dirty="0"/>
              <a:t> 2</a:t>
            </a:r>
            <a:r>
              <a:rPr lang="es-ES" sz="1600" dirty="0"/>
              <a:t>:</a:t>
            </a:r>
          </a:p>
          <a:p>
            <a:r>
              <a:rPr lang="es-ES" sz="1600" dirty="0"/>
              <a:t>              Buffer</a:t>
            </a:r>
          </a:p>
          <a:p>
            <a:r>
              <a:rPr lang="es-ES" sz="1600" dirty="0"/>
              <a:t>              DTT</a:t>
            </a:r>
          </a:p>
          <a:p>
            <a:r>
              <a:rPr lang="es-ES" sz="1600" dirty="0"/>
              <a:t>              </a:t>
            </a:r>
            <a:r>
              <a:rPr lang="es-ES" sz="1600" dirty="0" err="1"/>
              <a:t>Superscript</a:t>
            </a:r>
            <a:r>
              <a:rPr lang="es-ES" sz="1600" dirty="0"/>
              <a:t> III</a:t>
            </a:r>
          </a:p>
          <a:p>
            <a:endParaRPr lang="es-ES" sz="1600" dirty="0"/>
          </a:p>
          <a:p>
            <a:r>
              <a:rPr lang="es-ES" sz="1600" dirty="0"/>
              <a:t>Termociclador a 50ºC por 1h, 70ºC por 15 min         </a:t>
            </a:r>
          </a:p>
        </p:txBody>
      </p:sp>
      <p:pic>
        <p:nvPicPr>
          <p:cNvPr id="5" name="Imagen 4" descr="Carta&#10;&#10;Descripción generada automáticamente">
            <a:extLst>
              <a:ext uri="{FF2B5EF4-FFF2-40B4-BE49-F238E27FC236}">
                <a16:creationId xmlns:a16="http://schemas.microsoft.com/office/drawing/2014/main" id="{125C3E11-E400-4A56-894C-A66E23B62583}"/>
              </a:ext>
            </a:extLst>
          </p:cNvPr>
          <p:cNvPicPr>
            <a:picLocks noChangeAspect="1"/>
          </p:cNvPicPr>
          <p:nvPr/>
        </p:nvPicPr>
        <p:blipFill>
          <a:blip r:embed="rId4"/>
          <a:stretch>
            <a:fillRect/>
          </a:stretch>
        </p:blipFill>
        <p:spPr>
          <a:xfrm>
            <a:off x="1270065" y="3209580"/>
            <a:ext cx="1047809" cy="534063"/>
          </a:xfrm>
          <a:prstGeom prst="rect">
            <a:avLst/>
          </a:prstGeom>
        </p:spPr>
      </p:pic>
      <p:sp>
        <p:nvSpPr>
          <p:cNvPr id="14" name="CuadroTexto 13">
            <a:extLst>
              <a:ext uri="{FF2B5EF4-FFF2-40B4-BE49-F238E27FC236}">
                <a16:creationId xmlns:a16="http://schemas.microsoft.com/office/drawing/2014/main" id="{9691339A-FDE2-4DB6-88CD-5119FFF4CB34}"/>
              </a:ext>
            </a:extLst>
          </p:cNvPr>
          <p:cNvSpPr txBox="1"/>
          <p:nvPr/>
        </p:nvSpPr>
        <p:spPr>
          <a:xfrm>
            <a:off x="1403560" y="4294422"/>
            <a:ext cx="863621" cy="276999"/>
          </a:xfrm>
          <a:prstGeom prst="rect">
            <a:avLst/>
          </a:prstGeom>
          <a:noFill/>
        </p:spPr>
        <p:txBody>
          <a:bodyPr wrap="square" rtlCol="0">
            <a:spAutoFit/>
          </a:bodyPr>
          <a:lstStyle/>
          <a:p>
            <a:pPr algn="ctr"/>
            <a:r>
              <a:rPr lang="en-US" sz="1200" dirty="0">
                <a:solidFill>
                  <a:srgbClr val="090909"/>
                </a:solidFill>
              </a:rPr>
              <a:t>Promega</a:t>
            </a:r>
            <a:endParaRPr lang="es-ES" sz="1200" dirty="0">
              <a:solidFill>
                <a:srgbClr val="090909"/>
              </a:solidFill>
            </a:endParaRPr>
          </a:p>
        </p:txBody>
      </p:sp>
      <p:pic>
        <p:nvPicPr>
          <p:cNvPr id="13" name="Imagen 12" descr="Imagen que contiene Texto&#10;&#10;Descripción generada automáticamente">
            <a:extLst>
              <a:ext uri="{FF2B5EF4-FFF2-40B4-BE49-F238E27FC236}">
                <a16:creationId xmlns:a16="http://schemas.microsoft.com/office/drawing/2014/main" id="{40EAEE80-9B09-487E-B474-A09130D994B3}"/>
              </a:ext>
            </a:extLst>
          </p:cNvPr>
          <p:cNvPicPr>
            <a:picLocks noChangeAspect="1"/>
          </p:cNvPicPr>
          <p:nvPr/>
        </p:nvPicPr>
        <p:blipFill>
          <a:blip r:embed="rId5"/>
          <a:stretch>
            <a:fillRect/>
          </a:stretch>
        </p:blipFill>
        <p:spPr>
          <a:xfrm rot="10800000">
            <a:off x="1282339" y="3744214"/>
            <a:ext cx="1041110" cy="555684"/>
          </a:xfrm>
          <a:prstGeom prst="rect">
            <a:avLst/>
          </a:prstGeom>
        </p:spPr>
      </p:pic>
    </p:spTree>
    <p:extLst>
      <p:ext uri="{BB962C8B-B14F-4D97-AF65-F5344CB8AC3E}">
        <p14:creationId xmlns:p14="http://schemas.microsoft.com/office/powerpoint/2010/main" val="399865429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2853</TotalTime>
  <Words>898</Words>
  <Application>Microsoft Office PowerPoint</Application>
  <PresentationFormat>Personalizado</PresentationFormat>
  <Paragraphs>167</Paragraphs>
  <Slides>35</Slides>
  <Notes>26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35</vt:i4>
      </vt:variant>
    </vt:vector>
  </HeadingPairs>
  <TitlesOfParts>
    <vt:vector size="42" baseType="lpstr">
      <vt:lpstr>Arial</vt:lpstr>
      <vt:lpstr>Calibri</vt:lpstr>
      <vt:lpstr>Cambria Math</vt:lpstr>
      <vt:lpstr>Roboto</vt:lpstr>
      <vt:lpstr>Swis721 Cn BT</vt:lpstr>
      <vt:lpstr>Wingdings</vt:lpstr>
      <vt:lpstr>Tema de Office</vt:lpstr>
      <vt:lpstr>Presentación de PowerPoint</vt:lpstr>
      <vt:lpstr>Clase 3  Síntesis de ADNc y Diseño de primers</vt:lpstr>
      <vt:lpstr>Plan de la clase</vt:lpstr>
      <vt:lpstr>Presentación de PowerPoint</vt:lpstr>
      <vt:lpstr>Presentación de PowerPoint</vt:lpstr>
      <vt:lpstr>¿Qué es la transcripción inversa?</vt:lpstr>
      <vt:lpstr>De ARN a ADNc</vt:lpstr>
      <vt:lpstr>¿Cuánto ARN necesito para preparar ADNc?</vt:lpstr>
      <vt:lpstr>Síntesis de ADNc</vt:lpstr>
      <vt:lpstr>Síntesis de ADNc</vt:lpstr>
      <vt:lpstr>Presentación de PowerPoint</vt:lpstr>
      <vt:lpstr>Cebadores</vt:lpstr>
      <vt:lpstr>Presentación de PowerPoint</vt:lpstr>
      <vt:lpstr>Presentación de PowerPoint</vt:lpstr>
      <vt:lpstr>Cebador Oligo(dt)</vt:lpstr>
      <vt:lpstr>Hexámeros aleatorios</vt:lpstr>
      <vt:lpstr>Cebador de región específico</vt:lpstr>
      <vt:lpstr>Presentación de PowerPoint</vt:lpstr>
      <vt:lpstr>Presentación de PowerPoint</vt:lpstr>
      <vt:lpstr>Presentación de PowerPoint</vt:lpstr>
      <vt:lpstr>Presentación de PowerPoint</vt:lpstr>
      <vt:lpstr>Antes de comenzar…</vt:lpstr>
      <vt:lpstr>Características de un primer eficiente</vt:lpstr>
      <vt:lpstr>Características de un primer eficiente</vt:lpstr>
      <vt:lpstr>Características de un primer eficiente</vt:lpstr>
      <vt:lpstr>Presentación de PowerPoint</vt:lpstr>
      <vt:lpstr>Primer-BLAST</vt:lpstr>
      <vt:lpstr>Primer-BLAST</vt:lpstr>
      <vt:lpstr>Diseño de cebadores</vt:lpstr>
      <vt:lpstr>Diseño de cebadores</vt:lpstr>
      <vt:lpstr>Resultados</vt:lpstr>
      <vt:lpstr>Resultados</vt:lpstr>
      <vt:lpstr>Presentación de PowerPoint</vt:lpstr>
      <vt:lpstr>Resumen de la clase</vt:lpstr>
      <vt:lpstr>Próxima clase</vt:lpstr>
    </vt:vector>
  </TitlesOfParts>
  <Company>Want Ltda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Want Limitada</dc:creator>
  <cp:lastModifiedBy>Debora Torrealba</cp:lastModifiedBy>
  <cp:revision>102</cp:revision>
  <dcterms:created xsi:type="dcterms:W3CDTF">2020-05-19T01:16:00Z</dcterms:created>
  <dcterms:modified xsi:type="dcterms:W3CDTF">2022-10-18T18:38:33Z</dcterms:modified>
</cp:coreProperties>
</file>