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19" r:id="rId2"/>
    <p:sldId id="320" r:id="rId3"/>
    <p:sldId id="321" r:id="rId4"/>
    <p:sldId id="322" r:id="rId5"/>
    <p:sldId id="324" r:id="rId6"/>
    <p:sldId id="325" r:id="rId7"/>
    <p:sldId id="326" r:id="rId8"/>
    <p:sldId id="327" r:id="rId9"/>
    <p:sldId id="328" r:id="rId10"/>
    <p:sldId id="329" r:id="rId11"/>
    <p:sldId id="323" r:id="rId12"/>
    <p:sldId id="331" r:id="rId13"/>
    <p:sldId id="330" r:id="rId14"/>
  </p:sldIdLst>
  <p:sldSz cx="6858000" cy="51435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51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8" autoAdjust="0"/>
    <p:restoredTop sz="86903" autoAdjust="0"/>
  </p:normalViewPr>
  <p:slideViewPr>
    <p:cSldViewPr snapToGrid="0" snapToObjects="1">
      <p:cViewPr varScale="1">
        <p:scale>
          <a:sx n="111" d="100"/>
          <a:sy n="111" d="100"/>
        </p:scale>
        <p:origin x="1640" y="184"/>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8920-C970-4E90-B8AB-3BC3FA9BCF8F}" type="datetimeFigureOut">
              <a:rPr lang="en-US" smtClean="0"/>
              <a:t>10/8/22</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3A2EB-8FF6-49DF-B865-9EB3B7E0F33F}" type="slidenum">
              <a:rPr lang="en-US" smtClean="0"/>
              <a:t>‹Nº›</a:t>
            </a:fld>
            <a:endParaRPr lang="en-US"/>
          </a:p>
        </p:txBody>
      </p:sp>
    </p:spTree>
    <p:extLst>
      <p:ext uri="{BB962C8B-B14F-4D97-AF65-F5344CB8AC3E}">
        <p14:creationId xmlns:p14="http://schemas.microsoft.com/office/powerpoint/2010/main" val="33972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a:t>
            </a:fld>
            <a:endParaRPr lang="en-US"/>
          </a:p>
        </p:txBody>
      </p:sp>
    </p:spTree>
    <p:extLst>
      <p:ext uri="{BB962C8B-B14F-4D97-AF65-F5344CB8AC3E}">
        <p14:creationId xmlns:p14="http://schemas.microsoft.com/office/powerpoint/2010/main" val="35172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a:t>
            </a:fld>
            <a:endParaRPr lang="en-US"/>
          </a:p>
        </p:txBody>
      </p:sp>
    </p:spTree>
    <p:extLst>
      <p:ext uri="{BB962C8B-B14F-4D97-AF65-F5344CB8AC3E}">
        <p14:creationId xmlns:p14="http://schemas.microsoft.com/office/powerpoint/2010/main" val="103184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1597822"/>
            <a:ext cx="5829300" cy="1102519"/>
          </a:xfrm>
          <a:prstGeom prst="rect">
            <a:avLst/>
          </a:prstGeom>
        </p:spPr>
        <p:txBody>
          <a:bodyPr/>
          <a:lstStyle/>
          <a:p>
            <a:r>
              <a:rPr lang="es-ES_tradnl"/>
              <a:t>Clic para editar título</a:t>
            </a:r>
            <a:endParaRPr lang="es-ES"/>
          </a:p>
        </p:txBody>
      </p:sp>
      <p:sp>
        <p:nvSpPr>
          <p:cNvPr id="3" name="Subtítulo 2"/>
          <p:cNvSpPr>
            <a:spLocks noGrp="1"/>
          </p:cNvSpPr>
          <p:nvPr>
            <p:ph type="subTitle" idx="1"/>
          </p:nvPr>
        </p:nvSpPr>
        <p:spPr>
          <a:xfrm>
            <a:off x="1028700" y="2914650"/>
            <a:ext cx="4800600" cy="131445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5" name="Marcador de pie de página 4"/>
          <p:cNvSpPr>
            <a:spLocks noGrp="1"/>
          </p:cNvSpPr>
          <p:nvPr>
            <p:ph type="ftr" sz="quarter" idx="11"/>
          </p:nvPr>
        </p:nvSpPr>
        <p:spPr>
          <a:xfrm>
            <a:off x="2343150" y="4767263"/>
            <a:ext cx="2171700" cy="27384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409000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342900" y="205979"/>
            <a:ext cx="6172200" cy="857250"/>
          </a:xfrm>
          <a:prstGeom prst="rect">
            <a:avLst/>
          </a:prstGeom>
        </p:spPr>
        <p:txBody>
          <a:bodyPr/>
          <a:lstStyle/>
          <a:p>
            <a:r>
              <a:rPr lang="es-ES_tradnl"/>
              <a:t>Clic para editar título</a:t>
            </a:r>
            <a:endParaRPr lang="es-ES"/>
          </a:p>
        </p:txBody>
      </p:sp>
      <p:sp>
        <p:nvSpPr>
          <p:cNvPr id="3" name="Marcador de texto vertical 2"/>
          <p:cNvSpPr>
            <a:spLocks noGrp="1"/>
          </p:cNvSpPr>
          <p:nvPr>
            <p:ph type="body" orient="vert" idx="1"/>
          </p:nvPr>
        </p:nvSpPr>
        <p:spPr>
          <a:xfrm>
            <a:off x="342900" y="1200151"/>
            <a:ext cx="6172200" cy="3394472"/>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5" name="Marcador de pie de página 4"/>
          <p:cNvSpPr>
            <a:spLocks noGrp="1"/>
          </p:cNvSpPr>
          <p:nvPr>
            <p:ph type="ftr" sz="quarter" idx="11"/>
          </p:nvPr>
        </p:nvSpPr>
        <p:spPr>
          <a:xfrm>
            <a:off x="2343150" y="4767263"/>
            <a:ext cx="2171700" cy="27384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39891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205979"/>
            <a:ext cx="1543050" cy="4388644"/>
          </a:xfrm>
          <a:prstGeom prst="rect">
            <a:avLst/>
          </a:prstGeo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342900" y="205979"/>
            <a:ext cx="4514850" cy="4388644"/>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5" name="Marcador de pie de página 4"/>
          <p:cNvSpPr>
            <a:spLocks noGrp="1"/>
          </p:cNvSpPr>
          <p:nvPr>
            <p:ph type="ftr" sz="quarter" idx="11"/>
          </p:nvPr>
        </p:nvSpPr>
        <p:spPr>
          <a:xfrm>
            <a:off x="2343150" y="4767263"/>
            <a:ext cx="2171700" cy="27384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216321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342900" y="205979"/>
            <a:ext cx="6172200" cy="857250"/>
          </a:xfrm>
          <a:prstGeom prst="rect">
            <a:avLst/>
          </a:prstGeom>
        </p:spPr>
        <p:txBody>
          <a:bodyPr/>
          <a:lstStyle/>
          <a:p>
            <a:r>
              <a:rPr lang="es-ES_tradnl"/>
              <a:t>Clic para editar título</a:t>
            </a:r>
            <a:endParaRPr lang="es-ES"/>
          </a:p>
        </p:txBody>
      </p:sp>
      <p:sp>
        <p:nvSpPr>
          <p:cNvPr id="3" name="Marcador de contenido 2"/>
          <p:cNvSpPr>
            <a:spLocks noGrp="1"/>
          </p:cNvSpPr>
          <p:nvPr>
            <p:ph idx="1"/>
          </p:nvPr>
        </p:nvSpPr>
        <p:spPr>
          <a:xfrm>
            <a:off x="342900" y="1200151"/>
            <a:ext cx="6172200" cy="3394472"/>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Tree>
    <p:extLst>
      <p:ext uri="{BB962C8B-B14F-4D97-AF65-F5344CB8AC3E}">
        <p14:creationId xmlns:p14="http://schemas.microsoft.com/office/powerpoint/2010/main" val="304592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541735" y="3305176"/>
            <a:ext cx="5829300" cy="1021556"/>
          </a:xfrm>
          <a:prstGeom prst="rect">
            <a:avLst/>
          </a:prstGeo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541735" y="2180035"/>
            <a:ext cx="5829300" cy="1125140"/>
          </a:xfrm>
          <a:prstGeom prst="rect">
            <a:avLst/>
          </a:prstGeo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5" name="Marcador de pie de página 4"/>
          <p:cNvSpPr>
            <a:spLocks noGrp="1"/>
          </p:cNvSpPr>
          <p:nvPr>
            <p:ph type="ftr" sz="quarter" idx="11"/>
          </p:nvPr>
        </p:nvSpPr>
        <p:spPr>
          <a:xfrm>
            <a:off x="2343150" y="4767263"/>
            <a:ext cx="2171700" cy="27384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168626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342900" y="205979"/>
            <a:ext cx="6172200" cy="857250"/>
          </a:xfrm>
          <a:prstGeom prst="rect">
            <a:avLst/>
          </a:prstGeom>
        </p:spPr>
        <p:txBody>
          <a:bodyPr/>
          <a:lstStyle/>
          <a:p>
            <a:r>
              <a:rPr lang="es-ES_tradnl"/>
              <a:t>Clic para editar título</a:t>
            </a:r>
            <a:endParaRPr lang="es-ES"/>
          </a:p>
        </p:txBody>
      </p:sp>
      <p:sp>
        <p:nvSpPr>
          <p:cNvPr id="3" name="Marcador de contenido 2"/>
          <p:cNvSpPr>
            <a:spLocks noGrp="1"/>
          </p:cNvSpPr>
          <p:nvPr>
            <p:ph sz="half" idx="1"/>
          </p:nvPr>
        </p:nvSpPr>
        <p:spPr>
          <a:xfrm>
            <a:off x="342900" y="1200151"/>
            <a:ext cx="302895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3486150" y="1200151"/>
            <a:ext cx="302895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6" name="Marcador de pie de página 5"/>
          <p:cNvSpPr>
            <a:spLocks noGrp="1"/>
          </p:cNvSpPr>
          <p:nvPr>
            <p:ph type="ftr" sz="quarter" idx="11"/>
          </p:nvPr>
        </p:nvSpPr>
        <p:spPr>
          <a:xfrm>
            <a:off x="2343150" y="4767263"/>
            <a:ext cx="2171700" cy="27384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175725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342900" y="205979"/>
            <a:ext cx="6172200" cy="857250"/>
          </a:xfrm>
          <a:prstGeom prst="rect">
            <a:avLst/>
          </a:prstGeo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342901" y="1151335"/>
            <a:ext cx="3030141" cy="47982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342901" y="1631156"/>
            <a:ext cx="3030141"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3483771" y="1151335"/>
            <a:ext cx="3031331" cy="47982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3483771" y="1631156"/>
            <a:ext cx="3031331"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8" name="Marcador de pie de página 7"/>
          <p:cNvSpPr>
            <a:spLocks noGrp="1"/>
          </p:cNvSpPr>
          <p:nvPr>
            <p:ph type="ftr" sz="quarter" idx="11"/>
          </p:nvPr>
        </p:nvSpPr>
        <p:spPr>
          <a:xfrm>
            <a:off x="2343150" y="4767263"/>
            <a:ext cx="2171700" cy="273844"/>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326264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42900" y="205979"/>
            <a:ext cx="6172200" cy="857250"/>
          </a:xfrm>
          <a:prstGeom prst="rect">
            <a:avLst/>
          </a:prstGeom>
        </p:spPr>
        <p:txBody>
          <a:bodyPr/>
          <a:lstStyle/>
          <a:p>
            <a:r>
              <a:rPr lang="es-ES_tradnl"/>
              <a:t>Clic para editar título</a:t>
            </a:r>
            <a:endParaRPr lang="es-ES"/>
          </a:p>
        </p:txBody>
      </p:sp>
      <p:sp>
        <p:nvSpPr>
          <p:cNvPr id="3" name="Marcador de fecha 2"/>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4" name="Marcador de pie de página 3"/>
          <p:cNvSpPr>
            <a:spLocks noGrp="1"/>
          </p:cNvSpPr>
          <p:nvPr>
            <p:ph type="ftr" sz="quarter" idx="11"/>
          </p:nvPr>
        </p:nvSpPr>
        <p:spPr>
          <a:xfrm>
            <a:off x="2343150" y="4767263"/>
            <a:ext cx="2171700" cy="273844"/>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15657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3" name="Marcador de pie de página 2"/>
          <p:cNvSpPr>
            <a:spLocks noGrp="1"/>
          </p:cNvSpPr>
          <p:nvPr>
            <p:ph type="ftr" sz="quarter" idx="11"/>
          </p:nvPr>
        </p:nvSpPr>
        <p:spPr>
          <a:xfrm>
            <a:off x="2343150" y="4767263"/>
            <a:ext cx="2171700" cy="273844"/>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306343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42902" y="204787"/>
            <a:ext cx="2256235" cy="871538"/>
          </a:xfrm>
          <a:prstGeom prst="rect">
            <a:avLst/>
          </a:prstGeo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2681288" y="204791"/>
            <a:ext cx="3833813"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342902" y="1076328"/>
            <a:ext cx="2256235" cy="3518297"/>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6" name="Marcador de pie de página 5"/>
          <p:cNvSpPr>
            <a:spLocks noGrp="1"/>
          </p:cNvSpPr>
          <p:nvPr>
            <p:ph type="ftr" sz="quarter" idx="11"/>
          </p:nvPr>
        </p:nvSpPr>
        <p:spPr>
          <a:xfrm>
            <a:off x="2343150" y="4767263"/>
            <a:ext cx="2171700" cy="27384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272080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44216" y="3600450"/>
            <a:ext cx="4114800" cy="425054"/>
          </a:xfrm>
          <a:prstGeom prst="rect">
            <a:avLst/>
          </a:prstGeo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344216" y="459581"/>
            <a:ext cx="4114800" cy="30861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ES"/>
          </a:p>
        </p:txBody>
      </p:sp>
      <p:sp>
        <p:nvSpPr>
          <p:cNvPr id="4" name="Marcador de texto 3"/>
          <p:cNvSpPr>
            <a:spLocks noGrp="1"/>
          </p:cNvSpPr>
          <p:nvPr>
            <p:ph type="body" sz="half" idx="2"/>
          </p:nvPr>
        </p:nvSpPr>
        <p:spPr>
          <a:xfrm>
            <a:off x="1344216" y="4025506"/>
            <a:ext cx="4114800" cy="603647"/>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342900" y="4767263"/>
            <a:ext cx="1600200" cy="273844"/>
          </a:xfrm>
          <a:prstGeom prst="rect">
            <a:avLst/>
          </a:prstGeom>
        </p:spPr>
        <p:txBody>
          <a:bodyPr/>
          <a:lstStyle/>
          <a:p>
            <a:fld id="{C1E4F443-EA17-9D41-B1ED-D025D47ED61B}" type="datetimeFigureOut">
              <a:rPr lang="es-ES" smtClean="0"/>
              <a:t>8/10/22</a:t>
            </a:fld>
            <a:endParaRPr lang="es-ES"/>
          </a:p>
        </p:txBody>
      </p:sp>
      <p:sp>
        <p:nvSpPr>
          <p:cNvPr id="6" name="Marcador de pie de página 5"/>
          <p:cNvSpPr>
            <a:spLocks noGrp="1"/>
          </p:cNvSpPr>
          <p:nvPr>
            <p:ph type="ftr" sz="quarter" idx="11"/>
          </p:nvPr>
        </p:nvSpPr>
        <p:spPr>
          <a:xfrm>
            <a:off x="2343150" y="4767263"/>
            <a:ext cx="2171700" cy="27384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4914900" y="4767263"/>
            <a:ext cx="1600200" cy="273844"/>
          </a:xfrm>
          <a:prstGeom prst="rect">
            <a:avLst/>
          </a:prstGeom>
        </p:spPr>
        <p:txBody>
          <a:bodyPr/>
          <a:lstStyle/>
          <a:p>
            <a:fld id="{8BB19052-2640-3E40-BD45-444CA2300DB3}" type="slidenum">
              <a:rPr lang="es-ES" smtClean="0"/>
              <a:t>‹Nº›</a:t>
            </a:fld>
            <a:endParaRPr lang="es-ES"/>
          </a:p>
        </p:txBody>
      </p:sp>
    </p:spTree>
    <p:extLst>
      <p:ext uri="{BB962C8B-B14F-4D97-AF65-F5344CB8AC3E}">
        <p14:creationId xmlns:p14="http://schemas.microsoft.com/office/powerpoint/2010/main" val="36920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24CD1384-076C-C142-A0A3-B24F18589C8B}"/>
              </a:ext>
            </a:extLst>
          </p:cNvPr>
          <p:cNvGrpSpPr/>
          <p:nvPr userDrawn="1"/>
        </p:nvGrpSpPr>
        <p:grpSpPr>
          <a:xfrm>
            <a:off x="252761" y="4556156"/>
            <a:ext cx="1018478" cy="424369"/>
            <a:chOff x="2914185" y="832626"/>
            <a:chExt cx="2798015" cy="1165848"/>
          </a:xfrm>
        </p:grpSpPr>
        <p:pic>
          <p:nvPicPr>
            <p:cNvPr id="8" name="Imagen 7" descr="Logo_Color.png">
              <a:extLst>
                <a:ext uri="{FF2B5EF4-FFF2-40B4-BE49-F238E27FC236}">
                  <a16:creationId xmlns:a16="http://schemas.microsoft.com/office/drawing/2014/main" id="{45C88CC7-E4D2-2E45-A2D6-695B819E93AE}"/>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4527395" y="832626"/>
              <a:ext cx="1184805" cy="1165848"/>
            </a:xfrm>
            <a:prstGeom prst="rect">
              <a:avLst/>
            </a:prstGeom>
          </p:spPr>
        </p:pic>
        <p:pic>
          <p:nvPicPr>
            <p:cNvPr id="9" name="Imagen 8" descr="Logo_Color.png">
              <a:extLst>
                <a:ext uri="{FF2B5EF4-FFF2-40B4-BE49-F238E27FC236}">
                  <a16:creationId xmlns:a16="http://schemas.microsoft.com/office/drawing/2014/main" id="{B9FE433A-A331-1F4D-97AB-527E976483D0}"/>
                </a:ext>
              </a:extLst>
            </p:cNvPr>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2914185" y="1293540"/>
              <a:ext cx="1613210" cy="557561"/>
            </a:xfrm>
            <a:prstGeom prst="rect">
              <a:avLst/>
            </a:prstGeom>
          </p:spPr>
        </p:pic>
      </p:grpSp>
      <p:sp>
        <p:nvSpPr>
          <p:cNvPr id="10" name="Rectángulo 9">
            <a:extLst>
              <a:ext uri="{FF2B5EF4-FFF2-40B4-BE49-F238E27FC236}">
                <a16:creationId xmlns:a16="http://schemas.microsoft.com/office/drawing/2014/main" id="{09927191-A664-B048-BC03-E9A8B84CDB3F}"/>
              </a:ext>
            </a:extLst>
          </p:cNvPr>
          <p:cNvSpPr/>
          <p:nvPr userDrawn="1"/>
        </p:nvSpPr>
        <p:spPr>
          <a:xfrm>
            <a:off x="3500991" y="4734304"/>
            <a:ext cx="3357009" cy="246221"/>
          </a:xfrm>
          <a:prstGeom prst="rect">
            <a:avLst/>
          </a:prstGeom>
        </p:spPr>
        <p:txBody>
          <a:bodyPr wrap="none">
            <a:spAutoFit/>
          </a:bodyPr>
          <a:lstStyle/>
          <a:p>
            <a:pPr>
              <a:spcAft>
                <a:spcPts val="0"/>
              </a:spcAft>
            </a:pPr>
            <a:r>
              <a:rPr lang="es-ES_tradnl" sz="1000" b="1"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Dr. José Gallardo Matus –  https://</a:t>
            </a:r>
            <a:r>
              <a:rPr lang="es-ES_tradnl" sz="1000" b="1"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genomics.pucv.cl</a:t>
            </a:r>
            <a:r>
              <a:rPr lang="es-ES_tradnl" sz="1000" b="1"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s-CL" sz="10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7040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BEB77D4-8D8F-4E9B-B3EC-FA1C0A215F70}"/>
              </a:ext>
            </a:extLst>
          </p:cNvPr>
          <p:cNvGrpSpPr/>
          <p:nvPr/>
        </p:nvGrpSpPr>
        <p:grpSpPr>
          <a:xfrm>
            <a:off x="252761" y="4556156"/>
            <a:ext cx="1018478" cy="424369"/>
            <a:chOff x="2914185" y="832626"/>
            <a:chExt cx="2798015" cy="1165848"/>
          </a:xfrm>
        </p:grpSpPr>
        <p:pic>
          <p:nvPicPr>
            <p:cNvPr id="12" name="Imagen 11" descr="Logo_Color.png">
              <a:extLst>
                <a:ext uri="{FF2B5EF4-FFF2-40B4-BE49-F238E27FC236}">
                  <a16:creationId xmlns:a16="http://schemas.microsoft.com/office/drawing/2014/main" id="{05011F3F-6C54-4106-9670-2D83E72277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27395" y="832626"/>
              <a:ext cx="1184805" cy="1165848"/>
            </a:xfrm>
            <a:prstGeom prst="rect">
              <a:avLst/>
            </a:prstGeom>
          </p:spPr>
        </p:pic>
        <p:pic>
          <p:nvPicPr>
            <p:cNvPr id="13" name="Imagen 12" descr="Logo_Color.png">
              <a:extLst>
                <a:ext uri="{FF2B5EF4-FFF2-40B4-BE49-F238E27FC236}">
                  <a16:creationId xmlns:a16="http://schemas.microsoft.com/office/drawing/2014/main" id="{462063FB-0E37-48A8-B369-B1A9D14A58D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914185" y="1293540"/>
              <a:ext cx="1613210" cy="557561"/>
            </a:xfrm>
            <a:prstGeom prst="rect">
              <a:avLst/>
            </a:prstGeom>
          </p:spPr>
        </p:pic>
      </p:grpSp>
      <p:pic>
        <p:nvPicPr>
          <p:cNvPr id="5" name="Imagen 4" descr="ALAG">
            <a:extLst>
              <a:ext uri="{FF2B5EF4-FFF2-40B4-BE49-F238E27FC236}">
                <a16:creationId xmlns:a16="http://schemas.microsoft.com/office/drawing/2014/main" id="{E89307CC-C074-AEF9-87EF-1AAE873FAFD0}"/>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266275" y="438126"/>
            <a:ext cx="2496185" cy="518795"/>
          </a:xfrm>
          <a:prstGeom prst="rect">
            <a:avLst/>
          </a:prstGeom>
          <a:solidFill>
            <a:schemeClr val="bg1"/>
          </a:solidFill>
          <a:ln>
            <a:noFill/>
          </a:ln>
        </p:spPr>
      </p:pic>
      <p:pic>
        <p:nvPicPr>
          <p:cNvPr id="6" name="Imagen 5">
            <a:extLst>
              <a:ext uri="{FF2B5EF4-FFF2-40B4-BE49-F238E27FC236}">
                <a16:creationId xmlns:a16="http://schemas.microsoft.com/office/drawing/2014/main" id="{B33CCC69-E7BC-C9AD-E4BB-7F9D17DD78E8}"/>
              </a:ext>
            </a:extLst>
          </p:cNvPr>
          <p:cNvPicPr>
            <a:picLocks/>
          </p:cNvPicPr>
          <p:nvPr/>
        </p:nvPicPr>
        <p:blipFill>
          <a:blip r:embed="rId6" cstate="email">
            <a:extLst>
              <a:ext uri="{28A0092B-C50C-407E-A947-70E740481C1C}">
                <a14:useLocalDpi xmlns:a14="http://schemas.microsoft.com/office/drawing/2010/main"/>
              </a:ext>
            </a:extLst>
          </a:blip>
          <a:srcRect/>
          <a:stretch>
            <a:fillRect/>
          </a:stretch>
        </p:blipFill>
        <p:spPr bwMode="auto">
          <a:xfrm>
            <a:off x="3166181" y="309244"/>
            <a:ext cx="1195534" cy="686459"/>
          </a:xfrm>
          <a:prstGeom prst="rect">
            <a:avLst/>
          </a:prstGeom>
          <a:solidFill>
            <a:schemeClr val="bg1"/>
          </a:solidFill>
          <a:ln>
            <a:noFill/>
          </a:ln>
        </p:spPr>
      </p:pic>
      <p:grpSp>
        <p:nvGrpSpPr>
          <p:cNvPr id="14" name="Grupo 13">
            <a:extLst>
              <a:ext uri="{FF2B5EF4-FFF2-40B4-BE49-F238E27FC236}">
                <a16:creationId xmlns:a16="http://schemas.microsoft.com/office/drawing/2014/main" id="{8A798CE0-07D6-ED0A-034F-86F9897584F8}"/>
              </a:ext>
            </a:extLst>
          </p:cNvPr>
          <p:cNvGrpSpPr/>
          <p:nvPr/>
        </p:nvGrpSpPr>
        <p:grpSpPr>
          <a:xfrm>
            <a:off x="4847628" y="331734"/>
            <a:ext cx="1386960" cy="731578"/>
            <a:chOff x="3542459" y="1983928"/>
            <a:chExt cx="1386960" cy="731578"/>
          </a:xfrm>
        </p:grpSpPr>
        <p:pic>
          <p:nvPicPr>
            <p:cNvPr id="10" name="Imagen 9" descr="Interfaz de usuario gráfica, Texto&#10;&#10;Descripción generada automáticamente">
              <a:extLst>
                <a:ext uri="{FF2B5EF4-FFF2-40B4-BE49-F238E27FC236}">
                  <a16:creationId xmlns:a16="http://schemas.microsoft.com/office/drawing/2014/main" id="{BE78888D-403B-2520-A0B5-85A0CBCFC45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542459" y="1983928"/>
              <a:ext cx="1386960" cy="290349"/>
            </a:xfrm>
            <a:prstGeom prst="rect">
              <a:avLst/>
            </a:prstGeom>
          </p:spPr>
        </p:pic>
        <p:pic>
          <p:nvPicPr>
            <p:cNvPr id="11" name="Imagen 10" descr="Interfaz de usuario gráfica, Texto&#10;&#10;Descripción generada automáticamente">
              <a:extLst>
                <a:ext uri="{FF2B5EF4-FFF2-40B4-BE49-F238E27FC236}">
                  <a16:creationId xmlns:a16="http://schemas.microsoft.com/office/drawing/2014/main" id="{2C94AE9C-6BFF-5ACE-A36F-0A70EB83819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t="45889"/>
            <a:stretch/>
          </p:blipFill>
          <p:spPr>
            <a:xfrm>
              <a:off x="3542459" y="2274277"/>
              <a:ext cx="1386960" cy="441229"/>
            </a:xfrm>
            <a:prstGeom prst="rect">
              <a:avLst/>
            </a:prstGeom>
          </p:spPr>
        </p:pic>
      </p:grpSp>
      <p:sp>
        <p:nvSpPr>
          <p:cNvPr id="15" name="Text Box 9">
            <a:extLst>
              <a:ext uri="{FF2B5EF4-FFF2-40B4-BE49-F238E27FC236}">
                <a16:creationId xmlns:a16="http://schemas.microsoft.com/office/drawing/2014/main" id="{DED694AF-D7CF-63E1-5D88-D8CC7CB31088}"/>
              </a:ext>
            </a:extLst>
          </p:cNvPr>
          <p:cNvSpPr txBox="1">
            <a:spLocks noChangeArrowheads="1"/>
          </p:cNvSpPr>
          <p:nvPr/>
        </p:nvSpPr>
        <p:spPr bwMode="auto">
          <a:xfrm>
            <a:off x="678740" y="1695462"/>
            <a:ext cx="5555848"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 altLang="es-CL" sz="2000" b="1" dirty="0">
                <a:solidFill>
                  <a:schemeClr val="tx2"/>
                </a:solidFill>
                <a:latin typeface="+mj-lt"/>
                <a:ea typeface="+mj-ea"/>
                <a:cs typeface="+mj-cs"/>
              </a:rPr>
              <a:t>CURSO</a:t>
            </a:r>
            <a:endParaRPr lang="es-ES" altLang="es-CL" b="1" dirty="0">
              <a:solidFill>
                <a:srgbClr val="0070C0"/>
              </a:solidFill>
              <a:latin typeface="Swis721 Cn BT"/>
            </a:endParaRPr>
          </a:p>
          <a:p>
            <a:pPr marL="107950" indent="-17780" algn="ctr" eaLnBrk="0" hangingPunct="0">
              <a:spcBef>
                <a:spcPts val="240"/>
              </a:spcBef>
              <a:spcAft>
                <a:spcPts val="0"/>
              </a:spcAft>
              <a:tabLst>
                <a:tab pos="120650" algn="l"/>
              </a:tabLst>
            </a:pPr>
            <a:r>
              <a:rPr lang="es-ES" sz="2400" b="1" dirty="0">
                <a:solidFill>
                  <a:schemeClr val="tx2"/>
                </a:solidFill>
                <a:latin typeface="+mj-lt"/>
                <a:ea typeface="+mj-ea"/>
                <a:cs typeface="+mj-cs"/>
              </a:rPr>
              <a:t>Análisis de expresión diferencial de genes e investigación reproducible con R</a:t>
            </a:r>
          </a:p>
          <a:p>
            <a:pPr marL="107950" indent="-17780" algn="ctr" eaLnBrk="0" hangingPunct="0">
              <a:spcBef>
                <a:spcPts val="240"/>
              </a:spcBef>
              <a:spcAft>
                <a:spcPts val="0"/>
              </a:spcAft>
              <a:tabLst>
                <a:tab pos="120650" algn="l"/>
              </a:tabLst>
            </a:pPr>
            <a:endParaRPr lang="es-ES" sz="2400" b="1" dirty="0">
              <a:solidFill>
                <a:schemeClr val="tx2"/>
              </a:solidFill>
              <a:latin typeface="+mj-lt"/>
              <a:ea typeface="+mj-ea"/>
              <a:cs typeface="+mj-cs"/>
            </a:endParaRPr>
          </a:p>
          <a:p>
            <a:pPr marL="107950" indent="-17780" algn="ctr" eaLnBrk="0" hangingPunct="0">
              <a:spcBef>
                <a:spcPts val="240"/>
              </a:spcBef>
              <a:spcAft>
                <a:spcPts val="0"/>
              </a:spcAft>
              <a:tabLst>
                <a:tab pos="120650" algn="l"/>
              </a:tabLst>
            </a:pPr>
            <a:r>
              <a:rPr lang="es-ES" sz="2400" dirty="0">
                <a:solidFill>
                  <a:schemeClr val="tx2"/>
                </a:solidFill>
                <a:latin typeface="+mj-lt"/>
                <a:ea typeface="+mj-ea"/>
                <a:cs typeface="+mj-cs"/>
              </a:rPr>
              <a:t>Dr. José Gallardo Matus</a:t>
            </a:r>
          </a:p>
        </p:txBody>
      </p:sp>
    </p:spTree>
    <p:extLst>
      <p:ext uri="{BB962C8B-B14F-4D97-AF65-F5344CB8AC3E}">
        <p14:creationId xmlns:p14="http://schemas.microsoft.com/office/powerpoint/2010/main" val="111602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277792" y="257936"/>
            <a:ext cx="6023879" cy="669074"/>
          </a:xfrm>
        </p:spPr>
        <p:txBody>
          <a:bodyPr>
            <a:noAutofit/>
          </a:bodyPr>
          <a:lstStyle/>
          <a:p>
            <a:r>
              <a:rPr lang="en-US" sz="2400" b="1" dirty="0">
                <a:solidFill>
                  <a:schemeClr val="tx2"/>
                </a:solidFill>
              </a:rPr>
              <a:t>RECURSOS DE APRENDIZAJE</a:t>
            </a:r>
          </a:p>
        </p:txBody>
      </p:sp>
      <p:sp>
        <p:nvSpPr>
          <p:cNvPr id="2" name="Rectángulo 1">
            <a:extLst>
              <a:ext uri="{FF2B5EF4-FFF2-40B4-BE49-F238E27FC236}">
                <a16:creationId xmlns:a16="http://schemas.microsoft.com/office/drawing/2014/main" id="{DFB5C727-8885-9449-A55B-C8FF9A90C328}"/>
              </a:ext>
            </a:extLst>
          </p:cNvPr>
          <p:cNvSpPr/>
          <p:nvPr/>
        </p:nvSpPr>
        <p:spPr>
          <a:xfrm>
            <a:off x="28937" y="835447"/>
            <a:ext cx="6829063" cy="3416320"/>
          </a:xfrm>
          <a:prstGeom prst="rect">
            <a:avLst/>
          </a:prstGeom>
        </p:spPr>
        <p:txBody>
          <a:bodyPr wrap="square">
            <a:spAutoFit/>
          </a:bodyPr>
          <a:lstStyle/>
          <a:p>
            <a:r>
              <a:rPr lang="es-CL" b="1" dirty="0">
                <a:solidFill>
                  <a:schemeClr val="tx2"/>
                </a:solidFill>
              </a:rPr>
              <a:t>Repositorio clases y videos</a:t>
            </a:r>
          </a:p>
          <a:p>
            <a:r>
              <a:rPr lang="es-CL" dirty="0">
                <a:solidFill>
                  <a:schemeClr val="tx2"/>
                </a:solidFill>
              </a:rPr>
              <a:t>Todas las clases (PPT, papers, otros) disponible en Google Drive por 2 meses.</a:t>
            </a:r>
          </a:p>
          <a:p>
            <a:r>
              <a:rPr lang="es-CL" dirty="0">
                <a:solidFill>
                  <a:schemeClr val="tx2"/>
                </a:solidFill>
              </a:rPr>
              <a:t>Videos: solo disponibles por 7 días.</a:t>
            </a:r>
          </a:p>
          <a:p>
            <a:endParaRPr lang="es-CL" dirty="0">
              <a:solidFill>
                <a:schemeClr val="tx2"/>
              </a:solidFill>
            </a:endParaRPr>
          </a:p>
          <a:p>
            <a:r>
              <a:rPr lang="es-CL" b="1" dirty="0">
                <a:solidFill>
                  <a:schemeClr val="tx2"/>
                </a:solidFill>
              </a:rPr>
              <a:t>R y Rstudio cloud</a:t>
            </a:r>
          </a:p>
          <a:p>
            <a:r>
              <a:rPr lang="es-CL" dirty="0">
                <a:solidFill>
                  <a:schemeClr val="tx2"/>
                </a:solidFill>
              </a:rPr>
              <a:t>Guías de aprendizaje y códigos de programación para el análisis de datos con R por 2 meses.</a:t>
            </a:r>
          </a:p>
          <a:p>
            <a:endParaRPr lang="es-CL" dirty="0">
              <a:solidFill>
                <a:schemeClr val="tx2"/>
              </a:solidFill>
            </a:endParaRPr>
          </a:p>
          <a:p>
            <a:r>
              <a:rPr lang="es-CL" b="1" dirty="0">
                <a:solidFill>
                  <a:schemeClr val="tx2"/>
                </a:solidFill>
              </a:rPr>
              <a:t>Github – repositorio extendido</a:t>
            </a:r>
          </a:p>
          <a:p>
            <a:r>
              <a:rPr lang="es-CL" dirty="0">
                <a:solidFill>
                  <a:schemeClr val="tx2"/>
                </a:solidFill>
              </a:rPr>
              <a:t>Clases, guias de aprendizaje, códigos de programación, pero no videos, disponibles de forma extendida (1 año) en Github.</a:t>
            </a:r>
          </a:p>
        </p:txBody>
      </p:sp>
    </p:spTree>
    <p:extLst>
      <p:ext uri="{BB962C8B-B14F-4D97-AF65-F5344CB8AC3E}">
        <p14:creationId xmlns:p14="http://schemas.microsoft.com/office/powerpoint/2010/main" val="422014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33D0B5F-8F99-3A44-ACEB-33C19968F304}"/>
              </a:ext>
            </a:extLst>
          </p:cNvPr>
          <p:cNvSpPr>
            <a:spLocks noGrp="1"/>
          </p:cNvSpPr>
          <p:nvPr>
            <p:ph type="title"/>
          </p:nvPr>
        </p:nvSpPr>
        <p:spPr>
          <a:xfrm>
            <a:off x="444224" y="165338"/>
            <a:ext cx="5683827" cy="669074"/>
          </a:xfrm>
        </p:spPr>
        <p:txBody>
          <a:bodyPr>
            <a:normAutofit/>
          </a:bodyPr>
          <a:lstStyle/>
          <a:p>
            <a:r>
              <a:rPr lang="en-US" sz="2400" b="1" dirty="0">
                <a:solidFill>
                  <a:schemeClr val="tx2"/>
                </a:solidFill>
              </a:rPr>
              <a:t>PATROCINIO Y BECAS</a:t>
            </a:r>
          </a:p>
        </p:txBody>
      </p:sp>
      <p:pic>
        <p:nvPicPr>
          <p:cNvPr id="5" name="Imagen 4" descr="ALAG">
            <a:extLst>
              <a:ext uri="{FF2B5EF4-FFF2-40B4-BE49-F238E27FC236}">
                <a16:creationId xmlns:a16="http://schemas.microsoft.com/office/drawing/2014/main" id="{DE50F581-84B9-1E4D-B31A-376FF7B452D6}"/>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04873" y="1387988"/>
            <a:ext cx="2496185" cy="518795"/>
          </a:xfrm>
          <a:prstGeom prst="rect">
            <a:avLst/>
          </a:prstGeom>
          <a:solidFill>
            <a:schemeClr val="bg1"/>
          </a:solidFill>
          <a:ln>
            <a:noFill/>
          </a:ln>
        </p:spPr>
      </p:pic>
      <p:pic>
        <p:nvPicPr>
          <p:cNvPr id="6" name="Imagen 5">
            <a:extLst>
              <a:ext uri="{FF2B5EF4-FFF2-40B4-BE49-F238E27FC236}">
                <a16:creationId xmlns:a16="http://schemas.microsoft.com/office/drawing/2014/main" id="{F9BD2E0B-79E8-0B4B-A9B0-9D2F895E3111}"/>
              </a:ext>
            </a:extLst>
          </p:cNvPr>
          <p:cNvPicPr>
            <a:picLocks/>
          </p:cNvPicPr>
          <p:nvPr/>
        </p:nvPicPr>
        <p:blipFill>
          <a:blip r:embed="rId3" cstate="email">
            <a:extLst>
              <a:ext uri="{28A0092B-C50C-407E-A947-70E740481C1C}">
                <a14:useLocalDpi xmlns:a14="http://schemas.microsoft.com/office/drawing/2010/main"/>
              </a:ext>
            </a:extLst>
          </a:blip>
          <a:srcRect/>
          <a:stretch>
            <a:fillRect/>
          </a:stretch>
        </p:blipFill>
        <p:spPr bwMode="auto">
          <a:xfrm>
            <a:off x="2550579" y="1304157"/>
            <a:ext cx="1195534" cy="686459"/>
          </a:xfrm>
          <a:prstGeom prst="rect">
            <a:avLst/>
          </a:prstGeom>
          <a:solidFill>
            <a:schemeClr val="bg1"/>
          </a:solidFill>
          <a:ln>
            <a:noFill/>
          </a:ln>
        </p:spPr>
      </p:pic>
      <p:grpSp>
        <p:nvGrpSpPr>
          <p:cNvPr id="7" name="Grupo 6">
            <a:extLst>
              <a:ext uri="{FF2B5EF4-FFF2-40B4-BE49-F238E27FC236}">
                <a16:creationId xmlns:a16="http://schemas.microsoft.com/office/drawing/2014/main" id="{4438CCEE-5CC3-0D41-97EB-8E99F97C9FB2}"/>
              </a:ext>
            </a:extLst>
          </p:cNvPr>
          <p:cNvGrpSpPr/>
          <p:nvPr/>
        </p:nvGrpSpPr>
        <p:grpSpPr>
          <a:xfrm>
            <a:off x="513294" y="1304157"/>
            <a:ext cx="1386960" cy="731578"/>
            <a:chOff x="3542459" y="1983928"/>
            <a:chExt cx="1386960" cy="731578"/>
          </a:xfrm>
        </p:grpSpPr>
        <p:pic>
          <p:nvPicPr>
            <p:cNvPr id="8" name="Imagen 7" descr="Interfaz de usuario gráfica, Texto&#10;&#10;Descripción generada automáticamente">
              <a:extLst>
                <a:ext uri="{FF2B5EF4-FFF2-40B4-BE49-F238E27FC236}">
                  <a16:creationId xmlns:a16="http://schemas.microsoft.com/office/drawing/2014/main" id="{630D5453-09F0-E24D-8BFD-BF0E4BDB7DD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42459" y="1983928"/>
              <a:ext cx="1386960" cy="290349"/>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2BE1996C-DFBC-4B4A-A2DB-0FC2000CEBA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t="45889"/>
            <a:stretch/>
          </p:blipFill>
          <p:spPr>
            <a:xfrm>
              <a:off x="3542459" y="2274277"/>
              <a:ext cx="1386960" cy="441229"/>
            </a:xfrm>
            <a:prstGeom prst="rect">
              <a:avLst/>
            </a:prstGeom>
          </p:spPr>
        </p:pic>
      </p:grpSp>
      <p:sp>
        <p:nvSpPr>
          <p:cNvPr id="10" name="Rectángulo 9">
            <a:extLst>
              <a:ext uri="{FF2B5EF4-FFF2-40B4-BE49-F238E27FC236}">
                <a16:creationId xmlns:a16="http://schemas.microsoft.com/office/drawing/2014/main" id="{F0F57C52-F325-8841-9E73-B6699F0BC91A}"/>
              </a:ext>
            </a:extLst>
          </p:cNvPr>
          <p:cNvSpPr/>
          <p:nvPr/>
        </p:nvSpPr>
        <p:spPr>
          <a:xfrm>
            <a:off x="131707" y="837311"/>
            <a:ext cx="1313180" cy="467629"/>
          </a:xfrm>
          <a:prstGeom prst="rect">
            <a:avLst/>
          </a:prstGeom>
        </p:spPr>
        <p:txBody>
          <a:bodyPr wrap="none">
            <a:spAutoFit/>
          </a:bodyPr>
          <a:lstStyle/>
          <a:p>
            <a:pPr>
              <a:lnSpc>
                <a:spcPct val="150000"/>
              </a:lnSpc>
            </a:pPr>
            <a:r>
              <a:rPr lang="es-CL" b="1" dirty="0">
                <a:solidFill>
                  <a:schemeClr val="tx2"/>
                </a:solidFill>
                <a:latin typeface="Helvetica" pitchFamily="2" charset="0"/>
              </a:rPr>
              <a:t>Patrocinio</a:t>
            </a:r>
          </a:p>
        </p:txBody>
      </p:sp>
      <p:sp>
        <p:nvSpPr>
          <p:cNvPr id="11" name="Rectángulo 10">
            <a:extLst>
              <a:ext uri="{FF2B5EF4-FFF2-40B4-BE49-F238E27FC236}">
                <a16:creationId xmlns:a16="http://schemas.microsoft.com/office/drawing/2014/main" id="{806092BB-7C74-D046-90A8-C1D68577FD33}"/>
              </a:ext>
            </a:extLst>
          </p:cNvPr>
          <p:cNvSpPr/>
          <p:nvPr/>
        </p:nvSpPr>
        <p:spPr>
          <a:xfrm>
            <a:off x="131707" y="2258568"/>
            <a:ext cx="6891823" cy="1714124"/>
          </a:xfrm>
          <a:prstGeom prst="rect">
            <a:avLst/>
          </a:prstGeom>
        </p:spPr>
        <p:txBody>
          <a:bodyPr wrap="none">
            <a:spAutoFit/>
          </a:bodyPr>
          <a:lstStyle/>
          <a:p>
            <a:pPr>
              <a:lnSpc>
                <a:spcPct val="150000"/>
              </a:lnSpc>
            </a:pPr>
            <a:r>
              <a:rPr lang="es-CL" b="1" dirty="0">
                <a:solidFill>
                  <a:schemeClr val="tx2"/>
                </a:solidFill>
                <a:latin typeface="Helvetica" pitchFamily="2" charset="0"/>
              </a:rPr>
              <a:t>Resumen alumnos</a:t>
            </a:r>
          </a:p>
          <a:p>
            <a:pPr>
              <a:lnSpc>
                <a:spcPct val="150000"/>
              </a:lnSpc>
            </a:pPr>
            <a:r>
              <a:rPr lang="es-CL" dirty="0">
                <a:solidFill>
                  <a:schemeClr val="tx2"/>
                </a:solidFill>
                <a:latin typeface="Helvetica" pitchFamily="2" charset="0"/>
              </a:rPr>
              <a:t>47 matriculados: 33 chilenos, 14 extranjeros (Ec, Pe, Co, Ve, Me)</a:t>
            </a:r>
          </a:p>
          <a:p>
            <a:pPr>
              <a:lnSpc>
                <a:spcPct val="150000"/>
              </a:lnSpc>
            </a:pPr>
            <a:r>
              <a:rPr lang="es-CL" dirty="0">
                <a:solidFill>
                  <a:schemeClr val="tx2"/>
                </a:solidFill>
                <a:latin typeface="Helvetica" pitchFamily="2" charset="0"/>
              </a:rPr>
              <a:t>8 Becas de pregrado por DBT</a:t>
            </a:r>
          </a:p>
          <a:p>
            <a:pPr>
              <a:lnSpc>
                <a:spcPct val="150000"/>
              </a:lnSpc>
            </a:pPr>
            <a:r>
              <a:rPr lang="es-CL" dirty="0">
                <a:solidFill>
                  <a:schemeClr val="tx2"/>
                </a:solidFill>
                <a:latin typeface="Helvetica" pitchFamily="2" charset="0"/>
              </a:rPr>
              <a:t>15 Becas de postgrado por SOCHIGEN y ALAG.</a:t>
            </a:r>
          </a:p>
        </p:txBody>
      </p:sp>
    </p:spTree>
    <p:extLst>
      <p:ext uri="{BB962C8B-B14F-4D97-AF65-F5344CB8AC3E}">
        <p14:creationId xmlns:p14="http://schemas.microsoft.com/office/powerpoint/2010/main" val="235591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0113FBD-C4E9-D64C-9356-5ED3F794DE3F}"/>
              </a:ext>
            </a:extLst>
          </p:cNvPr>
          <p:cNvSpPr>
            <a:spLocks noGrp="1"/>
          </p:cNvSpPr>
          <p:nvPr>
            <p:ph type="title"/>
          </p:nvPr>
        </p:nvSpPr>
        <p:spPr>
          <a:xfrm>
            <a:off x="444224" y="165338"/>
            <a:ext cx="5683827" cy="669074"/>
          </a:xfrm>
        </p:spPr>
        <p:txBody>
          <a:bodyPr>
            <a:normAutofit/>
          </a:bodyPr>
          <a:lstStyle/>
          <a:p>
            <a:r>
              <a:rPr lang="en-US" sz="2400" b="1" dirty="0">
                <a:solidFill>
                  <a:schemeClr val="tx2"/>
                </a:solidFill>
              </a:rPr>
              <a:t>PRESENTACIÓN DE LOS PARTICIPANTES</a:t>
            </a:r>
          </a:p>
        </p:txBody>
      </p:sp>
      <p:pic>
        <p:nvPicPr>
          <p:cNvPr id="5" name="Imagen 4">
            <a:extLst>
              <a:ext uri="{FF2B5EF4-FFF2-40B4-BE49-F238E27FC236}">
                <a16:creationId xmlns:a16="http://schemas.microsoft.com/office/drawing/2014/main" id="{8400A20D-CFE8-4E48-9C81-A02624B6BF9F}"/>
              </a:ext>
            </a:extLst>
          </p:cNvPr>
          <p:cNvPicPr>
            <a:picLocks noChangeAspect="1"/>
          </p:cNvPicPr>
          <p:nvPr/>
        </p:nvPicPr>
        <p:blipFill>
          <a:blip r:embed="rId2"/>
          <a:stretch>
            <a:fillRect/>
          </a:stretch>
        </p:blipFill>
        <p:spPr>
          <a:xfrm>
            <a:off x="1380057" y="834412"/>
            <a:ext cx="3980307" cy="3590483"/>
          </a:xfrm>
          <a:prstGeom prst="rect">
            <a:avLst/>
          </a:prstGeom>
        </p:spPr>
      </p:pic>
    </p:spTree>
    <p:extLst>
      <p:ext uri="{BB962C8B-B14F-4D97-AF65-F5344CB8AC3E}">
        <p14:creationId xmlns:p14="http://schemas.microsoft.com/office/powerpoint/2010/main" val="248473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83847B7-8F4B-1543-A9BF-E7AB384F70C6}"/>
              </a:ext>
            </a:extLst>
          </p:cNvPr>
          <p:cNvSpPr>
            <a:spLocks noGrp="1"/>
          </p:cNvSpPr>
          <p:nvPr>
            <p:ph type="title"/>
          </p:nvPr>
        </p:nvSpPr>
        <p:spPr>
          <a:xfrm>
            <a:off x="444224" y="165338"/>
            <a:ext cx="5683827" cy="669074"/>
          </a:xfrm>
        </p:spPr>
        <p:txBody>
          <a:bodyPr>
            <a:normAutofit/>
          </a:bodyPr>
          <a:lstStyle/>
          <a:p>
            <a:r>
              <a:rPr lang="en-US" sz="2400" b="1" dirty="0">
                <a:solidFill>
                  <a:schemeClr val="tx2"/>
                </a:solidFill>
              </a:rPr>
              <a:t>BIENVENIDOS A LA PUCV</a:t>
            </a:r>
          </a:p>
        </p:txBody>
      </p:sp>
      <p:pic>
        <p:nvPicPr>
          <p:cNvPr id="2" name="Imagen 1">
            <a:extLst>
              <a:ext uri="{FF2B5EF4-FFF2-40B4-BE49-F238E27FC236}">
                <a16:creationId xmlns:a16="http://schemas.microsoft.com/office/drawing/2014/main" id="{0C80988B-448D-5C4D-9A68-B2830FC3D8DC}"/>
              </a:ext>
            </a:extLst>
          </p:cNvPr>
          <p:cNvPicPr>
            <a:picLocks noChangeAspect="1"/>
          </p:cNvPicPr>
          <p:nvPr/>
        </p:nvPicPr>
        <p:blipFill>
          <a:blip r:embed="rId2"/>
          <a:stretch>
            <a:fillRect/>
          </a:stretch>
        </p:blipFill>
        <p:spPr>
          <a:xfrm>
            <a:off x="0" y="1104139"/>
            <a:ext cx="6858000" cy="3282462"/>
          </a:xfrm>
          <a:prstGeom prst="rect">
            <a:avLst/>
          </a:prstGeom>
        </p:spPr>
      </p:pic>
      <p:sp>
        <p:nvSpPr>
          <p:cNvPr id="5" name="Rectángulo 4">
            <a:extLst>
              <a:ext uri="{FF2B5EF4-FFF2-40B4-BE49-F238E27FC236}">
                <a16:creationId xmlns:a16="http://schemas.microsoft.com/office/drawing/2014/main" id="{7EE5CD9F-228D-D94A-A7C7-3EB299A3799D}"/>
              </a:ext>
            </a:extLst>
          </p:cNvPr>
          <p:cNvSpPr/>
          <p:nvPr/>
        </p:nvSpPr>
        <p:spPr>
          <a:xfrm>
            <a:off x="46884" y="649746"/>
            <a:ext cx="6900287" cy="369332"/>
          </a:xfrm>
          <a:prstGeom prst="rect">
            <a:avLst/>
          </a:prstGeom>
        </p:spPr>
        <p:txBody>
          <a:bodyPr wrap="none">
            <a:spAutoFit/>
          </a:bodyPr>
          <a:lstStyle/>
          <a:p>
            <a:r>
              <a:rPr lang="es-CL" dirty="0">
                <a:solidFill>
                  <a:schemeClr val="tx2"/>
                </a:solidFill>
                <a:latin typeface="Helvetica" pitchFamily="2" charset="0"/>
              </a:rPr>
              <a:t>Campus Curauma – Pontificia Universidad Católica de Valparaíso</a:t>
            </a:r>
            <a:endParaRPr lang="es-CL" dirty="0"/>
          </a:p>
        </p:txBody>
      </p:sp>
      <p:sp>
        <p:nvSpPr>
          <p:cNvPr id="8" name="Rectángulo 7">
            <a:extLst>
              <a:ext uri="{FF2B5EF4-FFF2-40B4-BE49-F238E27FC236}">
                <a16:creationId xmlns:a16="http://schemas.microsoft.com/office/drawing/2014/main" id="{8C56FA4D-7953-EE44-A1AE-B9840BB6F5EA}"/>
              </a:ext>
            </a:extLst>
          </p:cNvPr>
          <p:cNvSpPr/>
          <p:nvPr/>
        </p:nvSpPr>
        <p:spPr>
          <a:xfrm>
            <a:off x="1571636" y="4471662"/>
            <a:ext cx="4227279" cy="276999"/>
          </a:xfrm>
          <a:prstGeom prst="rect">
            <a:avLst/>
          </a:prstGeom>
          <a:noFill/>
          <a:ln>
            <a:noFill/>
          </a:ln>
        </p:spPr>
        <p:txBody>
          <a:bodyPr wrap="square">
            <a:spAutoFit/>
          </a:bodyPr>
          <a:lstStyle/>
          <a:p>
            <a:r>
              <a:rPr lang="es-CL" sz="1200" b="1" dirty="0">
                <a:solidFill>
                  <a:schemeClr val="tx2"/>
                </a:solidFill>
                <a:latin typeface="Helvetica" pitchFamily="2" charset="0"/>
              </a:rPr>
              <a:t>Laboratorio de genética y genómica aplicada</a:t>
            </a:r>
            <a:endParaRPr lang="es-CL" sz="1200" b="1" dirty="0">
              <a:solidFill>
                <a:schemeClr val="tx2"/>
              </a:solidFill>
            </a:endParaRPr>
          </a:p>
        </p:txBody>
      </p:sp>
      <p:sp>
        <p:nvSpPr>
          <p:cNvPr id="9" name="Rectángulo redondeado 8">
            <a:extLst>
              <a:ext uri="{FF2B5EF4-FFF2-40B4-BE49-F238E27FC236}">
                <a16:creationId xmlns:a16="http://schemas.microsoft.com/office/drawing/2014/main" id="{CC3653E8-0B4D-304F-A7BB-85EF5F50F549}"/>
              </a:ext>
            </a:extLst>
          </p:cNvPr>
          <p:cNvSpPr/>
          <p:nvPr/>
        </p:nvSpPr>
        <p:spPr>
          <a:xfrm>
            <a:off x="2326511" y="3727048"/>
            <a:ext cx="682907" cy="243068"/>
          </a:xfrm>
          <a:prstGeom prst="roundRect">
            <a:avLst/>
          </a:prstGeom>
          <a:noFill/>
          <a:ln w="3810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cxnSp>
        <p:nvCxnSpPr>
          <p:cNvPr id="11" name="Conector recto de flecha 10">
            <a:extLst>
              <a:ext uri="{FF2B5EF4-FFF2-40B4-BE49-F238E27FC236}">
                <a16:creationId xmlns:a16="http://schemas.microsoft.com/office/drawing/2014/main" id="{D80C5C79-6029-D343-B12D-4E122FB57012}"/>
              </a:ext>
            </a:extLst>
          </p:cNvPr>
          <p:cNvCxnSpPr>
            <a:cxnSpLocks/>
          </p:cNvCxnSpPr>
          <p:nvPr/>
        </p:nvCxnSpPr>
        <p:spPr>
          <a:xfrm>
            <a:off x="2905246" y="3970116"/>
            <a:ext cx="324091" cy="501546"/>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59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BEB77D4-8D8F-4E9B-B3EC-FA1C0A215F70}"/>
              </a:ext>
            </a:extLst>
          </p:cNvPr>
          <p:cNvGrpSpPr/>
          <p:nvPr/>
        </p:nvGrpSpPr>
        <p:grpSpPr>
          <a:xfrm>
            <a:off x="252761" y="4556156"/>
            <a:ext cx="1018478" cy="424369"/>
            <a:chOff x="2914185" y="832626"/>
            <a:chExt cx="2798015" cy="1165848"/>
          </a:xfrm>
        </p:grpSpPr>
        <p:pic>
          <p:nvPicPr>
            <p:cNvPr id="12" name="Imagen 11" descr="Logo_Color.png">
              <a:extLst>
                <a:ext uri="{FF2B5EF4-FFF2-40B4-BE49-F238E27FC236}">
                  <a16:creationId xmlns:a16="http://schemas.microsoft.com/office/drawing/2014/main" id="{05011F3F-6C54-4106-9670-2D83E72277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27395" y="832626"/>
              <a:ext cx="1184805" cy="1165848"/>
            </a:xfrm>
            <a:prstGeom prst="rect">
              <a:avLst/>
            </a:prstGeom>
          </p:spPr>
        </p:pic>
        <p:pic>
          <p:nvPicPr>
            <p:cNvPr id="13" name="Imagen 12" descr="Logo_Color.png">
              <a:extLst>
                <a:ext uri="{FF2B5EF4-FFF2-40B4-BE49-F238E27FC236}">
                  <a16:creationId xmlns:a16="http://schemas.microsoft.com/office/drawing/2014/main" id="{462063FB-0E37-48A8-B369-B1A9D14A58D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914185" y="1293540"/>
              <a:ext cx="1613210" cy="557561"/>
            </a:xfrm>
            <a:prstGeom prst="rect">
              <a:avLst/>
            </a:prstGeom>
          </p:spPr>
        </p:pic>
      </p:grpSp>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671331" y="281451"/>
            <a:ext cx="5496569" cy="669074"/>
          </a:xfrm>
        </p:spPr>
        <p:txBody>
          <a:bodyPr>
            <a:noAutofit/>
          </a:bodyPr>
          <a:lstStyle/>
          <a:p>
            <a:r>
              <a:rPr lang="en-US" sz="2400" b="1" dirty="0">
                <a:solidFill>
                  <a:schemeClr val="tx2"/>
                </a:solidFill>
              </a:rPr>
              <a:t>PLAN DE LA PRESENTACIÓN DEL CURSO</a:t>
            </a:r>
          </a:p>
        </p:txBody>
      </p:sp>
      <p:sp>
        <p:nvSpPr>
          <p:cNvPr id="2" name="Rectángulo 1">
            <a:extLst>
              <a:ext uri="{FF2B5EF4-FFF2-40B4-BE49-F238E27FC236}">
                <a16:creationId xmlns:a16="http://schemas.microsoft.com/office/drawing/2014/main" id="{B94DA7A8-A057-CB4A-8B61-9A1AC9A4D240}"/>
              </a:ext>
            </a:extLst>
          </p:cNvPr>
          <p:cNvSpPr/>
          <p:nvPr/>
        </p:nvSpPr>
        <p:spPr>
          <a:xfrm>
            <a:off x="0" y="950525"/>
            <a:ext cx="6354501" cy="3086807"/>
          </a:xfrm>
          <a:prstGeom prst="rect">
            <a:avLst/>
          </a:prstGeom>
        </p:spPr>
        <p:txBody>
          <a:bodyPr wrap="square">
            <a:spAutoFit/>
          </a:bodyPr>
          <a:lstStyle/>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ea typeface="+mj-ea"/>
                <a:cs typeface="Calibri" panose="020F0502020204030204" pitchFamily="34" charset="0"/>
              </a:rPr>
              <a:t>Presentación profesores.</a:t>
            </a:r>
          </a:p>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ea typeface="+mj-ea"/>
                <a:cs typeface="Calibri" panose="020F0502020204030204" pitchFamily="34" charset="0"/>
              </a:rPr>
              <a:t>Formación en genética y biotécnología (PUCV).</a:t>
            </a:r>
          </a:p>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ea typeface="+mj-ea"/>
                <a:cs typeface="Calibri" panose="020F0502020204030204" pitchFamily="34" charset="0"/>
              </a:rPr>
              <a:t>Presentación curso.</a:t>
            </a:r>
          </a:p>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cs typeface="Calibri" panose="020F0502020204030204" pitchFamily="34" charset="0"/>
              </a:rPr>
              <a:t>Condiciones de operación</a:t>
            </a:r>
            <a:r>
              <a:rPr lang="es-CL" sz="2200" dirty="0">
                <a:solidFill>
                  <a:schemeClr val="tx2"/>
                </a:solidFill>
                <a:latin typeface="Calibri" panose="020F0502020204030204" pitchFamily="34" charset="0"/>
                <a:ea typeface="+mj-ea"/>
                <a:cs typeface="Calibri" panose="020F0502020204030204" pitchFamily="34" charset="0"/>
              </a:rPr>
              <a:t> y recursos.</a:t>
            </a:r>
          </a:p>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cs typeface="Calibri" panose="020F0502020204030204" pitchFamily="34" charset="0"/>
              </a:rPr>
              <a:t>Patrocinio y becas.</a:t>
            </a:r>
          </a:p>
          <a:p>
            <a:pPr marL="342900" indent="-342900">
              <a:lnSpc>
                <a:spcPct val="150000"/>
              </a:lnSpc>
              <a:buFont typeface="Arial" panose="020B0604020202020204" pitchFamily="34" charset="0"/>
              <a:buChar char="•"/>
            </a:pPr>
            <a:r>
              <a:rPr lang="es-CL" sz="2200" dirty="0">
                <a:solidFill>
                  <a:schemeClr val="tx2"/>
                </a:solidFill>
                <a:latin typeface="Calibri" panose="020F0502020204030204" pitchFamily="34" charset="0"/>
                <a:ea typeface="+mj-ea"/>
                <a:cs typeface="Calibri" panose="020F0502020204030204" pitchFamily="34" charset="0"/>
              </a:rPr>
              <a:t>Pesentación de participantes.</a:t>
            </a:r>
          </a:p>
        </p:txBody>
      </p:sp>
    </p:spTree>
    <p:extLst>
      <p:ext uri="{BB962C8B-B14F-4D97-AF65-F5344CB8AC3E}">
        <p14:creationId xmlns:p14="http://schemas.microsoft.com/office/powerpoint/2010/main" val="282516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6BB65F0-485C-FD42-994A-99DEE6785A1F}"/>
              </a:ext>
            </a:extLst>
          </p:cNvPr>
          <p:cNvPicPr/>
          <p:nvPr/>
        </p:nvPicPr>
        <p:blipFill rotWithShape="1">
          <a:blip r:embed="rId2" cstate="email">
            <a:extLst>
              <a:ext uri="{28A0092B-C50C-407E-A947-70E740481C1C}">
                <a14:useLocalDpi xmlns:a14="http://schemas.microsoft.com/office/drawing/2010/main"/>
              </a:ext>
            </a:extLst>
          </a:blip>
          <a:srcRect/>
          <a:stretch/>
        </p:blipFill>
        <p:spPr bwMode="auto">
          <a:xfrm>
            <a:off x="140882" y="800423"/>
            <a:ext cx="993434" cy="1097825"/>
          </a:xfrm>
          <a:prstGeom prst="rect">
            <a:avLst/>
          </a:prstGeom>
          <a:noFill/>
          <a:ln>
            <a:noFill/>
          </a:ln>
        </p:spPr>
      </p:pic>
      <p:pic>
        <p:nvPicPr>
          <p:cNvPr id="5" name="Imagen 4">
            <a:extLst>
              <a:ext uri="{FF2B5EF4-FFF2-40B4-BE49-F238E27FC236}">
                <a16:creationId xmlns:a16="http://schemas.microsoft.com/office/drawing/2014/main" id="{9F0848AA-AA8A-D24A-8334-01A2A58034BD}"/>
              </a:ext>
            </a:extLst>
          </p:cNvPr>
          <p:cNvPicPr/>
          <p:nvPr/>
        </p:nvPicPr>
        <p:blipFill rotWithShape="1">
          <a:blip r:embed="rId3" cstate="email">
            <a:extLst>
              <a:ext uri="{28A0092B-C50C-407E-A947-70E740481C1C}">
                <a14:useLocalDpi xmlns:a14="http://schemas.microsoft.com/office/drawing/2010/main"/>
              </a:ext>
            </a:extLst>
          </a:blip>
          <a:srcRect/>
          <a:stretch/>
        </p:blipFill>
        <p:spPr>
          <a:xfrm>
            <a:off x="205537" y="2037145"/>
            <a:ext cx="866113" cy="1159955"/>
          </a:xfrm>
          <a:prstGeom prst="rect">
            <a:avLst/>
          </a:prstGeom>
        </p:spPr>
      </p:pic>
      <p:sp>
        <p:nvSpPr>
          <p:cNvPr id="6" name="Título 1">
            <a:extLst>
              <a:ext uri="{FF2B5EF4-FFF2-40B4-BE49-F238E27FC236}">
                <a16:creationId xmlns:a16="http://schemas.microsoft.com/office/drawing/2014/main" id="{574E58F7-53AA-CB44-817A-0CA34565E0DD}"/>
              </a:ext>
            </a:extLst>
          </p:cNvPr>
          <p:cNvSpPr>
            <a:spLocks noGrp="1"/>
          </p:cNvSpPr>
          <p:nvPr>
            <p:ph type="title"/>
          </p:nvPr>
        </p:nvSpPr>
        <p:spPr>
          <a:xfrm>
            <a:off x="953919" y="131349"/>
            <a:ext cx="4959339" cy="669074"/>
          </a:xfrm>
        </p:spPr>
        <p:txBody>
          <a:bodyPr>
            <a:normAutofit/>
          </a:bodyPr>
          <a:lstStyle/>
          <a:p>
            <a:r>
              <a:rPr lang="en-US" sz="2400" b="1" dirty="0">
                <a:solidFill>
                  <a:schemeClr val="tx2"/>
                </a:solidFill>
              </a:rPr>
              <a:t>PROFESORES Y COORDINACIÓN</a:t>
            </a:r>
          </a:p>
        </p:txBody>
      </p:sp>
      <p:sp>
        <p:nvSpPr>
          <p:cNvPr id="7" name="Rectángulo 6">
            <a:extLst>
              <a:ext uri="{FF2B5EF4-FFF2-40B4-BE49-F238E27FC236}">
                <a16:creationId xmlns:a16="http://schemas.microsoft.com/office/drawing/2014/main" id="{3A4F236F-D033-2D4A-B60A-91AD8556A1A7}"/>
              </a:ext>
            </a:extLst>
          </p:cNvPr>
          <p:cNvSpPr/>
          <p:nvPr/>
        </p:nvSpPr>
        <p:spPr>
          <a:xfrm>
            <a:off x="1261642" y="810726"/>
            <a:ext cx="5406776" cy="1077218"/>
          </a:xfrm>
          <a:prstGeom prst="rect">
            <a:avLst/>
          </a:prstGeom>
        </p:spPr>
        <p:txBody>
          <a:bodyPr wrap="square">
            <a:spAutoFit/>
          </a:bodyPr>
          <a:lstStyle/>
          <a:p>
            <a:r>
              <a:rPr lang="es-ES" sz="1600" b="1" dirty="0">
                <a:solidFill>
                  <a:schemeClr val="tx2"/>
                </a:solidFill>
                <a:ea typeface="Calibri" charset="0"/>
                <a:cs typeface="Calibri"/>
              </a:rPr>
              <a:t>Dr. José Gallardo Matus</a:t>
            </a:r>
          </a:p>
          <a:p>
            <a:r>
              <a:rPr lang="es-ES" sz="1600" dirty="0">
                <a:solidFill>
                  <a:schemeClr val="tx2"/>
                </a:solidFill>
                <a:ea typeface="Calibri" charset="0"/>
                <a:cs typeface="Calibri"/>
              </a:rPr>
              <a:t>Profesor de genética y genómica aplicada.</a:t>
            </a:r>
          </a:p>
          <a:p>
            <a:r>
              <a:rPr lang="en-US" sz="1600" dirty="0" err="1">
                <a:solidFill>
                  <a:schemeClr val="tx2"/>
                </a:solidFill>
                <a:ea typeface="Calibri" charset="0"/>
                <a:cs typeface="Calibri"/>
              </a:rPr>
              <a:t>Miembro</a:t>
            </a:r>
            <a:r>
              <a:rPr lang="en-US" sz="1600" dirty="0">
                <a:solidFill>
                  <a:schemeClr val="tx2"/>
                </a:solidFill>
                <a:ea typeface="Calibri" charset="0"/>
                <a:cs typeface="Calibri"/>
              </a:rPr>
              <a:t> de la Sociedad de </a:t>
            </a:r>
            <a:r>
              <a:rPr lang="en-US" sz="1600" dirty="0" err="1">
                <a:solidFill>
                  <a:schemeClr val="tx2"/>
                </a:solidFill>
                <a:ea typeface="Calibri" charset="0"/>
                <a:cs typeface="Calibri"/>
              </a:rPr>
              <a:t>Genética</a:t>
            </a:r>
            <a:r>
              <a:rPr lang="en-US" sz="1600" dirty="0">
                <a:solidFill>
                  <a:schemeClr val="tx2"/>
                </a:solidFill>
                <a:ea typeface="Calibri" charset="0"/>
                <a:cs typeface="Calibri"/>
              </a:rPr>
              <a:t> de Chile y de la </a:t>
            </a:r>
            <a:r>
              <a:rPr lang="en-US" sz="1600" dirty="0" err="1">
                <a:solidFill>
                  <a:schemeClr val="tx2"/>
                </a:solidFill>
                <a:ea typeface="Calibri" charset="0"/>
                <a:cs typeface="Calibri"/>
              </a:rPr>
              <a:t>Asoc</a:t>
            </a:r>
            <a:r>
              <a:rPr lang="en-US" sz="1600" dirty="0">
                <a:solidFill>
                  <a:schemeClr val="tx2"/>
                </a:solidFill>
                <a:ea typeface="Calibri" charset="0"/>
                <a:cs typeface="Calibri"/>
              </a:rPr>
              <a:t>. </a:t>
            </a:r>
            <a:r>
              <a:rPr lang="en-US" sz="1600" dirty="0" err="1">
                <a:solidFill>
                  <a:schemeClr val="tx2"/>
                </a:solidFill>
                <a:ea typeface="Calibri" charset="0"/>
                <a:cs typeface="Calibri"/>
              </a:rPr>
              <a:t>Latinoamericana</a:t>
            </a:r>
            <a:r>
              <a:rPr lang="en-US" sz="1600" dirty="0">
                <a:solidFill>
                  <a:schemeClr val="tx2"/>
                </a:solidFill>
                <a:ea typeface="Calibri" charset="0"/>
                <a:cs typeface="Calibri"/>
              </a:rPr>
              <a:t> de </a:t>
            </a:r>
            <a:r>
              <a:rPr lang="en-US" sz="1600" dirty="0" err="1">
                <a:solidFill>
                  <a:schemeClr val="tx2"/>
                </a:solidFill>
                <a:ea typeface="Calibri" charset="0"/>
                <a:cs typeface="Calibri"/>
              </a:rPr>
              <a:t>genética</a:t>
            </a:r>
            <a:r>
              <a:rPr lang="en-US" sz="1600" dirty="0">
                <a:solidFill>
                  <a:schemeClr val="tx2"/>
                </a:solidFill>
                <a:ea typeface="Calibri" charset="0"/>
                <a:cs typeface="Calibri"/>
              </a:rPr>
              <a:t>.</a:t>
            </a:r>
          </a:p>
        </p:txBody>
      </p:sp>
      <p:sp>
        <p:nvSpPr>
          <p:cNvPr id="8" name="Rectángulo 7">
            <a:extLst>
              <a:ext uri="{FF2B5EF4-FFF2-40B4-BE49-F238E27FC236}">
                <a16:creationId xmlns:a16="http://schemas.microsoft.com/office/drawing/2014/main" id="{1055501B-A990-0D4D-8888-0B585A3E5BCD}"/>
              </a:ext>
            </a:extLst>
          </p:cNvPr>
          <p:cNvSpPr/>
          <p:nvPr/>
        </p:nvSpPr>
        <p:spPr>
          <a:xfrm>
            <a:off x="1261643" y="2037145"/>
            <a:ext cx="5596358" cy="1323439"/>
          </a:xfrm>
          <a:prstGeom prst="rect">
            <a:avLst/>
          </a:prstGeom>
        </p:spPr>
        <p:txBody>
          <a:bodyPr wrap="square">
            <a:spAutoFit/>
          </a:bodyPr>
          <a:lstStyle/>
          <a:p>
            <a:r>
              <a:rPr lang="es-ES" sz="1600" b="1" dirty="0">
                <a:solidFill>
                  <a:schemeClr val="tx2"/>
                </a:solidFill>
                <a:ea typeface="Calibri" charset="0"/>
                <a:cs typeface="Calibri"/>
              </a:rPr>
              <a:t>Dra. Débora Torrealba</a:t>
            </a:r>
          </a:p>
          <a:p>
            <a:r>
              <a:rPr lang="es-ES" sz="1600" dirty="0">
                <a:solidFill>
                  <a:schemeClr val="tx2"/>
                </a:solidFill>
                <a:ea typeface="Calibri" charset="0"/>
                <a:cs typeface="Calibri"/>
              </a:rPr>
              <a:t>Investigadora postdoctoral PUCV.</a:t>
            </a:r>
          </a:p>
          <a:p>
            <a:r>
              <a:rPr lang="en-US" sz="1600" dirty="0" err="1">
                <a:solidFill>
                  <a:schemeClr val="tx2"/>
                </a:solidFill>
                <a:ea typeface="Calibri" charset="0"/>
                <a:cs typeface="Calibri"/>
              </a:rPr>
              <a:t>Miembro</a:t>
            </a:r>
            <a:r>
              <a:rPr lang="en-US" sz="1600" dirty="0">
                <a:solidFill>
                  <a:schemeClr val="tx2"/>
                </a:solidFill>
                <a:ea typeface="Calibri" charset="0"/>
                <a:cs typeface="Calibri"/>
              </a:rPr>
              <a:t> de la Sociedad de </a:t>
            </a:r>
            <a:r>
              <a:rPr lang="en-US" sz="1600" dirty="0" err="1">
                <a:solidFill>
                  <a:schemeClr val="tx2"/>
                </a:solidFill>
                <a:ea typeface="Calibri" charset="0"/>
                <a:cs typeface="Calibri"/>
              </a:rPr>
              <a:t>Genética</a:t>
            </a:r>
            <a:r>
              <a:rPr lang="en-US" sz="1600" dirty="0">
                <a:solidFill>
                  <a:schemeClr val="tx2"/>
                </a:solidFill>
                <a:ea typeface="Calibri" charset="0"/>
                <a:cs typeface="Calibri"/>
              </a:rPr>
              <a:t> de Chile y de la International Society of Developmental and Comparative Immunology</a:t>
            </a:r>
          </a:p>
        </p:txBody>
      </p:sp>
      <p:pic>
        <p:nvPicPr>
          <p:cNvPr id="9" name="Imagen 8">
            <a:extLst>
              <a:ext uri="{FF2B5EF4-FFF2-40B4-BE49-F238E27FC236}">
                <a16:creationId xmlns:a16="http://schemas.microsoft.com/office/drawing/2014/main" id="{86F1C380-E1AD-4748-B425-6873B853212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34102" y="3335997"/>
            <a:ext cx="954911" cy="1101779"/>
          </a:xfrm>
          <a:prstGeom prst="rect">
            <a:avLst/>
          </a:prstGeom>
        </p:spPr>
      </p:pic>
      <p:sp>
        <p:nvSpPr>
          <p:cNvPr id="10" name="Rectángulo 9">
            <a:extLst>
              <a:ext uri="{FF2B5EF4-FFF2-40B4-BE49-F238E27FC236}">
                <a16:creationId xmlns:a16="http://schemas.microsoft.com/office/drawing/2014/main" id="{4CEE22F4-1602-6346-9E24-A1AFE23CF29F}"/>
              </a:ext>
            </a:extLst>
          </p:cNvPr>
          <p:cNvSpPr/>
          <p:nvPr/>
        </p:nvSpPr>
        <p:spPr>
          <a:xfrm>
            <a:off x="1261642" y="3509785"/>
            <a:ext cx="5412569" cy="830997"/>
          </a:xfrm>
          <a:prstGeom prst="rect">
            <a:avLst/>
          </a:prstGeom>
        </p:spPr>
        <p:txBody>
          <a:bodyPr wrap="square">
            <a:spAutoFit/>
          </a:bodyPr>
          <a:lstStyle/>
          <a:p>
            <a:r>
              <a:rPr lang="es-ES" sz="1600" b="1" dirty="0" err="1">
                <a:solidFill>
                  <a:schemeClr val="tx2"/>
                </a:solidFill>
                <a:ea typeface="Calibri" charset="0"/>
                <a:cs typeface="Calibri"/>
              </a:rPr>
              <a:t>Dr</a:t>
            </a:r>
            <a:r>
              <a:rPr lang="es-ES" sz="1600" b="1" dirty="0">
                <a:solidFill>
                  <a:schemeClr val="tx2"/>
                </a:solidFill>
                <a:ea typeface="Calibri" charset="0"/>
                <a:cs typeface="Calibri"/>
              </a:rPr>
              <a:t>(c). Jaqueline Flores Salinas</a:t>
            </a:r>
          </a:p>
          <a:p>
            <a:r>
              <a:rPr lang="es-ES" sz="1600" dirty="0">
                <a:solidFill>
                  <a:schemeClr val="tx2"/>
                </a:solidFill>
                <a:ea typeface="Calibri" charset="0"/>
                <a:cs typeface="Calibri"/>
              </a:rPr>
              <a:t>Investigadora </a:t>
            </a:r>
            <a:r>
              <a:rPr lang="es-ES" sz="1600" dirty="0" err="1">
                <a:solidFill>
                  <a:schemeClr val="tx2"/>
                </a:solidFill>
                <a:ea typeface="Calibri" charset="0"/>
                <a:cs typeface="Calibri"/>
              </a:rPr>
              <a:t>predoctoral</a:t>
            </a:r>
            <a:r>
              <a:rPr lang="es-ES" sz="1600" dirty="0">
                <a:solidFill>
                  <a:schemeClr val="tx2"/>
                </a:solidFill>
                <a:ea typeface="Calibri" charset="0"/>
                <a:cs typeface="Calibri"/>
              </a:rPr>
              <a:t> PUCV.</a:t>
            </a:r>
          </a:p>
          <a:p>
            <a:r>
              <a:rPr lang="es-ES" sz="1600" dirty="0">
                <a:solidFill>
                  <a:schemeClr val="tx2"/>
                </a:solidFill>
                <a:ea typeface="Calibri" charset="0"/>
                <a:cs typeface="Calibri"/>
              </a:rPr>
              <a:t>Doctorado en Biotecnología</a:t>
            </a:r>
          </a:p>
        </p:txBody>
      </p:sp>
    </p:spTree>
    <p:extLst>
      <p:ext uri="{BB962C8B-B14F-4D97-AF65-F5344CB8AC3E}">
        <p14:creationId xmlns:p14="http://schemas.microsoft.com/office/powerpoint/2010/main" val="24978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1E2838E-A8F3-8548-815A-EDC7D3E17F4C}"/>
              </a:ext>
            </a:extLst>
          </p:cNvPr>
          <p:cNvSpPr>
            <a:spLocks noGrp="1"/>
          </p:cNvSpPr>
          <p:nvPr>
            <p:ph type="title"/>
          </p:nvPr>
        </p:nvSpPr>
        <p:spPr>
          <a:xfrm>
            <a:off x="393539" y="153764"/>
            <a:ext cx="6023879" cy="669074"/>
          </a:xfrm>
        </p:spPr>
        <p:txBody>
          <a:bodyPr>
            <a:noAutofit/>
          </a:bodyPr>
          <a:lstStyle/>
          <a:p>
            <a:r>
              <a:rPr lang="en-US" sz="2400" b="1" dirty="0">
                <a:solidFill>
                  <a:schemeClr val="tx2"/>
                </a:solidFill>
              </a:rPr>
              <a:t>FORMACIÓN EN GENÉTICA Y BIOTECNOLOGÍA</a:t>
            </a:r>
          </a:p>
        </p:txBody>
      </p:sp>
      <p:sp>
        <p:nvSpPr>
          <p:cNvPr id="6" name="Rectángulo 5">
            <a:extLst>
              <a:ext uri="{FF2B5EF4-FFF2-40B4-BE49-F238E27FC236}">
                <a16:creationId xmlns:a16="http://schemas.microsoft.com/office/drawing/2014/main" id="{C5237A2A-813A-5649-804F-7A9574BBBB67}"/>
              </a:ext>
            </a:extLst>
          </p:cNvPr>
          <p:cNvSpPr/>
          <p:nvPr/>
        </p:nvSpPr>
        <p:spPr>
          <a:xfrm>
            <a:off x="243068" y="672366"/>
            <a:ext cx="6614932" cy="3376117"/>
          </a:xfrm>
          <a:prstGeom prst="rect">
            <a:avLst/>
          </a:prstGeom>
        </p:spPr>
        <p:txBody>
          <a:bodyPr wrap="square">
            <a:spAutoFit/>
          </a:bodyPr>
          <a:lstStyle/>
          <a:p>
            <a:pPr>
              <a:lnSpc>
                <a:spcPct val="150000"/>
              </a:lnSpc>
            </a:pPr>
            <a:r>
              <a:rPr lang="es-CL" b="1" dirty="0">
                <a:solidFill>
                  <a:schemeClr val="tx2"/>
                </a:solidFill>
                <a:latin typeface="Helvetica" pitchFamily="2" charset="0"/>
              </a:rPr>
              <a:t>Programas</a:t>
            </a:r>
          </a:p>
          <a:p>
            <a:pPr marL="285750" indent="-285750">
              <a:lnSpc>
                <a:spcPct val="150000"/>
              </a:lnSpc>
              <a:buFont typeface="Arial" panose="020B0604020202020204" pitchFamily="34" charset="0"/>
              <a:buChar char="•"/>
            </a:pPr>
            <a:r>
              <a:rPr lang="es-CL" dirty="0">
                <a:solidFill>
                  <a:schemeClr val="tx2"/>
                </a:solidFill>
                <a:latin typeface="Helvetica" pitchFamily="2" charset="0"/>
              </a:rPr>
              <a:t>Curso Expresión de genes (1v): 47 matriculados.</a:t>
            </a:r>
          </a:p>
          <a:p>
            <a:pPr marL="285750" indent="-285750">
              <a:lnSpc>
                <a:spcPct val="150000"/>
              </a:lnSpc>
              <a:buFont typeface="Arial" panose="020B0604020202020204" pitchFamily="34" charset="0"/>
              <a:buChar char="•"/>
            </a:pPr>
            <a:r>
              <a:rPr lang="es-CL">
                <a:solidFill>
                  <a:schemeClr val="tx2"/>
                </a:solidFill>
                <a:latin typeface="Helvetica" pitchFamily="2" charset="0"/>
              </a:rPr>
              <a:t>Magister </a:t>
            </a:r>
            <a:r>
              <a:rPr lang="es-CL" dirty="0">
                <a:solidFill>
                  <a:schemeClr val="tx2"/>
                </a:solidFill>
                <a:latin typeface="Helvetica" pitchFamily="2" charset="0"/>
              </a:rPr>
              <a:t>Ciencias Microbiológicas (PUCV): 20 graduados.</a:t>
            </a:r>
          </a:p>
          <a:p>
            <a:pPr marL="285750" indent="-285750">
              <a:lnSpc>
                <a:spcPct val="150000"/>
              </a:lnSpc>
              <a:buFont typeface="Arial" panose="020B0604020202020204" pitchFamily="34" charset="0"/>
              <a:buChar char="•"/>
            </a:pPr>
            <a:r>
              <a:rPr lang="es-CL" dirty="0">
                <a:solidFill>
                  <a:schemeClr val="tx2"/>
                </a:solidFill>
                <a:latin typeface="Helvetica" pitchFamily="2" charset="0"/>
              </a:rPr>
              <a:t>Doctorado en Biotecnología (PUCV-USM): 85 graduados.</a:t>
            </a:r>
            <a:endParaRPr lang="es-CL" b="1" dirty="0">
              <a:solidFill>
                <a:schemeClr val="tx2"/>
              </a:solidFill>
              <a:latin typeface="Helvetica" pitchFamily="2" charset="0"/>
            </a:endParaRPr>
          </a:p>
          <a:p>
            <a:pPr>
              <a:lnSpc>
                <a:spcPct val="150000"/>
              </a:lnSpc>
            </a:pPr>
            <a:r>
              <a:rPr lang="es-CL" b="1" dirty="0">
                <a:solidFill>
                  <a:schemeClr val="tx2"/>
                </a:solidFill>
                <a:latin typeface="Helvetica" pitchFamily="2" charset="0"/>
              </a:rPr>
              <a:t>Excelencia académica</a:t>
            </a:r>
          </a:p>
          <a:p>
            <a:pPr marL="285750" indent="-285750">
              <a:lnSpc>
                <a:spcPct val="150000"/>
              </a:lnSpc>
              <a:buFont typeface="Arial" panose="020B0604020202020204" pitchFamily="34" charset="0"/>
              <a:buChar char="•"/>
            </a:pPr>
            <a:r>
              <a:rPr lang="es-CL" dirty="0">
                <a:solidFill>
                  <a:schemeClr val="tx2"/>
                </a:solidFill>
                <a:latin typeface="Helvetica" pitchFamily="2" charset="0"/>
              </a:rPr>
              <a:t>PUCV Acreditada por 7 años (todas las áreas).</a:t>
            </a:r>
          </a:p>
          <a:p>
            <a:pPr marL="285750" indent="-285750">
              <a:lnSpc>
                <a:spcPct val="150000"/>
              </a:lnSpc>
              <a:buFont typeface="Arial" panose="020B0604020202020204" pitchFamily="34" charset="0"/>
              <a:buChar char="•"/>
            </a:pPr>
            <a:r>
              <a:rPr lang="es-CL" dirty="0">
                <a:solidFill>
                  <a:schemeClr val="tx2"/>
                </a:solidFill>
                <a:latin typeface="Helvetica" pitchFamily="2" charset="0"/>
              </a:rPr>
              <a:t>Doctorado acreditado 5 años CNA, premio calidad AUIP.</a:t>
            </a:r>
          </a:p>
          <a:p>
            <a:pPr marL="285750" indent="-285750">
              <a:lnSpc>
                <a:spcPct val="150000"/>
              </a:lnSpc>
              <a:buFont typeface="Arial" panose="020B0604020202020204" pitchFamily="34" charset="0"/>
              <a:buChar char="•"/>
            </a:pPr>
            <a:r>
              <a:rPr lang="es-CL" dirty="0">
                <a:solidFill>
                  <a:schemeClr val="tx2"/>
                </a:solidFill>
                <a:latin typeface="Helvetica" pitchFamily="2" charset="0"/>
              </a:rPr>
              <a:t>Magister Acreditado 6 años CNA.</a:t>
            </a:r>
          </a:p>
        </p:txBody>
      </p:sp>
    </p:spTree>
    <p:extLst>
      <p:ext uri="{BB962C8B-B14F-4D97-AF65-F5344CB8AC3E}">
        <p14:creationId xmlns:p14="http://schemas.microsoft.com/office/powerpoint/2010/main" val="291982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393539" y="153764"/>
            <a:ext cx="6023879" cy="669074"/>
          </a:xfrm>
        </p:spPr>
        <p:txBody>
          <a:bodyPr>
            <a:noAutofit/>
          </a:bodyPr>
          <a:lstStyle/>
          <a:p>
            <a:r>
              <a:rPr lang="en-US" sz="2400" b="1" dirty="0">
                <a:solidFill>
                  <a:schemeClr val="tx2"/>
                </a:solidFill>
              </a:rPr>
              <a:t>PRESENTACIÓN CURSO</a:t>
            </a:r>
          </a:p>
        </p:txBody>
      </p:sp>
      <p:sp>
        <p:nvSpPr>
          <p:cNvPr id="6" name="Rectángulo 5">
            <a:extLst>
              <a:ext uri="{FF2B5EF4-FFF2-40B4-BE49-F238E27FC236}">
                <a16:creationId xmlns:a16="http://schemas.microsoft.com/office/drawing/2014/main" id="{97FFD13D-DBE9-7F43-A811-312B9AB78776}"/>
              </a:ext>
            </a:extLst>
          </p:cNvPr>
          <p:cNvSpPr/>
          <p:nvPr/>
        </p:nvSpPr>
        <p:spPr>
          <a:xfrm>
            <a:off x="35612" y="660793"/>
            <a:ext cx="6739732" cy="3872855"/>
          </a:xfrm>
          <a:prstGeom prst="rect">
            <a:avLst/>
          </a:prstGeom>
        </p:spPr>
        <p:txBody>
          <a:bodyPr wrap="square">
            <a:spAutoFit/>
          </a:bodyPr>
          <a:lstStyle/>
          <a:p>
            <a:pPr marL="120650" algn="just" eaLnBrk="0" hangingPunct="0">
              <a:spcBef>
                <a:spcPts val="240"/>
              </a:spcBef>
              <a:spcAft>
                <a:spcPts val="0"/>
              </a:spcAft>
              <a:tabLst>
                <a:tab pos="578485" algn="l"/>
              </a:tabLst>
            </a:pPr>
            <a:r>
              <a:rPr lang="es-ES" b="1" spc="-40" dirty="0">
                <a:solidFill>
                  <a:schemeClr val="tx2"/>
                </a:solidFill>
                <a:latin typeface="Calibri" panose="020F0502020204030204" pitchFamily="34" charset="0"/>
                <a:ea typeface="Times New Roman" panose="02020603050405020304" pitchFamily="18" charset="0"/>
              </a:rPr>
              <a:t>Descripción</a:t>
            </a:r>
          </a:p>
          <a:p>
            <a:pPr marL="120650" algn="just" eaLnBrk="0" hangingPunct="0">
              <a:spcBef>
                <a:spcPts val="240"/>
              </a:spcBef>
              <a:spcAft>
                <a:spcPts val="0"/>
              </a:spcAft>
              <a:tabLst>
                <a:tab pos="578485" algn="l"/>
              </a:tabLst>
            </a:pPr>
            <a:r>
              <a:rPr lang="es-ES" spc="-40" dirty="0">
                <a:solidFill>
                  <a:schemeClr val="tx2"/>
                </a:solidFill>
                <a:latin typeface="Calibri" panose="020F0502020204030204" pitchFamily="34" charset="0"/>
                <a:ea typeface="Times New Roman" panose="02020603050405020304" pitchFamily="18" charset="0"/>
              </a:rPr>
              <a:t>Curso de formación general en genética para pre y postgrado.</a:t>
            </a:r>
          </a:p>
          <a:p>
            <a:pPr marL="120650" algn="just" eaLnBrk="0" hangingPunct="0">
              <a:spcBef>
                <a:spcPts val="240"/>
              </a:spcBef>
              <a:spcAft>
                <a:spcPts val="0"/>
              </a:spcAft>
              <a:tabLst>
                <a:tab pos="578485" algn="l"/>
              </a:tabLst>
            </a:pPr>
            <a:endParaRPr lang="es-ES" spc="-40" dirty="0">
              <a:solidFill>
                <a:schemeClr val="tx2"/>
              </a:solidFill>
              <a:latin typeface="Calibri" panose="020F0502020204030204" pitchFamily="34" charset="0"/>
              <a:ea typeface="Times New Roman" panose="02020603050405020304" pitchFamily="18" charset="0"/>
            </a:endParaRPr>
          </a:p>
          <a:p>
            <a:pPr marL="120650" algn="just" eaLnBrk="0" hangingPunct="0">
              <a:spcBef>
                <a:spcPts val="240"/>
              </a:spcBef>
              <a:spcAft>
                <a:spcPts val="0"/>
              </a:spcAft>
              <a:tabLst>
                <a:tab pos="578485" algn="l"/>
              </a:tabLst>
            </a:pPr>
            <a:r>
              <a:rPr lang="es-ES" b="1" spc="-40" dirty="0">
                <a:solidFill>
                  <a:schemeClr val="tx2"/>
                </a:solidFill>
                <a:latin typeface="Calibri" panose="020F0502020204030204" pitchFamily="34" charset="0"/>
                <a:ea typeface="Times New Roman" panose="02020603050405020304" pitchFamily="18" charset="0"/>
              </a:rPr>
              <a:t>Perfil del participante</a:t>
            </a:r>
          </a:p>
          <a:p>
            <a:pPr marL="120650" algn="just" eaLnBrk="0" hangingPunct="0">
              <a:spcBef>
                <a:spcPts val="240"/>
              </a:spcBef>
              <a:spcAft>
                <a:spcPts val="0"/>
              </a:spcAft>
              <a:tabLst>
                <a:tab pos="578485" algn="l"/>
              </a:tabLst>
            </a:pPr>
            <a:r>
              <a:rPr lang="es-CL" dirty="0">
                <a:solidFill>
                  <a:schemeClr val="tx2"/>
                </a:solidFill>
              </a:rPr>
              <a:t>Estudiantes, profesionales o graduados de las ciencias biológicas incluyendo Biología, Biología Marina, Bioquímica, Biotecnología, Microbiología y áreas afines a los recursos biológicos como la agronomía, la acuicultura, las ciencias veterinarias u otras.</a:t>
            </a:r>
          </a:p>
          <a:p>
            <a:pPr marL="120650" algn="just" eaLnBrk="0" hangingPunct="0">
              <a:spcBef>
                <a:spcPts val="240"/>
              </a:spcBef>
              <a:spcAft>
                <a:spcPts val="0"/>
              </a:spcAft>
              <a:tabLst>
                <a:tab pos="578485" algn="l"/>
              </a:tabLst>
            </a:pPr>
            <a:endParaRPr lang="es-ES" b="1" spc="-40" dirty="0">
              <a:solidFill>
                <a:schemeClr val="tx2"/>
              </a:solidFill>
              <a:latin typeface="Calibri" panose="020F0502020204030204" pitchFamily="34" charset="0"/>
              <a:ea typeface="Times New Roman" panose="02020603050405020304" pitchFamily="18" charset="0"/>
            </a:endParaRPr>
          </a:p>
          <a:p>
            <a:pPr marL="120650" algn="just" eaLnBrk="0" hangingPunct="0">
              <a:spcBef>
                <a:spcPts val="240"/>
              </a:spcBef>
              <a:spcAft>
                <a:spcPts val="0"/>
              </a:spcAft>
              <a:tabLst>
                <a:tab pos="578485" algn="l"/>
              </a:tabLst>
            </a:pPr>
            <a:r>
              <a:rPr lang="es-ES" b="1" spc="-40" dirty="0">
                <a:solidFill>
                  <a:schemeClr val="tx2"/>
                </a:solidFill>
                <a:latin typeface="Calibri" panose="020F0502020204030204" pitchFamily="34" charset="0"/>
                <a:ea typeface="Times New Roman" panose="02020603050405020304" pitchFamily="18" charset="0"/>
              </a:rPr>
              <a:t>Objetivo de aprendizaje</a:t>
            </a:r>
          </a:p>
          <a:p>
            <a:pPr marL="120650" algn="just" eaLnBrk="0" hangingPunct="0">
              <a:spcBef>
                <a:spcPts val="240"/>
              </a:spcBef>
              <a:spcAft>
                <a:spcPts val="0"/>
              </a:spcAft>
              <a:tabLst>
                <a:tab pos="578485" algn="l"/>
              </a:tabLst>
            </a:pPr>
            <a:r>
              <a:rPr lang="es-ES" spc="-40" dirty="0">
                <a:solidFill>
                  <a:schemeClr val="tx2"/>
                </a:solidFill>
                <a:latin typeface="Calibri" panose="020F0502020204030204" pitchFamily="34" charset="0"/>
                <a:ea typeface="Times New Roman" panose="02020603050405020304" pitchFamily="18" charset="0"/>
              </a:rPr>
              <a:t>Conocer mejores prácticas para diseñar y analizar experimentos de Análisis de Expresión Diferencial de Genes con énfasis en </a:t>
            </a:r>
            <a:r>
              <a:rPr lang="es-ES" spc="-40" dirty="0" err="1">
                <a:solidFill>
                  <a:schemeClr val="tx2"/>
                </a:solidFill>
                <a:latin typeface="Calibri" panose="020F0502020204030204" pitchFamily="34" charset="0"/>
                <a:ea typeface="Times New Roman" panose="02020603050405020304" pitchFamily="18" charset="0"/>
              </a:rPr>
              <a:t>qPCR</a:t>
            </a:r>
            <a:r>
              <a:rPr lang="es-ES" spc="-40" dirty="0">
                <a:solidFill>
                  <a:schemeClr val="tx2"/>
                </a:solidFill>
                <a:latin typeface="Calibri" panose="020F0502020204030204" pitchFamily="34" charset="0"/>
                <a:ea typeface="Times New Roman" panose="02020603050405020304" pitchFamily="18" charset="0"/>
              </a:rPr>
              <a:t> (</a:t>
            </a:r>
            <a:r>
              <a:rPr lang="es-ES" spc="-40" dirty="0" err="1">
                <a:solidFill>
                  <a:schemeClr val="tx2"/>
                </a:solidFill>
                <a:latin typeface="Calibri" panose="020F0502020204030204" pitchFamily="34" charset="0"/>
                <a:ea typeface="Times New Roman" panose="02020603050405020304" pitchFamily="18" charset="0"/>
              </a:rPr>
              <a:t>quantitative</a:t>
            </a:r>
            <a:r>
              <a:rPr lang="es-ES" spc="-40" dirty="0">
                <a:solidFill>
                  <a:schemeClr val="tx2"/>
                </a:solidFill>
                <a:latin typeface="Calibri" panose="020F0502020204030204" pitchFamily="34" charset="0"/>
                <a:ea typeface="Times New Roman" panose="02020603050405020304" pitchFamily="18" charset="0"/>
              </a:rPr>
              <a:t> PCR) usando R.</a:t>
            </a:r>
          </a:p>
        </p:txBody>
      </p:sp>
    </p:spTree>
    <p:extLst>
      <p:ext uri="{BB962C8B-B14F-4D97-AF65-F5344CB8AC3E}">
        <p14:creationId xmlns:p14="http://schemas.microsoft.com/office/powerpoint/2010/main" val="90412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393539" y="153764"/>
            <a:ext cx="6023879" cy="669074"/>
          </a:xfrm>
        </p:spPr>
        <p:txBody>
          <a:bodyPr>
            <a:noAutofit/>
          </a:bodyPr>
          <a:lstStyle/>
          <a:p>
            <a:r>
              <a:rPr lang="en-US" sz="2400" b="1" dirty="0">
                <a:solidFill>
                  <a:schemeClr val="tx2"/>
                </a:solidFill>
              </a:rPr>
              <a:t>CONTENIDOS</a:t>
            </a:r>
          </a:p>
        </p:txBody>
      </p:sp>
      <p:sp>
        <p:nvSpPr>
          <p:cNvPr id="6" name="Rectángulo 5">
            <a:extLst>
              <a:ext uri="{FF2B5EF4-FFF2-40B4-BE49-F238E27FC236}">
                <a16:creationId xmlns:a16="http://schemas.microsoft.com/office/drawing/2014/main" id="{97FFD13D-DBE9-7F43-A811-312B9AB78776}"/>
              </a:ext>
            </a:extLst>
          </p:cNvPr>
          <p:cNvSpPr/>
          <p:nvPr/>
        </p:nvSpPr>
        <p:spPr>
          <a:xfrm>
            <a:off x="0" y="916564"/>
            <a:ext cx="6739732" cy="3149580"/>
          </a:xfrm>
          <a:prstGeom prst="rect">
            <a:avLst/>
          </a:prstGeom>
        </p:spPr>
        <p:txBody>
          <a:bodyPr wrap="square">
            <a:spAutoFit/>
          </a:bodyPr>
          <a:lstStyle/>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1. Introducción al curso.</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2. Programación con R: Introducción.</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3. Diseño de cebadores para qPCR.</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4. Eficiencia de los cebadores y optimización de qPCR.</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5. Programación con R: Visualización y manipulación de datos con ggplot2 y dplyr.</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6. Diseño y ejecución de qPCR.</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7. Genes de referencia.</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8. Programación con R: Exploración de datos de CT.</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9. Cálculo de la expresión génica relativa con los métodos Delta-Delta Ct y Pfaffl.</a:t>
            </a:r>
            <a:br>
              <a:rPr lang="es-CL" sz="1400" dirty="0">
                <a:solidFill>
                  <a:schemeClr val="tx2"/>
                </a:solidFill>
                <a:latin typeface="Calibri" panose="020F0502020204030204" pitchFamily="34" charset="0"/>
                <a:cs typeface="Calibri" panose="020F0502020204030204" pitchFamily="34" charset="0"/>
              </a:rPr>
            </a:br>
            <a:r>
              <a:rPr lang="es-CL" sz="1400" dirty="0">
                <a:solidFill>
                  <a:schemeClr val="tx2"/>
                </a:solidFill>
                <a:latin typeface="Calibri" panose="020F0502020204030204" pitchFamily="34" charset="0"/>
                <a:cs typeface="Calibri" panose="020F0502020204030204" pitchFamily="34" charset="0"/>
              </a:rPr>
              <a:t>Clase 10. Programación con R: Inferencia estadística y análisis de expresión de genes.</a:t>
            </a:r>
            <a:br>
              <a:rPr lang="es-CL" sz="1400" dirty="0">
                <a:solidFill>
                  <a:schemeClr val="tx2"/>
                </a:solidFill>
                <a:latin typeface="Calibri" panose="020F0502020204030204" pitchFamily="34" charset="0"/>
                <a:cs typeface="Calibri" panose="020F0502020204030204" pitchFamily="34" charset="0"/>
              </a:rPr>
            </a:br>
            <a:r>
              <a:rPr lang="es-CL" sz="1400" dirty="0">
                <a:solidFill>
                  <a:schemeClr val="tx2"/>
                </a:solidFill>
                <a:latin typeface="Calibri" panose="020F0502020204030204" pitchFamily="34" charset="0"/>
                <a:cs typeface="Calibri" panose="020F0502020204030204" pitchFamily="34" charset="0"/>
              </a:rPr>
              <a:t>Clase 11. Programación con R: Métodos no paramétricos.</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12. Programación con R: Introducción al análisis multivariado.</a:t>
            </a:r>
          </a:p>
          <a:p>
            <a:pPr marL="120650" algn="just" eaLnBrk="0" hangingPunct="0">
              <a:spcBef>
                <a:spcPts val="240"/>
              </a:spcBef>
              <a:spcAft>
                <a:spcPts val="0"/>
              </a:spcAft>
              <a:tabLst>
                <a:tab pos="578485" algn="l"/>
              </a:tabLst>
            </a:pPr>
            <a:r>
              <a:rPr lang="es-CL" sz="1400" dirty="0">
                <a:solidFill>
                  <a:schemeClr val="tx2"/>
                </a:solidFill>
                <a:latin typeface="Calibri" panose="020F0502020204030204" pitchFamily="34" charset="0"/>
                <a:cs typeface="Calibri" panose="020F0502020204030204" pitchFamily="34" charset="0"/>
              </a:rPr>
              <a:t>Clase 13. Programación con R: PERMANOVA y Análisis de componentes principales.</a:t>
            </a:r>
            <a:endParaRPr lang="es-ES" sz="1400" spc="-40" dirty="0">
              <a:solidFill>
                <a:schemeClr val="tx2"/>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2363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393539" y="153764"/>
            <a:ext cx="6023879" cy="669074"/>
          </a:xfrm>
        </p:spPr>
        <p:txBody>
          <a:bodyPr>
            <a:noAutofit/>
          </a:bodyPr>
          <a:lstStyle/>
          <a:p>
            <a:r>
              <a:rPr lang="en-US" sz="2400" b="1" dirty="0">
                <a:solidFill>
                  <a:schemeClr val="tx2"/>
                </a:solidFill>
              </a:rPr>
              <a:t>REQUISITOS DE INGRESO</a:t>
            </a:r>
          </a:p>
        </p:txBody>
      </p:sp>
      <p:sp>
        <p:nvSpPr>
          <p:cNvPr id="2" name="Rectángulo 1">
            <a:extLst>
              <a:ext uri="{FF2B5EF4-FFF2-40B4-BE49-F238E27FC236}">
                <a16:creationId xmlns:a16="http://schemas.microsoft.com/office/drawing/2014/main" id="{DFB5C727-8885-9449-A55B-C8FF9A90C328}"/>
              </a:ext>
            </a:extLst>
          </p:cNvPr>
          <p:cNvSpPr/>
          <p:nvPr/>
        </p:nvSpPr>
        <p:spPr>
          <a:xfrm>
            <a:off x="28937" y="925828"/>
            <a:ext cx="6829063" cy="3139321"/>
          </a:xfrm>
          <a:prstGeom prst="rect">
            <a:avLst/>
          </a:prstGeom>
        </p:spPr>
        <p:txBody>
          <a:bodyPr wrap="square">
            <a:spAutoFit/>
          </a:bodyPr>
          <a:lstStyle/>
          <a:p>
            <a:r>
              <a:rPr lang="es-CL" b="1" dirty="0">
                <a:solidFill>
                  <a:schemeClr val="tx2"/>
                </a:solidFill>
                <a:latin typeface="Calibri" panose="020F0502020204030204" pitchFamily="34" charset="0"/>
                <a:cs typeface="Calibri" panose="020F0502020204030204" pitchFamily="34" charset="0"/>
              </a:rPr>
              <a:t>Estadística:</a:t>
            </a:r>
            <a:r>
              <a:rPr lang="es-CL" dirty="0">
                <a:solidFill>
                  <a:schemeClr val="tx2"/>
                </a:solidFill>
                <a:latin typeface="Calibri" panose="020F0502020204030204" pitchFamily="34" charset="0"/>
                <a:cs typeface="Calibri" panose="020F0502020204030204" pitchFamily="34" charset="0"/>
              </a:rPr>
              <a:t> curso aprobado de nivel universitario.</a:t>
            </a:r>
          </a:p>
          <a:p>
            <a:endParaRPr lang="es-CL" dirty="0">
              <a:solidFill>
                <a:schemeClr val="tx2"/>
              </a:solidFill>
              <a:latin typeface="Calibri" panose="020F0502020204030204" pitchFamily="34" charset="0"/>
              <a:cs typeface="Calibri" panose="020F0502020204030204" pitchFamily="34" charset="0"/>
            </a:endParaRPr>
          </a:p>
          <a:p>
            <a:r>
              <a:rPr lang="es-CL" b="1" dirty="0">
                <a:solidFill>
                  <a:schemeClr val="tx2"/>
                </a:solidFill>
                <a:latin typeface="Calibri" panose="020F0502020204030204" pitchFamily="34" charset="0"/>
                <a:cs typeface="Calibri" panose="020F0502020204030204" pitchFamily="34" charset="0"/>
              </a:rPr>
              <a:t>Inglés:</a:t>
            </a:r>
            <a:r>
              <a:rPr lang="es-CL" dirty="0">
                <a:solidFill>
                  <a:schemeClr val="tx2"/>
                </a:solidFill>
                <a:latin typeface="Calibri" panose="020F0502020204030204" pitchFamily="34" charset="0"/>
                <a:cs typeface="Calibri" panose="020F0502020204030204" pitchFamily="34" charset="0"/>
              </a:rPr>
              <a:t> Los softwares R y Rstudio, así como todas las librerías de análisis estadístico que se usarán en el curso solo están disponibles en inglés. Alumnos sin competencias de lectura en inglés no deberían tomar el curso.</a:t>
            </a:r>
          </a:p>
          <a:p>
            <a:endParaRPr lang="es-CL" dirty="0">
              <a:solidFill>
                <a:schemeClr val="tx2"/>
              </a:solidFill>
              <a:latin typeface="Calibri" panose="020F0502020204030204" pitchFamily="34" charset="0"/>
              <a:cs typeface="Calibri" panose="020F0502020204030204" pitchFamily="34" charset="0"/>
            </a:endParaRPr>
          </a:p>
          <a:p>
            <a:r>
              <a:rPr lang="es-CL" b="1" dirty="0">
                <a:solidFill>
                  <a:schemeClr val="tx2"/>
                </a:solidFill>
                <a:latin typeface="Calibri" panose="020F0502020204030204" pitchFamily="34" charset="0"/>
                <a:cs typeface="Calibri" panose="020F0502020204030204" pitchFamily="34" charset="0"/>
              </a:rPr>
              <a:t>Programación con R:</a:t>
            </a:r>
            <a:r>
              <a:rPr lang="es-CL" dirty="0">
                <a:solidFill>
                  <a:schemeClr val="tx2"/>
                </a:solidFill>
                <a:latin typeface="Calibri" panose="020F0502020204030204" pitchFamily="34" charset="0"/>
                <a:cs typeface="Calibri" panose="020F0502020204030204" pitchFamily="34" charset="0"/>
              </a:rPr>
              <a:t> Deseable pero no excluyente. Los alumnos sin experiencia previa en programación con R deben considerar 2 horas de estudio y autoaprendizaje adicional por semana para poder alcanzar una comprensión avanzada de los objetivos de aprendizaje del curso.</a:t>
            </a:r>
            <a:endParaRPr lang="es-CL" b="0" i="0" dirty="0">
              <a:solidFill>
                <a:schemeClr val="tx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23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393539" y="153764"/>
            <a:ext cx="6023879" cy="669074"/>
          </a:xfrm>
        </p:spPr>
        <p:txBody>
          <a:bodyPr>
            <a:noAutofit/>
          </a:bodyPr>
          <a:lstStyle/>
          <a:p>
            <a:r>
              <a:rPr lang="en-US" sz="2400" b="1" dirty="0">
                <a:solidFill>
                  <a:schemeClr val="tx2"/>
                </a:solidFill>
              </a:rPr>
              <a:t>CONDICIONES DE OPERACIÓN</a:t>
            </a:r>
          </a:p>
        </p:txBody>
      </p:sp>
      <p:sp>
        <p:nvSpPr>
          <p:cNvPr id="2" name="Rectángulo 1">
            <a:extLst>
              <a:ext uri="{FF2B5EF4-FFF2-40B4-BE49-F238E27FC236}">
                <a16:creationId xmlns:a16="http://schemas.microsoft.com/office/drawing/2014/main" id="{DFB5C727-8885-9449-A55B-C8FF9A90C328}"/>
              </a:ext>
            </a:extLst>
          </p:cNvPr>
          <p:cNvSpPr/>
          <p:nvPr/>
        </p:nvSpPr>
        <p:spPr>
          <a:xfrm>
            <a:off x="0" y="627103"/>
            <a:ext cx="6829063" cy="3970318"/>
          </a:xfrm>
          <a:prstGeom prst="rect">
            <a:avLst/>
          </a:prstGeom>
        </p:spPr>
        <p:txBody>
          <a:bodyPr wrap="square">
            <a:spAutoFit/>
          </a:bodyPr>
          <a:lstStyle/>
          <a:p>
            <a:r>
              <a:rPr lang="es-CL" b="1" dirty="0">
                <a:solidFill>
                  <a:schemeClr val="tx2"/>
                </a:solidFill>
              </a:rPr>
              <a:t>Nombre de la actividad de extensión académica:</a:t>
            </a:r>
          </a:p>
          <a:p>
            <a:r>
              <a:rPr lang="es-CL" dirty="0">
                <a:solidFill>
                  <a:schemeClr val="tx2"/>
                </a:solidFill>
              </a:rPr>
              <a:t>Curso Análisis de expresión diferencial de genes e investigación reproducible con R</a:t>
            </a:r>
          </a:p>
          <a:p>
            <a:endParaRPr lang="es-CL" dirty="0">
              <a:solidFill>
                <a:schemeClr val="tx2"/>
              </a:solidFill>
            </a:endParaRPr>
          </a:p>
          <a:p>
            <a:r>
              <a:rPr lang="es-CL" b="1" dirty="0">
                <a:solidFill>
                  <a:schemeClr val="tx2"/>
                </a:solidFill>
              </a:rPr>
              <a:t>Resolución:</a:t>
            </a:r>
          </a:p>
          <a:p>
            <a:r>
              <a:rPr lang="es-CL" dirty="0">
                <a:solidFill>
                  <a:schemeClr val="tx2"/>
                </a:solidFill>
              </a:rPr>
              <a:t>174/2022.</a:t>
            </a:r>
          </a:p>
          <a:p>
            <a:endParaRPr lang="es-CL" dirty="0">
              <a:solidFill>
                <a:schemeClr val="tx2"/>
              </a:solidFill>
            </a:endParaRPr>
          </a:p>
          <a:p>
            <a:r>
              <a:rPr lang="es-CL" b="1" dirty="0">
                <a:solidFill>
                  <a:schemeClr val="tx2"/>
                </a:solidFill>
              </a:rPr>
              <a:t>Fecha de ejecución:</a:t>
            </a:r>
          </a:p>
          <a:p>
            <a:r>
              <a:rPr lang="es-CL" dirty="0">
                <a:solidFill>
                  <a:schemeClr val="tx2"/>
                </a:solidFill>
              </a:rPr>
              <a:t>INICIO: 08/10/2022</a:t>
            </a:r>
            <a:br>
              <a:rPr lang="es-CL" dirty="0">
                <a:solidFill>
                  <a:schemeClr val="tx2"/>
                </a:solidFill>
              </a:rPr>
            </a:br>
            <a:r>
              <a:rPr lang="es-CL" dirty="0">
                <a:solidFill>
                  <a:schemeClr val="tx2"/>
                </a:solidFill>
              </a:rPr>
              <a:t>TÉRMINO: 19/11/2022</a:t>
            </a:r>
          </a:p>
          <a:p>
            <a:endParaRPr lang="es-CL" dirty="0">
              <a:solidFill>
                <a:schemeClr val="tx2"/>
              </a:solidFill>
            </a:endParaRPr>
          </a:p>
          <a:p>
            <a:r>
              <a:rPr lang="es-CL" b="1" dirty="0">
                <a:solidFill>
                  <a:schemeClr val="tx2"/>
                </a:solidFill>
              </a:rPr>
              <a:t>Consultas, sugerencias y reclamos del curso:</a:t>
            </a:r>
          </a:p>
          <a:p>
            <a:r>
              <a:rPr lang="es-CL" dirty="0">
                <a:solidFill>
                  <a:schemeClr val="tx2"/>
                </a:solidFill>
              </a:rPr>
              <a:t>genomica.aplicada@pucv.cl</a:t>
            </a:r>
          </a:p>
          <a:p>
            <a:r>
              <a:rPr lang="es-CL" dirty="0">
                <a:solidFill>
                  <a:schemeClr val="tx2"/>
                </a:solidFill>
              </a:rPr>
              <a:t>oct@pucv.cl</a:t>
            </a:r>
          </a:p>
        </p:txBody>
      </p:sp>
    </p:spTree>
    <p:extLst>
      <p:ext uri="{BB962C8B-B14F-4D97-AF65-F5344CB8AC3E}">
        <p14:creationId xmlns:p14="http://schemas.microsoft.com/office/powerpoint/2010/main" val="212328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FE72522-82B6-F947-83C7-9E5EB29140AE}"/>
              </a:ext>
            </a:extLst>
          </p:cNvPr>
          <p:cNvSpPr>
            <a:spLocks noGrp="1"/>
          </p:cNvSpPr>
          <p:nvPr>
            <p:ph type="title"/>
          </p:nvPr>
        </p:nvSpPr>
        <p:spPr>
          <a:xfrm>
            <a:off x="277792" y="257936"/>
            <a:ext cx="6023879" cy="669074"/>
          </a:xfrm>
        </p:spPr>
        <p:txBody>
          <a:bodyPr>
            <a:noAutofit/>
          </a:bodyPr>
          <a:lstStyle/>
          <a:p>
            <a:r>
              <a:rPr lang="en-US" sz="2400" b="1" dirty="0">
                <a:solidFill>
                  <a:schemeClr val="tx2"/>
                </a:solidFill>
              </a:rPr>
              <a:t>CERTIFICADO DE PARTICIPACIÓN</a:t>
            </a:r>
          </a:p>
        </p:txBody>
      </p:sp>
      <p:sp>
        <p:nvSpPr>
          <p:cNvPr id="2" name="Rectángulo 1">
            <a:extLst>
              <a:ext uri="{FF2B5EF4-FFF2-40B4-BE49-F238E27FC236}">
                <a16:creationId xmlns:a16="http://schemas.microsoft.com/office/drawing/2014/main" id="{DFB5C727-8885-9449-A55B-C8FF9A90C328}"/>
              </a:ext>
            </a:extLst>
          </p:cNvPr>
          <p:cNvSpPr/>
          <p:nvPr/>
        </p:nvSpPr>
        <p:spPr>
          <a:xfrm>
            <a:off x="28937" y="1113240"/>
            <a:ext cx="6829063" cy="2308324"/>
          </a:xfrm>
          <a:prstGeom prst="rect">
            <a:avLst/>
          </a:prstGeom>
        </p:spPr>
        <p:txBody>
          <a:bodyPr wrap="square">
            <a:spAutoFit/>
          </a:bodyPr>
          <a:lstStyle/>
          <a:p>
            <a:pPr marL="285750" indent="-285750">
              <a:buFont typeface="Arial" panose="020B0604020202020204" pitchFamily="34" charset="0"/>
              <a:buChar char="•"/>
            </a:pPr>
            <a:r>
              <a:rPr lang="es-CL" dirty="0">
                <a:solidFill>
                  <a:schemeClr val="tx2"/>
                </a:solidFill>
              </a:rPr>
              <a:t>Se entregará certificación de </a:t>
            </a:r>
            <a:r>
              <a:rPr lang="es-CL" b="1" dirty="0">
                <a:solidFill>
                  <a:schemeClr val="tx2"/>
                </a:solidFill>
              </a:rPr>
              <a:t>PARTICIPACIÓN</a:t>
            </a:r>
            <a:r>
              <a:rPr lang="es-CL" dirty="0">
                <a:solidFill>
                  <a:schemeClr val="tx2"/>
                </a:solidFill>
              </a:rPr>
              <a:t> del curso a los alumnos que alcancen un 80% de asistencia a las clases sincrónicas y que realicen de forma satisfactoria el 80% de las tareas del curso con R.</a:t>
            </a:r>
          </a:p>
          <a:p>
            <a:pPr marL="285750" indent="-285750">
              <a:buFont typeface="Arial" panose="020B0604020202020204" pitchFamily="34" charset="0"/>
              <a:buChar char="•"/>
            </a:pPr>
            <a:endParaRPr lang="es-CL" dirty="0">
              <a:solidFill>
                <a:schemeClr val="tx2"/>
              </a:solidFill>
            </a:endParaRPr>
          </a:p>
          <a:p>
            <a:pPr marL="285750" indent="-285750">
              <a:buFont typeface="Arial" panose="020B0604020202020204" pitchFamily="34" charset="0"/>
              <a:buChar char="•"/>
            </a:pPr>
            <a:r>
              <a:rPr lang="es-CL" dirty="0">
                <a:solidFill>
                  <a:schemeClr val="tx2"/>
                </a:solidFill>
              </a:rPr>
              <a:t>La certificación oficial de </a:t>
            </a:r>
            <a:r>
              <a:rPr lang="es-CL" b="1" dirty="0">
                <a:solidFill>
                  <a:schemeClr val="tx2"/>
                </a:solidFill>
              </a:rPr>
              <a:t>PARTICIPACIÓN </a:t>
            </a:r>
            <a:r>
              <a:rPr lang="es-CL" dirty="0">
                <a:solidFill>
                  <a:schemeClr val="tx2"/>
                </a:solidFill>
              </a:rPr>
              <a:t>del curso se entregará duranteprimera quincena de diciembre de 2022.</a:t>
            </a:r>
          </a:p>
          <a:p>
            <a:endParaRPr lang="es-CL" dirty="0">
              <a:solidFill>
                <a:schemeClr val="tx2"/>
              </a:solidFill>
            </a:endParaRPr>
          </a:p>
        </p:txBody>
      </p:sp>
    </p:spTree>
    <p:extLst>
      <p:ext uri="{BB962C8B-B14F-4D97-AF65-F5344CB8AC3E}">
        <p14:creationId xmlns:p14="http://schemas.microsoft.com/office/powerpoint/2010/main" val="24037173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788</Words>
  <Application>Microsoft Macintosh PowerPoint</Application>
  <PresentationFormat>Personalizado</PresentationFormat>
  <Paragraphs>96</Paragraphs>
  <Slides>13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Helvetica</vt:lpstr>
      <vt:lpstr>Swis721 Cn BT</vt:lpstr>
      <vt:lpstr>Times New Roman</vt:lpstr>
      <vt:lpstr>Tema de Office</vt:lpstr>
      <vt:lpstr>Presentación de PowerPoint</vt:lpstr>
      <vt:lpstr>PLAN DE LA PRESENTACIÓN DEL CURSO</vt:lpstr>
      <vt:lpstr>PROFESORES Y COORDINACIÓN</vt:lpstr>
      <vt:lpstr>FORMACIÓN EN GENÉTICA Y BIOTECNOLOGÍA</vt:lpstr>
      <vt:lpstr>PRESENTACIÓN CURSO</vt:lpstr>
      <vt:lpstr>CONTENIDOS</vt:lpstr>
      <vt:lpstr>REQUISITOS DE INGRESO</vt:lpstr>
      <vt:lpstr>CONDICIONES DE OPERACIÓN</vt:lpstr>
      <vt:lpstr>CERTIFICADO DE PARTICIPACIÓN</vt:lpstr>
      <vt:lpstr>RECURSOS DE APRENDIZAJE</vt:lpstr>
      <vt:lpstr>PATROCINIO Y BECAS</vt:lpstr>
      <vt:lpstr>PRESENTACIÓN DE LOS PARTICIPANTES</vt:lpstr>
      <vt:lpstr>BIENVENIDOS A LA PUCV</vt:lpstr>
    </vt:vector>
  </TitlesOfParts>
  <Company>Want Ltda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Want Limitada</dc:creator>
  <cp:lastModifiedBy>Macbook</cp:lastModifiedBy>
  <cp:revision>149</cp:revision>
  <cp:lastPrinted>2022-10-08T11:46:45Z</cp:lastPrinted>
  <dcterms:created xsi:type="dcterms:W3CDTF">2020-05-19T01:16:00Z</dcterms:created>
  <dcterms:modified xsi:type="dcterms:W3CDTF">2022-10-08T11:46:47Z</dcterms:modified>
</cp:coreProperties>
</file>