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400" r:id="rId2"/>
    <p:sldId id="272" r:id="rId3"/>
    <p:sldId id="402" r:id="rId4"/>
    <p:sldId id="405" r:id="rId5"/>
    <p:sldId id="417" r:id="rId6"/>
    <p:sldId id="355" r:id="rId7"/>
    <p:sldId id="356" r:id="rId8"/>
    <p:sldId id="424" r:id="rId9"/>
    <p:sldId id="357" r:id="rId10"/>
    <p:sldId id="358" r:id="rId11"/>
    <p:sldId id="414" r:id="rId12"/>
    <p:sldId id="415" r:id="rId13"/>
    <p:sldId id="419" r:id="rId14"/>
    <p:sldId id="353" r:id="rId15"/>
    <p:sldId id="352" r:id="rId16"/>
    <p:sldId id="354" r:id="rId17"/>
    <p:sldId id="416" r:id="rId18"/>
    <p:sldId id="418" r:id="rId19"/>
    <p:sldId id="411" r:id="rId20"/>
    <p:sldId id="420" r:id="rId21"/>
    <p:sldId id="421" r:id="rId22"/>
    <p:sldId id="362" r:id="rId23"/>
    <p:sldId id="262" r:id="rId24"/>
    <p:sldId id="413" r:id="rId25"/>
  </p:sldIdLst>
  <p:sldSz cx="6858000" cy="5143500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1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7" autoAdjust="0"/>
    <p:restoredTop sz="94690"/>
  </p:normalViewPr>
  <p:slideViewPr>
    <p:cSldViewPr snapToGrid="0" snapToObjects="1">
      <p:cViewPr varScale="1">
        <p:scale>
          <a:sx n="101" d="100"/>
          <a:sy n="101" d="100"/>
        </p:scale>
        <p:origin x="885" y="51"/>
      </p:cViewPr>
      <p:guideLst>
        <p:guide orient="horz" pos="16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28920-C970-4E90-B8AB-3BC3FA9BCF8F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3A2EB-8FF6-49DF-B865-9EB3B7E0F3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7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3A2EB-8FF6-49DF-B865-9EB3B7E0F3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4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3A2EB-8FF6-49DF-B865-9EB3B7E0F3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78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3A2EB-8FF6-49DF-B865-9EB3B7E0F3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61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3A2EB-8FF6-49DF-B865-9EB3B7E0F3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54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3A2EB-8FF6-49DF-B865-9EB3B7E0F3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33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3A2EB-8FF6-49DF-B865-9EB3B7E0F3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14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3A2EB-8FF6-49DF-B865-9EB3B7E0F3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89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3A2EB-8FF6-49DF-B865-9EB3B7E0F33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00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3A2EB-8FF6-49DF-B865-9EB3B7E0F33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94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una campana o una estación de trabajo de sobremesa</a:t>
            </a:r>
          </a:p>
          <a:p>
            <a:r>
              <a:rPr lang="es-ES" sz="1200" dirty="0"/>
              <a:t>equipado con una lámpara ultravioleta. Idealmente, esto debería estar ubicado en un área diferente</a:t>
            </a:r>
          </a:p>
          <a:p>
            <a:r>
              <a:rPr lang="es-ES" sz="1200" dirty="0"/>
              <a:t>del termociclador. Tenga cuidado de no contaminar el área con plásmidos.</a:t>
            </a:r>
          </a:p>
          <a:p>
            <a:r>
              <a:rPr lang="es-ES" sz="1200" dirty="0"/>
              <a:t>o </a:t>
            </a:r>
            <a:r>
              <a:rPr lang="es-ES" sz="1200" dirty="0" err="1"/>
              <a:t>amplicones</a:t>
            </a:r>
            <a:r>
              <a:rPr lang="es-ES" sz="1200" dirty="0"/>
              <a:t>; Nunca lleve productos de </a:t>
            </a:r>
            <a:r>
              <a:rPr lang="es-ES" sz="1200" dirty="0" err="1"/>
              <a:t>posamplificación</a:t>
            </a:r>
            <a:r>
              <a:rPr lang="es-ES" sz="1200" dirty="0"/>
              <a:t> a los lugares designados.</a:t>
            </a:r>
          </a:p>
          <a:p>
            <a:r>
              <a:rPr lang="es-ES" sz="1200" dirty="0"/>
              <a:t>área limpia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3A2EB-8FF6-49DF-B865-9EB3B7E0F3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97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una campana o una estación de trabajo de sobremesa</a:t>
            </a:r>
          </a:p>
          <a:p>
            <a:r>
              <a:rPr lang="es-ES" sz="1200" dirty="0"/>
              <a:t>equipado con una lámpara ultravioleta. Idealmente, esto debería estar ubicado en un área diferente</a:t>
            </a:r>
          </a:p>
          <a:p>
            <a:r>
              <a:rPr lang="es-ES" sz="1200" dirty="0"/>
              <a:t>del termociclador. Tenga cuidado de no contaminar el área con plásmidos.</a:t>
            </a:r>
          </a:p>
          <a:p>
            <a:r>
              <a:rPr lang="es-ES" sz="1200" dirty="0"/>
              <a:t>o </a:t>
            </a:r>
            <a:r>
              <a:rPr lang="es-ES" sz="1200" dirty="0" err="1"/>
              <a:t>amplicones</a:t>
            </a:r>
            <a:r>
              <a:rPr lang="es-ES" sz="1200" dirty="0"/>
              <a:t>; Nunca lleve productos de </a:t>
            </a:r>
            <a:r>
              <a:rPr lang="es-ES" sz="1200" dirty="0" err="1"/>
              <a:t>posamplificación</a:t>
            </a:r>
            <a:r>
              <a:rPr lang="es-ES" sz="1200" dirty="0"/>
              <a:t> a los lugares designados.</a:t>
            </a:r>
          </a:p>
          <a:p>
            <a:r>
              <a:rPr lang="es-ES" sz="1200" dirty="0"/>
              <a:t>área limpia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3A2EB-8FF6-49DF-B865-9EB3B7E0F3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52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3A2EB-8FF6-49DF-B865-9EB3B7E0F3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0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3A2EB-8FF6-49DF-B865-9EB3B7E0F3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33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3A2EB-8FF6-49DF-B865-9EB3B7E0F3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96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3A2EB-8FF6-49DF-B865-9EB3B7E0F3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3A2EB-8FF6-49DF-B865-9EB3B7E0F3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02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3A2EB-8FF6-49DF-B865-9EB3B7E0F3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3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1597822"/>
            <a:ext cx="5829300" cy="1102519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F443-EA17-9D41-B1ED-D025D47ED61B}" type="datetimeFigureOut">
              <a:rPr lang="es-ES" smtClean="0"/>
              <a:t>29/10/2022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9052-2640-3E40-BD45-444CA2300D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00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F443-EA17-9D41-B1ED-D025D47ED61B}" type="datetimeFigureOut">
              <a:rPr lang="es-ES" smtClean="0"/>
              <a:t>29/10/2022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9052-2640-3E40-BD45-444CA2300D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919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205979"/>
            <a:ext cx="154305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205979"/>
            <a:ext cx="451485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F443-EA17-9D41-B1ED-D025D47ED61B}" type="datetimeFigureOut">
              <a:rPr lang="es-ES" smtClean="0"/>
              <a:t>29/10/2022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9052-2640-3E40-BD45-444CA2300D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21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F443-EA17-9D41-B1ED-D025D47ED61B}" type="datetimeFigureOut">
              <a:rPr lang="es-ES" smtClean="0"/>
              <a:t>29/10/2022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9052-2640-3E40-BD45-444CA2300DB3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F0F26A1-3C22-A9D4-0BFB-3F3B3265EB46}"/>
              </a:ext>
            </a:extLst>
          </p:cNvPr>
          <p:cNvGrpSpPr/>
          <p:nvPr userDrawn="1"/>
        </p:nvGrpSpPr>
        <p:grpSpPr>
          <a:xfrm>
            <a:off x="344245" y="4561451"/>
            <a:ext cx="1018478" cy="424369"/>
            <a:chOff x="2914185" y="850134"/>
            <a:chExt cx="2798015" cy="1165848"/>
          </a:xfrm>
        </p:grpSpPr>
        <p:pic>
          <p:nvPicPr>
            <p:cNvPr id="8" name="Imagen 7" descr="Logo_Color.png">
              <a:extLst>
                <a:ext uri="{FF2B5EF4-FFF2-40B4-BE49-F238E27FC236}">
                  <a16:creationId xmlns:a16="http://schemas.microsoft.com/office/drawing/2014/main" id="{5FB747D8-7730-60EF-3D59-C60FBB24EC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756"/>
            <a:stretch/>
          </p:blipFill>
          <p:spPr>
            <a:xfrm>
              <a:off x="4527396" y="850134"/>
              <a:ext cx="1184804" cy="1165848"/>
            </a:xfrm>
            <a:prstGeom prst="rect">
              <a:avLst/>
            </a:prstGeom>
          </p:spPr>
        </p:pic>
        <p:pic>
          <p:nvPicPr>
            <p:cNvPr id="9" name="Imagen 8" descr="Logo_Color.png">
              <a:extLst>
                <a:ext uri="{FF2B5EF4-FFF2-40B4-BE49-F238E27FC236}">
                  <a16:creationId xmlns:a16="http://schemas.microsoft.com/office/drawing/2014/main" id="{27C06906-4ED3-0824-5664-C694F63796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86" t="58693" r="29747"/>
            <a:stretch/>
          </p:blipFill>
          <p:spPr>
            <a:xfrm>
              <a:off x="2914185" y="1293540"/>
              <a:ext cx="1613210" cy="557561"/>
            </a:xfrm>
            <a:prstGeom prst="rect">
              <a:avLst/>
            </a:prstGeom>
          </p:spPr>
        </p:pic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64193CC2-BFB3-FB44-B6DE-DDB5AA1C7EC9}"/>
              </a:ext>
            </a:extLst>
          </p:cNvPr>
          <p:cNvSpPr txBox="1"/>
          <p:nvPr userDrawn="1"/>
        </p:nvSpPr>
        <p:spPr>
          <a:xfrm>
            <a:off x="2683738" y="4742248"/>
            <a:ext cx="39194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300" b="1" dirty="0">
                <a:solidFill>
                  <a:schemeClr val="tx2">
                    <a:lumMod val="75000"/>
                  </a:schemeClr>
                </a:solidFill>
              </a:rPr>
              <a:t>Dra. Débora Torrealba –  https://genomics.pucv.cl</a:t>
            </a:r>
          </a:p>
        </p:txBody>
      </p:sp>
    </p:spTree>
    <p:extLst>
      <p:ext uri="{BB962C8B-B14F-4D97-AF65-F5344CB8AC3E}">
        <p14:creationId xmlns:p14="http://schemas.microsoft.com/office/powerpoint/2010/main" val="304592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F443-EA17-9D41-B1ED-D025D47ED61B}" type="datetimeFigureOut">
              <a:rPr lang="es-ES" smtClean="0"/>
              <a:t>29/10/2022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9052-2640-3E40-BD45-444CA2300D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626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F443-EA17-9D41-B1ED-D025D47ED61B}" type="datetimeFigureOut">
              <a:rPr lang="es-ES" smtClean="0"/>
              <a:t>29/10/2022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9052-2640-3E40-BD45-444CA2300D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253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42901" y="1151335"/>
            <a:ext cx="3030141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42901" y="1631156"/>
            <a:ext cx="3030141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483771" y="1151335"/>
            <a:ext cx="3031331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3483771" y="1631156"/>
            <a:ext cx="3031331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F443-EA17-9D41-B1ED-D025D47ED61B}" type="datetimeFigureOut">
              <a:rPr lang="es-ES" smtClean="0"/>
              <a:t>29/10/2022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9052-2640-3E40-BD45-444CA2300D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264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F443-EA17-9D41-B1ED-D025D47ED61B}" type="datetimeFigureOut">
              <a:rPr lang="es-ES" smtClean="0"/>
              <a:t>29/10/2022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9052-2640-3E40-BD45-444CA2300D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577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F443-EA17-9D41-B1ED-D025D47ED61B}" type="datetimeFigureOut">
              <a:rPr lang="es-ES" smtClean="0"/>
              <a:t>29/10/2022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9052-2640-3E40-BD45-444CA2300D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343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2" y="204787"/>
            <a:ext cx="2256235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81288" y="204791"/>
            <a:ext cx="383381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42902" y="1076328"/>
            <a:ext cx="2256235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F443-EA17-9D41-B1ED-D025D47ED61B}" type="datetimeFigureOut">
              <a:rPr lang="es-ES" smtClean="0"/>
              <a:t>29/10/2022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9052-2640-3E40-BD45-444CA2300D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80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344216" y="4025506"/>
            <a:ext cx="41148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F443-EA17-9D41-B1ED-D025D47ED61B}" type="datetimeFigureOut">
              <a:rPr lang="es-ES" smtClean="0"/>
              <a:t>29/10/2022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9052-2640-3E40-BD45-444CA2300D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208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4F443-EA17-9D41-B1ED-D025D47ED61B}" type="datetimeFigureOut">
              <a:rPr lang="es-ES" smtClean="0"/>
              <a:t>29/10/2022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19052-2640-3E40-BD45-444CA2300D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704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ALAG">
            <a:extLst>
              <a:ext uri="{FF2B5EF4-FFF2-40B4-BE49-F238E27FC236}">
                <a16:creationId xmlns:a16="http://schemas.microsoft.com/office/drawing/2014/main" id="{E89307CC-C074-AEF9-87EF-1AAE873FA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75" y="438126"/>
            <a:ext cx="2496185" cy="51879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33CCC69-E7BC-C9AD-E4BB-7F9D17DD78E8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181" y="309244"/>
            <a:ext cx="1195534" cy="68645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8A798CE0-07D6-ED0A-034F-86F9897584F8}"/>
              </a:ext>
            </a:extLst>
          </p:cNvPr>
          <p:cNvGrpSpPr/>
          <p:nvPr/>
        </p:nvGrpSpPr>
        <p:grpSpPr>
          <a:xfrm>
            <a:off x="4847628" y="331734"/>
            <a:ext cx="1386960" cy="731578"/>
            <a:chOff x="3542459" y="1983928"/>
            <a:chExt cx="1386960" cy="731578"/>
          </a:xfrm>
        </p:grpSpPr>
        <p:pic>
          <p:nvPicPr>
            <p:cNvPr id="10" name="Imagen 9" descr="Interfaz de usuario gráfica, Texto&#10;&#10;Descripción generada automáticamente">
              <a:extLst>
                <a:ext uri="{FF2B5EF4-FFF2-40B4-BE49-F238E27FC236}">
                  <a16:creationId xmlns:a16="http://schemas.microsoft.com/office/drawing/2014/main" id="{BE78888D-403B-2520-A0B5-85A0CBCFC4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4392"/>
            <a:stretch/>
          </p:blipFill>
          <p:spPr>
            <a:xfrm>
              <a:off x="3542459" y="1983928"/>
              <a:ext cx="1386960" cy="290349"/>
            </a:xfrm>
            <a:prstGeom prst="rect">
              <a:avLst/>
            </a:prstGeom>
          </p:spPr>
        </p:pic>
        <p:pic>
          <p:nvPicPr>
            <p:cNvPr id="11" name="Imagen 10" descr="Interfaz de usuario gráfica, Texto&#10;&#10;Descripción generada automáticamente">
              <a:extLst>
                <a:ext uri="{FF2B5EF4-FFF2-40B4-BE49-F238E27FC236}">
                  <a16:creationId xmlns:a16="http://schemas.microsoft.com/office/drawing/2014/main" id="{2C94AE9C-6BFF-5ACE-A36F-0A70EB8381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5889"/>
            <a:stretch/>
          </p:blipFill>
          <p:spPr>
            <a:xfrm>
              <a:off x="3542459" y="2274277"/>
              <a:ext cx="1386960" cy="441229"/>
            </a:xfrm>
            <a:prstGeom prst="rect">
              <a:avLst/>
            </a:prstGeom>
          </p:spPr>
        </p:pic>
      </p:grpSp>
      <p:sp>
        <p:nvSpPr>
          <p:cNvPr id="15" name="Text Box 9">
            <a:extLst>
              <a:ext uri="{FF2B5EF4-FFF2-40B4-BE49-F238E27FC236}">
                <a16:creationId xmlns:a16="http://schemas.microsoft.com/office/drawing/2014/main" id="{DED694AF-D7CF-63E1-5D88-D8CC7CB31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422" y="1409309"/>
            <a:ext cx="4399156" cy="2010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CL" sz="2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CURSO</a:t>
            </a:r>
          </a:p>
          <a:p>
            <a:pPr algn="ctr" eaLnBrk="1" hangingPunct="1">
              <a:spcBef>
                <a:spcPct val="50000"/>
              </a:spcBef>
            </a:pPr>
            <a:endParaRPr lang="es-ES" altLang="es-CL" b="1" dirty="0">
              <a:solidFill>
                <a:srgbClr val="0070C0"/>
              </a:solidFill>
              <a:latin typeface="Swis721 Cn BT"/>
            </a:endParaRPr>
          </a:p>
          <a:p>
            <a:pPr marL="107950" indent="-17780" algn="ctr" eaLnBrk="0" hangingPunct="0">
              <a:spcBef>
                <a:spcPts val="240"/>
              </a:spcBef>
              <a:spcAft>
                <a:spcPts val="0"/>
              </a:spcAft>
              <a:tabLst>
                <a:tab pos="120650" algn="l"/>
              </a:tabLst>
            </a:pPr>
            <a:r>
              <a:rPr lang="es-E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Análisis de expresión diferencial de genes e investigación reproducible con R</a:t>
            </a:r>
            <a:endParaRPr lang="es-CL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 Box 9">
            <a:extLst>
              <a:ext uri="{FF2B5EF4-FFF2-40B4-BE49-F238E27FC236}">
                <a16:creationId xmlns:a16="http://schemas.microsoft.com/office/drawing/2014/main" id="{D92AB1B8-F655-9B9F-93EA-EFC3A09B8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9142" y="3978896"/>
            <a:ext cx="43991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CL" b="1" dirty="0">
                <a:solidFill>
                  <a:schemeClr val="tx2"/>
                </a:solidFill>
                <a:latin typeface="Swis721 Cn BT"/>
              </a:rPr>
              <a:t>Dra. Débora Torrealba Sandoval</a:t>
            </a:r>
          </a:p>
        </p:txBody>
      </p:sp>
    </p:spTree>
    <p:extLst>
      <p:ext uri="{BB962C8B-B14F-4D97-AF65-F5344CB8AC3E}">
        <p14:creationId xmlns:p14="http://schemas.microsoft.com/office/powerpoint/2010/main" val="1116028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7EF52EAE-E691-43BD-8867-4395AAFC7441}"/>
              </a:ext>
            </a:extLst>
          </p:cNvPr>
          <p:cNvSpPr txBox="1">
            <a:spLocks/>
          </p:cNvSpPr>
          <p:nvPr/>
        </p:nvSpPr>
        <p:spPr>
          <a:xfrm>
            <a:off x="566133" y="110505"/>
            <a:ext cx="5912449" cy="59273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400" b="1" dirty="0">
                <a:solidFill>
                  <a:schemeClr val="tx2"/>
                </a:solidFill>
              </a:rPr>
              <a:t>Método </a:t>
            </a:r>
            <a:r>
              <a:rPr lang="el-GR" sz="2400" b="1" dirty="0">
                <a:solidFill>
                  <a:schemeClr val="tx2"/>
                </a:solidFill>
              </a:rPr>
              <a:t>ΔΔ</a:t>
            </a:r>
            <a:r>
              <a:rPr lang="es-ES" sz="2400" b="1" dirty="0">
                <a:solidFill>
                  <a:schemeClr val="tx2"/>
                </a:solidFill>
              </a:rPr>
              <a:t>C</a:t>
            </a:r>
            <a:r>
              <a:rPr lang="es-ES" sz="2400" b="1" baseline="-25000" dirty="0">
                <a:solidFill>
                  <a:schemeClr val="tx2"/>
                </a:solidFill>
              </a:rPr>
              <a:t>T</a:t>
            </a:r>
            <a:endParaRPr lang="es-ES" sz="2400" b="1" dirty="0">
              <a:solidFill>
                <a:schemeClr val="tx2"/>
              </a:solidFill>
            </a:endParaRPr>
          </a:p>
        </p:txBody>
      </p:sp>
      <p:pic>
        <p:nvPicPr>
          <p:cNvPr id="3" name="Imagen 2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97AC9CC0-E5E8-36AF-53DD-886CA3A57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23" y="755027"/>
            <a:ext cx="4458962" cy="316661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7ABF09B-E89C-D850-9C73-630129E748B7}"/>
              </a:ext>
            </a:extLst>
          </p:cNvPr>
          <p:cNvSpPr txBox="1"/>
          <p:nvPr/>
        </p:nvSpPr>
        <p:spPr>
          <a:xfrm>
            <a:off x="4949514" y="2784566"/>
            <a:ext cx="1354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Vargas et al. 2021.</a:t>
            </a:r>
          </a:p>
          <a:p>
            <a:r>
              <a:rPr lang="es-ES" sz="1200" dirty="0"/>
              <a:t> </a:t>
            </a:r>
            <a:r>
              <a:rPr lang="es-ES" sz="1200" dirty="0" err="1"/>
              <a:t>Microorganisms</a:t>
            </a:r>
            <a:endParaRPr lang="es-CL" sz="12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E9B11C4-663D-243F-12EC-F77FD0B4EFDA}"/>
              </a:ext>
            </a:extLst>
          </p:cNvPr>
          <p:cNvSpPr txBox="1"/>
          <p:nvPr/>
        </p:nvSpPr>
        <p:spPr>
          <a:xfrm>
            <a:off x="465097" y="3926384"/>
            <a:ext cx="2425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NRE: </a:t>
            </a:r>
            <a:r>
              <a:rPr lang="es-ES" sz="1200" dirty="0" err="1"/>
              <a:t>Normalized</a:t>
            </a:r>
            <a:r>
              <a:rPr lang="es-ES" sz="1200" dirty="0"/>
              <a:t> relative </a:t>
            </a:r>
            <a:r>
              <a:rPr lang="es-ES" sz="1200" dirty="0" err="1"/>
              <a:t>expression</a:t>
            </a:r>
            <a:endParaRPr lang="es-CL" sz="1200" dirty="0"/>
          </a:p>
        </p:txBody>
      </p:sp>
      <p:pic>
        <p:nvPicPr>
          <p:cNvPr id="10" name="Imagen 9" descr="Un pez de color gris&#10;&#10;Descripción generada automáticamente con confianza media">
            <a:extLst>
              <a:ext uri="{FF2B5EF4-FFF2-40B4-BE49-F238E27FC236}">
                <a16:creationId xmlns:a16="http://schemas.microsoft.com/office/drawing/2014/main" id="{46918640-E5CF-F701-1FCF-112FB6E0D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785" y="1955692"/>
            <a:ext cx="2148778" cy="861939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25A60B2-9C47-2C04-BB0D-E90DEA654346}"/>
              </a:ext>
            </a:extLst>
          </p:cNvPr>
          <p:cNvSpPr txBox="1"/>
          <p:nvPr/>
        </p:nvSpPr>
        <p:spPr>
          <a:xfrm>
            <a:off x="4139346" y="4046865"/>
            <a:ext cx="242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Gen de referencia: </a:t>
            </a:r>
            <a:r>
              <a:rPr lang="es-ES" i="1" dirty="0"/>
              <a:t>ef1a</a:t>
            </a:r>
            <a:endParaRPr lang="es-CL" i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D98CA42-929E-B082-8F24-338298C981CF}"/>
              </a:ext>
            </a:extLst>
          </p:cNvPr>
          <p:cNvSpPr txBox="1"/>
          <p:nvPr/>
        </p:nvSpPr>
        <p:spPr>
          <a:xfrm>
            <a:off x="4842408" y="1593923"/>
            <a:ext cx="2015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Salmón del Atlántico</a:t>
            </a:r>
            <a:endParaRPr lang="es-CL" sz="1600" i="1" dirty="0"/>
          </a:p>
        </p:txBody>
      </p:sp>
    </p:spTree>
    <p:extLst>
      <p:ext uri="{BB962C8B-B14F-4D97-AF65-F5344CB8AC3E}">
        <p14:creationId xmlns:p14="http://schemas.microsoft.com/office/powerpoint/2010/main" val="2814226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7EF52EAE-E691-43BD-8867-4395AAFC7441}"/>
              </a:ext>
            </a:extLst>
          </p:cNvPr>
          <p:cNvSpPr txBox="1">
            <a:spLocks/>
          </p:cNvSpPr>
          <p:nvPr/>
        </p:nvSpPr>
        <p:spPr>
          <a:xfrm>
            <a:off x="566133" y="110505"/>
            <a:ext cx="5912449" cy="59273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400" b="1" dirty="0">
                <a:solidFill>
                  <a:schemeClr val="tx2"/>
                </a:solidFill>
              </a:rPr>
              <a:t>Método </a:t>
            </a:r>
            <a:r>
              <a:rPr lang="el-GR" sz="2400" b="1" dirty="0">
                <a:solidFill>
                  <a:schemeClr val="tx2"/>
                </a:solidFill>
              </a:rPr>
              <a:t>Δ</a:t>
            </a:r>
            <a:r>
              <a:rPr lang="es-ES" sz="2400" b="1" dirty="0">
                <a:solidFill>
                  <a:schemeClr val="tx2"/>
                </a:solidFill>
              </a:rPr>
              <a:t>C</a:t>
            </a:r>
            <a:r>
              <a:rPr lang="es-ES" sz="2400" b="1" baseline="-25000" dirty="0">
                <a:solidFill>
                  <a:schemeClr val="tx2"/>
                </a:solidFill>
              </a:rPr>
              <a:t>T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1A904DD-5B7E-DA90-EA1A-CF45B251DAF8}"/>
              </a:ext>
            </a:extLst>
          </p:cNvPr>
          <p:cNvSpPr txBox="1"/>
          <p:nvPr/>
        </p:nvSpPr>
        <p:spPr>
          <a:xfrm>
            <a:off x="512227" y="1166182"/>
            <a:ext cx="60202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70C0"/>
                </a:solidFill>
              </a:rPr>
              <a:t>Requisitos:</a:t>
            </a:r>
          </a:p>
          <a:p>
            <a:pPr marL="285750" indent="-285750">
              <a:buFontTx/>
              <a:buChar char="-"/>
            </a:pPr>
            <a:r>
              <a:rPr lang="es-ES" dirty="0"/>
              <a:t>Muestras control</a:t>
            </a:r>
          </a:p>
          <a:p>
            <a:pPr marL="285750" indent="-285750">
              <a:buFontTx/>
              <a:buChar char="-"/>
            </a:pPr>
            <a:r>
              <a:rPr lang="es-ES" dirty="0"/>
              <a:t>Muestras de tratamiento</a:t>
            </a:r>
          </a:p>
          <a:p>
            <a:pPr marL="285750" indent="-285750">
              <a:buFontTx/>
              <a:buChar char="-"/>
            </a:pPr>
            <a:r>
              <a:rPr lang="es-ES" dirty="0"/>
              <a:t>Genes de interés 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Variación del método </a:t>
            </a:r>
            <a:r>
              <a:rPr lang="es-ES" dirty="0" err="1"/>
              <a:t>Livak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Este método utiliza la diferencia entre los valores de CT de referencia y objetivo para cada muestra.</a:t>
            </a:r>
          </a:p>
          <a:p>
            <a:endParaRPr lang="es-ES" b="1" dirty="0">
              <a:solidFill>
                <a:srgbClr val="0070C0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1692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7EF52EAE-E691-43BD-8867-4395AAFC7441}"/>
              </a:ext>
            </a:extLst>
          </p:cNvPr>
          <p:cNvSpPr txBox="1">
            <a:spLocks/>
          </p:cNvSpPr>
          <p:nvPr/>
        </p:nvSpPr>
        <p:spPr>
          <a:xfrm>
            <a:off x="566133" y="110505"/>
            <a:ext cx="5912449" cy="59273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400" b="1" dirty="0">
                <a:solidFill>
                  <a:schemeClr val="tx2"/>
                </a:solidFill>
              </a:rPr>
              <a:t>Método </a:t>
            </a:r>
            <a:r>
              <a:rPr lang="el-GR" sz="2400" b="1" dirty="0">
                <a:solidFill>
                  <a:schemeClr val="tx2"/>
                </a:solidFill>
              </a:rPr>
              <a:t>Δ</a:t>
            </a:r>
            <a:r>
              <a:rPr lang="es-ES" sz="2400" b="1" dirty="0">
                <a:solidFill>
                  <a:schemeClr val="tx2"/>
                </a:solidFill>
              </a:rPr>
              <a:t>C</a:t>
            </a:r>
            <a:r>
              <a:rPr lang="es-ES" sz="2400" b="1" baseline="-25000" dirty="0">
                <a:solidFill>
                  <a:schemeClr val="tx2"/>
                </a:solidFill>
              </a:rPr>
              <a:t>T</a:t>
            </a:r>
            <a:endParaRPr lang="es-ES" sz="2400" b="1" dirty="0">
              <a:solidFill>
                <a:schemeClr val="tx2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707BBB6-16B0-67E1-D5A5-30D26318C41E}"/>
              </a:ext>
            </a:extLst>
          </p:cNvPr>
          <p:cNvSpPr txBox="1"/>
          <p:nvPr/>
        </p:nvSpPr>
        <p:spPr>
          <a:xfrm>
            <a:off x="689316" y="2897089"/>
            <a:ext cx="5595185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Resultado:</a:t>
            </a:r>
          </a:p>
          <a:p>
            <a:r>
              <a:rPr lang="es-MX" sz="2000" dirty="0"/>
              <a:t>No esta normalizado. Expresión génica relativa a un calibrador</a:t>
            </a:r>
            <a:endParaRPr lang="es-CL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18CB601-59CD-E5C9-30CB-0FDD8B965163}"/>
                  </a:ext>
                </a:extLst>
              </p:cNvPr>
              <p:cNvSpPr txBox="1"/>
              <p:nvPr/>
            </p:nvSpPr>
            <p:spPr>
              <a:xfrm>
                <a:off x="1379435" y="1232864"/>
                <a:ext cx="5051938" cy="836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s-ES" sz="3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l-GR" sz="3600" b="1" baseline="30000" dirty="0" smtClean="0">
                        <a:solidFill>
                          <a:schemeClr val="tx1"/>
                        </a:solidFill>
                      </a:rPr>
                      <m:t>Δ</m:t>
                    </m:r>
                    <m:r>
                      <m:rPr>
                        <m:nor/>
                      </m:rPr>
                      <a:rPr lang="es-CL" sz="3600" baseline="30000" dirty="0"/>
                      <m:t>Ct</m:t>
                    </m:r>
                    <m:r>
                      <a:rPr lang="es-ES" sz="3600" b="1" i="0" baseline="3000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L" sz="3600" baseline="30000" dirty="0"/>
                  <a:t>(control)-</a:t>
                </a:r>
                <a:r>
                  <a:rPr lang="el-GR" sz="3600" baseline="30000" dirty="0">
                    <a:ea typeface="Cambria Math" panose="02040503050406030204" pitchFamily="18" charset="0"/>
                  </a:rPr>
                  <a:t> </a:t>
                </a:r>
                <a:r>
                  <a:rPr lang="es-CL" sz="3600" baseline="30000" dirty="0"/>
                  <a:t>(tratamiento)</a:t>
                </a:r>
                <a:endParaRPr lang="es-CL" sz="3600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18CB601-59CD-E5C9-30CB-0FDD8B965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435" y="1232864"/>
                <a:ext cx="5051938" cy="8360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97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7EF52EAE-E691-43BD-8867-4395AAFC7441}"/>
              </a:ext>
            </a:extLst>
          </p:cNvPr>
          <p:cNvSpPr txBox="1">
            <a:spLocks/>
          </p:cNvSpPr>
          <p:nvPr/>
        </p:nvSpPr>
        <p:spPr>
          <a:xfrm>
            <a:off x="566133" y="110505"/>
            <a:ext cx="5912449" cy="59273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400" b="1" dirty="0">
                <a:solidFill>
                  <a:schemeClr val="tx2"/>
                </a:solidFill>
              </a:rPr>
              <a:t>Método </a:t>
            </a:r>
            <a:r>
              <a:rPr lang="el-GR" sz="2400" b="1" dirty="0">
                <a:solidFill>
                  <a:schemeClr val="tx2"/>
                </a:solidFill>
              </a:rPr>
              <a:t>Δ</a:t>
            </a:r>
            <a:r>
              <a:rPr lang="es-ES" sz="2400" b="1" dirty="0">
                <a:solidFill>
                  <a:schemeClr val="tx2"/>
                </a:solidFill>
              </a:rPr>
              <a:t>C</a:t>
            </a:r>
            <a:r>
              <a:rPr lang="es-ES" sz="2400" b="1" baseline="-25000" dirty="0">
                <a:solidFill>
                  <a:schemeClr val="tx2"/>
                </a:solidFill>
              </a:rPr>
              <a:t>T</a:t>
            </a:r>
            <a:endParaRPr lang="es-ES" sz="2400" b="1" dirty="0">
              <a:solidFill>
                <a:schemeClr val="tx2"/>
              </a:solidFill>
            </a:endParaRPr>
          </a:p>
        </p:txBody>
      </p:sp>
      <p:pic>
        <p:nvPicPr>
          <p:cNvPr id="4" name="Imagen 3" descr="Gráfico, Histograma&#10;&#10;Descripción generada automáticamente">
            <a:extLst>
              <a:ext uri="{FF2B5EF4-FFF2-40B4-BE49-F238E27FC236}">
                <a16:creationId xmlns:a16="http://schemas.microsoft.com/office/drawing/2014/main" id="{1196B463-C35D-5579-60DF-E4A0ECEC2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60" y="877215"/>
            <a:ext cx="5408187" cy="215677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1D31A4A-02B2-EDD1-AC3B-1E523492193F}"/>
              </a:ext>
            </a:extLst>
          </p:cNvPr>
          <p:cNvSpPr txBox="1"/>
          <p:nvPr/>
        </p:nvSpPr>
        <p:spPr>
          <a:xfrm>
            <a:off x="4624973" y="3207959"/>
            <a:ext cx="2233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Peng</a:t>
            </a:r>
            <a:r>
              <a:rPr lang="es-ES" sz="1200" dirty="0"/>
              <a:t> et al. 2014.  </a:t>
            </a:r>
            <a:r>
              <a:rPr lang="es-ES" sz="1200" dirty="0" err="1"/>
              <a:t>PlosOne</a:t>
            </a:r>
            <a:endParaRPr lang="es-CL" sz="1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E5D8F46-E657-2D00-2BE8-C960E624A158}"/>
              </a:ext>
            </a:extLst>
          </p:cNvPr>
          <p:cNvSpPr txBox="1"/>
          <p:nvPr/>
        </p:nvSpPr>
        <p:spPr>
          <a:xfrm>
            <a:off x="2999042" y="3753272"/>
            <a:ext cx="3577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Para </a:t>
            </a:r>
            <a:r>
              <a:rPr lang="es-MX" sz="1600" dirty="0"/>
              <a:t>dos muestras de tumor diferentes obtenidas del mismo paciente.</a:t>
            </a:r>
            <a:endParaRPr lang="es-CL" sz="1600" dirty="0"/>
          </a:p>
        </p:txBody>
      </p:sp>
      <p:pic>
        <p:nvPicPr>
          <p:cNvPr id="3" name="Imagen 2" descr="Imagen que contiene persona, ropa, parado, foto&#10;&#10;Descripción generada automáticamente">
            <a:extLst>
              <a:ext uri="{FF2B5EF4-FFF2-40B4-BE49-F238E27FC236}">
                <a16:creationId xmlns:a16="http://schemas.microsoft.com/office/drawing/2014/main" id="{74CAB579-7244-55A7-BBD1-C7D6E66676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399" t="19784" r="11514" b="29075"/>
          <a:stretch/>
        </p:blipFill>
        <p:spPr>
          <a:xfrm>
            <a:off x="1458583" y="3540068"/>
            <a:ext cx="1288880" cy="119438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A899961-FAF4-7E69-7633-E94DA9204C6A}"/>
              </a:ext>
            </a:extLst>
          </p:cNvPr>
          <p:cNvSpPr txBox="1"/>
          <p:nvPr/>
        </p:nvSpPr>
        <p:spPr>
          <a:xfrm>
            <a:off x="1309318" y="3177181"/>
            <a:ext cx="143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Próstata</a:t>
            </a: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3486956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56B81A97-A9A2-405A-9D88-25B90D56707F}"/>
              </a:ext>
            </a:extLst>
          </p:cNvPr>
          <p:cNvSpPr txBox="1">
            <a:spLocks/>
          </p:cNvSpPr>
          <p:nvPr/>
        </p:nvSpPr>
        <p:spPr>
          <a:xfrm>
            <a:off x="839970" y="14567"/>
            <a:ext cx="5378650" cy="77800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400" b="1" dirty="0">
                <a:solidFill>
                  <a:schemeClr val="tx2"/>
                </a:solidFill>
              </a:rPr>
              <a:t>Método </a:t>
            </a:r>
            <a:r>
              <a:rPr lang="es-ES" sz="2400" b="1" dirty="0" err="1">
                <a:solidFill>
                  <a:schemeClr val="tx2"/>
                </a:solidFill>
              </a:rPr>
              <a:t>Pfaffl</a:t>
            </a:r>
            <a:endParaRPr lang="es-ES" sz="2400" b="1" dirty="0">
              <a:solidFill>
                <a:schemeClr val="tx2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B678EA6-08DB-48B8-B011-29DEEC2625C7}"/>
              </a:ext>
            </a:extLst>
          </p:cNvPr>
          <p:cNvSpPr txBox="1"/>
          <p:nvPr/>
        </p:nvSpPr>
        <p:spPr>
          <a:xfrm>
            <a:off x="512059" y="607798"/>
            <a:ext cx="60344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70C0"/>
                </a:solidFill>
              </a:rPr>
              <a:t>Requisitos:</a:t>
            </a:r>
          </a:p>
          <a:p>
            <a:pPr marL="285750" indent="-285750">
              <a:buFontTx/>
              <a:buChar char="-"/>
            </a:pPr>
            <a:r>
              <a:rPr lang="es-ES" dirty="0"/>
              <a:t>Muestras control y tratamiento</a:t>
            </a:r>
          </a:p>
          <a:p>
            <a:pPr marL="285750" indent="-285750">
              <a:buFontTx/>
              <a:buChar char="-"/>
            </a:pPr>
            <a:r>
              <a:rPr lang="es-ES" dirty="0"/>
              <a:t>Genes de interés y eficiencia de los cebadores</a:t>
            </a:r>
          </a:p>
          <a:p>
            <a:pPr marL="285750" indent="-285750">
              <a:buFontTx/>
              <a:buChar char="-"/>
            </a:pPr>
            <a:r>
              <a:rPr lang="es-ES" dirty="0"/>
              <a:t>Gen de referencia y eficiencia de los cebadores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70C0"/>
                </a:solidFill>
              </a:rPr>
              <a:t>Supuestos:</a:t>
            </a:r>
          </a:p>
          <a:p>
            <a:pPr marL="285750" indent="-285750">
              <a:buFontTx/>
              <a:buChar char="-"/>
            </a:pPr>
            <a:r>
              <a:rPr lang="es-ES" dirty="0"/>
              <a:t>Eficiencia de los cebadores del gen de interés y de referencia es cercano al 100% y con una diferencia del 10% entre sí.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normaliza la expresión génica a las muestras control y el gen de referencia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Solo se puede usar un gen de referencia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2681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56B81A97-A9A2-405A-9D88-25B90D56707F}"/>
              </a:ext>
            </a:extLst>
          </p:cNvPr>
          <p:cNvSpPr txBox="1">
            <a:spLocks/>
          </p:cNvSpPr>
          <p:nvPr/>
        </p:nvSpPr>
        <p:spPr>
          <a:xfrm>
            <a:off x="880822" y="93137"/>
            <a:ext cx="5378650" cy="77800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400" b="1" dirty="0">
                <a:solidFill>
                  <a:schemeClr val="tx2"/>
                </a:solidFill>
              </a:rPr>
              <a:t>Método </a:t>
            </a:r>
            <a:r>
              <a:rPr lang="es-ES" sz="2400" b="1" dirty="0" err="1">
                <a:solidFill>
                  <a:schemeClr val="tx2"/>
                </a:solidFill>
              </a:rPr>
              <a:t>Pfaffl</a:t>
            </a:r>
            <a:endParaRPr lang="es-ES" sz="2400" b="1" dirty="0">
              <a:solidFill>
                <a:schemeClr val="tx2"/>
              </a:solidFill>
            </a:endParaRPr>
          </a:p>
        </p:txBody>
      </p:sp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CD3286AD-33C6-4DA9-834A-BFFF59A42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64" y="930761"/>
            <a:ext cx="5902472" cy="1713745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55E20A8-6AE0-42BB-B714-CBF751D0EA0F}"/>
              </a:ext>
            </a:extLst>
          </p:cNvPr>
          <p:cNvCxnSpPr>
            <a:cxnSpLocks/>
          </p:cNvCxnSpPr>
          <p:nvPr/>
        </p:nvCxnSpPr>
        <p:spPr>
          <a:xfrm>
            <a:off x="2073011" y="3515657"/>
            <a:ext cx="23268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625DA573-9905-4F6B-99B6-CB16FD4116D7}"/>
                  </a:ext>
                </a:extLst>
              </p:cNvPr>
              <p:cNvSpPr txBox="1"/>
              <p:nvPr/>
            </p:nvSpPr>
            <p:spPr>
              <a:xfrm>
                <a:off x="1591630" y="2833941"/>
                <a:ext cx="3289649" cy="1394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ES" sz="3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𝐸𝐺</m:t>
                      </m:r>
                      <m:r>
                        <a:rPr lang="es-ES" sz="3200" i="1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s-ES" sz="3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l-GR" sz="3200" i="0" baseline="30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s-ES" sz="3200" i="1" baseline="30000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s-ES" sz="3200" b="0" i="1" baseline="30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ES" sz="3200" i="1" baseline="30000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𝐺𝐼</m:t>
                      </m:r>
                    </m:oMath>
                  </m:oMathPara>
                </a14:m>
                <a:endParaRPr lang="es-ES" sz="3200" i="1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s-ES" sz="3200" i="1" u="sng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s-E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s-ES" sz="3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r>
                  <a:rPr lang="es-ES" sz="32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</a:t>
                </a:r>
                <a:r>
                  <a:rPr lang="es-E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l-GR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0" baseline="30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s-ES" sz="3200" i="1" baseline="30000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𝐶𝑡</m:t>
                    </m:r>
                    <m:r>
                      <a:rPr lang="es-ES" sz="3200" b="0" i="1" baseline="30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𝐺𝑅</m:t>
                    </m:r>
                  </m:oMath>
                </a14:m>
                <a:endParaRPr lang="es-ES" sz="3200" i="1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625DA573-9905-4F6B-99B6-CB16FD411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630" y="2833941"/>
                <a:ext cx="3289649" cy="1394164"/>
              </a:xfrm>
              <a:prstGeom prst="rect">
                <a:avLst/>
              </a:prstGeom>
              <a:blipFill>
                <a:blip r:embed="rId4"/>
                <a:stretch>
                  <a:fillRect b="-1310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1D0EE316-4841-B55E-FB36-52805D29A3ED}"/>
              </a:ext>
            </a:extLst>
          </p:cNvPr>
          <p:cNvSpPr txBox="1"/>
          <p:nvPr/>
        </p:nvSpPr>
        <p:spPr>
          <a:xfrm>
            <a:off x="4570628" y="3145915"/>
            <a:ext cx="2238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GI: gen de interés</a:t>
            </a:r>
          </a:p>
          <a:p>
            <a:r>
              <a:rPr lang="es-ES" dirty="0"/>
              <a:t>GR: gen de referencia</a:t>
            </a:r>
            <a:endParaRPr lang="es-CL" dirty="0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5F991B5F-38B1-3844-6951-946EF15F0E8B}"/>
              </a:ext>
            </a:extLst>
          </p:cNvPr>
          <p:cNvCxnSpPr>
            <a:cxnSpLocks/>
          </p:cNvCxnSpPr>
          <p:nvPr/>
        </p:nvCxnSpPr>
        <p:spPr>
          <a:xfrm flipV="1">
            <a:off x="1514857" y="3226458"/>
            <a:ext cx="868268" cy="202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086622A3-FEE3-613E-4BDC-C05A0D44D887}"/>
              </a:ext>
            </a:extLst>
          </p:cNvPr>
          <p:cNvSpPr txBox="1"/>
          <p:nvPr/>
        </p:nvSpPr>
        <p:spPr>
          <a:xfrm>
            <a:off x="291336" y="3164661"/>
            <a:ext cx="1421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0000"/>
                </a:solidFill>
              </a:rPr>
              <a:t>Factor de amplificación</a:t>
            </a:r>
          </a:p>
        </p:txBody>
      </p:sp>
    </p:spTree>
    <p:extLst>
      <p:ext uri="{BB962C8B-B14F-4D97-AF65-F5344CB8AC3E}">
        <p14:creationId xmlns:p14="http://schemas.microsoft.com/office/powerpoint/2010/main" val="1680142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4DD6B8B2-EDAA-4498-A697-C2262B9F9D50}"/>
              </a:ext>
            </a:extLst>
          </p:cNvPr>
          <p:cNvSpPr txBox="1">
            <a:spLocks/>
          </p:cNvSpPr>
          <p:nvPr/>
        </p:nvSpPr>
        <p:spPr>
          <a:xfrm>
            <a:off x="847965" y="39569"/>
            <a:ext cx="5378650" cy="77800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400" b="1" dirty="0">
                <a:solidFill>
                  <a:schemeClr val="tx2"/>
                </a:solidFill>
              </a:rPr>
              <a:t>Método </a:t>
            </a:r>
            <a:r>
              <a:rPr lang="es-ES" sz="2400" b="1" dirty="0" err="1">
                <a:solidFill>
                  <a:schemeClr val="tx2"/>
                </a:solidFill>
              </a:rPr>
              <a:t>Pfaffl</a:t>
            </a:r>
            <a:endParaRPr lang="es-ES" sz="2400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B3D42414-2A2A-4EFF-88DA-FB395D6EA8D5}"/>
                  </a:ext>
                </a:extLst>
              </p:cNvPr>
              <p:cNvSpPr txBox="1"/>
              <p:nvPr/>
            </p:nvSpPr>
            <p:spPr>
              <a:xfrm>
                <a:off x="210539" y="1239652"/>
                <a:ext cx="3289649" cy="1394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ES" sz="3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𝐸𝐺</m:t>
                      </m:r>
                      <m:r>
                        <a:rPr lang="es-ES" sz="3200" i="1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s-ES" sz="3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l-GR" sz="3200" i="0" baseline="30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s-ES" sz="3200" i="1" baseline="30000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𝐶𝑡𝐺𝐼</m:t>
                      </m:r>
                    </m:oMath>
                  </m:oMathPara>
                </a14:m>
                <a:endParaRPr lang="es-ES" sz="3200" i="1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s-ES" sz="3200" i="1" u="sng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s-E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s-ES" sz="3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r>
                  <a:rPr lang="es-ES" sz="32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</a:t>
                </a:r>
                <a:r>
                  <a:rPr lang="es-E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l-GR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0" baseline="30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s-ES" sz="3200" i="1" baseline="30000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𝐶𝑡</m:t>
                    </m:r>
                    <m:r>
                      <a:rPr lang="es-ES" sz="3200" b="0" i="1" baseline="30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𝐺𝑅</m:t>
                    </m:r>
                  </m:oMath>
                </a14:m>
                <a:endParaRPr lang="es-ES" sz="3200" i="1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B3D42414-2A2A-4EFF-88DA-FB395D6EA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39" y="1239652"/>
                <a:ext cx="3289649" cy="1394164"/>
              </a:xfrm>
              <a:prstGeom prst="rect">
                <a:avLst/>
              </a:prstGeom>
              <a:blipFill>
                <a:blip r:embed="rId3"/>
                <a:stretch>
                  <a:fillRect b="-1310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AACA6788-EA1C-4774-88F1-08D4FB520AD3}"/>
              </a:ext>
            </a:extLst>
          </p:cNvPr>
          <p:cNvCxnSpPr>
            <a:cxnSpLocks/>
          </p:cNvCxnSpPr>
          <p:nvPr/>
        </p:nvCxnSpPr>
        <p:spPr>
          <a:xfrm>
            <a:off x="552631" y="1928918"/>
            <a:ext cx="23417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199971A2-2D34-4D79-6E90-31D18CA86B98}"/>
              </a:ext>
            </a:extLst>
          </p:cNvPr>
          <p:cNvSpPr txBox="1"/>
          <p:nvPr/>
        </p:nvSpPr>
        <p:spPr>
          <a:xfrm>
            <a:off x="772554" y="3440350"/>
            <a:ext cx="5595185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Resultado:</a:t>
            </a:r>
          </a:p>
          <a:p>
            <a:r>
              <a:rPr lang="es-MX" sz="2000" dirty="0"/>
              <a:t>Expresión génica normalizada en relación con el gen de referencia y las muestras control</a:t>
            </a:r>
            <a:endParaRPr lang="es-CL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6716555-08B3-EC34-4797-D62A249E53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829" r="-1"/>
          <a:stretch/>
        </p:blipFill>
        <p:spPr>
          <a:xfrm>
            <a:off x="3211261" y="817575"/>
            <a:ext cx="3392576" cy="2318864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970F321B-B9D8-C091-246D-4EF48E297992}"/>
              </a:ext>
            </a:extLst>
          </p:cNvPr>
          <p:cNvGrpSpPr/>
          <p:nvPr/>
        </p:nvGrpSpPr>
        <p:grpSpPr>
          <a:xfrm>
            <a:off x="517483" y="687487"/>
            <a:ext cx="2592172" cy="619988"/>
            <a:chOff x="4362953" y="2581418"/>
            <a:chExt cx="2592172" cy="619988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9637D4E6-86CD-5325-8219-940E76F46A0C}"/>
                </a:ext>
              </a:extLst>
            </p:cNvPr>
            <p:cNvSpPr txBox="1"/>
            <p:nvPr/>
          </p:nvSpPr>
          <p:spPr>
            <a:xfrm>
              <a:off x="4362953" y="2581418"/>
              <a:ext cx="25921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 err="1"/>
                <a:t>Ct</a:t>
              </a:r>
              <a:r>
                <a:rPr lang="es-ES" sz="1600" dirty="0"/>
                <a:t> individual- </a:t>
              </a:r>
              <a:r>
                <a:rPr lang="es-ES" sz="1600" dirty="0" err="1"/>
                <a:t>Ct</a:t>
              </a:r>
              <a:r>
                <a:rPr lang="es-ES" sz="1600" dirty="0"/>
                <a:t> promedio C</a:t>
              </a:r>
              <a:endParaRPr lang="es-CL" sz="1600" dirty="0"/>
            </a:p>
          </p:txBody>
        </p: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8D633DDA-03FD-830B-BFDD-2AD2EC8560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9644" y="2894286"/>
              <a:ext cx="0" cy="3071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103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7EF52EAE-E691-43BD-8867-4395AAFC7441}"/>
              </a:ext>
            </a:extLst>
          </p:cNvPr>
          <p:cNvSpPr txBox="1">
            <a:spLocks/>
          </p:cNvSpPr>
          <p:nvPr/>
        </p:nvSpPr>
        <p:spPr>
          <a:xfrm>
            <a:off x="566133" y="110505"/>
            <a:ext cx="5912449" cy="59273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400" b="1" dirty="0">
                <a:solidFill>
                  <a:schemeClr val="tx2"/>
                </a:solidFill>
              </a:rPr>
              <a:t>El método </a:t>
            </a:r>
            <a:r>
              <a:rPr lang="es-ES" sz="2400" b="1" dirty="0" err="1">
                <a:solidFill>
                  <a:schemeClr val="tx2"/>
                </a:solidFill>
              </a:rPr>
              <a:t>Pfaffl</a:t>
            </a:r>
            <a:endParaRPr lang="es-ES" sz="2400" b="1" dirty="0">
              <a:solidFill>
                <a:schemeClr val="tx2"/>
              </a:solidFill>
            </a:endParaRPr>
          </a:p>
        </p:txBody>
      </p:sp>
      <p:pic>
        <p:nvPicPr>
          <p:cNvPr id="3" name="Imagen 2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274B4FCC-0470-6C17-8E16-15CF840A7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631" y="869048"/>
            <a:ext cx="4193874" cy="1785731"/>
          </a:xfrm>
          <a:prstGeom prst="rect">
            <a:avLst/>
          </a:prstGeom>
        </p:spPr>
      </p:pic>
      <p:pic>
        <p:nvPicPr>
          <p:cNvPr id="5" name="Imagen 4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62AEDE52-4C15-5412-ED9A-EF8D892EA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5222" y="2729438"/>
            <a:ext cx="4134005" cy="166528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35823DF-6503-9292-CC20-C4E380F63B4B}"/>
              </a:ext>
            </a:extLst>
          </p:cNvPr>
          <p:cNvSpPr txBox="1"/>
          <p:nvPr/>
        </p:nvSpPr>
        <p:spPr>
          <a:xfrm>
            <a:off x="380495" y="3925270"/>
            <a:ext cx="135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/>
              <a:t>Taseva</a:t>
            </a:r>
            <a:r>
              <a:rPr lang="es-ES" sz="1200" dirty="0"/>
              <a:t> et al. 2025.</a:t>
            </a:r>
          </a:p>
          <a:p>
            <a:pPr algn="ctr"/>
            <a:r>
              <a:rPr lang="es-ES" sz="1200" dirty="0" err="1"/>
              <a:t>Genetics</a:t>
            </a:r>
            <a:r>
              <a:rPr lang="es-ES" sz="1200" dirty="0"/>
              <a:t> and </a:t>
            </a:r>
            <a:r>
              <a:rPr lang="es-ES" sz="1200" dirty="0" err="1"/>
              <a:t>Plant</a:t>
            </a:r>
            <a:r>
              <a:rPr lang="es-ES" sz="1200" dirty="0"/>
              <a:t> </a:t>
            </a:r>
            <a:r>
              <a:rPr lang="es-ES" sz="1200" dirty="0" err="1"/>
              <a:t>Physiology</a:t>
            </a:r>
            <a:r>
              <a:rPr lang="es-ES" sz="1200" dirty="0"/>
              <a:t>.</a:t>
            </a:r>
            <a:endParaRPr lang="es-CL" sz="1200" dirty="0"/>
          </a:p>
        </p:txBody>
      </p:sp>
      <p:pic>
        <p:nvPicPr>
          <p:cNvPr id="8" name="Imagen 7" descr="Imagen que contiene interior, animal, rosquilla, foto&#10;&#10;Descripción generada automáticamente">
            <a:extLst>
              <a:ext uri="{FF2B5EF4-FFF2-40B4-BE49-F238E27FC236}">
                <a16:creationId xmlns:a16="http://schemas.microsoft.com/office/drawing/2014/main" id="{9E5272D7-1D9A-5513-D33F-F2BB0CC42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495" y="416863"/>
            <a:ext cx="1563044" cy="152033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774A1BE-1FCA-1571-2575-CB6F08CF7EB7}"/>
              </a:ext>
            </a:extLst>
          </p:cNvPr>
          <p:cNvSpPr txBox="1"/>
          <p:nvPr/>
        </p:nvSpPr>
        <p:spPr>
          <a:xfrm>
            <a:off x="485012" y="1974589"/>
            <a:ext cx="1354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Embriones de ratón</a:t>
            </a:r>
            <a:endParaRPr lang="es-CL" sz="16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39A2428-14C6-80FB-381D-1A0E64413D19}"/>
              </a:ext>
            </a:extLst>
          </p:cNvPr>
          <p:cNvSpPr txBox="1"/>
          <p:nvPr/>
        </p:nvSpPr>
        <p:spPr>
          <a:xfrm>
            <a:off x="301709" y="2979941"/>
            <a:ext cx="1981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Gen de referencia: </a:t>
            </a:r>
          </a:p>
          <a:p>
            <a:r>
              <a:rPr lang="es-CL" dirty="0"/>
              <a:t>hsp90ab1</a:t>
            </a:r>
            <a:r>
              <a:rPr lang="es-CL" sz="1800" b="0" i="1" u="none" strike="noStrike" baseline="0" dirty="0">
                <a:solidFill>
                  <a:srgbClr val="211D1E"/>
                </a:solidFill>
                <a:latin typeface="Times New Roman" panose="02020603050405020304" pitchFamily="18" charset="0"/>
              </a:rPr>
              <a:t> </a:t>
            </a:r>
            <a:endParaRPr lang="es-CL" i="1" dirty="0"/>
          </a:p>
        </p:txBody>
      </p:sp>
    </p:spTree>
    <p:extLst>
      <p:ext uri="{BB962C8B-B14F-4D97-AF65-F5344CB8AC3E}">
        <p14:creationId xmlns:p14="http://schemas.microsoft.com/office/powerpoint/2010/main" val="2688464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DF31671C-DD17-40B3-9B21-175CDD0C45FC}"/>
              </a:ext>
            </a:extLst>
          </p:cNvPr>
          <p:cNvSpPr txBox="1">
            <a:spLocks/>
          </p:cNvSpPr>
          <p:nvPr/>
        </p:nvSpPr>
        <p:spPr>
          <a:xfrm>
            <a:off x="634082" y="0"/>
            <a:ext cx="5912449" cy="59273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400" b="1" dirty="0">
                <a:solidFill>
                  <a:schemeClr val="tx2"/>
                </a:solidFill>
              </a:rPr>
              <a:t>Método </a:t>
            </a:r>
            <a:r>
              <a:rPr lang="es-ES" sz="2400" b="1" dirty="0" err="1">
                <a:solidFill>
                  <a:schemeClr val="tx2"/>
                </a:solidFill>
              </a:rPr>
              <a:t>Vandesompele</a:t>
            </a:r>
            <a:endParaRPr lang="es-ES" sz="2400" b="1" dirty="0">
              <a:solidFill>
                <a:schemeClr val="tx2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72B18AE-AAF7-27E0-22E7-5AA57ABA3AB0}"/>
              </a:ext>
            </a:extLst>
          </p:cNvPr>
          <p:cNvSpPr txBox="1"/>
          <p:nvPr/>
        </p:nvSpPr>
        <p:spPr>
          <a:xfrm>
            <a:off x="512059" y="607798"/>
            <a:ext cx="60344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70C0"/>
                </a:solidFill>
              </a:rPr>
              <a:t>Requisitos:</a:t>
            </a:r>
          </a:p>
          <a:p>
            <a:pPr marL="285750" indent="-285750">
              <a:buFontTx/>
              <a:buChar char="-"/>
            </a:pPr>
            <a:r>
              <a:rPr lang="es-ES" dirty="0"/>
              <a:t>Muestras control y tratamiento</a:t>
            </a:r>
          </a:p>
          <a:p>
            <a:pPr marL="285750" indent="-285750">
              <a:buFontTx/>
              <a:buChar char="-"/>
            </a:pPr>
            <a:r>
              <a:rPr lang="es-ES" dirty="0"/>
              <a:t>Genes de interés y eficiencia de los cebadores</a:t>
            </a:r>
          </a:p>
          <a:p>
            <a:pPr marL="285750" indent="-285750">
              <a:buFontTx/>
              <a:buChar char="-"/>
            </a:pPr>
            <a:r>
              <a:rPr lang="es-ES" b="1" dirty="0"/>
              <a:t>Genes</a:t>
            </a:r>
            <a:r>
              <a:rPr lang="es-ES" dirty="0"/>
              <a:t> de referencia y eficiencia de los cebadores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70C0"/>
                </a:solidFill>
              </a:rPr>
              <a:t>Supuestos:</a:t>
            </a:r>
          </a:p>
          <a:p>
            <a:pPr marL="285750" indent="-285750">
              <a:buFontTx/>
              <a:buChar char="-"/>
            </a:pPr>
            <a:r>
              <a:rPr lang="es-ES" dirty="0"/>
              <a:t>Eficiencia de los cebadores del gen de interés y de referencia es cercano al 100% y con una diferencia del 10% entre sí.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normaliza la expresión génica a las muestras control y a los genes de referencia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pueden usar múltiples genes de referencia</a:t>
            </a:r>
          </a:p>
        </p:txBody>
      </p:sp>
    </p:spTree>
    <p:extLst>
      <p:ext uri="{BB962C8B-B14F-4D97-AF65-F5344CB8AC3E}">
        <p14:creationId xmlns:p14="http://schemas.microsoft.com/office/powerpoint/2010/main" val="1756768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DF31671C-DD17-40B3-9B21-175CDD0C45FC}"/>
              </a:ext>
            </a:extLst>
          </p:cNvPr>
          <p:cNvSpPr txBox="1">
            <a:spLocks/>
          </p:cNvSpPr>
          <p:nvPr/>
        </p:nvSpPr>
        <p:spPr>
          <a:xfrm>
            <a:off x="763414" y="64917"/>
            <a:ext cx="5912449" cy="59273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400" b="1" dirty="0">
                <a:solidFill>
                  <a:schemeClr val="tx2"/>
                </a:solidFill>
              </a:rPr>
              <a:t>Método </a:t>
            </a:r>
            <a:r>
              <a:rPr lang="es-ES" sz="2400" b="1" dirty="0" err="1">
                <a:solidFill>
                  <a:schemeClr val="tx2"/>
                </a:solidFill>
              </a:rPr>
              <a:t>Vandesompele</a:t>
            </a:r>
            <a:endParaRPr lang="es-ES" sz="2400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AB4003E-E2E9-4615-9724-34B03649CF06}"/>
                  </a:ext>
                </a:extLst>
              </p:cNvPr>
              <p:cNvSpPr txBox="1"/>
              <p:nvPr/>
            </p:nvSpPr>
            <p:spPr>
              <a:xfrm>
                <a:off x="217151" y="2669960"/>
                <a:ext cx="2473934" cy="1394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ES" sz="3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𝐸𝐺</m:t>
                      </m:r>
                      <m:r>
                        <a:rPr lang="es-ES" sz="3200" i="1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s-ES" sz="3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l-GR" sz="3200" i="0" baseline="30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s-ES" sz="3200" i="1" baseline="30000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s-ES" sz="3200" i="1" baseline="30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ES" sz="3200" i="1" baseline="30000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𝐺𝐼</m:t>
                      </m:r>
                    </m:oMath>
                  </m:oMathPara>
                </a14:m>
                <a:endParaRPr lang="es-ES" sz="3200" i="1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s-ES" sz="3200" i="1" u="sng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s-E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s-ES" sz="3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r>
                  <a:rPr lang="es-ES" sz="32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</a:t>
                </a:r>
                <a:r>
                  <a:rPr lang="es-E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l-GR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0" baseline="30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s-ES" sz="3200" i="1" baseline="30000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𝐶𝑡</m:t>
                    </m:r>
                    <m:r>
                      <a:rPr lang="es-ES" sz="3200" b="0" i="1" baseline="30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𝐺𝑅</m:t>
                    </m:r>
                  </m:oMath>
                </a14:m>
                <a:endParaRPr lang="es-ES" sz="3200" i="1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AB4003E-E2E9-4615-9724-34B03649C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51" y="2669960"/>
                <a:ext cx="2473934" cy="1394164"/>
              </a:xfrm>
              <a:prstGeom prst="rect">
                <a:avLst/>
              </a:prstGeom>
              <a:blipFill>
                <a:blip r:embed="rId2"/>
                <a:stretch>
                  <a:fillRect b="-1310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49B2E73-64CD-4D7D-B867-B616CD518E7D}"/>
              </a:ext>
            </a:extLst>
          </p:cNvPr>
          <p:cNvCxnSpPr>
            <a:cxnSpLocks/>
          </p:cNvCxnSpPr>
          <p:nvPr/>
        </p:nvCxnSpPr>
        <p:spPr>
          <a:xfrm>
            <a:off x="432673" y="3367042"/>
            <a:ext cx="23417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5F11F5F1-9DCA-47B8-9866-4FF0CF029B7A}"/>
              </a:ext>
            </a:extLst>
          </p:cNvPr>
          <p:cNvCxnSpPr>
            <a:cxnSpLocks/>
          </p:cNvCxnSpPr>
          <p:nvPr/>
        </p:nvCxnSpPr>
        <p:spPr>
          <a:xfrm>
            <a:off x="4112650" y="3315410"/>
            <a:ext cx="23417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4809640-699E-4287-A1EA-B809FBCF8EDC}"/>
                  </a:ext>
                </a:extLst>
              </p:cNvPr>
              <p:cNvSpPr txBox="1"/>
              <p:nvPr/>
            </p:nvSpPr>
            <p:spPr>
              <a:xfrm>
                <a:off x="3429000" y="2612809"/>
                <a:ext cx="3289649" cy="1394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ES" sz="3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𝐸𝐺</m:t>
                      </m:r>
                      <m:r>
                        <a:rPr lang="es-ES" sz="3200" i="1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s-ES" sz="3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l-GR" sz="3200" i="0" baseline="30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s-ES" sz="3200" i="1" baseline="30000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𝐶𝑡𝐺𝐼</m:t>
                      </m:r>
                    </m:oMath>
                  </m:oMathPara>
                </a14:m>
                <a:endParaRPr lang="es-ES" sz="3200" i="1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s-ES" sz="3200" i="1" u="sng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s-E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:r>
                  <a:rPr lang="es-E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s-ES" sz="3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r>
                  <a:rPr lang="es-ES" sz="32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</a:t>
                </a:r>
                <a:r>
                  <a:rPr lang="es-E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l-GR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0" baseline="30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s-ES" sz="3200" i="1" baseline="30000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𝐶𝑡</m:t>
                    </m:r>
                    <m:r>
                      <a:rPr lang="es-ES" sz="3200" b="0" i="1" baseline="30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𝐺𝑅</m:t>
                    </m:r>
                  </m:oMath>
                </a14:m>
                <a:r>
                  <a:rPr lang="es-ES" sz="3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4809640-699E-4287-A1EA-B809FBCF8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612809"/>
                <a:ext cx="3289649" cy="1394164"/>
              </a:xfrm>
              <a:prstGeom prst="rect">
                <a:avLst/>
              </a:prstGeom>
              <a:blipFill>
                <a:blip r:embed="rId3"/>
                <a:stretch>
                  <a:fillRect b="-1359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ítulo 1">
            <a:extLst>
              <a:ext uri="{FF2B5EF4-FFF2-40B4-BE49-F238E27FC236}">
                <a16:creationId xmlns:a16="http://schemas.microsoft.com/office/drawing/2014/main" id="{A28478D4-273E-48D5-887F-FF3FC9B2062B}"/>
              </a:ext>
            </a:extLst>
          </p:cNvPr>
          <p:cNvSpPr txBox="1">
            <a:spLocks/>
          </p:cNvSpPr>
          <p:nvPr/>
        </p:nvSpPr>
        <p:spPr>
          <a:xfrm>
            <a:off x="3573849" y="1974326"/>
            <a:ext cx="2880557" cy="28243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1800" dirty="0">
                <a:latin typeface="+mn-lt"/>
              </a:rPr>
              <a:t>Método </a:t>
            </a:r>
            <a:r>
              <a:rPr lang="es-ES" sz="1800" dirty="0" err="1">
                <a:latin typeface="+mn-lt"/>
              </a:rPr>
              <a:t>Vandesompele</a:t>
            </a:r>
            <a:endParaRPr lang="es-ES" sz="1800" dirty="0">
              <a:latin typeface="+mn-lt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38C2729D-2605-40C8-87EE-EC7D7A4606BF}"/>
              </a:ext>
            </a:extLst>
          </p:cNvPr>
          <p:cNvSpPr txBox="1">
            <a:spLocks/>
          </p:cNvSpPr>
          <p:nvPr/>
        </p:nvSpPr>
        <p:spPr>
          <a:xfrm>
            <a:off x="349118" y="2013475"/>
            <a:ext cx="2425311" cy="28243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1800" dirty="0">
                <a:latin typeface="+mn-lt"/>
              </a:rPr>
              <a:t>Método </a:t>
            </a:r>
            <a:r>
              <a:rPr lang="es-ES" sz="1800" dirty="0" err="1">
                <a:latin typeface="+mn-lt"/>
              </a:rPr>
              <a:t>Pfaffl</a:t>
            </a:r>
            <a:endParaRPr lang="es-ES" sz="1800" dirty="0">
              <a:latin typeface="+mn-lt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1DC19F1-C1A7-39CA-5F2B-BC4F8DFD3B63}"/>
              </a:ext>
            </a:extLst>
          </p:cNvPr>
          <p:cNvSpPr txBox="1"/>
          <p:nvPr/>
        </p:nvSpPr>
        <p:spPr>
          <a:xfrm>
            <a:off x="2774429" y="3360642"/>
            <a:ext cx="1620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Media geométrica</a:t>
            </a:r>
            <a:endParaRPr lang="es-CL" dirty="0">
              <a:solidFill>
                <a:srgbClr val="FF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A55C4E-886D-322A-D25E-9DF131758A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33" t="27397" r="2656"/>
          <a:stretch/>
        </p:blipFill>
        <p:spPr>
          <a:xfrm>
            <a:off x="722099" y="577433"/>
            <a:ext cx="5413802" cy="136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33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AFDD1566-BE3D-450B-BA76-C707E94D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362" y="1275579"/>
            <a:ext cx="4759194" cy="2133599"/>
          </a:xfrm>
        </p:spPr>
        <p:txBody>
          <a:bodyPr>
            <a:noAutofit/>
          </a:bodyPr>
          <a:lstStyle/>
          <a:p>
            <a:r>
              <a:rPr lang="es-ES" sz="2800" b="1" dirty="0">
                <a:solidFill>
                  <a:schemeClr val="tx2"/>
                </a:solidFill>
              </a:rPr>
              <a:t>Clase 8</a:t>
            </a:r>
            <a:br>
              <a:rPr lang="es-ES" sz="2800" b="1" dirty="0">
                <a:solidFill>
                  <a:schemeClr val="tx2"/>
                </a:solidFill>
              </a:rPr>
            </a:br>
            <a:br>
              <a:rPr lang="es-ES" sz="2800" b="1" dirty="0">
                <a:solidFill>
                  <a:schemeClr val="tx2"/>
                </a:solidFill>
              </a:rPr>
            </a:br>
            <a:r>
              <a:rPr lang="es-ES" sz="2800" b="1" dirty="0">
                <a:solidFill>
                  <a:schemeClr val="tx2"/>
                </a:solidFill>
              </a:rPr>
              <a:t>Cálculo de valores de expresión génica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349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DF31671C-DD17-40B3-9B21-175CDD0C45FC}"/>
              </a:ext>
            </a:extLst>
          </p:cNvPr>
          <p:cNvSpPr txBox="1">
            <a:spLocks/>
          </p:cNvSpPr>
          <p:nvPr/>
        </p:nvSpPr>
        <p:spPr>
          <a:xfrm>
            <a:off x="711298" y="88613"/>
            <a:ext cx="5912449" cy="59273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400" b="1" dirty="0">
                <a:solidFill>
                  <a:schemeClr val="tx2"/>
                </a:solidFill>
              </a:rPr>
              <a:t>Método </a:t>
            </a:r>
            <a:r>
              <a:rPr lang="es-ES" sz="2400" b="1" dirty="0" err="1">
                <a:solidFill>
                  <a:schemeClr val="tx2"/>
                </a:solidFill>
              </a:rPr>
              <a:t>Vandesompele</a:t>
            </a:r>
            <a:endParaRPr lang="es-ES" sz="2400" b="1" dirty="0">
              <a:solidFill>
                <a:schemeClr val="tx2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75B7A86-0886-4664-94C9-2495B9AD1B35}"/>
              </a:ext>
            </a:extLst>
          </p:cNvPr>
          <p:cNvSpPr txBox="1"/>
          <p:nvPr/>
        </p:nvSpPr>
        <p:spPr>
          <a:xfrm>
            <a:off x="524578" y="940347"/>
            <a:ext cx="1487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Media geométrica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BD266FA-26C3-BCE1-61D1-494608A0E5BB}"/>
              </a:ext>
            </a:extLst>
          </p:cNvPr>
          <p:cNvSpPr txBox="1"/>
          <p:nvPr/>
        </p:nvSpPr>
        <p:spPr>
          <a:xfrm>
            <a:off x="1850154" y="845590"/>
            <a:ext cx="4568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Insensible a valores atípicos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Puede manejar diferencias en los niveles de expresión entre diferentes genes de referencia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D47C9D97-7923-4A4E-630C-1BB3EC62A8D8}"/>
              </a:ext>
            </a:extLst>
          </p:cNvPr>
          <p:cNvGrpSpPr/>
          <p:nvPr/>
        </p:nvGrpSpPr>
        <p:grpSpPr>
          <a:xfrm>
            <a:off x="908149" y="2382152"/>
            <a:ext cx="2337638" cy="1897567"/>
            <a:chOff x="908149" y="2382152"/>
            <a:chExt cx="2337638" cy="1897567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600B4DAC-C2D9-4E3D-C80F-ED0F7F58926A}"/>
                </a:ext>
              </a:extLst>
            </p:cNvPr>
            <p:cNvCxnSpPr>
              <a:cxnSpLocks/>
            </p:cNvCxnSpPr>
            <p:nvPr/>
          </p:nvCxnSpPr>
          <p:spPr>
            <a:xfrm>
              <a:off x="1242841" y="3234379"/>
              <a:ext cx="116397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D3BA4826-D7D1-96A2-CBE1-8B7E3084A123}"/>
                </a:ext>
              </a:extLst>
            </p:cNvPr>
            <p:cNvGrpSpPr/>
            <p:nvPr/>
          </p:nvGrpSpPr>
          <p:grpSpPr>
            <a:xfrm>
              <a:off x="908149" y="2382152"/>
              <a:ext cx="2337638" cy="1897567"/>
              <a:chOff x="908149" y="2382152"/>
              <a:chExt cx="2337638" cy="1897567"/>
            </a:xfrm>
          </p:grpSpPr>
          <p:grpSp>
            <p:nvGrpSpPr>
              <p:cNvPr id="2" name="Grupo 1">
                <a:extLst>
                  <a:ext uri="{FF2B5EF4-FFF2-40B4-BE49-F238E27FC236}">
                    <a16:creationId xmlns:a16="http://schemas.microsoft.com/office/drawing/2014/main" id="{D53A461D-02FA-6862-F60C-0645724EB77A}"/>
                  </a:ext>
                </a:extLst>
              </p:cNvPr>
              <p:cNvGrpSpPr/>
              <p:nvPr/>
            </p:nvGrpSpPr>
            <p:grpSpPr>
              <a:xfrm>
                <a:off x="908149" y="2382152"/>
                <a:ext cx="2337638" cy="1897567"/>
                <a:chOff x="908149" y="2382152"/>
                <a:chExt cx="2337638" cy="1897567"/>
              </a:xfrm>
            </p:grpSpPr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B86A13DF-B0A2-2499-5DDE-B78DF6D68D92}"/>
                    </a:ext>
                  </a:extLst>
                </p:cNvPr>
                <p:cNvSpPr txBox="1"/>
                <p:nvPr/>
              </p:nvSpPr>
              <p:spPr>
                <a:xfrm>
                  <a:off x="908149" y="2382152"/>
                  <a:ext cx="23376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Media aritmética</a:t>
                  </a:r>
                  <a:endParaRPr lang="es-CL" dirty="0"/>
                </a:p>
              </p:txBody>
            </p:sp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AE0A6EC9-866D-D87B-0DF8-287F46034B2B}"/>
                    </a:ext>
                  </a:extLst>
                </p:cNvPr>
                <p:cNvSpPr txBox="1"/>
                <p:nvPr/>
              </p:nvSpPr>
              <p:spPr>
                <a:xfrm>
                  <a:off x="1178063" y="2927823"/>
                  <a:ext cx="140525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a + b + c +d</a:t>
                  </a:r>
                </a:p>
                <a:p>
                  <a:r>
                    <a:rPr lang="es-ES" dirty="0"/>
                    <a:t>         n</a:t>
                  </a:r>
                  <a:endParaRPr lang="es-CL" dirty="0"/>
                </a:p>
              </p:txBody>
            </p:sp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2382D466-BE5D-EF1F-D1B9-26448E86DA2F}"/>
                    </a:ext>
                  </a:extLst>
                </p:cNvPr>
                <p:cNvSpPr txBox="1"/>
                <p:nvPr/>
              </p:nvSpPr>
              <p:spPr>
                <a:xfrm>
                  <a:off x="1178063" y="3633388"/>
                  <a:ext cx="148789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a + b + c +d</a:t>
                  </a:r>
                </a:p>
                <a:p>
                  <a:r>
                    <a:rPr lang="es-ES" dirty="0"/>
                    <a:t>         4</a:t>
                  </a:r>
                  <a:endParaRPr lang="es-CL" dirty="0"/>
                </a:p>
              </p:txBody>
            </p:sp>
          </p:grpSp>
          <p:cxnSp>
            <p:nvCxnSpPr>
              <p:cNvPr id="13" name="Conector recto 12">
                <a:extLst>
                  <a:ext uri="{FF2B5EF4-FFF2-40B4-BE49-F238E27FC236}">
                    <a16:creationId xmlns:a16="http://schemas.microsoft.com/office/drawing/2014/main" id="{D0B1795B-88D8-448E-0132-9C5480F85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4652" y="3974743"/>
                <a:ext cx="1163974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2044180F-7F30-82E9-8541-C4EDBB557366}"/>
              </a:ext>
            </a:extLst>
          </p:cNvPr>
          <p:cNvGrpSpPr/>
          <p:nvPr/>
        </p:nvGrpSpPr>
        <p:grpSpPr>
          <a:xfrm>
            <a:off x="3719638" y="2394171"/>
            <a:ext cx="2337638" cy="1666102"/>
            <a:chOff x="3719638" y="2394171"/>
            <a:chExt cx="2337638" cy="1666102"/>
          </a:xfrm>
        </p:grpSpPr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8E126E98-F013-D011-B939-E8F85D23D3AE}"/>
                </a:ext>
              </a:extLst>
            </p:cNvPr>
            <p:cNvSpPr txBox="1"/>
            <p:nvPr/>
          </p:nvSpPr>
          <p:spPr>
            <a:xfrm>
              <a:off x="3719638" y="2394171"/>
              <a:ext cx="2337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rgbClr val="FF0000"/>
                  </a:solidFill>
                </a:rPr>
                <a:t>Media geométrica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188D30F5-82CF-2D00-E61A-6A8DC3EB0609}"/>
                    </a:ext>
                  </a:extLst>
                </p:cNvPr>
                <p:cNvSpPr txBox="1"/>
                <p:nvPr/>
              </p:nvSpPr>
              <p:spPr>
                <a:xfrm>
                  <a:off x="3955142" y="3040410"/>
                  <a:ext cx="1405256" cy="3151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ctrlPr>
                              <a:rPr lang="es-CL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s-CL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g>
                          <m:e>
                            <m:r>
                              <a:rPr lang="es-CL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s-E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E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L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s-E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L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s-E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L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rad>
                        <m:r>
                          <a:rPr lang="es-CL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s-CL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188D30F5-82CF-2D00-E61A-6A8DC3EB06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142" y="3040410"/>
                  <a:ext cx="1405256" cy="315151"/>
                </a:xfrm>
                <a:prstGeom prst="rect">
                  <a:avLst/>
                </a:prstGeom>
                <a:blipFill>
                  <a:blip r:embed="rId2"/>
                  <a:stretch>
                    <a:fillRect r="-3478" b="-9804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id="{69B1C380-E917-CC01-CD96-9FE338F1D257}"/>
                    </a:ext>
                  </a:extLst>
                </p:cNvPr>
                <p:cNvSpPr txBox="1"/>
                <p:nvPr/>
              </p:nvSpPr>
              <p:spPr>
                <a:xfrm>
                  <a:off x="3921977" y="3745122"/>
                  <a:ext cx="1559683" cy="3151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ctrlPr>
                              <a:rPr lang="es-CL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s-CL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g>
                          <m:e>
                            <m:r>
                              <a:rPr lang="es-CL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s-E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L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L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s-E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L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L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s-E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L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rad>
                        <m:r>
                          <a:rPr lang="es-CL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id="{69B1C380-E917-CC01-CD96-9FE338F1D2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1977" y="3745122"/>
                  <a:ext cx="1559683" cy="315151"/>
                </a:xfrm>
                <a:prstGeom prst="rect">
                  <a:avLst/>
                </a:prstGeom>
                <a:blipFill>
                  <a:blip r:embed="rId3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281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DF31671C-DD17-40B3-9B21-175CDD0C45FC}"/>
              </a:ext>
            </a:extLst>
          </p:cNvPr>
          <p:cNvSpPr txBox="1">
            <a:spLocks/>
          </p:cNvSpPr>
          <p:nvPr/>
        </p:nvSpPr>
        <p:spPr>
          <a:xfrm>
            <a:off x="763414" y="189843"/>
            <a:ext cx="5912449" cy="59273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400" b="1" dirty="0">
                <a:solidFill>
                  <a:schemeClr val="tx2"/>
                </a:solidFill>
              </a:rPr>
              <a:t>Método </a:t>
            </a:r>
            <a:r>
              <a:rPr lang="es-ES" sz="2400" b="1" dirty="0" err="1">
                <a:solidFill>
                  <a:schemeClr val="tx2"/>
                </a:solidFill>
              </a:rPr>
              <a:t>Vandesompele</a:t>
            </a:r>
            <a:endParaRPr lang="es-ES" sz="2400" b="1" dirty="0">
              <a:solidFill>
                <a:schemeClr val="tx2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219C09A-AA3D-4F1C-C8CB-E9A549378E9A}"/>
              </a:ext>
            </a:extLst>
          </p:cNvPr>
          <p:cNvSpPr txBox="1"/>
          <p:nvPr/>
        </p:nvSpPr>
        <p:spPr>
          <a:xfrm>
            <a:off x="763414" y="3248640"/>
            <a:ext cx="5595185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Resultado:</a:t>
            </a:r>
          </a:p>
          <a:p>
            <a:r>
              <a:rPr lang="es-MX" sz="2000" dirty="0"/>
              <a:t>Expresión génica </a:t>
            </a:r>
            <a:r>
              <a:rPr lang="es-MX" sz="2000" dirty="0" err="1"/>
              <a:t>multi-normalizada</a:t>
            </a:r>
            <a:r>
              <a:rPr lang="es-MX" sz="2000" dirty="0"/>
              <a:t> en relación con los genes de referencia y las muestras control</a:t>
            </a:r>
            <a:endParaRPr lang="es-CL" sz="2000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5273774-DBC1-E0A8-91BA-1FF8916484A3}"/>
              </a:ext>
            </a:extLst>
          </p:cNvPr>
          <p:cNvCxnSpPr>
            <a:cxnSpLocks/>
          </p:cNvCxnSpPr>
          <p:nvPr/>
        </p:nvCxnSpPr>
        <p:spPr>
          <a:xfrm>
            <a:off x="2757636" y="2059885"/>
            <a:ext cx="23417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439A833-2693-5254-D0B6-328A7BD43440}"/>
                  </a:ext>
                </a:extLst>
              </p:cNvPr>
              <p:cNvSpPr txBox="1"/>
              <p:nvPr/>
            </p:nvSpPr>
            <p:spPr>
              <a:xfrm>
                <a:off x="2073986" y="1357284"/>
                <a:ext cx="3289649" cy="1394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ES" sz="3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𝐸𝐺</m:t>
                      </m:r>
                      <m:r>
                        <a:rPr lang="es-ES" sz="3200" i="1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s-ES" sz="3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l-GR" sz="3200" i="0" baseline="30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s-ES" sz="3200" i="1" baseline="30000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𝐶𝑡𝐺𝐼</m:t>
                      </m:r>
                    </m:oMath>
                  </m:oMathPara>
                </a14:m>
                <a:endParaRPr lang="es-ES" sz="3200" i="1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s-ES" sz="3200" i="1" u="sng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s-E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:r>
                  <a:rPr lang="es-E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s-ES" sz="3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r>
                  <a:rPr lang="es-ES" sz="32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</a:t>
                </a:r>
                <a:r>
                  <a:rPr lang="es-E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l-GR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0" baseline="30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s-ES" sz="3200" i="1" baseline="30000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𝐶𝑡</m:t>
                    </m:r>
                    <m:r>
                      <a:rPr lang="es-ES" sz="3200" b="0" i="1" baseline="30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𝐺𝑅</m:t>
                    </m:r>
                  </m:oMath>
                </a14:m>
                <a:r>
                  <a:rPr lang="es-ES" sz="3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439A833-2693-5254-D0B6-328A7BD43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986" y="1357284"/>
                <a:ext cx="3289649" cy="1394164"/>
              </a:xfrm>
              <a:prstGeom prst="rect">
                <a:avLst/>
              </a:prstGeom>
              <a:blipFill>
                <a:blip r:embed="rId2"/>
                <a:stretch>
                  <a:fillRect b="-1359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46A5A61E-BC32-CE0D-8837-4EB87F68AE95}"/>
              </a:ext>
            </a:extLst>
          </p:cNvPr>
          <p:cNvSpPr txBox="1"/>
          <p:nvPr/>
        </p:nvSpPr>
        <p:spPr>
          <a:xfrm>
            <a:off x="1419415" y="2105117"/>
            <a:ext cx="1620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Media geométrica</a:t>
            </a:r>
            <a:endParaRPr lang="es-C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90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FAC6200B-E464-48C9-94DA-CEC8BE87E2FA}"/>
              </a:ext>
            </a:extLst>
          </p:cNvPr>
          <p:cNvSpPr txBox="1">
            <a:spLocks/>
          </p:cNvSpPr>
          <p:nvPr/>
        </p:nvSpPr>
        <p:spPr>
          <a:xfrm>
            <a:off x="408144" y="251593"/>
            <a:ext cx="6324210" cy="177810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b="1" dirty="0">
                <a:solidFill>
                  <a:schemeClr val="tx2"/>
                </a:solidFill>
              </a:rPr>
              <a:t>Actividad de aprendizaje</a:t>
            </a:r>
          </a:p>
          <a:p>
            <a:pPr>
              <a:lnSpc>
                <a:spcPct val="150000"/>
              </a:lnSpc>
            </a:pPr>
            <a:endParaRPr lang="es-ES" sz="2800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s-ES" sz="2800" b="1" dirty="0">
                <a:solidFill>
                  <a:schemeClr val="tx2"/>
                </a:solidFill>
              </a:rPr>
              <a:t>Cálculo de valores de </a:t>
            </a:r>
          </a:p>
          <a:p>
            <a:pPr>
              <a:lnSpc>
                <a:spcPct val="150000"/>
              </a:lnSpc>
            </a:pPr>
            <a:r>
              <a:rPr lang="es-ES" sz="2800" b="1" dirty="0">
                <a:solidFill>
                  <a:schemeClr val="tx2"/>
                </a:solidFill>
              </a:rPr>
              <a:t>expresión génica en R</a:t>
            </a:r>
          </a:p>
        </p:txBody>
      </p:sp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C7F439D-6A96-146D-31F0-8BE93AC77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036" y="3283880"/>
            <a:ext cx="2091040" cy="73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41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479F07B1-1EAA-43EC-A08B-95D58E82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70" y="249529"/>
            <a:ext cx="4623260" cy="669074"/>
          </a:xfrm>
        </p:spPr>
        <p:txBody>
          <a:bodyPr>
            <a:normAutofit/>
          </a:bodyPr>
          <a:lstStyle/>
          <a:p>
            <a:r>
              <a:rPr lang="es-ES" sz="2400" b="1" dirty="0">
                <a:solidFill>
                  <a:schemeClr val="tx2"/>
                </a:solidFill>
              </a:rPr>
              <a:t>Resumen de la clase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C250997-3678-D9AC-32A9-1A35C08AB775}"/>
              </a:ext>
            </a:extLst>
          </p:cNvPr>
          <p:cNvSpPr txBox="1"/>
          <p:nvPr/>
        </p:nvSpPr>
        <p:spPr>
          <a:xfrm>
            <a:off x="601704" y="1103951"/>
            <a:ext cx="5756455" cy="3008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1600" dirty="0"/>
              <a:t>Revisamos los métodos más comunes para el análisis de la expresión diferencial de genes como: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1600" dirty="0"/>
              <a:t>Método Delta-Delta </a:t>
            </a:r>
            <a:r>
              <a:rPr lang="es-ES" sz="1600" dirty="0" err="1"/>
              <a:t>Ct</a:t>
            </a:r>
            <a:endParaRPr lang="es-ES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1600" dirty="0"/>
              <a:t>Método Delta </a:t>
            </a:r>
            <a:r>
              <a:rPr lang="es-ES" sz="1600" dirty="0" err="1"/>
              <a:t>Ct</a:t>
            </a:r>
            <a:endParaRPr lang="es-ES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1600" dirty="0"/>
              <a:t>Método </a:t>
            </a:r>
            <a:r>
              <a:rPr lang="es-ES" sz="1600" dirty="0" err="1"/>
              <a:t>Pfaffl</a:t>
            </a:r>
            <a:endParaRPr lang="es-ES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1600" dirty="0"/>
              <a:t>Método </a:t>
            </a:r>
            <a:r>
              <a:rPr lang="es-ES" sz="1600" dirty="0" err="1"/>
              <a:t>Vandesompele</a:t>
            </a:r>
            <a:endParaRPr lang="es-ES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1600" dirty="0"/>
              <a:t>A través de R analizamos un set de datos con el método Delta-Delta CT y </a:t>
            </a:r>
            <a:r>
              <a:rPr lang="es-ES" sz="1600" dirty="0" err="1"/>
              <a:t>Pfaffl</a:t>
            </a:r>
            <a:r>
              <a:rPr lang="es-ES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62217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479F07B1-1EAA-43EC-A08B-95D58E82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70" y="249529"/>
            <a:ext cx="4623260" cy="669074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chemeClr val="tx2"/>
                </a:solidFill>
              </a:rPr>
              <a:t>Próxima clase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FEEDFDA-5C43-CA81-5F0B-BA67A0F46B4C}"/>
              </a:ext>
            </a:extLst>
          </p:cNvPr>
          <p:cNvSpPr txBox="1"/>
          <p:nvPr/>
        </p:nvSpPr>
        <p:spPr>
          <a:xfrm>
            <a:off x="762790" y="1625073"/>
            <a:ext cx="571855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Clase 9: </a:t>
            </a:r>
            <a:r>
              <a:rPr lang="es-ES" sz="2000" b="0" spc="-5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Inferencia estadística para el análisis de expresión de genes.</a:t>
            </a:r>
            <a:endParaRPr lang="es-CL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CL" dirty="0"/>
          </a:p>
        </p:txBody>
      </p:sp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E8C8572-FE2C-232E-E237-781A47EDF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793" y="2914330"/>
            <a:ext cx="2091040" cy="73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1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AFDD1566-BE3D-450B-BA76-C707E94D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70" y="392667"/>
            <a:ext cx="4623260" cy="669074"/>
          </a:xfrm>
        </p:spPr>
        <p:txBody>
          <a:bodyPr>
            <a:normAutofit/>
          </a:bodyPr>
          <a:lstStyle/>
          <a:p>
            <a:r>
              <a:rPr lang="es-ES" sz="2400" b="1" dirty="0">
                <a:solidFill>
                  <a:schemeClr val="tx2"/>
                </a:solidFill>
              </a:rPr>
              <a:t>Plan de la clase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5216A1B-414A-4BBE-B215-6B8EA05DF7AE}"/>
              </a:ext>
            </a:extLst>
          </p:cNvPr>
          <p:cNvSpPr txBox="1"/>
          <p:nvPr/>
        </p:nvSpPr>
        <p:spPr>
          <a:xfrm>
            <a:off x="483303" y="1545582"/>
            <a:ext cx="5945924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Introducción de los métodos de cálculo de la expresión génica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Actividad práctica: Análisis de expresión génica en </a:t>
            </a:r>
            <a:r>
              <a:rPr lang="es-ES" sz="2000" dirty="0" err="1"/>
              <a:t>RStudio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21199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FCB4B1E4-FCFC-4F1C-A8DA-67D21D090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36" y="51938"/>
            <a:ext cx="5625194" cy="669074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tx2"/>
                </a:solidFill>
              </a:rPr>
              <a:t>Cuantificación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relativa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D0086E6-8A53-76CB-4858-05B1130CA912}"/>
              </a:ext>
            </a:extLst>
          </p:cNvPr>
          <p:cNvSpPr txBox="1"/>
          <p:nvPr/>
        </p:nvSpPr>
        <p:spPr>
          <a:xfrm>
            <a:off x="432958" y="670586"/>
            <a:ext cx="61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 de </a:t>
            </a:r>
            <a:r>
              <a:rPr lang="en-US" b="1" dirty="0" err="1"/>
              <a:t>interés</a:t>
            </a:r>
            <a:r>
              <a:rPr lang="en-US" b="1" dirty="0"/>
              <a:t> </a:t>
            </a:r>
            <a:r>
              <a:rPr lang="en-US" dirty="0"/>
              <a:t>es</a:t>
            </a:r>
            <a:r>
              <a:rPr lang="en-US" b="1" dirty="0"/>
              <a:t> </a:t>
            </a:r>
            <a:r>
              <a:rPr lang="en-US" dirty="0" err="1"/>
              <a:t>n</a:t>
            </a:r>
            <a:r>
              <a:rPr lang="en-US" sz="1800" dirty="0" err="1"/>
              <a:t>ormalizado</a:t>
            </a:r>
            <a:r>
              <a:rPr lang="en-US" sz="1800" dirty="0"/>
              <a:t> contra </a:t>
            </a:r>
            <a:r>
              <a:rPr lang="en-US" sz="1800" b="1" dirty="0"/>
              <a:t>gen de </a:t>
            </a:r>
            <a:r>
              <a:rPr lang="en-US" sz="1800" b="1" dirty="0" err="1"/>
              <a:t>referencia</a:t>
            </a:r>
            <a:endParaRPr lang="en-US" b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2685C1E-DCBD-C04A-8F89-C958D750A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167" y="1339660"/>
            <a:ext cx="4200722" cy="289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6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DF31671C-DD17-40B3-9B21-175CDD0C45FC}"/>
              </a:ext>
            </a:extLst>
          </p:cNvPr>
          <p:cNvSpPr txBox="1">
            <a:spLocks/>
          </p:cNvSpPr>
          <p:nvPr/>
        </p:nvSpPr>
        <p:spPr>
          <a:xfrm>
            <a:off x="668658" y="189843"/>
            <a:ext cx="5912449" cy="59273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400" b="1" dirty="0">
                <a:solidFill>
                  <a:schemeClr val="tx2"/>
                </a:solidFill>
              </a:rPr>
              <a:t>Cálculo de valores de expresión génica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BB7CD75-4A96-41E5-8929-58BC224DE9E4}"/>
              </a:ext>
            </a:extLst>
          </p:cNvPr>
          <p:cNvSpPr txBox="1"/>
          <p:nvPr/>
        </p:nvSpPr>
        <p:spPr>
          <a:xfrm>
            <a:off x="601704" y="1103951"/>
            <a:ext cx="5756455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Existen 4 métodos principales para el calculo de la expresión génica:</a:t>
            </a:r>
          </a:p>
          <a:p>
            <a:endParaRPr lang="es-E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El método Delta-Delta </a:t>
            </a:r>
            <a:r>
              <a:rPr lang="es-ES" dirty="0" err="1"/>
              <a:t>Ct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874CBFF-1D63-8D5D-FB21-85795A9EC1CB}"/>
              </a:ext>
            </a:extLst>
          </p:cNvPr>
          <p:cNvSpPr txBox="1"/>
          <p:nvPr/>
        </p:nvSpPr>
        <p:spPr>
          <a:xfrm>
            <a:off x="601704" y="2571750"/>
            <a:ext cx="575645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El método Delta </a:t>
            </a:r>
            <a:r>
              <a:rPr lang="es-ES" dirty="0" err="1"/>
              <a:t>Ct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36CF6CA-641E-3536-7526-542F594785B7}"/>
              </a:ext>
            </a:extLst>
          </p:cNvPr>
          <p:cNvSpPr txBox="1"/>
          <p:nvPr/>
        </p:nvSpPr>
        <p:spPr>
          <a:xfrm>
            <a:off x="601704" y="3201125"/>
            <a:ext cx="5832261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El método </a:t>
            </a:r>
            <a:r>
              <a:rPr lang="es-ES" dirty="0" err="1"/>
              <a:t>Pfaffl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314CB8-6479-216A-B768-2D0DD871C538}"/>
              </a:ext>
            </a:extLst>
          </p:cNvPr>
          <p:cNvSpPr txBox="1"/>
          <p:nvPr/>
        </p:nvSpPr>
        <p:spPr>
          <a:xfrm>
            <a:off x="601704" y="3837637"/>
            <a:ext cx="604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método </a:t>
            </a:r>
            <a:r>
              <a:rPr lang="es-ES" dirty="0" err="1"/>
              <a:t>Vandesompele</a:t>
            </a:r>
            <a:endParaRPr lang="es-ES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8521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678EA6-08DB-48B8-B011-29DEEC2625C7}"/>
              </a:ext>
            </a:extLst>
          </p:cNvPr>
          <p:cNvSpPr txBox="1"/>
          <p:nvPr/>
        </p:nvSpPr>
        <p:spPr>
          <a:xfrm>
            <a:off x="512227" y="820321"/>
            <a:ext cx="60202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70C0"/>
                </a:solidFill>
              </a:rPr>
              <a:t>Requisitos:</a:t>
            </a:r>
          </a:p>
          <a:p>
            <a:pPr marL="285750" indent="-285750">
              <a:buFontTx/>
              <a:buChar char="-"/>
            </a:pPr>
            <a:r>
              <a:rPr lang="es-ES" dirty="0"/>
              <a:t>Muestras control</a:t>
            </a:r>
          </a:p>
          <a:p>
            <a:pPr marL="285750" indent="-285750">
              <a:buFontTx/>
              <a:buChar char="-"/>
            </a:pPr>
            <a:r>
              <a:rPr lang="es-ES" dirty="0"/>
              <a:t>Muestras de tratamiento</a:t>
            </a:r>
          </a:p>
          <a:p>
            <a:pPr marL="285750" indent="-285750">
              <a:buFontTx/>
              <a:buChar char="-"/>
            </a:pPr>
            <a:r>
              <a:rPr lang="es-ES" dirty="0"/>
              <a:t>Genes de interés y eficiencia de los cebadores</a:t>
            </a:r>
          </a:p>
          <a:p>
            <a:pPr marL="285750" indent="-285750">
              <a:buFontTx/>
              <a:buChar char="-"/>
            </a:pPr>
            <a:r>
              <a:rPr lang="es-ES" dirty="0"/>
              <a:t>Gen de referencia y eficiencia de los cebadores</a:t>
            </a:r>
          </a:p>
          <a:p>
            <a:endParaRPr lang="es-ES" dirty="0"/>
          </a:p>
          <a:p>
            <a:r>
              <a:rPr lang="es-ES" b="1" dirty="0">
                <a:solidFill>
                  <a:srgbClr val="0070C0"/>
                </a:solidFill>
              </a:rPr>
              <a:t>Supuestos:</a:t>
            </a:r>
          </a:p>
          <a:p>
            <a:r>
              <a:rPr lang="es-ES" dirty="0"/>
              <a:t>- Eficiencia de los cebadores del gen de interés y de referencia es cercano al 100% y con una diferencia del 10% entre sí.</a:t>
            </a:r>
          </a:p>
          <a:p>
            <a:endParaRPr lang="es-ES" dirty="0"/>
          </a:p>
          <a:p>
            <a:r>
              <a:rPr lang="es-ES" dirty="0"/>
              <a:t>Se normaliza la expresión génica a las muestras control y el gen de referencia</a:t>
            </a:r>
          </a:p>
          <a:p>
            <a:endParaRPr lang="es-ES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EF52EAE-E691-43BD-8867-4395AAFC7441}"/>
              </a:ext>
            </a:extLst>
          </p:cNvPr>
          <p:cNvSpPr txBox="1">
            <a:spLocks/>
          </p:cNvSpPr>
          <p:nvPr/>
        </p:nvSpPr>
        <p:spPr>
          <a:xfrm>
            <a:off x="566133" y="110505"/>
            <a:ext cx="5912449" cy="59273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400" b="1" dirty="0">
                <a:solidFill>
                  <a:schemeClr val="tx2"/>
                </a:solidFill>
              </a:rPr>
              <a:t>Método </a:t>
            </a:r>
            <a:r>
              <a:rPr lang="el-GR" sz="2400" b="1" dirty="0">
                <a:solidFill>
                  <a:schemeClr val="tx2"/>
                </a:solidFill>
              </a:rPr>
              <a:t>ΔΔ</a:t>
            </a:r>
            <a:r>
              <a:rPr lang="es-ES" sz="2400" b="1" dirty="0">
                <a:solidFill>
                  <a:schemeClr val="tx2"/>
                </a:solidFill>
              </a:rPr>
              <a:t>C</a:t>
            </a:r>
            <a:r>
              <a:rPr lang="es-ES" sz="2400" b="1" baseline="-25000" dirty="0">
                <a:solidFill>
                  <a:schemeClr val="tx2"/>
                </a:solidFill>
              </a:rPr>
              <a:t>T </a:t>
            </a:r>
            <a:r>
              <a:rPr lang="es-ES" sz="2400" b="1" dirty="0">
                <a:solidFill>
                  <a:schemeClr val="tx2"/>
                </a:solidFill>
              </a:rPr>
              <a:t>o </a:t>
            </a:r>
            <a:r>
              <a:rPr lang="es-ES" sz="2400" b="1" dirty="0" err="1">
                <a:solidFill>
                  <a:schemeClr val="tx2"/>
                </a:solidFill>
              </a:rPr>
              <a:t>Livak</a:t>
            </a:r>
            <a:endParaRPr lang="es-E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298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7EF52EAE-E691-43BD-8867-4395AAFC7441}"/>
              </a:ext>
            </a:extLst>
          </p:cNvPr>
          <p:cNvSpPr txBox="1">
            <a:spLocks/>
          </p:cNvSpPr>
          <p:nvPr/>
        </p:nvSpPr>
        <p:spPr>
          <a:xfrm>
            <a:off x="552645" y="167358"/>
            <a:ext cx="5912449" cy="59273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400" b="1" dirty="0">
                <a:solidFill>
                  <a:schemeClr val="tx2"/>
                </a:solidFill>
              </a:rPr>
              <a:t>Método </a:t>
            </a:r>
            <a:r>
              <a:rPr lang="el-GR" sz="2400" b="1" dirty="0">
                <a:solidFill>
                  <a:schemeClr val="tx2"/>
                </a:solidFill>
              </a:rPr>
              <a:t>ΔΔ</a:t>
            </a:r>
            <a:r>
              <a:rPr lang="es-ES" sz="2400" b="1" dirty="0">
                <a:solidFill>
                  <a:schemeClr val="tx2"/>
                </a:solidFill>
              </a:rPr>
              <a:t>C</a:t>
            </a:r>
            <a:r>
              <a:rPr lang="es-ES" sz="2400" b="1" baseline="-25000" dirty="0">
                <a:solidFill>
                  <a:schemeClr val="tx2"/>
                </a:solidFill>
              </a:rPr>
              <a:t>T</a:t>
            </a:r>
            <a:endParaRPr lang="es-ES" sz="2400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s-ES" sz="2400" b="1" dirty="0">
              <a:solidFill>
                <a:schemeClr val="tx2"/>
              </a:solidFill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893557EB-86BA-70FA-C8D5-491E7D864DEC}"/>
              </a:ext>
            </a:extLst>
          </p:cNvPr>
          <p:cNvGrpSpPr/>
          <p:nvPr/>
        </p:nvGrpSpPr>
        <p:grpSpPr>
          <a:xfrm>
            <a:off x="472775" y="1498021"/>
            <a:ext cx="6072188" cy="1822106"/>
            <a:chOff x="187284" y="1199538"/>
            <a:chExt cx="6072188" cy="1822106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69FC2FB9-CF36-415A-9321-CF9C3ED7F9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1459" b="82541"/>
            <a:stretch/>
          </p:blipFill>
          <p:spPr>
            <a:xfrm>
              <a:off x="187284" y="1199538"/>
              <a:ext cx="6072188" cy="449225"/>
            </a:xfrm>
            <a:prstGeom prst="rect">
              <a:avLst/>
            </a:prstGeom>
          </p:spPr>
        </p:pic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4FA7DAEC-6155-8420-0172-2BE4248014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83" t="40814" r="11642" b="304"/>
            <a:stretch/>
          </p:blipFill>
          <p:spPr>
            <a:xfrm>
              <a:off x="187284" y="1506628"/>
              <a:ext cx="6072188" cy="15150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2689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7EF52EAE-E691-43BD-8867-4395AAFC7441}"/>
              </a:ext>
            </a:extLst>
          </p:cNvPr>
          <p:cNvSpPr txBox="1">
            <a:spLocks/>
          </p:cNvSpPr>
          <p:nvPr/>
        </p:nvSpPr>
        <p:spPr>
          <a:xfrm>
            <a:off x="566133" y="110505"/>
            <a:ext cx="5912449" cy="59273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400" b="1" dirty="0">
                <a:solidFill>
                  <a:schemeClr val="tx2"/>
                </a:solidFill>
              </a:rPr>
              <a:t>Método </a:t>
            </a:r>
            <a:r>
              <a:rPr lang="el-GR" sz="2400" b="1" dirty="0">
                <a:solidFill>
                  <a:schemeClr val="tx2"/>
                </a:solidFill>
              </a:rPr>
              <a:t>ΔΔ</a:t>
            </a:r>
            <a:r>
              <a:rPr lang="es-ES" sz="2400" b="1" dirty="0">
                <a:solidFill>
                  <a:schemeClr val="tx2"/>
                </a:solidFill>
              </a:rPr>
              <a:t>C</a:t>
            </a:r>
            <a:r>
              <a:rPr lang="es-ES" sz="2400" b="1" baseline="-25000" dirty="0">
                <a:solidFill>
                  <a:schemeClr val="tx2"/>
                </a:solidFill>
              </a:rPr>
              <a:t>T</a:t>
            </a:r>
            <a:endParaRPr lang="es-ES" sz="2400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A7A5FD3-617D-4847-997C-27F2C681ED58}"/>
                  </a:ext>
                </a:extLst>
              </p:cNvPr>
              <p:cNvSpPr txBox="1"/>
              <p:nvPr/>
            </p:nvSpPr>
            <p:spPr>
              <a:xfrm>
                <a:off x="1714057" y="748970"/>
                <a:ext cx="35496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𝚫</m:t>
                    </m:r>
                    <m:r>
                      <a:rPr lang="es-E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  <m:r>
                      <a:rPr lang="es-ES" b="1" i="0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𝐓</m:t>
                    </m:r>
                    <m:r>
                      <a:rPr lang="es-ES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  <m:r>
                      <a:rPr lang="es-ES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𝐨𝐧𝐭𝐫𝐨𝐥</m:t>
                    </m:r>
                    <m:r>
                      <a:rPr lang="es-ES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s-CL" dirty="0"/>
                  <a:t> C</a:t>
                </a:r>
                <a:r>
                  <a:rPr lang="es-CL" baseline="-25000" dirty="0"/>
                  <a:t>T</a:t>
                </a:r>
                <a:r>
                  <a:rPr lang="es-CL" dirty="0"/>
                  <a:t> (GI) - C</a:t>
                </a:r>
                <a:r>
                  <a:rPr lang="es-CL" baseline="-25000" dirty="0"/>
                  <a:t>T</a:t>
                </a:r>
                <a:r>
                  <a:rPr lang="es-CL" dirty="0"/>
                  <a:t> (GR)</a:t>
                </a: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A7A5FD3-617D-4847-997C-27F2C681E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057" y="748970"/>
                <a:ext cx="3549665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060923B-B3C3-5AF8-955E-C8EF4921F6A9}"/>
                  </a:ext>
                </a:extLst>
              </p:cNvPr>
              <p:cNvSpPr txBox="1"/>
              <p:nvPr/>
            </p:nvSpPr>
            <p:spPr>
              <a:xfrm>
                <a:off x="1676154" y="1190764"/>
                <a:ext cx="3798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𝚫</m:t>
                    </m:r>
                    <m:r>
                      <m:rPr>
                        <m:nor/>
                      </m:rPr>
                      <a:rPr lang="es-CL" b="1" dirty="0"/>
                      <m:t>C</m:t>
                    </m:r>
                    <m:r>
                      <m:rPr>
                        <m:nor/>
                      </m:rPr>
                      <a:rPr lang="es-CL" b="1" baseline="-25000" dirty="0"/>
                      <m:t>T</m:t>
                    </m:r>
                    <m:r>
                      <a:rPr lang="es-ES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𝐓𝐫𝐚𝐭𝐚𝐦𝐢𝐞𝐧𝐭𝐨</m:t>
                    </m:r>
                    <m:r>
                      <a:rPr lang="es-ES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s-CL" dirty="0"/>
                  <a:t> C</a:t>
                </a:r>
                <a:r>
                  <a:rPr lang="es-CL" baseline="-25000" dirty="0"/>
                  <a:t>T</a:t>
                </a:r>
                <a:r>
                  <a:rPr lang="es-CL" dirty="0"/>
                  <a:t> (GI) - C</a:t>
                </a:r>
                <a:r>
                  <a:rPr lang="es-CL" baseline="-25000" dirty="0"/>
                  <a:t>T</a:t>
                </a:r>
                <a:r>
                  <a:rPr lang="es-CL" dirty="0"/>
                  <a:t> (GR)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060923B-B3C3-5AF8-955E-C8EF4921F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154" y="1190764"/>
                <a:ext cx="3798009" cy="369332"/>
              </a:xfrm>
              <a:prstGeom prst="rect">
                <a:avLst/>
              </a:prstGeom>
              <a:blipFill>
                <a:blip r:embed="rId4"/>
                <a:stretch>
                  <a:fillRect t="-8197" r="-1284" b="-2459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7DCF46DA-3CB0-B79C-3B68-2B257F61CA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829" r="-1"/>
          <a:stretch/>
        </p:blipFill>
        <p:spPr>
          <a:xfrm>
            <a:off x="566133" y="1694997"/>
            <a:ext cx="4235616" cy="289509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8011A98-A4E0-8ED6-C001-96354C35D824}"/>
              </a:ext>
            </a:extLst>
          </p:cNvPr>
          <p:cNvSpPr txBox="1"/>
          <p:nvPr/>
        </p:nvSpPr>
        <p:spPr>
          <a:xfrm>
            <a:off x="4801749" y="3768738"/>
            <a:ext cx="22382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700" dirty="0"/>
              <a:t>GI: gen de interés</a:t>
            </a:r>
          </a:p>
          <a:p>
            <a:r>
              <a:rPr lang="es-ES" sz="1700" dirty="0"/>
              <a:t>GR: gen de referencia</a:t>
            </a:r>
            <a:endParaRPr lang="es-CL" sz="1700" dirty="0"/>
          </a:p>
        </p:txBody>
      </p:sp>
    </p:spTree>
    <p:extLst>
      <p:ext uri="{BB962C8B-B14F-4D97-AF65-F5344CB8AC3E}">
        <p14:creationId xmlns:p14="http://schemas.microsoft.com/office/powerpoint/2010/main" val="428749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7EF52EAE-E691-43BD-8867-4395AAFC7441}"/>
              </a:ext>
            </a:extLst>
          </p:cNvPr>
          <p:cNvSpPr txBox="1">
            <a:spLocks/>
          </p:cNvSpPr>
          <p:nvPr/>
        </p:nvSpPr>
        <p:spPr>
          <a:xfrm>
            <a:off x="566133" y="110505"/>
            <a:ext cx="5912449" cy="59273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400" b="1" dirty="0">
                <a:solidFill>
                  <a:schemeClr val="tx2"/>
                </a:solidFill>
              </a:rPr>
              <a:t>Método </a:t>
            </a:r>
            <a:r>
              <a:rPr lang="el-GR" sz="2400" b="1" dirty="0">
                <a:solidFill>
                  <a:schemeClr val="tx2"/>
                </a:solidFill>
              </a:rPr>
              <a:t>ΔΔ</a:t>
            </a:r>
            <a:r>
              <a:rPr lang="es-ES" sz="2400" b="1" dirty="0">
                <a:solidFill>
                  <a:schemeClr val="tx2"/>
                </a:solidFill>
              </a:rPr>
              <a:t>C</a:t>
            </a:r>
            <a:r>
              <a:rPr lang="es-ES" sz="2400" b="1" baseline="-25000" dirty="0">
                <a:solidFill>
                  <a:schemeClr val="tx2"/>
                </a:solidFill>
              </a:rPr>
              <a:t>T</a:t>
            </a:r>
            <a:endParaRPr lang="es-ES" sz="2400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65F92A8C-4F88-44C5-BDD2-53B938B5DFCA}"/>
                  </a:ext>
                </a:extLst>
              </p:cNvPr>
              <p:cNvSpPr txBox="1"/>
              <p:nvPr/>
            </p:nvSpPr>
            <p:spPr>
              <a:xfrm>
                <a:off x="1410433" y="991165"/>
                <a:ext cx="44986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18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𝚫</m:t>
                    </m:r>
                    <m:r>
                      <a:rPr lang="el-GR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𝚫</m:t>
                    </m:r>
                    <m:r>
                      <m:rPr>
                        <m:nor/>
                      </m:rPr>
                      <a:rPr lang="es-CL" b="1" dirty="0"/>
                      <m:t>C</m:t>
                    </m:r>
                    <m:r>
                      <m:rPr>
                        <m:nor/>
                      </m:rPr>
                      <a:rPr lang="es-CL" b="1" baseline="-25000" dirty="0"/>
                      <m:t>T</m:t>
                    </m:r>
                    <m:r>
                      <a:rPr lang="es-ES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𝛥</m:t>
                    </m:r>
                  </m:oMath>
                </a14:m>
                <a:r>
                  <a:rPr lang="es-CL" dirty="0"/>
                  <a:t>C</a:t>
                </a:r>
                <a:r>
                  <a:rPr lang="es-CL" baseline="-25000" dirty="0"/>
                  <a:t>T</a:t>
                </a:r>
                <a:r>
                  <a:rPr lang="es-CL" dirty="0"/>
                  <a:t>(Tratamiento) - </a:t>
                </a:r>
                <a14:m>
                  <m:oMath xmlns:m="http://schemas.openxmlformats.org/officeDocument/2006/math">
                    <m:r>
                      <a:rPr lang="el-GR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𝛥</m:t>
                    </m:r>
                    <m:r>
                      <m:rPr>
                        <m:nor/>
                      </m:rPr>
                      <a:rPr lang="es-CL" dirty="0"/>
                      <m:t>C</m:t>
                    </m:r>
                    <m:r>
                      <m:rPr>
                        <m:nor/>
                      </m:rPr>
                      <a:rPr lang="es-CL" baseline="-25000" dirty="0"/>
                      <m:t>T</m:t>
                    </m:r>
                  </m:oMath>
                </a14:m>
                <a:r>
                  <a:rPr lang="es-CL" dirty="0"/>
                  <a:t>(Control)</a:t>
                </a:r>
              </a:p>
              <a:p>
                <a:endParaRPr lang="es-CL" b="1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65F92A8C-4F88-44C5-BDD2-53B938B5D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433" y="991165"/>
                <a:ext cx="4498641" cy="646331"/>
              </a:xfrm>
              <a:prstGeom prst="rect">
                <a:avLst/>
              </a:prstGeom>
              <a:blipFill>
                <a:blip r:embed="rId3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E4D556A3-8E1C-4839-8BDC-F44C41B95208}"/>
                  </a:ext>
                </a:extLst>
              </p:cNvPr>
              <p:cNvSpPr txBox="1"/>
              <p:nvPr/>
            </p:nvSpPr>
            <p:spPr>
              <a:xfrm>
                <a:off x="1453903" y="1837662"/>
                <a:ext cx="381964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s-ES" sz="3600" b="1" i="0" baseline="30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l-GR" sz="3600" b="1" i="0" baseline="30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el-GR" sz="3600" b="1" i="1" baseline="30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es-ES" sz="3600" b="1" i="1" baseline="30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sz="3600" b="1" i="0" baseline="30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r>
                        <a:rPr lang="es-ES" sz="3600" b="1" i="0" baseline="-10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𝐓</m:t>
                      </m:r>
                    </m:oMath>
                  </m:oMathPara>
                </a14:m>
                <a:endParaRPr lang="es-CL" sz="3600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E4D556A3-8E1C-4839-8BDC-F44C41B95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903" y="1837662"/>
                <a:ext cx="381964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A2ACE0C4-B577-5D83-8236-125316763EBA}"/>
              </a:ext>
            </a:extLst>
          </p:cNvPr>
          <p:cNvSpPr txBox="1"/>
          <p:nvPr/>
        </p:nvSpPr>
        <p:spPr>
          <a:xfrm>
            <a:off x="724764" y="2998173"/>
            <a:ext cx="5595185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Resultado:</a:t>
            </a:r>
          </a:p>
          <a:p>
            <a:r>
              <a:rPr lang="es-MX" sz="2000" dirty="0"/>
              <a:t>Expresión génica normalizada en relación con el gen de referencia y las muestras control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146503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3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882</Words>
  <Application>Microsoft Office PowerPoint</Application>
  <PresentationFormat>Personalizado</PresentationFormat>
  <Paragraphs>173</Paragraphs>
  <Slides>24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Swis721 Cn BT</vt:lpstr>
      <vt:lpstr>Times New Roman</vt:lpstr>
      <vt:lpstr>Tema de Office</vt:lpstr>
      <vt:lpstr>Presentación de PowerPoint</vt:lpstr>
      <vt:lpstr>Clase 8  Cálculo de valores de expresión génica</vt:lpstr>
      <vt:lpstr>Plan de la clase</vt:lpstr>
      <vt:lpstr>Cuantificación relativa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Resumen de la clase</vt:lpstr>
      <vt:lpstr>Próxima clase</vt:lpstr>
    </vt:vector>
  </TitlesOfParts>
  <Company>Want Ltda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Want Limitada</dc:creator>
  <cp:lastModifiedBy>Debora Torrealba</cp:lastModifiedBy>
  <cp:revision>102</cp:revision>
  <dcterms:created xsi:type="dcterms:W3CDTF">2020-05-19T01:16:00Z</dcterms:created>
  <dcterms:modified xsi:type="dcterms:W3CDTF">2022-10-29T15:42:23Z</dcterms:modified>
</cp:coreProperties>
</file>