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85" r:id="rId4"/>
    <p:sldId id="293" r:id="rId5"/>
    <p:sldId id="294" r:id="rId6"/>
    <p:sldId id="295" r:id="rId7"/>
    <p:sldId id="296" r:id="rId8"/>
    <p:sldId id="297" r:id="rId9"/>
    <p:sldId id="298" r:id="rId10"/>
    <p:sldId id="299" r:id="rId11"/>
    <p:sldId id="300" r:id="rId12"/>
    <p:sldId id="301" r:id="rId13"/>
    <p:sldId id="302" r:id="rId14"/>
    <p:sldId id="303" r:id="rId15"/>
    <p:sldId id="305" r:id="rId16"/>
    <p:sldId id="306" r:id="rId17"/>
    <p:sldId id="286" r:id="rId18"/>
    <p:sldId id="307" r:id="rId19"/>
    <p:sldId id="289" r:id="rId20"/>
    <p:sldId id="308" r:id="rId21"/>
    <p:sldId id="309" r:id="rId22"/>
    <p:sldId id="310" r:id="rId23"/>
    <p:sldId id="311" r:id="rId24"/>
    <p:sldId id="312" r:id="rId25"/>
    <p:sldId id="313" r:id="rId26"/>
    <p:sldId id="314" r:id="rId27"/>
    <p:sldId id="315" r:id="rId28"/>
    <p:sldId id="316" r:id="rId29"/>
    <p:sldId id="287" r:id="rId30"/>
    <p:sldId id="288" r:id="rId31"/>
    <p:sldId id="290" r:id="rId32"/>
    <p:sldId id="291" r:id="rId33"/>
    <p:sldId id="261" r:id="rId34"/>
    <p:sldId id="317" r:id="rId35"/>
    <p:sldId id="278" r:id="rId3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4E4"/>
    <a:srgbClr val="CFCFCF"/>
    <a:srgbClr val="444444"/>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Средний стиль 4 — акцент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46F890A9-2807-4EBB-B81D-B2AA78EC7F39}" styleName="Темный стиль 2 — акцент 5/акцент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Темный стиль 2 — акцент 3/акцент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C4B1156A-380E-4F78-BDF5-A606A8083BF9}" styleName="Средний стиль 4 — акцент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Темный стиль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Темный стиль 1 — акцент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998E9B-4189-417B-B7D1-712B7BCD3F4A}" type="datetimeFigureOut">
              <a:rPr lang="ru-RU" smtClean="0"/>
              <a:t>09.01.2023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CE5F81-586E-462A-8D8D-FA8EEAB05CE2}" type="slidenum">
              <a:rPr lang="ru-RU" smtClean="0"/>
              <a:t>‹#›</a:t>
            </a:fld>
            <a:endParaRPr lang="ru-RU"/>
          </a:p>
        </p:txBody>
      </p:sp>
    </p:spTree>
    <p:extLst>
      <p:ext uri="{BB962C8B-B14F-4D97-AF65-F5344CB8AC3E}">
        <p14:creationId xmlns:p14="http://schemas.microsoft.com/office/powerpoint/2010/main" val="915830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4247A77A-1753-6622-4369-1F5C42236AA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 xmlns:a16="http://schemas.microsoft.com/office/drawing/2014/main" id="{F1544C87-C545-BC41-92CE-C570FE768C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 xmlns:a16="http://schemas.microsoft.com/office/drawing/2014/main" id="{32E52740-35F1-8975-05A6-3A9C719B7939}"/>
              </a:ext>
            </a:extLst>
          </p:cNvPr>
          <p:cNvSpPr>
            <a:spLocks noGrp="1"/>
          </p:cNvSpPr>
          <p:nvPr>
            <p:ph type="dt" sz="half" idx="10"/>
          </p:nvPr>
        </p:nvSpPr>
        <p:spPr/>
        <p:txBody>
          <a:bodyPr/>
          <a:lstStyle/>
          <a:p>
            <a:fld id="{13733396-E75C-47DC-ABF8-415D1CE64288}" type="datetimeFigureOut">
              <a:rPr lang="ru-RU" smtClean="0"/>
              <a:t>09.01.2023</a:t>
            </a:fld>
            <a:endParaRPr lang="ru-RU"/>
          </a:p>
        </p:txBody>
      </p:sp>
      <p:sp>
        <p:nvSpPr>
          <p:cNvPr id="5" name="Нижний колонтитул 4">
            <a:extLst>
              <a:ext uri="{FF2B5EF4-FFF2-40B4-BE49-F238E27FC236}">
                <a16:creationId xmlns="" xmlns:a16="http://schemas.microsoft.com/office/drawing/2014/main" id="{395961A9-A78B-96C2-EDC9-81582C296F3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F2EAEE6E-5967-768B-6BD4-0329579B0FBA}"/>
              </a:ext>
            </a:extLst>
          </p:cNvPr>
          <p:cNvSpPr>
            <a:spLocks noGrp="1"/>
          </p:cNvSpPr>
          <p:nvPr>
            <p:ph type="sldNum" sz="quarter" idx="12"/>
          </p:nvPr>
        </p:nvSpPr>
        <p:spPr/>
        <p:txBody>
          <a:bodyPr/>
          <a:lstStyle/>
          <a:p>
            <a:fld id="{8BA95A8D-D1FD-4280-839E-466B254B29F6}" type="slidenum">
              <a:rPr lang="ru-RU" smtClean="0"/>
              <a:t>‹#›</a:t>
            </a:fld>
            <a:endParaRPr lang="ru-RU"/>
          </a:p>
        </p:txBody>
      </p:sp>
    </p:spTree>
    <p:extLst>
      <p:ext uri="{BB962C8B-B14F-4D97-AF65-F5344CB8AC3E}">
        <p14:creationId xmlns:p14="http://schemas.microsoft.com/office/powerpoint/2010/main" val="468583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68607489-2FDB-F9ED-E9B7-B85A44A816FC}"/>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 xmlns:a16="http://schemas.microsoft.com/office/drawing/2014/main" id="{E1A9FD53-B9FA-1D7D-D922-9BAABEC5F32C}"/>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 xmlns:a16="http://schemas.microsoft.com/office/drawing/2014/main" id="{2E480F68-E788-12D9-15A5-DA99FD14A1F0}"/>
              </a:ext>
            </a:extLst>
          </p:cNvPr>
          <p:cNvSpPr>
            <a:spLocks noGrp="1"/>
          </p:cNvSpPr>
          <p:nvPr>
            <p:ph type="dt" sz="half" idx="10"/>
          </p:nvPr>
        </p:nvSpPr>
        <p:spPr/>
        <p:txBody>
          <a:bodyPr/>
          <a:lstStyle/>
          <a:p>
            <a:fld id="{13733396-E75C-47DC-ABF8-415D1CE64288}" type="datetimeFigureOut">
              <a:rPr lang="ru-RU" smtClean="0"/>
              <a:t>09.01.2023</a:t>
            </a:fld>
            <a:endParaRPr lang="ru-RU"/>
          </a:p>
        </p:txBody>
      </p:sp>
      <p:sp>
        <p:nvSpPr>
          <p:cNvPr id="5" name="Нижний колонтитул 4">
            <a:extLst>
              <a:ext uri="{FF2B5EF4-FFF2-40B4-BE49-F238E27FC236}">
                <a16:creationId xmlns="" xmlns:a16="http://schemas.microsoft.com/office/drawing/2014/main" id="{853C43A2-7AD8-6524-94C9-53610E1E088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3BB86914-B2BA-3930-DF0D-F28B1BA15D93}"/>
              </a:ext>
            </a:extLst>
          </p:cNvPr>
          <p:cNvSpPr>
            <a:spLocks noGrp="1"/>
          </p:cNvSpPr>
          <p:nvPr>
            <p:ph type="sldNum" sz="quarter" idx="12"/>
          </p:nvPr>
        </p:nvSpPr>
        <p:spPr/>
        <p:txBody>
          <a:bodyPr/>
          <a:lstStyle/>
          <a:p>
            <a:fld id="{8BA95A8D-D1FD-4280-839E-466B254B29F6}" type="slidenum">
              <a:rPr lang="ru-RU" smtClean="0"/>
              <a:t>‹#›</a:t>
            </a:fld>
            <a:endParaRPr lang="ru-RU"/>
          </a:p>
        </p:txBody>
      </p:sp>
    </p:spTree>
    <p:extLst>
      <p:ext uri="{BB962C8B-B14F-4D97-AF65-F5344CB8AC3E}">
        <p14:creationId xmlns:p14="http://schemas.microsoft.com/office/powerpoint/2010/main" val="4212711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 xmlns:a16="http://schemas.microsoft.com/office/drawing/2014/main" id="{B5CD31CA-E816-C69B-5CC5-3E8E22469E33}"/>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 xmlns:a16="http://schemas.microsoft.com/office/drawing/2014/main" id="{C8DC9A84-CC76-3B18-7ACC-EE28060D1D9D}"/>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 xmlns:a16="http://schemas.microsoft.com/office/drawing/2014/main" id="{315F7B9E-8ECA-2ECC-407E-19AE74ED99C4}"/>
              </a:ext>
            </a:extLst>
          </p:cNvPr>
          <p:cNvSpPr>
            <a:spLocks noGrp="1"/>
          </p:cNvSpPr>
          <p:nvPr>
            <p:ph type="dt" sz="half" idx="10"/>
          </p:nvPr>
        </p:nvSpPr>
        <p:spPr/>
        <p:txBody>
          <a:bodyPr/>
          <a:lstStyle/>
          <a:p>
            <a:fld id="{13733396-E75C-47DC-ABF8-415D1CE64288}" type="datetimeFigureOut">
              <a:rPr lang="ru-RU" smtClean="0"/>
              <a:t>09.01.2023</a:t>
            </a:fld>
            <a:endParaRPr lang="ru-RU"/>
          </a:p>
        </p:txBody>
      </p:sp>
      <p:sp>
        <p:nvSpPr>
          <p:cNvPr id="5" name="Нижний колонтитул 4">
            <a:extLst>
              <a:ext uri="{FF2B5EF4-FFF2-40B4-BE49-F238E27FC236}">
                <a16:creationId xmlns="" xmlns:a16="http://schemas.microsoft.com/office/drawing/2014/main" id="{B10A3A17-BA74-1EB1-CCB8-EACB6C9FB88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0580B527-A7B0-F2CF-1F89-C3C7E5805437}"/>
              </a:ext>
            </a:extLst>
          </p:cNvPr>
          <p:cNvSpPr>
            <a:spLocks noGrp="1"/>
          </p:cNvSpPr>
          <p:nvPr>
            <p:ph type="sldNum" sz="quarter" idx="12"/>
          </p:nvPr>
        </p:nvSpPr>
        <p:spPr/>
        <p:txBody>
          <a:bodyPr/>
          <a:lstStyle/>
          <a:p>
            <a:fld id="{8BA95A8D-D1FD-4280-839E-466B254B29F6}" type="slidenum">
              <a:rPr lang="ru-RU" smtClean="0"/>
              <a:t>‹#›</a:t>
            </a:fld>
            <a:endParaRPr lang="ru-RU"/>
          </a:p>
        </p:txBody>
      </p:sp>
    </p:spTree>
    <p:extLst>
      <p:ext uri="{BB962C8B-B14F-4D97-AF65-F5344CB8AC3E}">
        <p14:creationId xmlns:p14="http://schemas.microsoft.com/office/powerpoint/2010/main" val="2234288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D6DD19B3-59A5-EA83-4EC8-9B09EC49453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 xmlns:a16="http://schemas.microsoft.com/office/drawing/2014/main" id="{A9761DBA-B075-C98F-C7D8-0CE9FBC3DEF4}"/>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 xmlns:a16="http://schemas.microsoft.com/office/drawing/2014/main" id="{3BC7AF7D-E890-DE84-7D73-8DC465404ED2}"/>
              </a:ext>
            </a:extLst>
          </p:cNvPr>
          <p:cNvSpPr>
            <a:spLocks noGrp="1"/>
          </p:cNvSpPr>
          <p:nvPr>
            <p:ph type="dt" sz="half" idx="10"/>
          </p:nvPr>
        </p:nvSpPr>
        <p:spPr/>
        <p:txBody>
          <a:bodyPr/>
          <a:lstStyle/>
          <a:p>
            <a:fld id="{13733396-E75C-47DC-ABF8-415D1CE64288}" type="datetimeFigureOut">
              <a:rPr lang="ru-RU" smtClean="0"/>
              <a:t>09.01.2023</a:t>
            </a:fld>
            <a:endParaRPr lang="ru-RU"/>
          </a:p>
        </p:txBody>
      </p:sp>
      <p:sp>
        <p:nvSpPr>
          <p:cNvPr id="5" name="Нижний колонтитул 4">
            <a:extLst>
              <a:ext uri="{FF2B5EF4-FFF2-40B4-BE49-F238E27FC236}">
                <a16:creationId xmlns="" xmlns:a16="http://schemas.microsoft.com/office/drawing/2014/main" id="{E419EF23-D4D1-01DA-A209-8DE19A04823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1B550F0E-1DCD-D9D9-155F-03BE3B558E69}"/>
              </a:ext>
            </a:extLst>
          </p:cNvPr>
          <p:cNvSpPr>
            <a:spLocks noGrp="1"/>
          </p:cNvSpPr>
          <p:nvPr>
            <p:ph type="sldNum" sz="quarter" idx="12"/>
          </p:nvPr>
        </p:nvSpPr>
        <p:spPr/>
        <p:txBody>
          <a:bodyPr/>
          <a:lstStyle/>
          <a:p>
            <a:fld id="{8BA95A8D-D1FD-4280-839E-466B254B29F6}" type="slidenum">
              <a:rPr lang="ru-RU" smtClean="0"/>
              <a:t>‹#›</a:t>
            </a:fld>
            <a:endParaRPr lang="ru-RU"/>
          </a:p>
        </p:txBody>
      </p:sp>
    </p:spTree>
    <p:extLst>
      <p:ext uri="{BB962C8B-B14F-4D97-AF65-F5344CB8AC3E}">
        <p14:creationId xmlns:p14="http://schemas.microsoft.com/office/powerpoint/2010/main" val="369630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91E50832-E2F6-A00E-77F2-5A5961434A72}"/>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 xmlns:a16="http://schemas.microsoft.com/office/drawing/2014/main" id="{E440FC17-3BF2-2873-732D-8FBDB5D573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 xmlns:a16="http://schemas.microsoft.com/office/drawing/2014/main" id="{968DAEF7-1CF4-9C7E-E7B0-7700D5E3C5CF}"/>
              </a:ext>
            </a:extLst>
          </p:cNvPr>
          <p:cNvSpPr>
            <a:spLocks noGrp="1"/>
          </p:cNvSpPr>
          <p:nvPr>
            <p:ph type="dt" sz="half" idx="10"/>
          </p:nvPr>
        </p:nvSpPr>
        <p:spPr/>
        <p:txBody>
          <a:bodyPr/>
          <a:lstStyle/>
          <a:p>
            <a:fld id="{13733396-E75C-47DC-ABF8-415D1CE64288}" type="datetimeFigureOut">
              <a:rPr lang="ru-RU" smtClean="0"/>
              <a:t>09.01.2023</a:t>
            </a:fld>
            <a:endParaRPr lang="ru-RU"/>
          </a:p>
        </p:txBody>
      </p:sp>
      <p:sp>
        <p:nvSpPr>
          <p:cNvPr id="5" name="Нижний колонтитул 4">
            <a:extLst>
              <a:ext uri="{FF2B5EF4-FFF2-40B4-BE49-F238E27FC236}">
                <a16:creationId xmlns="" xmlns:a16="http://schemas.microsoft.com/office/drawing/2014/main" id="{1E0D5D24-EF1E-3411-ED3A-5892614216D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07434025-14BC-EB6C-4326-D15FA8F3F814}"/>
              </a:ext>
            </a:extLst>
          </p:cNvPr>
          <p:cNvSpPr>
            <a:spLocks noGrp="1"/>
          </p:cNvSpPr>
          <p:nvPr>
            <p:ph type="sldNum" sz="quarter" idx="12"/>
          </p:nvPr>
        </p:nvSpPr>
        <p:spPr/>
        <p:txBody>
          <a:bodyPr/>
          <a:lstStyle/>
          <a:p>
            <a:fld id="{8BA95A8D-D1FD-4280-839E-466B254B29F6}" type="slidenum">
              <a:rPr lang="ru-RU" smtClean="0"/>
              <a:t>‹#›</a:t>
            </a:fld>
            <a:endParaRPr lang="ru-RU"/>
          </a:p>
        </p:txBody>
      </p:sp>
    </p:spTree>
    <p:extLst>
      <p:ext uri="{BB962C8B-B14F-4D97-AF65-F5344CB8AC3E}">
        <p14:creationId xmlns:p14="http://schemas.microsoft.com/office/powerpoint/2010/main" val="3445469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5FC0B735-A8DA-BEE3-E5EC-0041F2494FE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 xmlns:a16="http://schemas.microsoft.com/office/drawing/2014/main" id="{BFBDBBF4-6FB3-6FF8-9DA9-45854F3A2EC2}"/>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 xmlns:a16="http://schemas.microsoft.com/office/drawing/2014/main" id="{BDC2E707-7D65-06A3-F224-6D84D101E185}"/>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 xmlns:a16="http://schemas.microsoft.com/office/drawing/2014/main" id="{ECAC20A8-D4F4-F712-F439-C65932FB253A}"/>
              </a:ext>
            </a:extLst>
          </p:cNvPr>
          <p:cNvSpPr>
            <a:spLocks noGrp="1"/>
          </p:cNvSpPr>
          <p:nvPr>
            <p:ph type="dt" sz="half" idx="10"/>
          </p:nvPr>
        </p:nvSpPr>
        <p:spPr/>
        <p:txBody>
          <a:bodyPr/>
          <a:lstStyle/>
          <a:p>
            <a:fld id="{13733396-E75C-47DC-ABF8-415D1CE64288}" type="datetimeFigureOut">
              <a:rPr lang="ru-RU" smtClean="0"/>
              <a:t>09.01.2023</a:t>
            </a:fld>
            <a:endParaRPr lang="ru-RU"/>
          </a:p>
        </p:txBody>
      </p:sp>
      <p:sp>
        <p:nvSpPr>
          <p:cNvPr id="6" name="Нижний колонтитул 5">
            <a:extLst>
              <a:ext uri="{FF2B5EF4-FFF2-40B4-BE49-F238E27FC236}">
                <a16:creationId xmlns="" xmlns:a16="http://schemas.microsoft.com/office/drawing/2014/main" id="{87963B52-E313-E3FD-9739-8415602857E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 xmlns:a16="http://schemas.microsoft.com/office/drawing/2014/main" id="{D59786BC-F45D-53C3-BC2D-C20AFD84CBAD}"/>
              </a:ext>
            </a:extLst>
          </p:cNvPr>
          <p:cNvSpPr>
            <a:spLocks noGrp="1"/>
          </p:cNvSpPr>
          <p:nvPr>
            <p:ph type="sldNum" sz="quarter" idx="12"/>
          </p:nvPr>
        </p:nvSpPr>
        <p:spPr/>
        <p:txBody>
          <a:bodyPr/>
          <a:lstStyle/>
          <a:p>
            <a:fld id="{8BA95A8D-D1FD-4280-839E-466B254B29F6}" type="slidenum">
              <a:rPr lang="ru-RU" smtClean="0"/>
              <a:t>‹#›</a:t>
            </a:fld>
            <a:endParaRPr lang="ru-RU"/>
          </a:p>
        </p:txBody>
      </p:sp>
    </p:spTree>
    <p:extLst>
      <p:ext uri="{BB962C8B-B14F-4D97-AF65-F5344CB8AC3E}">
        <p14:creationId xmlns:p14="http://schemas.microsoft.com/office/powerpoint/2010/main" val="355625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F7C9F942-23E7-0294-7276-6C42D48C687A}"/>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 xmlns:a16="http://schemas.microsoft.com/office/drawing/2014/main" id="{C71B330B-5569-F6E6-5948-933986F5A4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 xmlns:a16="http://schemas.microsoft.com/office/drawing/2014/main" id="{14B971AF-BD05-8606-380F-5A13047F5447}"/>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 xmlns:a16="http://schemas.microsoft.com/office/drawing/2014/main" id="{685C7844-A69A-2D41-5D54-5D05307F63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 xmlns:a16="http://schemas.microsoft.com/office/drawing/2014/main" id="{4936ED8B-CF37-0276-F782-7DAE106C91E3}"/>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 xmlns:a16="http://schemas.microsoft.com/office/drawing/2014/main" id="{2BE0464C-274F-8405-AD26-B3838F986C2F}"/>
              </a:ext>
            </a:extLst>
          </p:cNvPr>
          <p:cNvSpPr>
            <a:spLocks noGrp="1"/>
          </p:cNvSpPr>
          <p:nvPr>
            <p:ph type="dt" sz="half" idx="10"/>
          </p:nvPr>
        </p:nvSpPr>
        <p:spPr/>
        <p:txBody>
          <a:bodyPr/>
          <a:lstStyle/>
          <a:p>
            <a:fld id="{13733396-E75C-47DC-ABF8-415D1CE64288}" type="datetimeFigureOut">
              <a:rPr lang="ru-RU" smtClean="0"/>
              <a:t>09.01.2023</a:t>
            </a:fld>
            <a:endParaRPr lang="ru-RU"/>
          </a:p>
        </p:txBody>
      </p:sp>
      <p:sp>
        <p:nvSpPr>
          <p:cNvPr id="8" name="Нижний колонтитул 7">
            <a:extLst>
              <a:ext uri="{FF2B5EF4-FFF2-40B4-BE49-F238E27FC236}">
                <a16:creationId xmlns="" xmlns:a16="http://schemas.microsoft.com/office/drawing/2014/main" id="{0F20FAB1-9C05-CD4A-3AFC-C7DC8B1809BB}"/>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 xmlns:a16="http://schemas.microsoft.com/office/drawing/2014/main" id="{6FC47DEA-FB45-82BA-1CBB-E8C30ADD6D41}"/>
              </a:ext>
            </a:extLst>
          </p:cNvPr>
          <p:cNvSpPr>
            <a:spLocks noGrp="1"/>
          </p:cNvSpPr>
          <p:nvPr>
            <p:ph type="sldNum" sz="quarter" idx="12"/>
          </p:nvPr>
        </p:nvSpPr>
        <p:spPr/>
        <p:txBody>
          <a:bodyPr/>
          <a:lstStyle/>
          <a:p>
            <a:fld id="{8BA95A8D-D1FD-4280-839E-466B254B29F6}" type="slidenum">
              <a:rPr lang="ru-RU" smtClean="0"/>
              <a:t>‹#›</a:t>
            </a:fld>
            <a:endParaRPr lang="ru-RU"/>
          </a:p>
        </p:txBody>
      </p:sp>
    </p:spTree>
    <p:extLst>
      <p:ext uri="{BB962C8B-B14F-4D97-AF65-F5344CB8AC3E}">
        <p14:creationId xmlns:p14="http://schemas.microsoft.com/office/powerpoint/2010/main" val="3234981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088CC9AB-4589-0024-EB4B-A5589620829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 xmlns:a16="http://schemas.microsoft.com/office/drawing/2014/main" id="{16B58086-61ED-4A2A-BEFC-3185DE8C0913}"/>
              </a:ext>
            </a:extLst>
          </p:cNvPr>
          <p:cNvSpPr>
            <a:spLocks noGrp="1"/>
          </p:cNvSpPr>
          <p:nvPr>
            <p:ph type="dt" sz="half" idx="10"/>
          </p:nvPr>
        </p:nvSpPr>
        <p:spPr/>
        <p:txBody>
          <a:bodyPr/>
          <a:lstStyle/>
          <a:p>
            <a:fld id="{13733396-E75C-47DC-ABF8-415D1CE64288}" type="datetimeFigureOut">
              <a:rPr lang="ru-RU" smtClean="0"/>
              <a:t>09.01.2023</a:t>
            </a:fld>
            <a:endParaRPr lang="ru-RU"/>
          </a:p>
        </p:txBody>
      </p:sp>
      <p:sp>
        <p:nvSpPr>
          <p:cNvPr id="4" name="Нижний колонтитул 3">
            <a:extLst>
              <a:ext uri="{FF2B5EF4-FFF2-40B4-BE49-F238E27FC236}">
                <a16:creationId xmlns="" xmlns:a16="http://schemas.microsoft.com/office/drawing/2014/main" id="{AE79E5FD-387F-D8F2-CAF7-78D1BFB4CFA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 xmlns:a16="http://schemas.microsoft.com/office/drawing/2014/main" id="{4436A5CC-0018-725B-BCF3-9E38B376706F}"/>
              </a:ext>
            </a:extLst>
          </p:cNvPr>
          <p:cNvSpPr>
            <a:spLocks noGrp="1"/>
          </p:cNvSpPr>
          <p:nvPr>
            <p:ph type="sldNum" sz="quarter" idx="12"/>
          </p:nvPr>
        </p:nvSpPr>
        <p:spPr/>
        <p:txBody>
          <a:bodyPr/>
          <a:lstStyle/>
          <a:p>
            <a:fld id="{8BA95A8D-D1FD-4280-839E-466B254B29F6}" type="slidenum">
              <a:rPr lang="ru-RU" smtClean="0"/>
              <a:t>‹#›</a:t>
            </a:fld>
            <a:endParaRPr lang="ru-RU"/>
          </a:p>
        </p:txBody>
      </p:sp>
    </p:spTree>
    <p:extLst>
      <p:ext uri="{BB962C8B-B14F-4D97-AF65-F5344CB8AC3E}">
        <p14:creationId xmlns:p14="http://schemas.microsoft.com/office/powerpoint/2010/main" val="277644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 xmlns:a16="http://schemas.microsoft.com/office/drawing/2014/main" id="{6E8BCD9A-9B9A-BEE3-A399-52AE95E22C20}"/>
              </a:ext>
            </a:extLst>
          </p:cNvPr>
          <p:cNvSpPr>
            <a:spLocks noGrp="1"/>
          </p:cNvSpPr>
          <p:nvPr>
            <p:ph type="dt" sz="half" idx="10"/>
          </p:nvPr>
        </p:nvSpPr>
        <p:spPr/>
        <p:txBody>
          <a:bodyPr/>
          <a:lstStyle/>
          <a:p>
            <a:fld id="{13733396-E75C-47DC-ABF8-415D1CE64288}" type="datetimeFigureOut">
              <a:rPr lang="ru-RU" smtClean="0"/>
              <a:t>09.01.2023</a:t>
            </a:fld>
            <a:endParaRPr lang="ru-RU"/>
          </a:p>
        </p:txBody>
      </p:sp>
      <p:sp>
        <p:nvSpPr>
          <p:cNvPr id="3" name="Нижний колонтитул 2">
            <a:extLst>
              <a:ext uri="{FF2B5EF4-FFF2-40B4-BE49-F238E27FC236}">
                <a16:creationId xmlns="" xmlns:a16="http://schemas.microsoft.com/office/drawing/2014/main" id="{51F288CA-B45A-5AEC-7B53-515835B128B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 xmlns:a16="http://schemas.microsoft.com/office/drawing/2014/main" id="{0958FAFB-FA3B-7DD8-026B-C2A7777080C2}"/>
              </a:ext>
            </a:extLst>
          </p:cNvPr>
          <p:cNvSpPr>
            <a:spLocks noGrp="1"/>
          </p:cNvSpPr>
          <p:nvPr>
            <p:ph type="sldNum" sz="quarter" idx="12"/>
          </p:nvPr>
        </p:nvSpPr>
        <p:spPr/>
        <p:txBody>
          <a:bodyPr/>
          <a:lstStyle/>
          <a:p>
            <a:fld id="{8BA95A8D-D1FD-4280-839E-466B254B29F6}" type="slidenum">
              <a:rPr lang="ru-RU" smtClean="0"/>
              <a:t>‹#›</a:t>
            </a:fld>
            <a:endParaRPr lang="ru-RU"/>
          </a:p>
        </p:txBody>
      </p:sp>
    </p:spTree>
    <p:extLst>
      <p:ext uri="{BB962C8B-B14F-4D97-AF65-F5344CB8AC3E}">
        <p14:creationId xmlns:p14="http://schemas.microsoft.com/office/powerpoint/2010/main" val="3815406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1AC1EAF5-6938-0230-93DB-2E9B4D76C9AB}"/>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 xmlns:a16="http://schemas.microsoft.com/office/drawing/2014/main" id="{CCE25C71-BCAE-C37A-E032-F5D08FFFB5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 xmlns:a16="http://schemas.microsoft.com/office/drawing/2014/main" id="{FD6B3E81-5672-CCA1-1B6D-70BE2F5325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 xmlns:a16="http://schemas.microsoft.com/office/drawing/2014/main" id="{B20350C6-6D01-319C-8FAE-3D54F6BC2802}"/>
              </a:ext>
            </a:extLst>
          </p:cNvPr>
          <p:cNvSpPr>
            <a:spLocks noGrp="1"/>
          </p:cNvSpPr>
          <p:nvPr>
            <p:ph type="dt" sz="half" idx="10"/>
          </p:nvPr>
        </p:nvSpPr>
        <p:spPr/>
        <p:txBody>
          <a:bodyPr/>
          <a:lstStyle/>
          <a:p>
            <a:fld id="{13733396-E75C-47DC-ABF8-415D1CE64288}" type="datetimeFigureOut">
              <a:rPr lang="ru-RU" smtClean="0"/>
              <a:t>09.01.2023</a:t>
            </a:fld>
            <a:endParaRPr lang="ru-RU"/>
          </a:p>
        </p:txBody>
      </p:sp>
      <p:sp>
        <p:nvSpPr>
          <p:cNvPr id="6" name="Нижний колонтитул 5">
            <a:extLst>
              <a:ext uri="{FF2B5EF4-FFF2-40B4-BE49-F238E27FC236}">
                <a16:creationId xmlns="" xmlns:a16="http://schemas.microsoft.com/office/drawing/2014/main" id="{9E5AC17B-CD87-0CCB-F89E-1CD16138C0D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 xmlns:a16="http://schemas.microsoft.com/office/drawing/2014/main" id="{1233938E-C347-F5E3-4DB9-5B5F06BF4F7E}"/>
              </a:ext>
            </a:extLst>
          </p:cNvPr>
          <p:cNvSpPr>
            <a:spLocks noGrp="1"/>
          </p:cNvSpPr>
          <p:nvPr>
            <p:ph type="sldNum" sz="quarter" idx="12"/>
          </p:nvPr>
        </p:nvSpPr>
        <p:spPr/>
        <p:txBody>
          <a:bodyPr/>
          <a:lstStyle/>
          <a:p>
            <a:fld id="{8BA95A8D-D1FD-4280-839E-466B254B29F6}" type="slidenum">
              <a:rPr lang="ru-RU" smtClean="0"/>
              <a:t>‹#›</a:t>
            </a:fld>
            <a:endParaRPr lang="ru-RU"/>
          </a:p>
        </p:txBody>
      </p:sp>
    </p:spTree>
    <p:extLst>
      <p:ext uri="{BB962C8B-B14F-4D97-AF65-F5344CB8AC3E}">
        <p14:creationId xmlns:p14="http://schemas.microsoft.com/office/powerpoint/2010/main" val="274474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9076E203-1B79-5BAC-4CEF-439D9CE8A65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 xmlns:a16="http://schemas.microsoft.com/office/drawing/2014/main" id="{375DA2B6-D2AA-F4E7-3C47-03D4FDD587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 xmlns:a16="http://schemas.microsoft.com/office/drawing/2014/main" id="{8F289F5C-4511-8A30-CE6D-4F5793EB2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 xmlns:a16="http://schemas.microsoft.com/office/drawing/2014/main" id="{75CAB127-B774-B7AA-F817-DB7FB3D10D01}"/>
              </a:ext>
            </a:extLst>
          </p:cNvPr>
          <p:cNvSpPr>
            <a:spLocks noGrp="1"/>
          </p:cNvSpPr>
          <p:nvPr>
            <p:ph type="dt" sz="half" idx="10"/>
          </p:nvPr>
        </p:nvSpPr>
        <p:spPr/>
        <p:txBody>
          <a:bodyPr/>
          <a:lstStyle/>
          <a:p>
            <a:fld id="{13733396-E75C-47DC-ABF8-415D1CE64288}" type="datetimeFigureOut">
              <a:rPr lang="ru-RU" smtClean="0"/>
              <a:t>09.01.2023</a:t>
            </a:fld>
            <a:endParaRPr lang="ru-RU"/>
          </a:p>
        </p:txBody>
      </p:sp>
      <p:sp>
        <p:nvSpPr>
          <p:cNvPr id="6" name="Нижний колонтитул 5">
            <a:extLst>
              <a:ext uri="{FF2B5EF4-FFF2-40B4-BE49-F238E27FC236}">
                <a16:creationId xmlns="" xmlns:a16="http://schemas.microsoft.com/office/drawing/2014/main" id="{58AA587F-2578-60C7-4553-AE55A23773B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 xmlns:a16="http://schemas.microsoft.com/office/drawing/2014/main" id="{F759039C-1007-D0D6-55DD-481997C774B6}"/>
              </a:ext>
            </a:extLst>
          </p:cNvPr>
          <p:cNvSpPr>
            <a:spLocks noGrp="1"/>
          </p:cNvSpPr>
          <p:nvPr>
            <p:ph type="sldNum" sz="quarter" idx="12"/>
          </p:nvPr>
        </p:nvSpPr>
        <p:spPr/>
        <p:txBody>
          <a:bodyPr/>
          <a:lstStyle/>
          <a:p>
            <a:fld id="{8BA95A8D-D1FD-4280-839E-466B254B29F6}" type="slidenum">
              <a:rPr lang="ru-RU" smtClean="0"/>
              <a:t>‹#›</a:t>
            </a:fld>
            <a:endParaRPr lang="ru-RU"/>
          </a:p>
        </p:txBody>
      </p:sp>
    </p:spTree>
    <p:extLst>
      <p:ext uri="{BB962C8B-B14F-4D97-AF65-F5344CB8AC3E}">
        <p14:creationId xmlns:p14="http://schemas.microsoft.com/office/powerpoint/2010/main" val="3615848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D03F49B2-8AC6-7D6F-8260-F00F244D99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 xmlns:a16="http://schemas.microsoft.com/office/drawing/2014/main" id="{06B1CA3B-04AD-2CE4-023E-FE656AC331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 xmlns:a16="http://schemas.microsoft.com/office/drawing/2014/main" id="{0CC4C2C6-55DB-2F1C-7FAD-83507A0EC5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33396-E75C-47DC-ABF8-415D1CE64288}" type="datetimeFigureOut">
              <a:rPr lang="ru-RU" smtClean="0"/>
              <a:t>09.01.2023</a:t>
            </a:fld>
            <a:endParaRPr lang="ru-RU"/>
          </a:p>
        </p:txBody>
      </p:sp>
      <p:sp>
        <p:nvSpPr>
          <p:cNvPr id="5" name="Нижний колонтитул 4">
            <a:extLst>
              <a:ext uri="{FF2B5EF4-FFF2-40B4-BE49-F238E27FC236}">
                <a16:creationId xmlns="" xmlns:a16="http://schemas.microsoft.com/office/drawing/2014/main" id="{A123BECF-28BC-6C43-4830-FC2EAF17DF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 xmlns:a16="http://schemas.microsoft.com/office/drawing/2014/main" id="{F540B535-E3D5-C618-84C8-8DFDBC0FFF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95A8D-D1FD-4280-839E-466B254B29F6}" type="slidenum">
              <a:rPr lang="ru-RU" smtClean="0"/>
              <a:t>‹#›</a:t>
            </a:fld>
            <a:endParaRPr lang="ru-RU"/>
          </a:p>
        </p:txBody>
      </p:sp>
    </p:spTree>
    <p:extLst>
      <p:ext uri="{BB962C8B-B14F-4D97-AF65-F5344CB8AC3E}">
        <p14:creationId xmlns:p14="http://schemas.microsoft.com/office/powerpoint/2010/main" val="2812958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Рисунок 9"/>
          <p:cNvPicPr>
            <a:picLocks noChangeAspect="1"/>
          </p:cNvPicPr>
          <p:nvPr/>
        </p:nvPicPr>
        <p:blipFill rotWithShape="1">
          <a:blip r:embed="rId2">
            <a:extLst>
              <a:ext uri="{28A0092B-C50C-407E-A947-70E740481C1C}">
                <a14:useLocalDpi xmlns:a14="http://schemas.microsoft.com/office/drawing/2010/main" val="0"/>
              </a:ext>
            </a:extLst>
          </a:blip>
          <a:srcRect l="37307"/>
          <a:stretch/>
        </p:blipFill>
        <p:spPr>
          <a:xfrm>
            <a:off x="6738079" y="-5685"/>
            <a:ext cx="5453920" cy="5799582"/>
          </a:xfrm>
          <a:prstGeom prst="rect">
            <a:avLst/>
          </a:prstGeom>
        </p:spPr>
      </p:pic>
      <p:sp>
        <p:nvSpPr>
          <p:cNvPr id="2" name="Заголовок 1">
            <a:extLst>
              <a:ext uri="{FF2B5EF4-FFF2-40B4-BE49-F238E27FC236}">
                <a16:creationId xmlns="" xmlns:a16="http://schemas.microsoft.com/office/drawing/2014/main" id="{A6B507C1-DCC7-FF25-D9DC-33DD72597C74}"/>
              </a:ext>
            </a:extLst>
          </p:cNvPr>
          <p:cNvSpPr>
            <a:spLocks noGrp="1"/>
          </p:cNvSpPr>
          <p:nvPr>
            <p:ph type="ctrTitle"/>
          </p:nvPr>
        </p:nvSpPr>
        <p:spPr>
          <a:xfrm>
            <a:off x="623995" y="2738704"/>
            <a:ext cx="5719053" cy="2387600"/>
          </a:xfrm>
        </p:spPr>
        <p:txBody>
          <a:bodyPr>
            <a:normAutofit fontScale="90000"/>
          </a:bodyPr>
          <a:lstStyle/>
          <a:p>
            <a:pPr algn="l"/>
            <a:r>
              <a:rPr lang="ru-RU" sz="3200" dirty="0" smtClean="0">
                <a:solidFill>
                  <a:srgbClr val="444444"/>
                </a:solidFill>
                <a:effectLst/>
                <a:latin typeface="Arial Black" panose="020B0A04020102020204" pitchFamily="34" charset="0"/>
                <a:ea typeface="Calibri" panose="020F0502020204030204" pitchFamily="34" charset="0"/>
              </a:rPr>
              <a:t>РАЗРАБОТКА ПРИКЛАДНЫХ ПРОГРАММ НА JAVA</a:t>
            </a:r>
            <a:r>
              <a:rPr lang="en-US" sz="3200" dirty="0" smtClean="0">
                <a:solidFill>
                  <a:srgbClr val="444444"/>
                </a:solidFill>
                <a:effectLst/>
                <a:latin typeface="Arial Black" panose="020B0A04020102020204" pitchFamily="34" charset="0"/>
                <a:ea typeface="Calibri" panose="020F0502020204030204" pitchFamily="34" charset="0"/>
              </a:rPr>
              <a:t/>
            </a:r>
            <a:br>
              <a:rPr lang="en-US" sz="3200" dirty="0" smtClean="0">
                <a:solidFill>
                  <a:srgbClr val="444444"/>
                </a:solidFill>
                <a:effectLst/>
                <a:latin typeface="Arial Black" panose="020B0A04020102020204" pitchFamily="34" charset="0"/>
                <a:ea typeface="Calibri" panose="020F0502020204030204" pitchFamily="34" charset="0"/>
              </a:rPr>
            </a:br>
            <a:r>
              <a:rPr lang="en-US" sz="3200" dirty="0">
                <a:solidFill>
                  <a:srgbClr val="444444"/>
                </a:solidFill>
                <a:latin typeface="Arial Black" panose="020B0A04020102020204" pitchFamily="34" charset="0"/>
                <a:ea typeface="Calibri" panose="020F0502020204030204" pitchFamily="34" charset="0"/>
              </a:rPr>
              <a:t/>
            </a:r>
            <a:br>
              <a:rPr lang="en-US" sz="3200" dirty="0">
                <a:solidFill>
                  <a:srgbClr val="444444"/>
                </a:solidFill>
                <a:latin typeface="Arial Black" panose="020B0A04020102020204" pitchFamily="34" charset="0"/>
                <a:ea typeface="Calibri" panose="020F0502020204030204" pitchFamily="34" charset="0"/>
              </a:rPr>
            </a:br>
            <a:r>
              <a:rPr lang="ru-RU" sz="3200" dirty="0">
                <a:solidFill>
                  <a:srgbClr val="444444"/>
                </a:solidFill>
                <a:latin typeface="Arial Black" panose="020B0A04020102020204" pitchFamily="34" charset="0"/>
                <a:ea typeface="Calibri" panose="020F0502020204030204" pitchFamily="34" charset="0"/>
              </a:rPr>
              <a:t>Тема </a:t>
            </a:r>
            <a:r>
              <a:rPr lang="en-US" sz="3200" dirty="0" smtClean="0">
                <a:solidFill>
                  <a:srgbClr val="444444"/>
                </a:solidFill>
                <a:latin typeface="Arial Black" panose="020B0A04020102020204" pitchFamily="34" charset="0"/>
                <a:ea typeface="Calibri" panose="020F0502020204030204" pitchFamily="34" charset="0"/>
              </a:rPr>
              <a:t>2</a:t>
            </a:r>
            <a:r>
              <a:rPr lang="ru-RU" sz="3200" dirty="0" smtClean="0">
                <a:solidFill>
                  <a:srgbClr val="444444"/>
                </a:solidFill>
                <a:latin typeface="Arial Black" panose="020B0A04020102020204" pitchFamily="34" charset="0"/>
                <a:ea typeface="Calibri" panose="020F0502020204030204" pitchFamily="34" charset="0"/>
              </a:rPr>
              <a:t>.</a:t>
            </a:r>
            <a:r>
              <a:rPr lang="en-US" sz="3200" dirty="0" smtClean="0">
                <a:solidFill>
                  <a:srgbClr val="444444"/>
                </a:solidFill>
                <a:latin typeface="Arial Black" panose="020B0A04020102020204" pitchFamily="34" charset="0"/>
                <a:ea typeface="Calibri" panose="020F0502020204030204" pitchFamily="34" charset="0"/>
              </a:rPr>
              <a:t>1</a:t>
            </a:r>
            <a:br>
              <a:rPr lang="en-US" sz="3200" dirty="0" smtClean="0">
                <a:solidFill>
                  <a:srgbClr val="444444"/>
                </a:solidFill>
                <a:latin typeface="Arial Black" panose="020B0A04020102020204" pitchFamily="34" charset="0"/>
                <a:ea typeface="Calibri" panose="020F0502020204030204" pitchFamily="34" charset="0"/>
              </a:rPr>
            </a:br>
            <a:r>
              <a:rPr lang="en-US" sz="3200" dirty="0" smtClean="0">
                <a:solidFill>
                  <a:srgbClr val="444444"/>
                </a:solidFill>
                <a:latin typeface="Arial Black" panose="020B0A04020102020204" pitchFamily="34" charset="0"/>
                <a:ea typeface="Calibri" panose="020F0502020204030204" pitchFamily="34" charset="0"/>
              </a:rPr>
              <a:t/>
            </a:r>
            <a:br>
              <a:rPr lang="en-US" sz="3200" dirty="0" smtClean="0">
                <a:solidFill>
                  <a:srgbClr val="444444"/>
                </a:solidFill>
                <a:latin typeface="Arial Black" panose="020B0A04020102020204" pitchFamily="34" charset="0"/>
                <a:ea typeface="Calibri" panose="020F0502020204030204" pitchFamily="34" charset="0"/>
              </a:rPr>
            </a:br>
            <a:r>
              <a:rPr lang="ru-RU" sz="3200" dirty="0" smtClean="0">
                <a:solidFill>
                  <a:srgbClr val="444444"/>
                </a:solidFill>
                <a:latin typeface="Arial Black" panose="020B0A04020102020204" pitchFamily="34" charset="0"/>
                <a:ea typeface="Calibri" panose="020F0502020204030204" pitchFamily="34" charset="0"/>
              </a:rPr>
              <a:t>Графический интерфейс</a:t>
            </a:r>
            <a:endParaRPr lang="ru-RU" sz="3200" dirty="0">
              <a:solidFill>
                <a:srgbClr val="444444"/>
              </a:solidFill>
              <a:latin typeface="Arial Black" panose="020B0A04020102020204" pitchFamily="34" charset="0"/>
              <a:ea typeface="Calibri" panose="020F0502020204030204" pitchFamily="34" charset="0"/>
            </a:endParaRPr>
          </a:p>
        </p:txBody>
      </p:sp>
      <p:pic>
        <p:nvPicPr>
          <p:cNvPr id="1026" name="Picture 2">
            <a:extLst>
              <a:ext uri="{FF2B5EF4-FFF2-40B4-BE49-F238E27FC236}">
                <a16:creationId xmlns="" xmlns:a16="http://schemas.microsoft.com/office/drawing/2014/main" id="{EB003F6C-EF00-22F4-30E7-6F690BDD4FD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566" t="30208" r="17798" b="28288"/>
          <a:stretch/>
        </p:blipFill>
        <p:spPr bwMode="auto">
          <a:xfrm>
            <a:off x="623995" y="431590"/>
            <a:ext cx="3706368" cy="1419860"/>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p:cNvSpPr/>
          <p:nvPr/>
        </p:nvSpPr>
        <p:spPr>
          <a:xfrm>
            <a:off x="0" y="5793897"/>
            <a:ext cx="12192000" cy="10641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745389" y="5348835"/>
            <a:ext cx="1483501" cy="727750"/>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444444"/>
              </a:solidFill>
            </a:endParaRPr>
          </a:p>
        </p:txBody>
      </p:sp>
      <p:cxnSp>
        <p:nvCxnSpPr>
          <p:cNvPr id="8" name="Прямая со стрелкой 7"/>
          <p:cNvCxnSpPr/>
          <p:nvPr/>
        </p:nvCxnSpPr>
        <p:spPr>
          <a:xfrm flipV="1">
            <a:off x="993469" y="5712710"/>
            <a:ext cx="987340" cy="404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217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рямоугольник 10"/>
          <p:cNvSpPr/>
          <p:nvPr/>
        </p:nvSpPr>
        <p:spPr>
          <a:xfrm>
            <a:off x="0" y="4822970"/>
            <a:ext cx="12192000" cy="12188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Прямоугольник 9"/>
          <p:cNvSpPr/>
          <p:nvPr/>
        </p:nvSpPr>
        <p:spPr>
          <a:xfrm>
            <a:off x="17211" y="1552972"/>
            <a:ext cx="12192000" cy="5767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 name="Прямоугольник 19"/>
          <p:cNvSpPr/>
          <p:nvPr/>
        </p:nvSpPr>
        <p:spPr>
          <a:xfrm>
            <a:off x="0" y="6410125"/>
            <a:ext cx="12192000" cy="447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Прямоугольник 16"/>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1508223" y="6190828"/>
            <a:ext cx="494722" cy="340991"/>
          </a:xfrm>
          <a:prstGeom prst="rect">
            <a:avLst/>
          </a:prstGeom>
        </p:spPr>
        <p:txBody>
          <a:bodyPr wrap="square">
            <a:spAutoFit/>
          </a:bodyPr>
          <a:lstStyle/>
          <a:p>
            <a:pPr>
              <a:lnSpc>
                <a:spcPct val="101000"/>
              </a:lnSpc>
              <a:spcAft>
                <a:spcPts val="800"/>
              </a:spcAft>
            </a:pPr>
            <a:r>
              <a:rPr lang="ru-RU" sz="1600" dirty="0" smtClean="0">
                <a:solidFill>
                  <a:schemeClr val="bg1"/>
                </a:solidFill>
                <a:latin typeface="Arial Black" panose="020B0A04020102020204" pitchFamily="34" charset="0"/>
                <a:ea typeface="Calibri" panose="020F0502020204030204" pitchFamily="34" charset="0"/>
                <a:cs typeface="Times New Roman" panose="02020603050405020304" pitchFamily="18" charset="0"/>
              </a:rPr>
              <a:t>10</a:t>
            </a:r>
            <a:endPar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p:txBody>
      </p:sp>
      <p:sp>
        <p:nvSpPr>
          <p:cNvPr id="21" name="Прямоугольник 20"/>
          <p:cNvSpPr/>
          <p:nvPr/>
        </p:nvSpPr>
        <p:spPr>
          <a:xfrm>
            <a:off x="0" y="2697"/>
            <a:ext cx="12192000" cy="1064103"/>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 xmlns:a16="http://schemas.microsoft.com/office/drawing/2014/main" id="{E4E2A2F6-99BA-8B96-9297-1BB9A8BAE786}"/>
              </a:ext>
            </a:extLst>
          </p:cNvPr>
          <p:cNvSpPr txBox="1"/>
          <p:nvPr/>
        </p:nvSpPr>
        <p:spPr>
          <a:xfrm>
            <a:off x="266218" y="1169043"/>
            <a:ext cx="11717137" cy="4770537"/>
          </a:xfrm>
          <a:prstGeom prst="rect">
            <a:avLst/>
          </a:prstGeom>
          <a:noFill/>
        </p:spPr>
        <p:txBody>
          <a:bodyPr wrap="square">
            <a:spAutoFit/>
          </a:bodyPr>
          <a:lstStyle/>
          <a:p>
            <a:r>
              <a:rPr lang="ru-RU" sz="1600" dirty="0" smtClean="0">
                <a:latin typeface="Arial" panose="020B0604020202020204" pitchFamily="34" charset="0"/>
                <a:cs typeface="Arial" panose="020B0604020202020204" pitchFamily="34" charset="0"/>
              </a:rPr>
              <a:t>Такой </a:t>
            </a:r>
            <a:r>
              <a:rPr lang="ru-RU" sz="1600" dirty="0">
                <a:latin typeface="Arial" panose="020B0604020202020204" pitchFamily="34" charset="0"/>
                <a:cs typeface="Arial" panose="020B0604020202020204" pitchFamily="34" charset="0"/>
              </a:rPr>
              <a:t>диалог создаётся следующим кодом (выводит значение, хранящееся в переменной </a:t>
            </a:r>
            <a:r>
              <a:rPr lang="en-US" sz="1600" b="1" dirty="0">
                <a:latin typeface="Arial" panose="020B0604020202020204" pitchFamily="34" charset="0"/>
                <a:cs typeface="Arial" panose="020B0604020202020204" pitchFamily="34" charset="0"/>
              </a:rPr>
              <a:t>out</a:t>
            </a:r>
            <a:r>
              <a:rPr lang="en-US"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err="1">
                <a:latin typeface="Arial" panose="020B0604020202020204" pitchFamily="34" charset="0"/>
                <a:cs typeface="Arial" panose="020B0604020202020204" pitchFamily="34" charset="0"/>
              </a:rPr>
              <a:t>JOptionPane.showMessageDialog</a:t>
            </a:r>
            <a:r>
              <a:rPr lang="en-US" sz="1600" dirty="0">
                <a:latin typeface="Arial" panose="020B0604020202020204" pitchFamily="34" charset="0"/>
                <a:cs typeface="Arial" panose="020B0604020202020204" pitchFamily="34" charset="0"/>
              </a:rPr>
              <a:t>( null, "</a:t>
            </a:r>
            <a:r>
              <a:rPr lang="ru-RU" sz="1600" dirty="0">
                <a:latin typeface="Arial" panose="020B0604020202020204" pitchFamily="34" charset="0"/>
                <a:cs typeface="Arial" panose="020B0604020202020204" pitchFamily="34" charset="0"/>
              </a:rPr>
              <a:t>Ответ: " + </a:t>
            </a:r>
            <a:r>
              <a:rPr lang="en-US" sz="1600" dirty="0">
                <a:latin typeface="Arial" panose="020B0604020202020204" pitchFamily="34" charset="0"/>
                <a:cs typeface="Arial" panose="020B0604020202020204" pitchFamily="34" charset="0"/>
              </a:rPr>
              <a:t>out);</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endParaRPr lang="ru-RU" sz="1600" dirty="0" smtClean="0">
              <a:latin typeface="Arial" panose="020B0604020202020204" pitchFamily="34" charset="0"/>
              <a:cs typeface="Arial" panose="020B0604020202020204" pitchFamily="34" charset="0"/>
            </a:endParaRPr>
          </a:p>
          <a:p>
            <a:r>
              <a:rPr lang="ru-RU" sz="1600" dirty="0" smtClean="0">
                <a:latin typeface="Arial" panose="020B0604020202020204" pitchFamily="34" charset="0"/>
                <a:cs typeface="Arial" panose="020B0604020202020204" pitchFamily="34" charset="0"/>
              </a:rPr>
              <a:t>Пример </a:t>
            </a:r>
            <a:r>
              <a:rPr lang="ru-RU" sz="1600" dirty="0">
                <a:latin typeface="Arial" panose="020B0604020202020204" pitchFamily="34" charset="0"/>
                <a:cs typeface="Arial" panose="020B0604020202020204" pitchFamily="34" charset="0"/>
              </a:rPr>
              <a:t>диалога с четырьмя параметрами:</a:t>
            </a:r>
          </a:p>
          <a:p>
            <a:pPr marL="285750" indent="-285750">
              <a:buFont typeface="Arial" panose="020B0604020202020204" pitchFamily="34" charset="0"/>
              <a:buChar char="•"/>
            </a:pPr>
            <a:endParaRPr lang="ru-RU"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ru-RU"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ru-RU"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ru-RU"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ru-RU"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ru-RU"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ru-RU" sz="1600" dirty="0">
              <a:latin typeface="Arial" panose="020B0604020202020204" pitchFamily="34" charset="0"/>
              <a:cs typeface="Arial" panose="020B0604020202020204" pitchFamily="34" charset="0"/>
            </a:endParaRPr>
          </a:p>
          <a:p>
            <a:r>
              <a:rPr lang="ru-RU" sz="1600" dirty="0" smtClean="0">
                <a:latin typeface="Arial" panose="020B0604020202020204" pitchFamily="34" charset="0"/>
                <a:cs typeface="Arial" panose="020B0604020202020204" pitchFamily="34" charset="0"/>
              </a:rPr>
              <a:t>Такой </a:t>
            </a:r>
            <a:r>
              <a:rPr lang="ru-RU" sz="1600" dirty="0">
                <a:latin typeface="Arial" panose="020B0604020202020204" pitchFamily="34" charset="0"/>
                <a:cs typeface="Arial" panose="020B0604020202020204" pitchFamily="34" charset="0"/>
              </a:rPr>
              <a:t>диалог создаётся следующим кодом:</a:t>
            </a:r>
          </a:p>
          <a:p>
            <a:pPr marL="285750" indent="-285750">
              <a:buFont typeface="Arial" panose="020B0604020202020204" pitchFamily="34" charset="0"/>
              <a:buChar char="•"/>
            </a:pPr>
            <a:endParaRPr lang="ru-RU" sz="1600" dirty="0">
              <a:latin typeface="Arial" panose="020B0604020202020204" pitchFamily="34" charset="0"/>
              <a:cs typeface="Arial" panose="020B0604020202020204" pitchFamily="34" charset="0"/>
            </a:endParaRPr>
          </a:p>
          <a:p>
            <a:r>
              <a:rPr lang="en-US" sz="1600" dirty="0" err="1">
                <a:latin typeface="Arial" panose="020B0604020202020204" pitchFamily="34" charset="0"/>
                <a:cs typeface="Arial" panose="020B0604020202020204" pitchFamily="34" charset="0"/>
              </a:rPr>
              <a:t>JOptionPane.showMessageDialog</a:t>
            </a:r>
            <a:r>
              <a:rPr lang="en-US" sz="1600" dirty="0">
                <a:latin typeface="Arial" panose="020B0604020202020204" pitchFamily="34" charset="0"/>
                <a:cs typeface="Arial" panose="020B0604020202020204" pitchFamily="34" charset="0"/>
              </a:rPr>
              <a:t>( null,</a:t>
            </a:r>
          </a:p>
          <a:p>
            <a:r>
              <a:rPr lang="en-US" sz="1600" dirty="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Вы не ввели имя пользователя.",</a:t>
            </a:r>
          </a:p>
          <a:p>
            <a:r>
              <a:rPr lang="ru-RU" sz="1600" dirty="0">
                <a:latin typeface="Arial" panose="020B0604020202020204" pitchFamily="34" charset="0"/>
                <a:cs typeface="Arial" panose="020B0604020202020204" pitchFamily="34" charset="0"/>
              </a:rPr>
              <a:t>    "Предупреждение",</a:t>
            </a:r>
          </a:p>
          <a:p>
            <a:r>
              <a:rPr lang="ru-RU"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JOptionPane.WARNING_MESSAGE</a:t>
            </a:r>
            <a:r>
              <a:rPr lang="en-US" sz="1600" dirty="0">
                <a:latin typeface="Arial" panose="020B0604020202020204" pitchFamily="34" charset="0"/>
                <a:cs typeface="Arial" panose="020B0604020202020204" pitchFamily="34" charset="0"/>
              </a:rPr>
              <a:t>);</a:t>
            </a:r>
            <a:endParaRPr lang="ru-RU" sz="1600" dirty="0">
              <a:latin typeface="Arial" panose="020B0604020202020204" pitchFamily="34" charset="0"/>
              <a:cs typeface="Arial" panose="020B0604020202020204" pitchFamily="34" charset="0"/>
            </a:endParaRPr>
          </a:p>
        </p:txBody>
      </p:sp>
      <p:pic>
        <p:nvPicPr>
          <p:cNvPr id="8194" name="Picture 2" descr="https://ucarecdn.com/13df7dfc-eeef-4f06-b885-28ad1ebed92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5960" y="2451283"/>
            <a:ext cx="4240863" cy="181977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2300734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0" y="2884061"/>
            <a:ext cx="12192000" cy="205024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 name="Прямоугольник 19"/>
          <p:cNvSpPr/>
          <p:nvPr/>
        </p:nvSpPr>
        <p:spPr>
          <a:xfrm>
            <a:off x="0" y="6410125"/>
            <a:ext cx="12192000" cy="447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Прямоугольник 16"/>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1519797" y="6190828"/>
            <a:ext cx="614327" cy="340991"/>
          </a:xfrm>
          <a:prstGeom prst="rect">
            <a:avLst/>
          </a:prstGeom>
        </p:spPr>
        <p:txBody>
          <a:bodyPr wrap="square">
            <a:spAutoFit/>
          </a:bodyPr>
          <a:lstStyle/>
          <a:p>
            <a:pPr>
              <a:lnSpc>
                <a:spcPct val="101000"/>
              </a:lnSpc>
              <a:spcAft>
                <a:spcPts val="800"/>
              </a:spcAft>
            </a:pPr>
            <a:r>
              <a:rPr lang="ru-RU" sz="1600" dirty="0" smtClean="0">
                <a:solidFill>
                  <a:schemeClr val="bg1"/>
                </a:solidFill>
                <a:latin typeface="Arial Black" panose="020B0A04020102020204" pitchFamily="34" charset="0"/>
                <a:ea typeface="Calibri" panose="020F0502020204030204" pitchFamily="34" charset="0"/>
                <a:cs typeface="Times New Roman" panose="02020603050405020304" pitchFamily="18" charset="0"/>
              </a:rPr>
              <a:t>11</a:t>
            </a:r>
            <a:endPar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p:txBody>
      </p:sp>
      <p:sp>
        <p:nvSpPr>
          <p:cNvPr id="21" name="Прямоугольник 20"/>
          <p:cNvSpPr/>
          <p:nvPr/>
        </p:nvSpPr>
        <p:spPr>
          <a:xfrm>
            <a:off x="0" y="2697"/>
            <a:ext cx="12192000" cy="1064103"/>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 xmlns:a16="http://schemas.microsoft.com/office/drawing/2014/main" id="{E4E2A2F6-99BA-8B96-9297-1BB9A8BAE786}"/>
              </a:ext>
            </a:extLst>
          </p:cNvPr>
          <p:cNvSpPr txBox="1"/>
          <p:nvPr/>
        </p:nvSpPr>
        <p:spPr>
          <a:xfrm>
            <a:off x="266218" y="1169043"/>
            <a:ext cx="11717137" cy="4278094"/>
          </a:xfrm>
          <a:prstGeom prst="rect">
            <a:avLst/>
          </a:prstGeom>
          <a:noFill/>
        </p:spPr>
        <p:txBody>
          <a:bodyPr wrap="square">
            <a:spAutoFit/>
          </a:bodyPr>
          <a:lstStyle/>
          <a:p>
            <a:r>
              <a:rPr lang="ru-RU" sz="1600" dirty="0" smtClean="0">
                <a:latin typeface="Arial" panose="020B0604020202020204" pitchFamily="34" charset="0"/>
                <a:cs typeface="Arial" panose="020B0604020202020204" pitchFamily="34" charset="0"/>
              </a:rPr>
              <a:t>Диалоги</a:t>
            </a:r>
            <a:r>
              <a:rPr lang="ru-RU" sz="1600" dirty="0">
                <a:latin typeface="Arial" panose="020B0604020202020204" pitchFamily="34" charset="0"/>
                <a:cs typeface="Arial" panose="020B0604020202020204" pitchFamily="34" charset="0"/>
              </a:rPr>
              <a:t>, содержащие кнопки выбора, создаются с помощью двух методов: </a:t>
            </a:r>
            <a:r>
              <a:rPr lang="ru-RU" sz="1600" b="1" dirty="0" err="1">
                <a:latin typeface="Arial" panose="020B0604020202020204" pitchFamily="34" charset="0"/>
                <a:cs typeface="Arial" panose="020B0604020202020204" pitchFamily="34" charset="0"/>
              </a:rPr>
              <a:t>showConfirmDialog</a:t>
            </a:r>
            <a:r>
              <a:rPr lang="ru-RU" sz="1600" dirty="0">
                <a:latin typeface="Arial" panose="020B0604020202020204" pitchFamily="34" charset="0"/>
                <a:cs typeface="Arial" panose="020B0604020202020204" pitchFamily="34" charset="0"/>
              </a:rPr>
              <a:t> и </a:t>
            </a:r>
            <a:r>
              <a:rPr lang="ru-RU" sz="1600" b="1" dirty="0" err="1">
                <a:latin typeface="Arial" panose="020B0604020202020204" pitchFamily="34" charset="0"/>
                <a:cs typeface="Arial" panose="020B0604020202020204" pitchFamily="34" charset="0"/>
              </a:rPr>
              <a:t>showOptionDialog</a:t>
            </a:r>
            <a:r>
              <a:rPr lang="ru-RU" sz="1600" b="1" dirty="0">
                <a:latin typeface="Arial" panose="020B0604020202020204" pitchFamily="34" charset="0"/>
                <a:cs typeface="Arial" panose="020B0604020202020204" pitchFamily="34" charset="0"/>
              </a:rPr>
              <a:t>.</a:t>
            </a:r>
            <a:r>
              <a:rPr lang="ru-RU" sz="1600" dirty="0">
                <a:latin typeface="Arial" panose="020B0604020202020204" pitchFamily="34" charset="0"/>
                <a:cs typeface="Arial" panose="020B0604020202020204" pitchFamily="34" charset="0"/>
              </a:rPr>
              <a:t> </a:t>
            </a:r>
            <a:endParaRPr lang="ru-RU" sz="1600" dirty="0" smtClean="0">
              <a:latin typeface="Arial" panose="020B0604020202020204" pitchFamily="34" charset="0"/>
              <a:cs typeface="Arial" panose="020B0604020202020204" pitchFamily="34" charset="0"/>
            </a:endParaRPr>
          </a:p>
          <a:p>
            <a:endParaRPr lang="ru-RU" sz="1600" dirty="0">
              <a:latin typeface="Arial" panose="020B0604020202020204" pitchFamily="34" charset="0"/>
              <a:cs typeface="Arial" panose="020B0604020202020204" pitchFamily="34" charset="0"/>
            </a:endParaRPr>
          </a:p>
          <a:p>
            <a:r>
              <a:rPr lang="ru-RU" sz="1600" dirty="0" smtClean="0">
                <a:latin typeface="Arial" panose="020B0604020202020204" pitchFamily="34" charset="0"/>
                <a:cs typeface="Arial" panose="020B0604020202020204" pitchFamily="34" charset="0"/>
              </a:rPr>
              <a:t>Первый </a:t>
            </a:r>
            <a:r>
              <a:rPr lang="ru-RU" sz="1600" dirty="0">
                <a:latin typeface="Arial" panose="020B0604020202020204" pitchFamily="34" charset="0"/>
                <a:cs typeface="Arial" panose="020B0604020202020204" pitchFamily="34" charset="0"/>
              </a:rPr>
              <a:t>метод отображает стандартные называния кнопок (</a:t>
            </a:r>
            <a:r>
              <a:rPr lang="ru-RU" sz="1600" dirty="0" err="1">
                <a:latin typeface="Arial" panose="020B0604020202020204" pitchFamily="34" charset="0"/>
                <a:cs typeface="Arial" panose="020B0604020202020204" pitchFamily="34" charset="0"/>
              </a:rPr>
              <a:t>Yes</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No</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Cancel</a:t>
            </a:r>
            <a:r>
              <a:rPr lang="ru-RU" sz="1600" dirty="0">
                <a:latin typeface="Arial" panose="020B0604020202020204" pitchFamily="34" charset="0"/>
                <a:cs typeface="Arial" panose="020B0604020202020204" pitchFamily="34" charset="0"/>
              </a:rPr>
              <a:t>), а второй позволяет задавать свои собственные названия кнопкам.</a:t>
            </a:r>
          </a:p>
          <a:p>
            <a:endParaRPr lang="ru-RU" sz="1600" dirty="0">
              <a:latin typeface="Arial" panose="020B0604020202020204" pitchFamily="34" charset="0"/>
              <a:cs typeface="Arial" panose="020B0604020202020204" pitchFamily="34" charset="0"/>
            </a:endParaRPr>
          </a:p>
          <a:p>
            <a:r>
              <a:rPr lang="ru-RU" sz="1600" dirty="0">
                <a:latin typeface="Arial" panose="020B0604020202020204" pitchFamily="34" charset="0"/>
                <a:cs typeface="Arial" panose="020B0604020202020204" pitchFamily="34" charset="0"/>
              </a:rPr>
              <a:t>Параметры, задаваемые методам следующие</a:t>
            </a:r>
            <a:r>
              <a:rPr lang="ru-RU" sz="1600" dirty="0" smtClean="0">
                <a:latin typeface="Arial" panose="020B0604020202020204" pitchFamily="34" charset="0"/>
                <a:cs typeface="Arial" panose="020B0604020202020204" pitchFamily="34" charset="0"/>
              </a:rPr>
              <a:t>:</a:t>
            </a:r>
          </a:p>
          <a:p>
            <a:endParaRPr lang="ru-RU" sz="1600" dirty="0">
              <a:latin typeface="Arial" panose="020B0604020202020204" pitchFamily="34" charset="0"/>
              <a:cs typeface="Arial" panose="020B0604020202020204" pitchFamily="34" charset="0"/>
            </a:endParaRPr>
          </a:p>
          <a:p>
            <a:endParaRPr lang="ru-RU" sz="1600" dirty="0">
              <a:latin typeface="Arial" panose="020B0604020202020204" pitchFamily="34" charset="0"/>
              <a:cs typeface="Arial" panose="020B0604020202020204" pitchFamily="34" charset="0"/>
            </a:endParaRPr>
          </a:p>
          <a:p>
            <a:r>
              <a:rPr lang="ru-RU" sz="1600" dirty="0" err="1">
                <a:latin typeface="Arial" panose="020B0604020202020204" pitchFamily="34" charset="0"/>
                <a:cs typeface="Arial" panose="020B0604020202020204" pitchFamily="34" charset="0"/>
              </a:rPr>
              <a:t>showConfirmDialog</a:t>
            </a:r>
            <a:r>
              <a:rPr lang="ru-RU" sz="1600" dirty="0">
                <a:latin typeface="Arial" panose="020B0604020202020204" pitchFamily="34" charset="0"/>
                <a:cs typeface="Arial" panose="020B0604020202020204" pitchFamily="34" charset="0"/>
              </a:rPr>
              <a:t> (&lt;родитель&gt;, &lt;текст сообщения&gt;,</a:t>
            </a:r>
          </a:p>
          <a:p>
            <a:r>
              <a:rPr lang="ru-RU" sz="1600" dirty="0">
                <a:latin typeface="Arial" panose="020B0604020202020204" pitchFamily="34" charset="0"/>
                <a:cs typeface="Arial" panose="020B0604020202020204" pitchFamily="34" charset="0"/>
              </a:rPr>
              <a:t>    &lt;текст заголовка&gt;, &lt;набор кнопок&gt;);</a:t>
            </a:r>
          </a:p>
          <a:p>
            <a:r>
              <a:rPr lang="ru-RU" sz="1600" dirty="0" err="1">
                <a:latin typeface="Arial" panose="020B0604020202020204" pitchFamily="34" charset="0"/>
                <a:cs typeface="Arial" panose="020B0604020202020204" pitchFamily="34" charset="0"/>
              </a:rPr>
              <a:t>showOptionDialog</a:t>
            </a:r>
            <a:r>
              <a:rPr lang="ru-RU" sz="1600" dirty="0">
                <a:latin typeface="Arial" panose="020B0604020202020204" pitchFamily="34" charset="0"/>
                <a:cs typeface="Arial" panose="020B0604020202020204" pitchFamily="34" charset="0"/>
              </a:rPr>
              <a:t> (&lt;родитель&gt;, &lt;текст сообщения&gt;,</a:t>
            </a:r>
          </a:p>
          <a:p>
            <a:r>
              <a:rPr lang="ru-RU" sz="1600" dirty="0">
                <a:latin typeface="Arial" panose="020B0604020202020204" pitchFamily="34" charset="0"/>
                <a:cs typeface="Arial" panose="020B0604020202020204" pitchFamily="34" charset="0"/>
              </a:rPr>
              <a:t>    &lt;текст заголовка&gt;, &lt;набор кнопок&gt;,</a:t>
            </a:r>
          </a:p>
          <a:p>
            <a:r>
              <a:rPr lang="ru-RU" sz="1600" dirty="0">
                <a:latin typeface="Arial" panose="020B0604020202020204" pitchFamily="34" charset="0"/>
                <a:cs typeface="Arial" panose="020B0604020202020204" pitchFamily="34" charset="0"/>
              </a:rPr>
              <a:t>    &lt;значок&gt;, &lt;значок пользователя&gt;,</a:t>
            </a:r>
          </a:p>
          <a:p>
            <a:r>
              <a:rPr lang="ru-RU" sz="1600" dirty="0">
                <a:latin typeface="Arial" panose="020B0604020202020204" pitchFamily="34" charset="0"/>
                <a:cs typeface="Arial" panose="020B0604020202020204" pitchFamily="34" charset="0"/>
              </a:rPr>
              <a:t>    &lt;массив названий&gt;, &lt;кнопка по умолчанию&gt;);</a:t>
            </a:r>
          </a:p>
          <a:p>
            <a:endParaRPr lang="ru-RU" sz="1600" dirty="0">
              <a:latin typeface="Arial" panose="020B0604020202020204" pitchFamily="34" charset="0"/>
              <a:cs typeface="Arial" panose="020B0604020202020204" pitchFamily="34" charset="0"/>
            </a:endParaRPr>
          </a:p>
          <a:p>
            <a:endParaRPr lang="ru-RU" sz="1600" dirty="0" smtClean="0">
              <a:latin typeface="Arial" panose="020B0604020202020204" pitchFamily="34" charset="0"/>
              <a:cs typeface="Arial" panose="020B0604020202020204" pitchFamily="34" charset="0"/>
            </a:endParaRPr>
          </a:p>
          <a:p>
            <a:r>
              <a:rPr lang="ru-RU" sz="1600" dirty="0" smtClean="0">
                <a:latin typeface="Arial" panose="020B0604020202020204" pitchFamily="34" charset="0"/>
                <a:cs typeface="Arial" panose="020B0604020202020204" pitchFamily="34" charset="0"/>
              </a:rPr>
              <a:t>Для </a:t>
            </a:r>
            <a:r>
              <a:rPr lang="ru-RU" sz="1600" dirty="0">
                <a:latin typeface="Arial" panose="020B0604020202020204" pitchFamily="34" charset="0"/>
                <a:cs typeface="Arial" panose="020B0604020202020204" pitchFamily="34" charset="0"/>
              </a:rPr>
              <a:t>диалогов выбора используются несколько констант, хранящихся в классе </a:t>
            </a:r>
            <a:r>
              <a:rPr lang="ru-RU" sz="1600" b="1" dirty="0" err="1">
                <a:latin typeface="Arial" panose="020B0604020202020204" pitchFamily="34" charset="0"/>
                <a:cs typeface="Arial" panose="020B0604020202020204" pitchFamily="34" charset="0"/>
              </a:rPr>
              <a:t>JOptionPane</a:t>
            </a:r>
            <a:r>
              <a:rPr lang="ru-RU" sz="1600" b="1" dirty="0">
                <a:latin typeface="Arial" panose="020B0604020202020204" pitchFamily="34" charset="0"/>
                <a:cs typeface="Arial" panose="020B0604020202020204" pitchFamily="34" charset="0"/>
              </a:rPr>
              <a:t>.</a:t>
            </a:r>
          </a:p>
        </p:txBody>
      </p:sp>
      <p:sp>
        <p:nvSpPr>
          <p:cNvPr id="11" name="TextBox 10">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41304772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рямоугольник 19"/>
          <p:cNvSpPr/>
          <p:nvPr/>
        </p:nvSpPr>
        <p:spPr>
          <a:xfrm>
            <a:off x="0" y="6410125"/>
            <a:ext cx="12192000" cy="447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Прямоугольник 16"/>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1519797" y="6190828"/>
            <a:ext cx="614327" cy="340991"/>
          </a:xfrm>
          <a:prstGeom prst="rect">
            <a:avLst/>
          </a:prstGeom>
        </p:spPr>
        <p:txBody>
          <a:bodyPr wrap="square">
            <a:spAutoFit/>
          </a:bodyPr>
          <a:lstStyle/>
          <a:p>
            <a:pPr>
              <a:lnSpc>
                <a:spcPct val="101000"/>
              </a:lnSpc>
              <a:spcAft>
                <a:spcPts val="800"/>
              </a:spcAft>
            </a:pPr>
            <a:r>
              <a:rPr lang="ru-RU" sz="1600" dirty="0" smtClean="0">
                <a:solidFill>
                  <a:schemeClr val="bg1"/>
                </a:solidFill>
                <a:latin typeface="Arial Black" panose="020B0A04020102020204" pitchFamily="34" charset="0"/>
                <a:ea typeface="Calibri" panose="020F0502020204030204" pitchFamily="34" charset="0"/>
                <a:cs typeface="Times New Roman" panose="02020603050405020304" pitchFamily="18" charset="0"/>
              </a:rPr>
              <a:t>12</a:t>
            </a:r>
            <a:endPar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p:txBody>
      </p:sp>
      <p:sp>
        <p:nvSpPr>
          <p:cNvPr id="21" name="Прямоугольник 20"/>
          <p:cNvSpPr/>
          <p:nvPr/>
        </p:nvSpPr>
        <p:spPr>
          <a:xfrm>
            <a:off x="0" y="2697"/>
            <a:ext cx="12192000" cy="1064103"/>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 xmlns:a16="http://schemas.microsoft.com/office/drawing/2014/main" id="{E4E2A2F6-99BA-8B96-9297-1BB9A8BAE786}"/>
              </a:ext>
            </a:extLst>
          </p:cNvPr>
          <p:cNvSpPr txBox="1"/>
          <p:nvPr/>
        </p:nvSpPr>
        <p:spPr>
          <a:xfrm>
            <a:off x="237431" y="1700783"/>
            <a:ext cx="5749301" cy="584775"/>
          </a:xfrm>
          <a:prstGeom prst="rect">
            <a:avLst/>
          </a:prstGeom>
          <a:noFill/>
        </p:spPr>
        <p:txBody>
          <a:bodyPr wrap="square">
            <a:spAutoFit/>
          </a:bodyPr>
          <a:lstStyle/>
          <a:p>
            <a:r>
              <a:rPr lang="ru-RU" sz="1600" dirty="0">
                <a:latin typeface="Arial" panose="020B0604020202020204" pitchFamily="34" charset="0"/>
                <a:cs typeface="Arial" panose="020B0604020202020204" pitchFamily="34" charset="0"/>
              </a:rPr>
              <a:t>Для задания набора кнопок используются следующие константы:</a:t>
            </a:r>
            <a:endParaRPr lang="ru-RU" sz="1600" b="1" dirty="0">
              <a:latin typeface="Arial" panose="020B0604020202020204" pitchFamily="34" charset="0"/>
              <a:cs typeface="Arial" panose="020B0604020202020204" pitchFamily="34" charset="0"/>
            </a:endParaRPr>
          </a:p>
        </p:txBody>
      </p:sp>
      <p:pic>
        <p:nvPicPr>
          <p:cNvPr id="2" name="Рисунок 1"/>
          <p:cNvPicPr>
            <a:picLocks noChangeAspect="1"/>
          </p:cNvPicPr>
          <p:nvPr/>
        </p:nvPicPr>
        <p:blipFill>
          <a:blip r:embed="rId2"/>
          <a:stretch>
            <a:fillRect/>
          </a:stretch>
        </p:blipFill>
        <p:spPr>
          <a:xfrm>
            <a:off x="6139465" y="1144280"/>
            <a:ext cx="3638550" cy="1905000"/>
          </a:xfrm>
          <a:prstGeom prst="rect">
            <a:avLst/>
          </a:prstGeom>
        </p:spPr>
      </p:pic>
      <p:sp>
        <p:nvSpPr>
          <p:cNvPr id="3" name="Прямоугольник 2"/>
          <p:cNvSpPr/>
          <p:nvPr/>
        </p:nvSpPr>
        <p:spPr>
          <a:xfrm>
            <a:off x="237431" y="3066943"/>
            <a:ext cx="11717137" cy="338554"/>
          </a:xfrm>
          <a:prstGeom prst="rect">
            <a:avLst/>
          </a:prstGeom>
        </p:spPr>
        <p:txBody>
          <a:bodyPr wrap="square">
            <a:spAutoFit/>
          </a:bodyPr>
          <a:lstStyle/>
          <a:p>
            <a:r>
              <a:rPr lang="ru-RU" sz="1600" dirty="0">
                <a:latin typeface="Arial" panose="020B0604020202020204" pitchFamily="34" charset="0"/>
                <a:cs typeface="Arial" panose="020B0604020202020204" pitchFamily="34" charset="0"/>
              </a:rPr>
              <a:t>Методы диалогов выбора возвращают результат операции (на какую кнопку нажал пользователь) также в виде констант:</a:t>
            </a:r>
          </a:p>
        </p:txBody>
      </p:sp>
      <p:pic>
        <p:nvPicPr>
          <p:cNvPr id="4" name="Рисунок 3"/>
          <p:cNvPicPr>
            <a:picLocks noChangeAspect="1"/>
          </p:cNvPicPr>
          <p:nvPr/>
        </p:nvPicPr>
        <p:blipFill>
          <a:blip r:embed="rId3"/>
          <a:stretch>
            <a:fillRect/>
          </a:stretch>
        </p:blipFill>
        <p:spPr>
          <a:xfrm>
            <a:off x="2205640" y="3557277"/>
            <a:ext cx="7572375" cy="2743200"/>
          </a:xfrm>
          <a:prstGeom prst="rect">
            <a:avLst/>
          </a:prstGeom>
        </p:spPr>
      </p:pic>
      <p:sp>
        <p:nvSpPr>
          <p:cNvPr id="11" name="TextBox 10">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2808010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0" y="2502097"/>
            <a:ext cx="12192000" cy="134069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 name="Прямоугольник 19"/>
          <p:cNvSpPr/>
          <p:nvPr/>
        </p:nvSpPr>
        <p:spPr>
          <a:xfrm>
            <a:off x="0" y="6410125"/>
            <a:ext cx="12192000" cy="447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Прямоугольник 16"/>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1519797" y="6190828"/>
            <a:ext cx="614327" cy="340991"/>
          </a:xfrm>
          <a:prstGeom prst="rect">
            <a:avLst/>
          </a:prstGeom>
        </p:spPr>
        <p:txBody>
          <a:bodyPr wrap="square">
            <a:spAutoFit/>
          </a:bodyPr>
          <a:lstStyle/>
          <a:p>
            <a:pPr>
              <a:lnSpc>
                <a:spcPct val="101000"/>
              </a:lnSpc>
              <a:spcAft>
                <a:spcPts val="800"/>
              </a:spcAft>
            </a:pPr>
            <a:r>
              <a:rPr lang="ru-RU" sz="1600" dirty="0" smtClean="0">
                <a:solidFill>
                  <a:schemeClr val="bg1"/>
                </a:solidFill>
                <a:latin typeface="Arial Black" panose="020B0A04020102020204" pitchFamily="34" charset="0"/>
                <a:ea typeface="Calibri" panose="020F0502020204030204" pitchFamily="34" charset="0"/>
                <a:cs typeface="Times New Roman" panose="02020603050405020304" pitchFamily="18" charset="0"/>
              </a:rPr>
              <a:t>13</a:t>
            </a:r>
            <a:endPar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p:txBody>
      </p:sp>
      <p:sp>
        <p:nvSpPr>
          <p:cNvPr id="21" name="Прямоугольник 20"/>
          <p:cNvSpPr/>
          <p:nvPr/>
        </p:nvSpPr>
        <p:spPr>
          <a:xfrm>
            <a:off x="0" y="2697"/>
            <a:ext cx="12192000" cy="1064103"/>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 xmlns:a16="http://schemas.microsoft.com/office/drawing/2014/main" id="{E4E2A2F6-99BA-8B96-9297-1BB9A8BAE786}"/>
              </a:ext>
            </a:extLst>
          </p:cNvPr>
          <p:cNvSpPr txBox="1"/>
          <p:nvPr/>
        </p:nvSpPr>
        <p:spPr>
          <a:xfrm>
            <a:off x="266218" y="1169043"/>
            <a:ext cx="11717137" cy="4031873"/>
          </a:xfrm>
          <a:prstGeom prst="rect">
            <a:avLst/>
          </a:prstGeom>
          <a:noFill/>
        </p:spPr>
        <p:txBody>
          <a:bodyPr wrap="square">
            <a:spAutoFit/>
          </a:bodyPr>
          <a:lstStyle/>
          <a:p>
            <a:r>
              <a:rPr lang="ru-RU" sz="1600" b="1" dirty="0">
                <a:solidFill>
                  <a:srgbClr val="ED7D31"/>
                </a:solidFill>
                <a:latin typeface="Arial" panose="020B0604020202020204" pitchFamily="34" charset="0"/>
                <a:cs typeface="Arial" panose="020B0604020202020204" pitchFamily="34" charset="0"/>
              </a:rPr>
              <a:t>Примечание: </a:t>
            </a:r>
            <a:r>
              <a:rPr lang="ru-RU" sz="1600" dirty="0">
                <a:latin typeface="Arial" panose="020B0604020202020204" pitchFamily="34" charset="0"/>
                <a:cs typeface="Arial" panose="020B0604020202020204" pitchFamily="34" charset="0"/>
              </a:rPr>
              <a:t>если не подразумевается использовать для диалогового окна сторонний значок (нарисованный программным способом либо взятый с внешнего носителя), то параметр </a:t>
            </a:r>
            <a:r>
              <a:rPr lang="ru-RU" sz="1600" b="1" dirty="0">
                <a:latin typeface="Arial" panose="020B0604020202020204" pitchFamily="34" charset="0"/>
                <a:cs typeface="Arial" panose="020B0604020202020204" pitchFamily="34" charset="0"/>
              </a:rPr>
              <a:t>&lt;значок пользователя&gt; </a:t>
            </a:r>
            <a:r>
              <a:rPr lang="ru-RU" sz="1600" dirty="0">
                <a:latin typeface="Arial" panose="020B0604020202020204" pitchFamily="34" charset="0"/>
                <a:cs typeface="Arial" panose="020B0604020202020204" pitchFamily="34" charset="0"/>
              </a:rPr>
              <a:t>метода </a:t>
            </a:r>
            <a:r>
              <a:rPr lang="ru-RU" sz="1600" b="1" dirty="0" err="1">
                <a:latin typeface="Arial" panose="020B0604020202020204" pitchFamily="34" charset="0"/>
                <a:cs typeface="Arial" panose="020B0604020202020204" pitchFamily="34" charset="0"/>
              </a:rPr>
              <a:t>showOptionDialog</a:t>
            </a:r>
            <a:r>
              <a:rPr lang="ru-RU" sz="1600" dirty="0">
                <a:latin typeface="Arial" panose="020B0604020202020204" pitchFamily="34" charset="0"/>
                <a:cs typeface="Arial" panose="020B0604020202020204" pitchFamily="34" charset="0"/>
              </a:rPr>
              <a:t> должен быть равен </a:t>
            </a:r>
            <a:r>
              <a:rPr lang="ru-RU" sz="1600" b="1" dirty="0" err="1">
                <a:latin typeface="Arial" panose="020B0604020202020204" pitchFamily="34" charset="0"/>
                <a:cs typeface="Arial" panose="020B0604020202020204" pitchFamily="34" charset="0"/>
              </a:rPr>
              <a:t>null</a:t>
            </a:r>
            <a:r>
              <a:rPr lang="ru-RU" sz="1600" dirty="0">
                <a:latin typeface="Arial" panose="020B0604020202020204" pitchFamily="34" charset="0"/>
                <a:cs typeface="Arial" panose="020B0604020202020204" pitchFamily="34" charset="0"/>
              </a:rPr>
              <a:t>.</a:t>
            </a:r>
          </a:p>
          <a:p>
            <a:endParaRPr lang="ru-RU" sz="1600" dirty="0" smtClean="0">
              <a:latin typeface="Arial" panose="020B0604020202020204" pitchFamily="34" charset="0"/>
              <a:cs typeface="Arial" panose="020B0604020202020204" pitchFamily="34" charset="0"/>
            </a:endParaRPr>
          </a:p>
          <a:p>
            <a:r>
              <a:rPr lang="ru-RU" sz="1600" dirty="0" smtClean="0">
                <a:latin typeface="Arial" panose="020B0604020202020204" pitchFamily="34" charset="0"/>
                <a:cs typeface="Arial" panose="020B0604020202020204" pitchFamily="34" charset="0"/>
              </a:rPr>
              <a:t>Пример </a:t>
            </a:r>
            <a:r>
              <a:rPr lang="ru-RU" sz="1600" dirty="0">
                <a:latin typeface="Arial" panose="020B0604020202020204" pitchFamily="34" charset="0"/>
                <a:cs typeface="Arial" panose="020B0604020202020204" pitchFamily="34" charset="0"/>
              </a:rPr>
              <a:t>кода, который отображает диалог с кнопками </a:t>
            </a:r>
            <a:r>
              <a:rPr lang="ru-RU" sz="1600" b="1" dirty="0" err="1">
                <a:latin typeface="Arial" panose="020B0604020202020204" pitchFamily="34" charset="0"/>
                <a:cs typeface="Arial" panose="020B0604020202020204" pitchFamily="34" charset="0"/>
              </a:rPr>
              <a:t>Yes</a:t>
            </a:r>
            <a:r>
              <a:rPr lang="ru-RU" sz="1600" dirty="0">
                <a:latin typeface="Arial" panose="020B0604020202020204" pitchFamily="34" charset="0"/>
                <a:cs typeface="Arial" panose="020B0604020202020204" pitchFamily="34" charset="0"/>
              </a:rPr>
              <a:t> и </a:t>
            </a:r>
            <a:r>
              <a:rPr lang="ru-RU" sz="1600" b="1" dirty="0" err="1">
                <a:latin typeface="Arial" panose="020B0604020202020204" pitchFamily="34" charset="0"/>
                <a:cs typeface="Arial" panose="020B0604020202020204" pitchFamily="34" charset="0"/>
              </a:rPr>
              <a:t>No</a:t>
            </a:r>
            <a:r>
              <a:rPr lang="ru-RU" sz="1600" dirty="0">
                <a:latin typeface="Arial" panose="020B0604020202020204" pitchFamily="34" charset="0"/>
                <a:cs typeface="Arial" panose="020B0604020202020204" pitchFamily="34" charset="0"/>
              </a:rPr>
              <a:t>:</a:t>
            </a:r>
          </a:p>
          <a:p>
            <a:endParaRPr lang="ru-RU" sz="1600" dirty="0" smtClean="0">
              <a:latin typeface="Arial" panose="020B0604020202020204" pitchFamily="34" charset="0"/>
              <a:cs typeface="Arial" panose="020B0604020202020204" pitchFamily="34" charset="0"/>
            </a:endParaRPr>
          </a:p>
          <a:p>
            <a:r>
              <a:rPr lang="ru-RU" sz="1600" dirty="0" err="1" smtClean="0">
                <a:latin typeface="Arial" panose="020B0604020202020204" pitchFamily="34" charset="0"/>
                <a:cs typeface="Arial" panose="020B0604020202020204" pitchFamily="34" charset="0"/>
              </a:rPr>
              <a:t>int</a:t>
            </a:r>
            <a:r>
              <a:rPr lang="ru-RU" sz="1600" dirty="0" smtClean="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res</a:t>
            </a:r>
            <a:r>
              <a:rPr lang="ru-RU" sz="1600" dirty="0">
                <a:latin typeface="Arial" panose="020B0604020202020204" pitchFamily="34" charset="0"/>
                <a:cs typeface="Arial" panose="020B0604020202020204" pitchFamily="34" charset="0"/>
              </a:rPr>
              <a:t> = </a:t>
            </a:r>
            <a:r>
              <a:rPr lang="ru-RU" sz="1600" dirty="0" err="1">
                <a:latin typeface="Arial" panose="020B0604020202020204" pitchFamily="34" charset="0"/>
                <a:cs typeface="Arial" panose="020B0604020202020204" pitchFamily="34" charset="0"/>
              </a:rPr>
              <a:t>JOptionPane.showConfirmDialog</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null</a:t>
            </a:r>
            <a:r>
              <a:rPr lang="ru-RU" sz="1600" dirty="0">
                <a:latin typeface="Arial" panose="020B0604020202020204" pitchFamily="34" charset="0"/>
                <a:cs typeface="Arial" panose="020B0604020202020204" pitchFamily="34" charset="0"/>
              </a:rPr>
              <a:t>,</a:t>
            </a:r>
          </a:p>
          <a:p>
            <a:r>
              <a:rPr lang="ru-RU" sz="1600" dirty="0">
                <a:latin typeface="Arial" panose="020B0604020202020204" pitchFamily="34" charset="0"/>
                <a:cs typeface="Arial" panose="020B0604020202020204" pitchFamily="34" charset="0"/>
              </a:rPr>
              <a:t>    "Хочешь уйти?", "Вопрос",</a:t>
            </a:r>
          </a:p>
          <a:p>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JOptionPane.YES_NO_OPTION</a:t>
            </a:r>
            <a:r>
              <a:rPr lang="ru-RU" sz="1600" dirty="0">
                <a:latin typeface="Arial" panose="020B0604020202020204" pitchFamily="34" charset="0"/>
                <a:cs typeface="Arial" panose="020B0604020202020204" pitchFamily="34" charset="0"/>
              </a:rPr>
              <a:t>);</a:t>
            </a:r>
          </a:p>
          <a:p>
            <a:r>
              <a:rPr lang="ru-RU" sz="1600" dirty="0" err="1">
                <a:latin typeface="Arial" panose="020B0604020202020204" pitchFamily="34" charset="0"/>
                <a:cs typeface="Arial" panose="020B0604020202020204" pitchFamily="34" charset="0"/>
              </a:rPr>
              <a:t>if</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res</a:t>
            </a:r>
            <a:r>
              <a:rPr lang="ru-RU" sz="1600" dirty="0">
                <a:latin typeface="Arial" panose="020B0604020202020204" pitchFamily="34" charset="0"/>
                <a:cs typeface="Arial" panose="020B0604020202020204" pitchFamily="34" charset="0"/>
              </a:rPr>
              <a:t> == </a:t>
            </a:r>
            <a:r>
              <a:rPr lang="ru-RU" sz="1600" dirty="0" err="1">
                <a:latin typeface="Arial" panose="020B0604020202020204" pitchFamily="34" charset="0"/>
                <a:cs typeface="Arial" panose="020B0604020202020204" pitchFamily="34" charset="0"/>
              </a:rPr>
              <a:t>JOptionPane.YES_OPTION</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System.exit</a:t>
            </a:r>
            <a:r>
              <a:rPr lang="ru-RU" sz="1600" dirty="0">
                <a:latin typeface="Arial" panose="020B0604020202020204" pitchFamily="34" charset="0"/>
                <a:cs typeface="Arial" panose="020B0604020202020204" pitchFamily="34" charset="0"/>
              </a:rPr>
              <a:t>(0);</a:t>
            </a:r>
          </a:p>
          <a:p>
            <a:endParaRPr lang="ru-RU" sz="1600" dirty="0">
              <a:latin typeface="Arial" panose="020B0604020202020204" pitchFamily="34" charset="0"/>
              <a:cs typeface="Arial" panose="020B0604020202020204" pitchFamily="34" charset="0"/>
            </a:endParaRPr>
          </a:p>
          <a:p>
            <a:r>
              <a:rPr lang="ru-RU" sz="1600" dirty="0" smtClean="0">
                <a:latin typeface="Arial" panose="020B0604020202020204" pitchFamily="34" charset="0"/>
                <a:cs typeface="Arial" panose="020B0604020202020204" pitchFamily="34" charset="0"/>
              </a:rPr>
              <a:t>Результат </a:t>
            </a:r>
            <a:r>
              <a:rPr lang="ru-RU" sz="1600" dirty="0">
                <a:latin typeface="Arial" panose="020B0604020202020204" pitchFamily="34" charset="0"/>
                <a:cs typeface="Arial" panose="020B0604020202020204" pitchFamily="34" charset="0"/>
              </a:rPr>
              <a:t>нажатия на кнопки заносится в переменную </a:t>
            </a:r>
            <a:r>
              <a:rPr lang="ru-RU" sz="1600" b="1" dirty="0" err="1">
                <a:latin typeface="Arial" panose="020B0604020202020204" pitchFamily="34" charset="0"/>
                <a:cs typeface="Arial" panose="020B0604020202020204" pitchFamily="34" charset="0"/>
              </a:rPr>
              <a:t>res</a:t>
            </a:r>
            <a:r>
              <a:rPr lang="ru-RU" sz="1600" dirty="0">
                <a:latin typeface="Arial" panose="020B0604020202020204" pitchFamily="34" charset="0"/>
                <a:cs typeface="Arial" panose="020B0604020202020204" pitchFamily="34" charset="0"/>
              </a:rPr>
              <a:t>, которая после этого сравнивается с константой нажатия на кнопку </a:t>
            </a:r>
            <a:r>
              <a:rPr lang="ru-RU" sz="1600" dirty="0" err="1">
                <a:latin typeface="Arial" panose="020B0604020202020204" pitchFamily="34" charset="0"/>
                <a:cs typeface="Arial" panose="020B0604020202020204" pitchFamily="34" charset="0"/>
              </a:rPr>
              <a:t>Yes</a:t>
            </a:r>
            <a:r>
              <a:rPr lang="ru-RU" sz="1600" dirty="0">
                <a:latin typeface="Arial" panose="020B0604020202020204" pitchFamily="34" charset="0"/>
                <a:cs typeface="Arial" panose="020B0604020202020204" pitchFamily="34" charset="0"/>
              </a:rPr>
              <a:t>. Если условие выполняется, то происходит закрытие приложения через вызов функции </a:t>
            </a:r>
            <a:r>
              <a:rPr lang="ru-RU" sz="1600" b="1" dirty="0" err="1">
                <a:latin typeface="Arial" panose="020B0604020202020204" pitchFamily="34" charset="0"/>
                <a:cs typeface="Arial" panose="020B0604020202020204" pitchFamily="34" charset="0"/>
              </a:rPr>
              <a:t>exit</a:t>
            </a:r>
            <a:r>
              <a:rPr lang="ru-RU" sz="1600" dirty="0">
                <a:latin typeface="Arial" panose="020B0604020202020204" pitchFamily="34" charset="0"/>
                <a:cs typeface="Arial" panose="020B0604020202020204" pitchFamily="34" charset="0"/>
              </a:rPr>
              <a:t> системного класса </a:t>
            </a:r>
            <a:r>
              <a:rPr lang="ru-RU" sz="1600" b="1" dirty="0" err="1">
                <a:latin typeface="Arial" panose="020B0604020202020204" pitchFamily="34" charset="0"/>
                <a:cs typeface="Arial" panose="020B0604020202020204" pitchFamily="34" charset="0"/>
              </a:rPr>
              <a:t>System</a:t>
            </a:r>
            <a:r>
              <a:rPr lang="ru-RU" sz="1600" dirty="0" smtClean="0">
                <a:latin typeface="Arial" panose="020B0604020202020204" pitchFamily="34" charset="0"/>
                <a:cs typeface="Arial" panose="020B0604020202020204" pitchFamily="34" charset="0"/>
              </a:rPr>
              <a:t>.</a:t>
            </a:r>
          </a:p>
          <a:p>
            <a:endParaRPr lang="ru-RU" sz="1600" dirty="0" smtClean="0">
              <a:latin typeface="Arial" panose="020B0604020202020204" pitchFamily="34" charset="0"/>
              <a:cs typeface="Arial" panose="020B0604020202020204" pitchFamily="34" charset="0"/>
            </a:endParaRPr>
          </a:p>
          <a:p>
            <a:r>
              <a:rPr lang="ru-RU" sz="1600" dirty="0" smtClean="0">
                <a:latin typeface="Arial" panose="020B0604020202020204" pitchFamily="34" charset="0"/>
                <a:cs typeface="Arial" panose="020B0604020202020204" pitchFamily="34" charset="0"/>
              </a:rPr>
              <a:t>Диалог</a:t>
            </a:r>
            <a:r>
              <a:rPr lang="ru-RU" sz="1600" dirty="0">
                <a:latin typeface="Arial" panose="020B0604020202020204" pitchFamily="34" charset="0"/>
                <a:cs typeface="Arial" panose="020B0604020202020204" pitchFamily="34" charset="0"/>
              </a:rPr>
              <a:t>, отображаемый этим кодом:</a:t>
            </a:r>
          </a:p>
        </p:txBody>
      </p:sp>
      <p:pic>
        <p:nvPicPr>
          <p:cNvPr id="9218" name="Picture 2" descr="https://ucarecdn.com/cc5813ff-a718-4f89-b323-3956b86955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3721" y="4830403"/>
            <a:ext cx="3425905" cy="147007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4492963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0" y="1576288"/>
            <a:ext cx="12192000" cy="2058159"/>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 name="Прямоугольник 19"/>
          <p:cNvSpPr/>
          <p:nvPr/>
        </p:nvSpPr>
        <p:spPr>
          <a:xfrm>
            <a:off x="0" y="6410125"/>
            <a:ext cx="12192000" cy="447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Прямоугольник 16"/>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1519797" y="6190828"/>
            <a:ext cx="614327" cy="340991"/>
          </a:xfrm>
          <a:prstGeom prst="rect">
            <a:avLst/>
          </a:prstGeom>
        </p:spPr>
        <p:txBody>
          <a:bodyPr wrap="square">
            <a:spAutoFit/>
          </a:bodyPr>
          <a:lstStyle/>
          <a:p>
            <a:pPr>
              <a:lnSpc>
                <a:spcPct val="101000"/>
              </a:lnSpc>
              <a:spcAft>
                <a:spcPts val="800"/>
              </a:spcAft>
            </a:pPr>
            <a:r>
              <a:rPr lang="ru-RU" sz="1600" dirty="0" smtClean="0">
                <a:solidFill>
                  <a:schemeClr val="bg1"/>
                </a:solidFill>
                <a:latin typeface="Arial Black" panose="020B0A04020102020204" pitchFamily="34" charset="0"/>
                <a:ea typeface="Calibri" panose="020F0502020204030204" pitchFamily="34" charset="0"/>
                <a:cs typeface="Times New Roman" panose="02020603050405020304" pitchFamily="18" charset="0"/>
              </a:rPr>
              <a:t>14</a:t>
            </a:r>
            <a:endPar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p:txBody>
      </p:sp>
      <p:sp>
        <p:nvSpPr>
          <p:cNvPr id="21" name="Прямоугольник 20"/>
          <p:cNvSpPr/>
          <p:nvPr/>
        </p:nvSpPr>
        <p:spPr>
          <a:xfrm>
            <a:off x="0" y="2697"/>
            <a:ext cx="12192000" cy="1064103"/>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 xmlns:a16="http://schemas.microsoft.com/office/drawing/2014/main" id="{E4E2A2F6-99BA-8B96-9297-1BB9A8BAE786}"/>
              </a:ext>
            </a:extLst>
          </p:cNvPr>
          <p:cNvSpPr txBox="1"/>
          <p:nvPr/>
        </p:nvSpPr>
        <p:spPr>
          <a:xfrm>
            <a:off x="266218" y="1088018"/>
            <a:ext cx="11717137" cy="5262979"/>
          </a:xfrm>
          <a:prstGeom prst="rect">
            <a:avLst/>
          </a:prstGeom>
          <a:noFill/>
        </p:spPr>
        <p:txBody>
          <a:bodyPr wrap="square">
            <a:spAutoFit/>
          </a:bodyPr>
          <a:lstStyle/>
          <a:p>
            <a:r>
              <a:rPr lang="ru-RU" sz="1600" dirty="0" smtClean="0">
                <a:latin typeface="Arial" panose="020B0604020202020204" pitchFamily="34" charset="0"/>
                <a:cs typeface="Arial" panose="020B0604020202020204" pitchFamily="34" charset="0"/>
              </a:rPr>
              <a:t>Метод </a:t>
            </a:r>
            <a:r>
              <a:rPr lang="ru-RU" sz="1600" b="1" dirty="0" err="1">
                <a:latin typeface="Arial" panose="020B0604020202020204" pitchFamily="34" charset="0"/>
                <a:cs typeface="Arial" panose="020B0604020202020204" pitchFamily="34" charset="0"/>
              </a:rPr>
              <a:t>showOptionDialog</a:t>
            </a:r>
            <a:r>
              <a:rPr lang="ru-RU" sz="1600" dirty="0">
                <a:latin typeface="Arial" panose="020B0604020202020204" pitchFamily="34" charset="0"/>
                <a:cs typeface="Arial" panose="020B0604020202020204" pitchFamily="34" charset="0"/>
              </a:rPr>
              <a:t> отображает диалог с собственными названиями на кнопках, например:</a:t>
            </a:r>
          </a:p>
          <a:p>
            <a:endParaRPr lang="ru-RU" sz="1600" dirty="0">
              <a:latin typeface="Arial" panose="020B0604020202020204" pitchFamily="34" charset="0"/>
              <a:cs typeface="Arial" panose="020B0604020202020204" pitchFamily="34" charset="0"/>
            </a:endParaRPr>
          </a:p>
          <a:p>
            <a:r>
              <a:rPr lang="ru-RU" sz="1600" dirty="0" err="1">
                <a:latin typeface="Arial" panose="020B0604020202020204" pitchFamily="34" charset="0"/>
                <a:cs typeface="Arial" panose="020B0604020202020204" pitchFamily="34" charset="0"/>
              </a:rPr>
              <a:t>String</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options</a:t>
            </a:r>
            <a:r>
              <a:rPr lang="ru-RU" sz="1600" dirty="0">
                <a:latin typeface="Arial" panose="020B0604020202020204" pitchFamily="34" charset="0"/>
                <a:cs typeface="Arial" panose="020B0604020202020204" pitchFamily="34" charset="0"/>
              </a:rPr>
              <a:t> = {"Уволить", "Дать денег", "Отмена"};</a:t>
            </a:r>
          </a:p>
          <a:p>
            <a:r>
              <a:rPr lang="ru-RU" sz="1600" dirty="0" err="1">
                <a:latin typeface="Arial" panose="020B0604020202020204" pitchFamily="34" charset="0"/>
                <a:cs typeface="Arial" panose="020B0604020202020204" pitchFamily="34" charset="0"/>
              </a:rPr>
              <a:t>int</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res</a:t>
            </a:r>
            <a:r>
              <a:rPr lang="ru-RU" sz="1600" dirty="0">
                <a:latin typeface="Arial" panose="020B0604020202020204" pitchFamily="34" charset="0"/>
                <a:cs typeface="Arial" panose="020B0604020202020204" pitchFamily="34" charset="0"/>
              </a:rPr>
              <a:t> = </a:t>
            </a:r>
            <a:r>
              <a:rPr lang="ru-RU" sz="1600" dirty="0" err="1">
                <a:latin typeface="Arial" panose="020B0604020202020204" pitchFamily="34" charset="0"/>
                <a:cs typeface="Arial" panose="020B0604020202020204" pitchFamily="34" charset="0"/>
              </a:rPr>
              <a:t>JOptionPane.showOptionDialog</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null</a:t>
            </a:r>
            <a:r>
              <a:rPr lang="ru-RU" sz="1600" dirty="0">
                <a:latin typeface="Arial" panose="020B0604020202020204" pitchFamily="34" charset="0"/>
                <a:cs typeface="Arial" panose="020B0604020202020204" pitchFamily="34" charset="0"/>
              </a:rPr>
              <a:t>,</a:t>
            </a:r>
          </a:p>
          <a:p>
            <a:r>
              <a:rPr lang="ru-RU" sz="1600" dirty="0">
                <a:latin typeface="Arial" panose="020B0604020202020204" pitchFamily="34" charset="0"/>
                <a:cs typeface="Arial" panose="020B0604020202020204" pitchFamily="34" charset="0"/>
              </a:rPr>
              <a:t>    "Что сделать с пользователем \""+</a:t>
            </a:r>
            <a:r>
              <a:rPr lang="ru-RU" sz="1600" dirty="0" err="1">
                <a:latin typeface="Arial" panose="020B0604020202020204" pitchFamily="34" charset="0"/>
                <a:cs typeface="Arial" panose="020B0604020202020204" pitchFamily="34" charset="0"/>
              </a:rPr>
              <a:t>user</a:t>
            </a:r>
            <a:r>
              <a:rPr lang="ru-RU" sz="1600" dirty="0">
                <a:latin typeface="Arial" panose="020B0604020202020204" pitchFamily="34" charset="0"/>
                <a:cs typeface="Arial" panose="020B0604020202020204" pitchFamily="34" charset="0"/>
              </a:rPr>
              <a:t>+"\"?",</a:t>
            </a:r>
          </a:p>
          <a:p>
            <a:r>
              <a:rPr lang="ru-RU" sz="1600" dirty="0">
                <a:latin typeface="Arial" panose="020B0604020202020204" pitchFamily="34" charset="0"/>
                <a:cs typeface="Arial" panose="020B0604020202020204" pitchFamily="34" charset="0"/>
              </a:rPr>
              <a:t>    "Вопрос",</a:t>
            </a:r>
          </a:p>
          <a:p>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JOptionPane.YES_NO_CANCEL_OPTION</a:t>
            </a:r>
            <a:r>
              <a:rPr lang="ru-RU" sz="1600" dirty="0">
                <a:latin typeface="Arial" panose="020B0604020202020204" pitchFamily="34" charset="0"/>
                <a:cs typeface="Arial" panose="020B0604020202020204" pitchFamily="34" charset="0"/>
              </a:rPr>
              <a:t>,</a:t>
            </a:r>
          </a:p>
          <a:p>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JOptionPane.QUESTION_MESSAGE</a:t>
            </a:r>
            <a:r>
              <a:rPr lang="ru-RU" sz="1600" dirty="0">
                <a:latin typeface="Arial" panose="020B0604020202020204" pitchFamily="34" charset="0"/>
                <a:cs typeface="Arial" panose="020B0604020202020204" pitchFamily="34" charset="0"/>
              </a:rPr>
              <a:t>,</a:t>
            </a:r>
          </a:p>
          <a:p>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null</a:t>
            </a:r>
            <a:r>
              <a:rPr lang="ru-RU" sz="1600" dirty="0">
                <a:latin typeface="Arial" panose="020B0604020202020204" pitchFamily="34" charset="0"/>
                <a:cs typeface="Arial" panose="020B0604020202020204" pitchFamily="34" charset="0"/>
              </a:rPr>
              <a:t>,</a:t>
            </a:r>
          </a:p>
          <a:p>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options</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options</a:t>
            </a:r>
            <a:r>
              <a:rPr lang="ru-RU" sz="1600" dirty="0">
                <a:latin typeface="Arial" panose="020B0604020202020204" pitchFamily="34" charset="0"/>
                <a:cs typeface="Arial" panose="020B0604020202020204" pitchFamily="34" charset="0"/>
              </a:rPr>
              <a:t>[1]);</a:t>
            </a:r>
          </a:p>
          <a:p>
            <a:endParaRPr lang="ru-RU" sz="1600" dirty="0" smtClean="0">
              <a:latin typeface="Arial" panose="020B0604020202020204" pitchFamily="34" charset="0"/>
              <a:cs typeface="Arial" panose="020B0604020202020204" pitchFamily="34" charset="0"/>
            </a:endParaRPr>
          </a:p>
          <a:p>
            <a:r>
              <a:rPr lang="ru-RU" sz="1600" dirty="0" smtClean="0">
                <a:latin typeface="Arial" panose="020B0604020202020204" pitchFamily="34" charset="0"/>
                <a:cs typeface="Arial" panose="020B0604020202020204" pitchFamily="34" charset="0"/>
              </a:rPr>
              <a:t>В </a:t>
            </a:r>
            <a:r>
              <a:rPr lang="ru-RU" sz="1600" dirty="0">
                <a:latin typeface="Arial" panose="020B0604020202020204" pitchFamily="34" charset="0"/>
                <a:cs typeface="Arial" panose="020B0604020202020204" pitchFamily="34" charset="0"/>
              </a:rPr>
              <a:t>приведённом коде используется строковая переменная </a:t>
            </a:r>
            <a:r>
              <a:rPr lang="ru-RU" sz="1600" b="1" dirty="0" err="1">
                <a:latin typeface="Arial" panose="020B0604020202020204" pitchFamily="34" charset="0"/>
                <a:cs typeface="Arial" panose="020B0604020202020204" pitchFamily="34" charset="0"/>
              </a:rPr>
              <a:t>user</a:t>
            </a:r>
            <a:r>
              <a:rPr lang="ru-RU" sz="1600" dirty="0">
                <a:latin typeface="Arial" panose="020B0604020202020204" pitchFamily="34" charset="0"/>
                <a:cs typeface="Arial" panose="020B0604020202020204" pitchFamily="34" charset="0"/>
              </a:rPr>
              <a:t>, объявленная до вызова метода </a:t>
            </a:r>
            <a:r>
              <a:rPr lang="ru-RU" sz="1600" b="1" dirty="0" err="1">
                <a:latin typeface="Arial" panose="020B0604020202020204" pitchFamily="34" charset="0"/>
                <a:cs typeface="Arial" panose="020B0604020202020204" pitchFamily="34" charset="0"/>
              </a:rPr>
              <a:t>showOptionDialog</a:t>
            </a:r>
            <a:r>
              <a:rPr lang="ru-RU" sz="1600" b="1" dirty="0">
                <a:latin typeface="Arial" panose="020B0604020202020204" pitchFamily="34" charset="0"/>
                <a:cs typeface="Arial" panose="020B0604020202020204" pitchFamily="34" charset="0"/>
              </a:rPr>
              <a:t>.</a:t>
            </a:r>
            <a:r>
              <a:rPr lang="ru-RU" sz="1600" dirty="0">
                <a:latin typeface="Arial" panose="020B0604020202020204" pitchFamily="34" charset="0"/>
                <a:cs typeface="Arial" panose="020B0604020202020204" pitchFamily="34" charset="0"/>
              </a:rPr>
              <a:t> В качестве списка названий кнопок передаётся массив строк. Массив задан как набор строковых констант (заключён в фигурные скобки).</a:t>
            </a:r>
          </a:p>
          <a:p>
            <a:endParaRPr lang="ru-RU" sz="1600" dirty="0">
              <a:latin typeface="Arial" panose="020B0604020202020204" pitchFamily="34" charset="0"/>
              <a:cs typeface="Arial" panose="020B0604020202020204" pitchFamily="34" charset="0"/>
            </a:endParaRPr>
          </a:p>
          <a:p>
            <a:endParaRPr lang="ru-RU" sz="1600" dirty="0">
              <a:latin typeface="Arial" panose="020B0604020202020204" pitchFamily="34" charset="0"/>
              <a:cs typeface="Arial" panose="020B0604020202020204" pitchFamily="34" charset="0"/>
            </a:endParaRPr>
          </a:p>
          <a:p>
            <a:endParaRPr lang="ru-RU" sz="1600" dirty="0">
              <a:latin typeface="Arial" panose="020B0604020202020204" pitchFamily="34" charset="0"/>
              <a:cs typeface="Arial" panose="020B0604020202020204" pitchFamily="34" charset="0"/>
            </a:endParaRPr>
          </a:p>
          <a:p>
            <a:endParaRPr lang="ru-RU" sz="1600" dirty="0">
              <a:latin typeface="Arial" panose="020B0604020202020204" pitchFamily="34" charset="0"/>
              <a:cs typeface="Arial" panose="020B0604020202020204" pitchFamily="34" charset="0"/>
            </a:endParaRPr>
          </a:p>
          <a:p>
            <a:endParaRPr lang="ru-RU" sz="1600" dirty="0" smtClean="0">
              <a:latin typeface="Arial" panose="020B0604020202020204" pitchFamily="34" charset="0"/>
              <a:cs typeface="Arial" panose="020B0604020202020204" pitchFamily="34" charset="0"/>
            </a:endParaRPr>
          </a:p>
          <a:p>
            <a:r>
              <a:rPr lang="ru-RU" sz="1600" dirty="0" smtClean="0">
                <a:latin typeface="Arial" panose="020B0604020202020204" pitchFamily="34" charset="0"/>
                <a:cs typeface="Arial" panose="020B0604020202020204" pitchFamily="34" charset="0"/>
              </a:rPr>
              <a:t>Отметим</a:t>
            </a:r>
            <a:r>
              <a:rPr lang="ru-RU" sz="1600" dirty="0">
                <a:latin typeface="Arial" panose="020B0604020202020204" pitchFamily="34" charset="0"/>
                <a:cs typeface="Arial" panose="020B0604020202020204" pitchFamily="34" charset="0"/>
              </a:rPr>
              <a:t>, что массив может содержать только два или три значения, в зависимости от используемой в параметре </a:t>
            </a:r>
            <a:r>
              <a:rPr lang="ru-RU" sz="1600" b="1" dirty="0">
                <a:latin typeface="Arial" panose="020B0604020202020204" pitchFamily="34" charset="0"/>
                <a:cs typeface="Arial" panose="020B0604020202020204" pitchFamily="34" charset="0"/>
              </a:rPr>
              <a:t>&lt;набор кнопок&gt; </a:t>
            </a:r>
            <a:r>
              <a:rPr lang="ru-RU" sz="1600" dirty="0">
                <a:latin typeface="Arial" panose="020B0604020202020204" pitchFamily="34" charset="0"/>
                <a:cs typeface="Arial" panose="020B0604020202020204" pitchFamily="34" charset="0"/>
              </a:rPr>
              <a:t>константы (т.е. от числа отображаемых в диалоге кнопок).</a:t>
            </a:r>
          </a:p>
        </p:txBody>
      </p:sp>
      <p:pic>
        <p:nvPicPr>
          <p:cNvPr id="12292" name="Picture 4" descr="https://ucarecdn.com/0b0af52a-20ce-46b7-a456-4ac837287a7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0201" y="4546759"/>
            <a:ext cx="2857500" cy="109537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3172128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рямоугольник 10"/>
          <p:cNvSpPr/>
          <p:nvPr/>
        </p:nvSpPr>
        <p:spPr>
          <a:xfrm>
            <a:off x="-2" y="4271052"/>
            <a:ext cx="12192000" cy="773575"/>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Прямоугольник 9"/>
          <p:cNvSpPr/>
          <p:nvPr/>
        </p:nvSpPr>
        <p:spPr>
          <a:xfrm>
            <a:off x="0" y="2071863"/>
            <a:ext cx="12192000" cy="1666754"/>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Прямоугольник 16"/>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1519797" y="6190828"/>
            <a:ext cx="614327" cy="340991"/>
          </a:xfrm>
          <a:prstGeom prst="rect">
            <a:avLst/>
          </a:prstGeom>
        </p:spPr>
        <p:txBody>
          <a:bodyPr wrap="square">
            <a:spAutoFit/>
          </a:bodyPr>
          <a:lstStyle/>
          <a:p>
            <a:pPr>
              <a:lnSpc>
                <a:spcPct val="101000"/>
              </a:lnSpc>
              <a:spcAft>
                <a:spcPts val="800"/>
              </a:spcAft>
            </a:pPr>
            <a:r>
              <a:rPr lang="ru-RU" sz="1600" dirty="0" smtClean="0">
                <a:solidFill>
                  <a:schemeClr val="bg1"/>
                </a:solidFill>
                <a:latin typeface="Arial Black" panose="020B0A04020102020204" pitchFamily="34" charset="0"/>
                <a:ea typeface="Calibri" panose="020F0502020204030204" pitchFamily="34" charset="0"/>
                <a:cs typeface="Times New Roman" panose="02020603050405020304" pitchFamily="18" charset="0"/>
              </a:rPr>
              <a:t>15</a:t>
            </a:r>
            <a:endPar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p:txBody>
      </p:sp>
      <p:sp>
        <p:nvSpPr>
          <p:cNvPr id="21" name="Прямоугольник 20"/>
          <p:cNvSpPr/>
          <p:nvPr/>
        </p:nvSpPr>
        <p:spPr>
          <a:xfrm>
            <a:off x="0" y="2698"/>
            <a:ext cx="12192000" cy="901052"/>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 xmlns:a16="http://schemas.microsoft.com/office/drawing/2014/main" id="{E4E2A2F6-99BA-8B96-9297-1BB9A8BAE786}"/>
              </a:ext>
            </a:extLst>
          </p:cNvPr>
          <p:cNvSpPr txBox="1"/>
          <p:nvPr/>
        </p:nvSpPr>
        <p:spPr>
          <a:xfrm>
            <a:off x="266218" y="932060"/>
            <a:ext cx="11717137" cy="4770537"/>
          </a:xfrm>
          <a:prstGeom prst="rect">
            <a:avLst/>
          </a:prstGeom>
          <a:noFill/>
        </p:spPr>
        <p:txBody>
          <a:bodyPr wrap="square">
            <a:spAutoFit/>
          </a:bodyPr>
          <a:lstStyle/>
          <a:p>
            <a:r>
              <a:rPr lang="ru-RU" sz="1600" dirty="0">
                <a:latin typeface="Arial" panose="020B0604020202020204" pitchFamily="34" charset="0"/>
                <a:cs typeface="Arial" panose="020B0604020202020204" pitchFamily="34" charset="0"/>
              </a:rPr>
              <a:t>Если от пользователя необходимо получить какие-то данные или нужно предоставить ему возможность выбрать пункт из списка значений, то необходимо использовать метод </a:t>
            </a:r>
            <a:r>
              <a:rPr lang="ru-RU" sz="1600" b="1" dirty="0" err="1">
                <a:latin typeface="Arial" panose="020B0604020202020204" pitchFamily="34" charset="0"/>
                <a:cs typeface="Arial" panose="020B0604020202020204" pitchFamily="34" charset="0"/>
              </a:rPr>
              <a:t>showInputDialog</a:t>
            </a:r>
            <a:r>
              <a:rPr lang="ru-RU" sz="1600" b="1" dirty="0">
                <a:latin typeface="Arial" panose="020B0604020202020204" pitchFamily="34" charset="0"/>
                <a:cs typeface="Arial" panose="020B0604020202020204" pitchFamily="34" charset="0"/>
              </a:rPr>
              <a:t>.</a:t>
            </a:r>
          </a:p>
          <a:p>
            <a:endParaRPr lang="ru-RU" sz="1600" dirty="0">
              <a:latin typeface="Arial" panose="020B0604020202020204" pitchFamily="34" charset="0"/>
              <a:cs typeface="Arial" panose="020B0604020202020204" pitchFamily="34" charset="0"/>
            </a:endParaRPr>
          </a:p>
          <a:p>
            <a:r>
              <a:rPr lang="ru-RU" sz="1600" dirty="0">
                <a:latin typeface="Arial" panose="020B0604020202020204" pitchFamily="34" charset="0"/>
                <a:cs typeface="Arial" panose="020B0604020202020204" pitchFamily="34" charset="0"/>
              </a:rPr>
              <a:t>Задаваемые параметры метода следующие:</a:t>
            </a:r>
          </a:p>
          <a:p>
            <a:endParaRPr lang="ru-RU" sz="1600" dirty="0">
              <a:latin typeface="Arial" panose="020B0604020202020204" pitchFamily="34" charset="0"/>
              <a:cs typeface="Arial" panose="020B0604020202020204" pitchFamily="34" charset="0"/>
            </a:endParaRPr>
          </a:p>
          <a:p>
            <a:r>
              <a:rPr lang="ru-RU" sz="1600" b="1" dirty="0" err="1">
                <a:latin typeface="Arial" panose="020B0604020202020204" pitchFamily="34" charset="0"/>
                <a:cs typeface="Arial" panose="020B0604020202020204" pitchFamily="34" charset="0"/>
              </a:rPr>
              <a:t>showInputDialog</a:t>
            </a:r>
            <a:r>
              <a:rPr lang="ru-RU" sz="1600" dirty="0">
                <a:latin typeface="Arial" panose="020B0604020202020204" pitchFamily="34" charset="0"/>
                <a:cs typeface="Arial" panose="020B0604020202020204" pitchFamily="34" charset="0"/>
              </a:rPr>
              <a:t> (&lt;родитель&gt;, &lt;текст сообщения&gt;,</a:t>
            </a:r>
          </a:p>
          <a:p>
            <a:r>
              <a:rPr lang="ru-RU" sz="1600" dirty="0">
                <a:latin typeface="Arial" panose="020B0604020202020204" pitchFamily="34" charset="0"/>
                <a:cs typeface="Arial" panose="020B0604020202020204" pitchFamily="34" charset="0"/>
              </a:rPr>
              <a:t>    &lt;текст заголовка&gt;, &lt;значок&gt;);</a:t>
            </a:r>
          </a:p>
          <a:p>
            <a:r>
              <a:rPr lang="ru-RU" sz="1600" b="1" dirty="0" err="1">
                <a:latin typeface="Arial" panose="020B0604020202020204" pitchFamily="34" charset="0"/>
                <a:cs typeface="Arial" panose="020B0604020202020204" pitchFamily="34" charset="0"/>
              </a:rPr>
              <a:t>showInputDialog</a:t>
            </a:r>
            <a:r>
              <a:rPr lang="ru-RU" sz="1600" b="1" dirty="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(&lt;родитель&gt;, &lt;текст сообщения&gt;,</a:t>
            </a:r>
          </a:p>
          <a:p>
            <a:r>
              <a:rPr lang="ru-RU" sz="1600" dirty="0">
                <a:latin typeface="Arial" panose="020B0604020202020204" pitchFamily="34" charset="0"/>
                <a:cs typeface="Arial" panose="020B0604020202020204" pitchFamily="34" charset="0"/>
              </a:rPr>
              <a:t>    &lt;текст заголовка&gt;, &lt;значок&gt;,</a:t>
            </a:r>
          </a:p>
          <a:p>
            <a:r>
              <a:rPr lang="ru-RU" sz="1600" dirty="0">
                <a:latin typeface="Arial" panose="020B0604020202020204" pitchFamily="34" charset="0"/>
                <a:cs typeface="Arial" panose="020B0604020202020204" pitchFamily="34" charset="0"/>
              </a:rPr>
              <a:t>    &lt;значок пользователя&gt;,</a:t>
            </a:r>
          </a:p>
          <a:p>
            <a:r>
              <a:rPr lang="ru-RU" sz="1600" dirty="0">
                <a:latin typeface="Arial" panose="020B0604020202020204" pitchFamily="34" charset="0"/>
                <a:cs typeface="Arial" panose="020B0604020202020204" pitchFamily="34" charset="0"/>
              </a:rPr>
              <a:t>    &lt;список&gt;, &lt;элемент списка по умолчанию&gt;);</a:t>
            </a:r>
          </a:p>
          <a:p>
            <a:endParaRPr lang="ru-RU" sz="1600" dirty="0">
              <a:latin typeface="Arial" panose="020B0604020202020204" pitchFamily="34" charset="0"/>
              <a:cs typeface="Arial" panose="020B0604020202020204" pitchFamily="34" charset="0"/>
            </a:endParaRPr>
          </a:p>
          <a:p>
            <a:r>
              <a:rPr lang="ru-RU" sz="1600" dirty="0">
                <a:latin typeface="Arial" panose="020B0604020202020204" pitchFamily="34" charset="0"/>
                <a:cs typeface="Arial" panose="020B0604020202020204" pitchFamily="34" charset="0"/>
              </a:rPr>
              <a:t>В первом варианте отображается диалог для ввода строки. Ниже показан код, реализующий такой диалог.</a:t>
            </a:r>
          </a:p>
          <a:p>
            <a:endParaRPr lang="ru-RU" sz="1600" dirty="0">
              <a:latin typeface="Arial" panose="020B0604020202020204" pitchFamily="34" charset="0"/>
              <a:cs typeface="Arial" panose="020B0604020202020204" pitchFamily="34" charset="0"/>
            </a:endParaRPr>
          </a:p>
          <a:p>
            <a:r>
              <a:rPr lang="ru-RU" sz="1600" b="1" dirty="0" err="1">
                <a:latin typeface="Arial" panose="020B0604020202020204" pitchFamily="34" charset="0"/>
                <a:cs typeface="Arial" panose="020B0604020202020204" pitchFamily="34" charset="0"/>
              </a:rPr>
              <a:t>String</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res</a:t>
            </a:r>
            <a:r>
              <a:rPr lang="ru-RU" sz="1600" dirty="0">
                <a:latin typeface="Arial" panose="020B0604020202020204" pitchFamily="34" charset="0"/>
                <a:cs typeface="Arial" panose="020B0604020202020204" pitchFamily="34" charset="0"/>
              </a:rPr>
              <a:t> = </a:t>
            </a:r>
            <a:r>
              <a:rPr lang="ru-RU" sz="1600" dirty="0" err="1">
                <a:latin typeface="Arial" panose="020B0604020202020204" pitchFamily="34" charset="0"/>
                <a:cs typeface="Arial" panose="020B0604020202020204" pitchFamily="34" charset="0"/>
              </a:rPr>
              <a:t>JOptionPane.showInputDialog</a:t>
            </a:r>
            <a:r>
              <a:rPr lang="ru-RU" sz="1600" dirty="0">
                <a:latin typeface="Arial" panose="020B0604020202020204" pitchFamily="34" charset="0"/>
                <a:cs typeface="Arial" panose="020B0604020202020204" pitchFamily="34" charset="0"/>
              </a:rPr>
              <a:t>(</a:t>
            </a:r>
            <a:r>
              <a:rPr lang="ru-RU" sz="1600" dirty="0" err="1">
                <a:latin typeface="Arial" panose="020B0604020202020204" pitchFamily="34" charset="0"/>
                <a:cs typeface="Arial" panose="020B0604020202020204" pitchFamily="34" charset="0"/>
              </a:rPr>
              <a:t>null</a:t>
            </a:r>
            <a:r>
              <a:rPr lang="ru-RU" sz="1600" dirty="0">
                <a:latin typeface="Arial" panose="020B0604020202020204" pitchFamily="34" charset="0"/>
                <a:cs typeface="Arial" panose="020B0604020202020204" pitchFamily="34" charset="0"/>
              </a:rPr>
              <a:t>,</a:t>
            </a:r>
          </a:p>
          <a:p>
            <a:r>
              <a:rPr lang="ru-RU" sz="1600" dirty="0">
                <a:latin typeface="Arial" panose="020B0604020202020204" pitchFamily="34" charset="0"/>
                <a:cs typeface="Arial" panose="020B0604020202020204" pitchFamily="34" charset="0"/>
              </a:rPr>
              <a:t>    "Введи своё имя", "Ввод данных", </a:t>
            </a:r>
            <a:r>
              <a:rPr lang="ru-RU" sz="1600" dirty="0" err="1">
                <a:latin typeface="Arial" panose="020B0604020202020204" pitchFamily="34" charset="0"/>
                <a:cs typeface="Arial" panose="020B0604020202020204" pitchFamily="34" charset="0"/>
              </a:rPr>
              <a:t>JOptionPane.INFORMATION_MESSAGE</a:t>
            </a:r>
            <a:r>
              <a:rPr lang="ru-RU" sz="1600" dirty="0">
                <a:latin typeface="Arial" panose="020B0604020202020204" pitchFamily="34" charset="0"/>
                <a:cs typeface="Arial" panose="020B0604020202020204" pitchFamily="34" charset="0"/>
              </a:rPr>
              <a:t>);</a:t>
            </a:r>
          </a:p>
          <a:p>
            <a:endParaRPr lang="ru-RU" sz="1600" dirty="0">
              <a:latin typeface="Arial" panose="020B0604020202020204" pitchFamily="34" charset="0"/>
              <a:cs typeface="Arial" panose="020B0604020202020204" pitchFamily="34" charset="0"/>
            </a:endParaRPr>
          </a:p>
          <a:p>
            <a:r>
              <a:rPr lang="ru-RU" sz="1600" dirty="0">
                <a:latin typeface="Arial" panose="020B0604020202020204" pitchFamily="34" charset="0"/>
                <a:cs typeface="Arial" panose="020B0604020202020204" pitchFamily="34" charset="0"/>
              </a:rPr>
              <a:t>Текстовая строка, введённая пользователем, помещается в строковую переменную </a:t>
            </a:r>
            <a:r>
              <a:rPr lang="ru-RU" sz="1600" b="1" dirty="0" err="1">
                <a:latin typeface="Arial" panose="020B0604020202020204" pitchFamily="34" charset="0"/>
                <a:cs typeface="Arial" panose="020B0604020202020204" pitchFamily="34" charset="0"/>
              </a:rPr>
              <a:t>res</a:t>
            </a:r>
            <a:r>
              <a:rPr lang="ru-RU" sz="1600" b="1" dirty="0">
                <a:latin typeface="Arial" panose="020B0604020202020204" pitchFamily="34" charset="0"/>
                <a:cs typeface="Arial" panose="020B0604020202020204" pitchFamily="34" charset="0"/>
              </a:rPr>
              <a:t>.</a:t>
            </a:r>
          </a:p>
          <a:p>
            <a:endParaRPr lang="ru-RU" sz="1600" dirty="0">
              <a:latin typeface="Arial" panose="020B0604020202020204" pitchFamily="34" charset="0"/>
              <a:cs typeface="Arial" panose="020B0604020202020204" pitchFamily="34" charset="0"/>
            </a:endParaRPr>
          </a:p>
        </p:txBody>
      </p:sp>
      <p:pic>
        <p:nvPicPr>
          <p:cNvPr id="13314" name="Picture 2" descr="https://ucarecdn.com/acb96da1-24a5-4e64-9d30-28d99e7d7ca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0323" y="5481537"/>
            <a:ext cx="2828925" cy="115252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1360328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0" y="1784632"/>
            <a:ext cx="12192000" cy="2058159"/>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 name="Прямоугольник 19"/>
          <p:cNvSpPr/>
          <p:nvPr/>
        </p:nvSpPr>
        <p:spPr>
          <a:xfrm>
            <a:off x="0" y="6410125"/>
            <a:ext cx="12192000" cy="447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Прямоугольник 16"/>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1519797" y="6190828"/>
            <a:ext cx="614327" cy="340991"/>
          </a:xfrm>
          <a:prstGeom prst="rect">
            <a:avLst/>
          </a:prstGeom>
        </p:spPr>
        <p:txBody>
          <a:bodyPr wrap="square">
            <a:spAutoFit/>
          </a:bodyPr>
          <a:lstStyle/>
          <a:p>
            <a:pPr>
              <a:lnSpc>
                <a:spcPct val="101000"/>
              </a:lnSpc>
              <a:spcAft>
                <a:spcPts val="800"/>
              </a:spcAft>
            </a:pPr>
            <a:r>
              <a:rPr lang="ru-RU" sz="1600" dirty="0" smtClean="0">
                <a:solidFill>
                  <a:schemeClr val="bg1"/>
                </a:solidFill>
                <a:latin typeface="Arial Black" panose="020B0A04020102020204" pitchFamily="34" charset="0"/>
                <a:ea typeface="Calibri" panose="020F0502020204030204" pitchFamily="34" charset="0"/>
                <a:cs typeface="Times New Roman" panose="02020603050405020304" pitchFamily="18" charset="0"/>
              </a:rPr>
              <a:t>16</a:t>
            </a:r>
            <a:endPar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p:txBody>
      </p:sp>
      <p:sp>
        <p:nvSpPr>
          <p:cNvPr id="21" name="Прямоугольник 20"/>
          <p:cNvSpPr/>
          <p:nvPr/>
        </p:nvSpPr>
        <p:spPr>
          <a:xfrm>
            <a:off x="0" y="2698"/>
            <a:ext cx="12192000" cy="743854"/>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 xmlns:a16="http://schemas.microsoft.com/office/drawing/2014/main" id="{E4E2A2F6-99BA-8B96-9297-1BB9A8BAE786}"/>
              </a:ext>
            </a:extLst>
          </p:cNvPr>
          <p:cNvSpPr txBox="1"/>
          <p:nvPr/>
        </p:nvSpPr>
        <p:spPr>
          <a:xfrm>
            <a:off x="237431" y="794554"/>
            <a:ext cx="11717137" cy="3785652"/>
          </a:xfrm>
          <a:prstGeom prst="rect">
            <a:avLst/>
          </a:prstGeom>
          <a:noFill/>
        </p:spPr>
        <p:txBody>
          <a:bodyPr wrap="square">
            <a:spAutoFit/>
          </a:bodyPr>
          <a:lstStyle/>
          <a:p>
            <a:r>
              <a:rPr lang="ru-RU" sz="1600" dirty="0">
                <a:latin typeface="Arial" panose="020B0604020202020204" pitchFamily="34" charset="0"/>
                <a:cs typeface="Arial" panose="020B0604020202020204" pitchFamily="34" charset="0"/>
              </a:rPr>
              <a:t>Второй вариант параметров метода </a:t>
            </a:r>
            <a:r>
              <a:rPr lang="ru-RU" sz="1600" b="1" dirty="0" err="1">
                <a:latin typeface="Arial" panose="020B0604020202020204" pitchFamily="34" charset="0"/>
                <a:cs typeface="Arial" panose="020B0604020202020204" pitchFamily="34" charset="0"/>
              </a:rPr>
              <a:t>showInputDialog</a:t>
            </a:r>
            <a:r>
              <a:rPr lang="ru-RU" sz="1600" dirty="0">
                <a:latin typeface="Arial" panose="020B0604020202020204" pitchFamily="34" charset="0"/>
                <a:cs typeface="Arial" panose="020B0604020202020204" pitchFamily="34" charset="0"/>
              </a:rPr>
              <a:t> вместо области ввода текста отображает выпадающий список из нескольких текстовых строк. Ниже показан пример кода, показывающий диалоговое окно с выпадающим списком из четырёх пунктов:</a:t>
            </a:r>
          </a:p>
          <a:p>
            <a:endParaRPr lang="ru-RU" sz="1600" dirty="0">
              <a:latin typeface="Arial" panose="020B0604020202020204" pitchFamily="34" charset="0"/>
              <a:cs typeface="Arial" panose="020B0604020202020204" pitchFamily="34" charset="0"/>
            </a:endParaRPr>
          </a:p>
          <a:p>
            <a:r>
              <a:rPr lang="ru-RU" sz="1600" dirty="0" err="1">
                <a:latin typeface="Arial" panose="020B0604020202020204" pitchFamily="34" charset="0"/>
                <a:cs typeface="Arial" panose="020B0604020202020204" pitchFamily="34" charset="0"/>
              </a:rPr>
              <a:t>String</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options</a:t>
            </a:r>
            <a:r>
              <a:rPr lang="ru-RU" sz="1600" dirty="0">
                <a:latin typeface="Arial" panose="020B0604020202020204" pitchFamily="34" charset="0"/>
                <a:cs typeface="Arial" panose="020B0604020202020204" pitchFamily="34" charset="0"/>
              </a:rPr>
              <a:t> = {"Уволить", "Дать денег",</a:t>
            </a:r>
          </a:p>
          <a:p>
            <a:r>
              <a:rPr lang="ru-RU" sz="1600" dirty="0">
                <a:latin typeface="Arial" panose="020B0604020202020204" pitchFamily="34" charset="0"/>
                <a:cs typeface="Arial" panose="020B0604020202020204" pitchFamily="34" charset="0"/>
              </a:rPr>
              <a:t>    "Отпустить в отпуск", "Поблагодарить"};</a:t>
            </a:r>
          </a:p>
          <a:p>
            <a:r>
              <a:rPr lang="ru-RU" sz="1600" dirty="0" err="1">
                <a:latin typeface="Arial" panose="020B0604020202020204" pitchFamily="34" charset="0"/>
                <a:cs typeface="Arial" panose="020B0604020202020204" pitchFamily="34" charset="0"/>
              </a:rPr>
              <a:t>String</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res</a:t>
            </a:r>
            <a:r>
              <a:rPr lang="ru-RU" sz="1600" dirty="0">
                <a:latin typeface="Arial" panose="020B0604020202020204" pitchFamily="34" charset="0"/>
                <a:cs typeface="Arial" panose="020B0604020202020204" pitchFamily="34" charset="0"/>
              </a:rPr>
              <a:t> = (</a:t>
            </a:r>
            <a:r>
              <a:rPr lang="ru-RU" sz="1600" dirty="0" err="1">
                <a:latin typeface="Arial" panose="020B0604020202020204" pitchFamily="34" charset="0"/>
                <a:cs typeface="Arial" panose="020B0604020202020204" pitchFamily="34" charset="0"/>
              </a:rPr>
              <a:t>String</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JOptionPane.showInputDialog</a:t>
            </a:r>
            <a:r>
              <a:rPr lang="ru-RU" sz="1600" dirty="0">
                <a:latin typeface="Arial" panose="020B0604020202020204" pitchFamily="34" charset="0"/>
                <a:cs typeface="Arial" panose="020B0604020202020204" pitchFamily="34" charset="0"/>
              </a:rPr>
              <a:t>(</a:t>
            </a:r>
            <a:r>
              <a:rPr lang="ru-RU" sz="1600" dirty="0" err="1">
                <a:latin typeface="Arial" panose="020B0604020202020204" pitchFamily="34" charset="0"/>
                <a:cs typeface="Arial" panose="020B0604020202020204" pitchFamily="34" charset="0"/>
              </a:rPr>
              <a:t>null</a:t>
            </a:r>
            <a:r>
              <a:rPr lang="ru-RU" sz="1600" dirty="0">
                <a:latin typeface="Arial" panose="020B0604020202020204" pitchFamily="34" charset="0"/>
                <a:cs typeface="Arial" panose="020B0604020202020204" pitchFamily="34" charset="0"/>
              </a:rPr>
              <a:t>,</a:t>
            </a:r>
          </a:p>
          <a:p>
            <a:r>
              <a:rPr lang="ru-RU" sz="1600" dirty="0">
                <a:latin typeface="Arial" panose="020B0604020202020204" pitchFamily="34" charset="0"/>
                <a:cs typeface="Arial" panose="020B0604020202020204" pitchFamily="34" charset="0"/>
              </a:rPr>
              <a:t>    "Что сделать с пользователем \""+</a:t>
            </a:r>
            <a:r>
              <a:rPr lang="ru-RU" sz="1600" dirty="0" err="1">
                <a:latin typeface="Arial" panose="020B0604020202020204" pitchFamily="34" charset="0"/>
                <a:cs typeface="Arial" panose="020B0604020202020204" pitchFamily="34" charset="0"/>
              </a:rPr>
              <a:t>user</a:t>
            </a:r>
            <a:r>
              <a:rPr lang="ru-RU" sz="1600" dirty="0">
                <a:latin typeface="Arial" panose="020B0604020202020204" pitchFamily="34" charset="0"/>
                <a:cs typeface="Arial" panose="020B0604020202020204" pitchFamily="34" charset="0"/>
              </a:rPr>
              <a:t>+"\"?",</a:t>
            </a:r>
          </a:p>
          <a:p>
            <a:r>
              <a:rPr lang="ru-RU" sz="1600" dirty="0">
                <a:latin typeface="Arial" panose="020B0604020202020204" pitchFamily="34" charset="0"/>
                <a:cs typeface="Arial" panose="020B0604020202020204" pitchFamily="34" charset="0"/>
              </a:rPr>
              <a:t>    "Ввод данных",</a:t>
            </a:r>
          </a:p>
          <a:p>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JOptionPane.INFORMATION_MESSAGE</a:t>
            </a:r>
            <a:r>
              <a:rPr lang="ru-RU" sz="1600" dirty="0">
                <a:latin typeface="Arial" panose="020B0604020202020204" pitchFamily="34" charset="0"/>
                <a:cs typeface="Arial" panose="020B0604020202020204" pitchFamily="34" charset="0"/>
              </a:rPr>
              <a:t>,</a:t>
            </a:r>
          </a:p>
          <a:p>
            <a:r>
              <a:rPr lang="ru-RU" sz="1600" dirty="0">
                <a:solidFill>
                  <a:srgbClr val="7030A0"/>
                </a:solidFill>
                <a:latin typeface="Arial" panose="020B0604020202020204" pitchFamily="34" charset="0"/>
                <a:cs typeface="Arial" panose="020B0604020202020204" pitchFamily="34" charset="0"/>
              </a:rPr>
              <a:t>    </a:t>
            </a:r>
            <a:r>
              <a:rPr lang="ru-RU" sz="1600" dirty="0" err="1">
                <a:solidFill>
                  <a:srgbClr val="7030A0"/>
                </a:solidFill>
                <a:latin typeface="Arial" panose="020B0604020202020204" pitchFamily="34" charset="0"/>
                <a:cs typeface="Arial" panose="020B0604020202020204" pitchFamily="34" charset="0"/>
              </a:rPr>
              <a:t>null</a:t>
            </a:r>
            <a:r>
              <a:rPr lang="ru-RU" sz="1600" dirty="0">
                <a:solidFill>
                  <a:srgbClr val="7030A0"/>
                </a:solidFill>
                <a:latin typeface="Arial" panose="020B0604020202020204" pitchFamily="34" charset="0"/>
                <a:cs typeface="Arial" panose="020B0604020202020204" pitchFamily="34" charset="0"/>
              </a:rPr>
              <a:t>,</a:t>
            </a:r>
          </a:p>
          <a:p>
            <a:r>
              <a:rPr lang="ru-RU" sz="1600" dirty="0">
                <a:solidFill>
                  <a:srgbClr val="7030A0"/>
                </a:solidFill>
                <a:latin typeface="Arial" panose="020B0604020202020204" pitchFamily="34" charset="0"/>
                <a:cs typeface="Arial" panose="020B0604020202020204" pitchFamily="34" charset="0"/>
              </a:rPr>
              <a:t>    </a:t>
            </a:r>
            <a:r>
              <a:rPr lang="ru-RU" sz="1600" dirty="0" err="1">
                <a:solidFill>
                  <a:srgbClr val="7030A0"/>
                </a:solidFill>
                <a:latin typeface="Arial" panose="020B0604020202020204" pitchFamily="34" charset="0"/>
                <a:cs typeface="Arial" panose="020B0604020202020204" pitchFamily="34" charset="0"/>
              </a:rPr>
              <a:t>options</a:t>
            </a:r>
            <a:r>
              <a:rPr lang="ru-RU" sz="1600" dirty="0">
                <a:solidFill>
                  <a:srgbClr val="7030A0"/>
                </a:solidFill>
                <a:latin typeface="Arial" panose="020B0604020202020204" pitchFamily="34" charset="0"/>
                <a:cs typeface="Arial" panose="020B0604020202020204" pitchFamily="34" charset="0"/>
              </a:rPr>
              <a:t>, </a:t>
            </a:r>
            <a:r>
              <a:rPr lang="ru-RU" sz="1600" dirty="0" err="1">
                <a:solidFill>
                  <a:srgbClr val="7030A0"/>
                </a:solidFill>
                <a:latin typeface="Arial" panose="020B0604020202020204" pitchFamily="34" charset="0"/>
                <a:cs typeface="Arial" panose="020B0604020202020204" pitchFamily="34" charset="0"/>
              </a:rPr>
              <a:t>options</a:t>
            </a:r>
            <a:r>
              <a:rPr lang="ru-RU" sz="1600" dirty="0">
                <a:solidFill>
                  <a:srgbClr val="7030A0"/>
                </a:solidFill>
                <a:latin typeface="Arial" panose="020B0604020202020204" pitchFamily="34" charset="0"/>
                <a:cs typeface="Arial" panose="020B0604020202020204" pitchFamily="34" charset="0"/>
              </a:rPr>
              <a:t>[1]);</a:t>
            </a:r>
          </a:p>
          <a:p>
            <a:endParaRPr lang="ru-RU" sz="1600" dirty="0">
              <a:latin typeface="Arial" panose="020B0604020202020204" pitchFamily="34" charset="0"/>
              <a:cs typeface="Arial" panose="020B0604020202020204" pitchFamily="34" charset="0"/>
            </a:endParaRPr>
          </a:p>
          <a:p>
            <a:r>
              <a:rPr lang="ru-RU" sz="1600" dirty="0">
                <a:latin typeface="Arial" panose="020B0604020202020204" pitchFamily="34" charset="0"/>
                <a:cs typeface="Arial" panose="020B0604020202020204" pitchFamily="34" charset="0"/>
              </a:rPr>
              <a:t>Первые четыре параметра такие же, как и в предыдущем примере кода. Последние же три (выделены цветом) совпадают с параметрами диалога типа </a:t>
            </a:r>
            <a:r>
              <a:rPr lang="ru-RU" sz="1600" b="1" dirty="0" err="1">
                <a:latin typeface="Arial" panose="020B0604020202020204" pitchFamily="34" charset="0"/>
                <a:cs typeface="Arial" panose="020B0604020202020204" pitchFamily="34" charset="0"/>
              </a:rPr>
              <a:t>showOptionDialog</a:t>
            </a:r>
            <a:r>
              <a:rPr lang="ru-RU" sz="1600" b="1" dirty="0">
                <a:latin typeface="Arial" panose="020B0604020202020204" pitchFamily="34" charset="0"/>
                <a:cs typeface="Arial" panose="020B0604020202020204" pitchFamily="34" charset="0"/>
              </a:rPr>
              <a:t>.</a:t>
            </a:r>
            <a:r>
              <a:rPr lang="ru-RU" sz="1600" dirty="0">
                <a:latin typeface="Arial" panose="020B0604020202020204" pitchFamily="34" charset="0"/>
                <a:cs typeface="Arial" panose="020B0604020202020204" pitchFamily="34" charset="0"/>
              </a:rPr>
              <a:t> В примере они означают следующее</a:t>
            </a:r>
            <a:r>
              <a:rPr lang="ru-RU" sz="1600" dirty="0" smtClean="0">
                <a:latin typeface="Arial" panose="020B0604020202020204" pitchFamily="34" charset="0"/>
                <a:cs typeface="Arial" panose="020B0604020202020204" pitchFamily="34" charset="0"/>
              </a:rPr>
              <a:t>:</a:t>
            </a:r>
            <a:endParaRPr lang="ru-RU" sz="16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 xmlns:a16="http://schemas.microsoft.com/office/drawing/2014/main" id="{E4E2A2F6-99BA-8B96-9297-1BB9A8BAE786}"/>
              </a:ext>
            </a:extLst>
          </p:cNvPr>
          <p:cNvSpPr txBox="1"/>
          <p:nvPr/>
        </p:nvSpPr>
        <p:spPr>
          <a:xfrm>
            <a:off x="237431" y="4684650"/>
            <a:ext cx="5072380" cy="1077218"/>
          </a:xfrm>
          <a:prstGeom prst="rect">
            <a:avLst/>
          </a:prstGeom>
          <a:noFill/>
        </p:spPr>
        <p:txBody>
          <a:bodyPr wrap="square">
            <a:spAutoFit/>
          </a:bodyPr>
          <a:lstStyle/>
          <a:p>
            <a:pPr marL="285750" indent="-285750">
              <a:buFont typeface="Arial" panose="020B0604020202020204" pitchFamily="34" charset="0"/>
              <a:buChar char="•"/>
            </a:pPr>
            <a:r>
              <a:rPr lang="ru-RU" sz="1600" dirty="0" err="1" smtClean="0">
                <a:latin typeface="Arial" panose="020B0604020202020204" pitchFamily="34" charset="0"/>
                <a:cs typeface="Arial" panose="020B0604020202020204" pitchFamily="34" charset="0"/>
              </a:rPr>
              <a:t>null</a:t>
            </a:r>
            <a:r>
              <a:rPr lang="ru-RU" sz="1600" dirty="0" smtClean="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 диалог не использует внешний значок.</a:t>
            </a:r>
          </a:p>
          <a:p>
            <a:pPr marL="285750" indent="-285750">
              <a:buFont typeface="Arial" panose="020B0604020202020204" pitchFamily="34" charset="0"/>
              <a:buChar char="•"/>
            </a:pPr>
            <a:r>
              <a:rPr lang="ru-RU" sz="1600" dirty="0" err="1">
                <a:latin typeface="Arial" panose="020B0604020202020204" pitchFamily="34" charset="0"/>
                <a:cs typeface="Arial" panose="020B0604020202020204" pitchFamily="34" charset="0"/>
              </a:rPr>
              <a:t>options</a:t>
            </a:r>
            <a:r>
              <a:rPr lang="ru-RU" sz="1600" dirty="0">
                <a:latin typeface="Arial" panose="020B0604020202020204" pitchFamily="34" charset="0"/>
                <a:cs typeface="Arial" panose="020B0604020202020204" pitchFamily="34" charset="0"/>
              </a:rPr>
              <a:t> — список пунктов выпадающего меню.</a:t>
            </a:r>
          </a:p>
          <a:p>
            <a:pPr marL="285750" indent="-285750">
              <a:buFont typeface="Arial" panose="020B0604020202020204" pitchFamily="34" charset="0"/>
              <a:buChar char="•"/>
            </a:pPr>
            <a:r>
              <a:rPr lang="ru-RU" sz="1600" dirty="0" err="1">
                <a:latin typeface="Arial" panose="020B0604020202020204" pitchFamily="34" charset="0"/>
                <a:cs typeface="Arial" panose="020B0604020202020204" pitchFamily="34" charset="0"/>
              </a:rPr>
              <a:t>options</a:t>
            </a:r>
            <a:r>
              <a:rPr lang="ru-RU" sz="1600" dirty="0">
                <a:latin typeface="Arial" panose="020B0604020202020204" pitchFamily="34" charset="0"/>
                <a:cs typeface="Arial" panose="020B0604020202020204" pitchFamily="34" charset="0"/>
              </a:rPr>
              <a:t>[1] — по умолчанию выбран второй пункт (нумерация массива начинается с нуля</a:t>
            </a:r>
            <a:r>
              <a:rPr lang="ru-RU" sz="1600" dirty="0" smtClean="0">
                <a:latin typeface="Arial" panose="020B0604020202020204" pitchFamily="34" charset="0"/>
                <a:cs typeface="Arial" panose="020B0604020202020204" pitchFamily="34" charset="0"/>
              </a:rPr>
              <a:t>).</a:t>
            </a:r>
            <a:endParaRPr lang="ru-RU" sz="1600" dirty="0">
              <a:latin typeface="Arial" panose="020B0604020202020204" pitchFamily="34" charset="0"/>
              <a:cs typeface="Arial" panose="020B0604020202020204" pitchFamily="34" charset="0"/>
            </a:endParaRPr>
          </a:p>
        </p:txBody>
      </p:sp>
      <p:pic>
        <p:nvPicPr>
          <p:cNvPr id="15362" name="Picture 2" descr="https://ucarecdn.com/920387e7-0159-4b64-a3e7-8aebb9f6460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6926" y="4707570"/>
            <a:ext cx="3802968" cy="165129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 xmlns:a16="http://schemas.microsoft.com/office/drawing/2014/main" id="{3355D8D3-2820-92BE-F640-36F492B2E862}"/>
              </a:ext>
            </a:extLst>
          </p:cNvPr>
          <p:cNvSpPr txBox="1"/>
          <p:nvPr/>
        </p:nvSpPr>
        <p:spPr>
          <a:xfrm>
            <a:off x="563650" y="248431"/>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26983672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Прямоугольник 14"/>
          <p:cNvSpPr/>
          <p:nvPr/>
        </p:nvSpPr>
        <p:spPr>
          <a:xfrm>
            <a:off x="0" y="3750196"/>
            <a:ext cx="12192000" cy="868102"/>
          </a:xfrm>
          <a:prstGeom prst="rect">
            <a:avLst/>
          </a:prstGeom>
          <a:solidFill>
            <a:srgbClr val="444444">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 xmlns:a16="http://schemas.microsoft.com/office/drawing/2014/main" id="{E4E2A2F6-99BA-8B96-9297-1BB9A8BAE786}"/>
              </a:ext>
            </a:extLst>
          </p:cNvPr>
          <p:cNvSpPr txBox="1"/>
          <p:nvPr/>
        </p:nvSpPr>
        <p:spPr>
          <a:xfrm>
            <a:off x="150471" y="1074702"/>
            <a:ext cx="11956648" cy="5755422"/>
          </a:xfrm>
          <a:prstGeom prst="rect">
            <a:avLst/>
          </a:prstGeom>
          <a:noFill/>
        </p:spPr>
        <p:txBody>
          <a:bodyPr wrap="square">
            <a:spAutoFit/>
          </a:bodyPr>
          <a:lstStyle/>
          <a:p>
            <a:r>
              <a:rPr lang="ru-RU" sz="1600" dirty="0" smtClean="0">
                <a:latin typeface="Arial" panose="020B0604020202020204" pitchFamily="34" charset="0"/>
                <a:cs typeface="Arial" panose="020B0604020202020204" pitchFamily="34" charset="0"/>
              </a:rPr>
              <a:t>Вернёмся </a:t>
            </a:r>
            <a:r>
              <a:rPr lang="ru-RU" sz="1600" dirty="0">
                <a:latin typeface="Arial" panose="020B0604020202020204" pitchFamily="34" charset="0"/>
                <a:cs typeface="Arial" panose="020B0604020202020204" pitchFamily="34" charset="0"/>
              </a:rPr>
              <a:t>к нашему калькулятору.</a:t>
            </a:r>
          </a:p>
          <a:p>
            <a:endParaRPr lang="ru-RU" sz="1600" dirty="0">
              <a:latin typeface="Arial" panose="020B0604020202020204" pitchFamily="34" charset="0"/>
              <a:cs typeface="Arial" panose="020B0604020202020204" pitchFamily="34" charset="0"/>
            </a:endParaRPr>
          </a:p>
          <a:p>
            <a:r>
              <a:rPr lang="ru-RU" sz="1600" dirty="0">
                <a:latin typeface="Arial" panose="020B0604020202020204" pitchFamily="34" charset="0"/>
                <a:cs typeface="Arial" panose="020B0604020202020204" pitchFamily="34" charset="0"/>
              </a:rPr>
              <a:t>Модифицируем функцию </a:t>
            </a:r>
            <a:r>
              <a:rPr lang="ru-RU" sz="1600" b="1" dirty="0" err="1">
                <a:latin typeface="Arial" panose="020B0604020202020204" pitchFamily="34" charset="0"/>
                <a:cs typeface="Arial" panose="020B0604020202020204" pitchFamily="34" charset="0"/>
              </a:rPr>
              <a:t>InputNumber</a:t>
            </a:r>
            <a:r>
              <a:rPr lang="ru-RU" sz="1600" dirty="0">
                <a:latin typeface="Arial" panose="020B0604020202020204" pitchFamily="34" charset="0"/>
                <a:cs typeface="Arial" panose="020B0604020202020204" pitchFamily="34" charset="0"/>
              </a:rPr>
              <a:t> так, чтобы она запрашивала ввод числа, используя стандартный диалог </a:t>
            </a:r>
            <a:r>
              <a:rPr lang="ru-RU" sz="1600" b="1" dirty="0" err="1">
                <a:latin typeface="Arial" panose="020B0604020202020204" pitchFamily="34" charset="0"/>
                <a:cs typeface="Arial" panose="020B0604020202020204" pitchFamily="34" charset="0"/>
              </a:rPr>
              <a:t>showInputDialog</a:t>
            </a:r>
            <a:r>
              <a:rPr lang="ru-RU" sz="1600" dirty="0">
                <a:latin typeface="Arial" panose="020B0604020202020204" pitchFamily="34" charset="0"/>
                <a:cs typeface="Arial" panose="020B0604020202020204" pitchFamily="34" charset="0"/>
              </a:rPr>
              <a:t> класса </a:t>
            </a:r>
            <a:r>
              <a:rPr lang="ru-RU" sz="1600" b="1" dirty="0" err="1">
                <a:latin typeface="Arial" panose="020B0604020202020204" pitchFamily="34" charset="0"/>
                <a:cs typeface="Arial" panose="020B0604020202020204" pitchFamily="34" charset="0"/>
              </a:rPr>
              <a:t>JOptionPane</a:t>
            </a:r>
            <a:r>
              <a:rPr lang="ru-RU" sz="1600" dirty="0">
                <a:latin typeface="Arial" panose="020B0604020202020204" pitchFamily="34" charset="0"/>
                <a:cs typeface="Arial" panose="020B0604020202020204" pitchFamily="34" charset="0"/>
              </a:rPr>
              <a:t>.</a:t>
            </a:r>
          </a:p>
          <a:p>
            <a:endParaRPr lang="ru-RU"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ru-RU" sz="1600" dirty="0">
                <a:latin typeface="Arial" panose="020B0604020202020204" pitchFamily="34" charset="0"/>
                <a:cs typeface="Arial" panose="020B0604020202020204" pitchFamily="34" charset="0"/>
              </a:rPr>
              <a:t>Открой проект калькулятора.</a:t>
            </a:r>
          </a:p>
          <a:p>
            <a:pPr marL="285750" indent="-285750">
              <a:buFont typeface="Arial" panose="020B0604020202020204" pitchFamily="34" charset="0"/>
              <a:buChar char="•"/>
            </a:pPr>
            <a:r>
              <a:rPr lang="ru-RU" sz="1600" dirty="0">
                <a:latin typeface="Arial" panose="020B0604020202020204" pitchFamily="34" charset="0"/>
                <a:cs typeface="Arial" panose="020B0604020202020204" pitchFamily="34" charset="0"/>
              </a:rPr>
              <a:t>Так как новый способ ввода полностью изменяет подход к вводу данных, то содержимое функции </a:t>
            </a:r>
            <a:r>
              <a:rPr lang="ru-RU" sz="1600" b="1" dirty="0" err="1">
                <a:latin typeface="Arial" panose="020B0604020202020204" pitchFamily="34" charset="0"/>
                <a:cs typeface="Arial" panose="020B0604020202020204" pitchFamily="34" charset="0"/>
              </a:rPr>
              <a:t>InputNumber</a:t>
            </a:r>
            <a:r>
              <a:rPr lang="ru-RU" sz="1600" b="1" dirty="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можно просто стереть. </a:t>
            </a:r>
            <a:r>
              <a:rPr lang="ru-RU" sz="1600" dirty="0" smtClean="0">
                <a:latin typeface="Arial" panose="020B0604020202020204" pitchFamily="34" charset="0"/>
                <a:cs typeface="Arial" panose="020B0604020202020204" pitchFamily="34" charset="0"/>
              </a:rPr>
              <a:t>Будем писать </a:t>
            </a:r>
            <a:r>
              <a:rPr lang="ru-RU" sz="1600" dirty="0">
                <a:latin typeface="Arial" panose="020B0604020202020204" pitchFamily="34" charset="0"/>
                <a:cs typeface="Arial" panose="020B0604020202020204" pitchFamily="34" charset="0"/>
              </a:rPr>
              <a:t>её с нуля.</a:t>
            </a:r>
          </a:p>
          <a:p>
            <a:pPr marL="285750" indent="-285750">
              <a:buFont typeface="Arial" panose="020B0604020202020204" pitchFamily="34" charset="0"/>
              <a:buChar char="•"/>
            </a:pPr>
            <a:r>
              <a:rPr lang="ru-RU" sz="1600" dirty="0" smtClean="0">
                <a:latin typeface="Arial" panose="020B0604020202020204" pitchFamily="34" charset="0"/>
                <a:cs typeface="Arial" panose="020B0604020202020204" pitchFamily="34" charset="0"/>
              </a:rPr>
              <a:t>Необходимо </a:t>
            </a:r>
            <a:r>
              <a:rPr lang="ru-RU" sz="1600" dirty="0">
                <a:latin typeface="Arial" panose="020B0604020202020204" pitchFamily="34" charset="0"/>
                <a:cs typeface="Arial" panose="020B0604020202020204" pitchFamily="34" charset="0"/>
              </a:rPr>
              <a:t>считать данные из диалога в строковую переменную. </a:t>
            </a:r>
            <a:r>
              <a:rPr lang="ru-RU" sz="1600" dirty="0" smtClean="0">
                <a:latin typeface="Arial" panose="020B0604020202020204" pitchFamily="34" charset="0"/>
                <a:cs typeface="Arial" panose="020B0604020202020204" pitchFamily="34" charset="0"/>
              </a:rPr>
              <a:t>Метод </a:t>
            </a:r>
            <a:r>
              <a:rPr lang="ru-RU" sz="1600" b="1" dirty="0" err="1">
                <a:latin typeface="Arial" panose="020B0604020202020204" pitchFamily="34" charset="0"/>
                <a:cs typeface="Arial" panose="020B0604020202020204" pitchFamily="34" charset="0"/>
              </a:rPr>
              <a:t>showInputDialog</a:t>
            </a:r>
            <a:r>
              <a:rPr lang="ru-RU" sz="1600" dirty="0">
                <a:latin typeface="Arial" panose="020B0604020202020204" pitchFamily="34" charset="0"/>
                <a:cs typeface="Arial" panose="020B0604020202020204" pitchFamily="34" charset="0"/>
              </a:rPr>
              <a:t> уже возвращает в программу введённую пользователем строку. Назовём переменную, содержащую эту строку, </a:t>
            </a:r>
            <a:r>
              <a:rPr lang="ru-RU" sz="1600" b="1" dirty="0" err="1">
                <a:latin typeface="Arial" panose="020B0604020202020204" pitchFamily="34" charset="0"/>
                <a:cs typeface="Arial" panose="020B0604020202020204" pitchFamily="34" charset="0"/>
              </a:rPr>
              <a:t>stringNumber</a:t>
            </a:r>
            <a:r>
              <a:rPr lang="ru-RU" sz="1600" b="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ru-RU" sz="1600" dirty="0" smtClean="0">
              <a:latin typeface="Arial" panose="020B0604020202020204" pitchFamily="34" charset="0"/>
              <a:cs typeface="Arial" panose="020B0604020202020204" pitchFamily="34" charset="0"/>
            </a:endParaRPr>
          </a:p>
          <a:p>
            <a:r>
              <a:rPr lang="ru-RU" sz="1600" dirty="0" err="1" smtClean="0">
                <a:latin typeface="Arial" panose="020B0604020202020204" pitchFamily="34" charset="0"/>
                <a:cs typeface="Arial" panose="020B0604020202020204" pitchFamily="34" charset="0"/>
              </a:rPr>
              <a:t>String</a:t>
            </a:r>
            <a:r>
              <a:rPr lang="ru-RU" sz="1600" dirty="0" smtClean="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stringNumber</a:t>
            </a:r>
            <a:r>
              <a:rPr lang="ru-RU" sz="1600" dirty="0">
                <a:latin typeface="Arial" panose="020B0604020202020204" pitchFamily="34" charset="0"/>
                <a:cs typeface="Arial" panose="020B0604020202020204" pitchFamily="34" charset="0"/>
              </a:rPr>
              <a:t> = </a:t>
            </a:r>
            <a:r>
              <a:rPr lang="ru-RU" sz="1600" dirty="0" err="1">
                <a:latin typeface="Arial" panose="020B0604020202020204" pitchFamily="34" charset="0"/>
                <a:cs typeface="Arial" panose="020B0604020202020204" pitchFamily="34" charset="0"/>
              </a:rPr>
              <a:t>JOptionPane.showInputDialog</a:t>
            </a:r>
            <a:r>
              <a:rPr lang="ru-RU" sz="1600" dirty="0">
                <a:latin typeface="Arial" panose="020B0604020202020204" pitchFamily="34" charset="0"/>
                <a:cs typeface="Arial" panose="020B0604020202020204" pitchFamily="34" charset="0"/>
              </a:rPr>
              <a:t>(</a:t>
            </a:r>
            <a:r>
              <a:rPr lang="ru-RU" sz="1600" dirty="0" err="1">
                <a:latin typeface="Arial" panose="020B0604020202020204" pitchFamily="34" charset="0"/>
                <a:cs typeface="Arial" panose="020B0604020202020204" pitchFamily="34" charset="0"/>
              </a:rPr>
              <a:t>null</a:t>
            </a:r>
            <a:r>
              <a:rPr lang="ru-RU" sz="1600" dirty="0">
                <a:latin typeface="Arial" panose="020B0604020202020204" pitchFamily="34" charset="0"/>
                <a:cs typeface="Arial" panose="020B0604020202020204" pitchFamily="34" charset="0"/>
              </a:rPr>
              <a:t>,</a:t>
            </a:r>
          </a:p>
          <a:p>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caption</a:t>
            </a:r>
            <a:r>
              <a:rPr lang="ru-RU" sz="1600" dirty="0">
                <a:latin typeface="Arial" panose="020B0604020202020204" pitchFamily="34" charset="0"/>
                <a:cs typeface="Arial" panose="020B0604020202020204" pitchFamily="34" charset="0"/>
              </a:rPr>
              <a:t>, "Ввод данных",</a:t>
            </a:r>
          </a:p>
          <a:p>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JOptionPane.INFORMATION_MESSAGE</a:t>
            </a:r>
            <a:r>
              <a:rPr lang="ru-RU" sz="1600" dirty="0">
                <a:latin typeface="Arial" panose="020B0604020202020204" pitchFamily="34" charset="0"/>
                <a:cs typeface="Arial" panose="020B0604020202020204" pitchFamily="34" charset="0"/>
              </a:rPr>
              <a:t>);</a:t>
            </a:r>
          </a:p>
          <a:p>
            <a:endParaRPr lang="ru-RU"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ru-RU" sz="1600" dirty="0">
                <a:latin typeface="Arial" panose="020B0604020202020204" pitchFamily="34" charset="0"/>
                <a:cs typeface="Arial" panose="020B0604020202020204" pitchFamily="34" charset="0"/>
              </a:rPr>
              <a:t>Обрати внимание, что поясняющей надписью над строкой ввода будет текст, содержащийся в переменной </a:t>
            </a:r>
            <a:r>
              <a:rPr lang="ru-RU" sz="1600" b="1" dirty="0" err="1">
                <a:latin typeface="Arial" panose="020B0604020202020204" pitchFamily="34" charset="0"/>
                <a:cs typeface="Arial" panose="020B0604020202020204" pitchFamily="34" charset="0"/>
              </a:rPr>
              <a:t>caption</a:t>
            </a:r>
            <a:r>
              <a:rPr lang="ru-RU" sz="1600" b="1" dirty="0">
                <a:latin typeface="Arial" panose="020B0604020202020204" pitchFamily="34" charset="0"/>
                <a:cs typeface="Arial" panose="020B0604020202020204" pitchFamily="34" charset="0"/>
              </a:rPr>
              <a:t>,</a:t>
            </a:r>
            <a:r>
              <a:rPr lang="ru-RU" sz="1600" dirty="0">
                <a:latin typeface="Arial" panose="020B0604020202020204" pitchFamily="34" charset="0"/>
                <a:cs typeface="Arial" panose="020B0604020202020204" pitchFamily="34" charset="0"/>
              </a:rPr>
              <a:t> которая передаётся в качестве параметра в функцию </a:t>
            </a:r>
            <a:r>
              <a:rPr lang="ru-RU" sz="1600" b="1" dirty="0" err="1">
                <a:latin typeface="Arial" panose="020B0604020202020204" pitchFamily="34" charset="0"/>
                <a:cs typeface="Arial" panose="020B0604020202020204" pitchFamily="34" charset="0"/>
              </a:rPr>
              <a:t>InputNumber</a:t>
            </a:r>
            <a:r>
              <a:rPr lang="ru-RU"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ru-RU" sz="1600" dirty="0">
                <a:latin typeface="Arial" panose="020B0604020202020204" pitchFamily="34" charset="0"/>
                <a:cs typeface="Arial" panose="020B0604020202020204" pitchFamily="34" charset="0"/>
              </a:rPr>
              <a:t>Преобразуй введённую пользователем строку, хранящуюся в переменной </a:t>
            </a:r>
            <a:r>
              <a:rPr lang="ru-RU" sz="1600" b="1" dirty="0" err="1">
                <a:latin typeface="Arial" panose="020B0604020202020204" pitchFamily="34" charset="0"/>
                <a:cs typeface="Arial" panose="020B0604020202020204" pitchFamily="34" charset="0"/>
              </a:rPr>
              <a:t>stringNumber</a:t>
            </a:r>
            <a:r>
              <a:rPr lang="ru-RU" sz="1600" dirty="0">
                <a:latin typeface="Arial" panose="020B0604020202020204" pitchFamily="34" charset="0"/>
                <a:cs typeface="Arial" panose="020B0604020202020204" pitchFamily="34" charset="0"/>
              </a:rPr>
              <a:t>, в тип </a:t>
            </a:r>
            <a:r>
              <a:rPr lang="ru-RU" sz="1600" b="1" dirty="0" err="1">
                <a:latin typeface="Arial" panose="020B0604020202020204" pitchFamily="34" charset="0"/>
                <a:cs typeface="Arial" panose="020B0604020202020204" pitchFamily="34" charset="0"/>
              </a:rPr>
              <a:t>double</a:t>
            </a:r>
            <a:r>
              <a:rPr lang="ru-RU" sz="1600" dirty="0">
                <a:latin typeface="Arial" panose="020B0604020202020204" pitchFamily="34" charset="0"/>
                <a:cs typeface="Arial" panose="020B0604020202020204" pitchFamily="34" charset="0"/>
              </a:rPr>
              <a:t>, чтобы можно было вернуть значение из функции </a:t>
            </a:r>
            <a:r>
              <a:rPr lang="ru-RU" sz="1600" b="1" dirty="0" err="1">
                <a:latin typeface="Arial" panose="020B0604020202020204" pitchFamily="34" charset="0"/>
                <a:cs typeface="Arial" panose="020B0604020202020204" pitchFamily="34" charset="0"/>
              </a:rPr>
              <a:t>InputNumber</a:t>
            </a:r>
            <a:r>
              <a:rPr lang="ru-RU" sz="1600" dirty="0">
                <a:latin typeface="Arial" panose="020B0604020202020204" pitchFamily="34" charset="0"/>
                <a:cs typeface="Arial" panose="020B0604020202020204" pitchFamily="34" charset="0"/>
              </a:rPr>
              <a:t>. Занеси полученное значение в переменную c именем </a:t>
            </a:r>
            <a:r>
              <a:rPr lang="ru-RU" sz="1600" b="1" dirty="0" err="1">
                <a:latin typeface="Arial" panose="020B0604020202020204" pitchFamily="34" charset="0"/>
                <a:cs typeface="Arial" panose="020B0604020202020204" pitchFamily="34" charset="0"/>
              </a:rPr>
              <a:t>number</a:t>
            </a:r>
            <a:r>
              <a:rPr lang="ru-RU" sz="1600" dirty="0">
                <a:latin typeface="Arial" panose="020B0604020202020204" pitchFamily="34" charset="0"/>
                <a:cs typeface="Arial" panose="020B0604020202020204" pitchFamily="34" charset="0"/>
              </a:rPr>
              <a:t> типа </a:t>
            </a:r>
            <a:r>
              <a:rPr lang="ru-RU" sz="1600" b="1" dirty="0" err="1">
                <a:latin typeface="Arial" panose="020B0604020202020204" pitchFamily="34" charset="0"/>
                <a:cs typeface="Arial" panose="020B0604020202020204" pitchFamily="34" charset="0"/>
              </a:rPr>
              <a:t>double</a:t>
            </a:r>
            <a:r>
              <a:rPr lang="ru-RU" sz="1600" b="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ru-RU" sz="1600" b="1" dirty="0" smtClean="0">
              <a:latin typeface="Arial" panose="020B0604020202020204" pitchFamily="34" charset="0"/>
              <a:cs typeface="Arial" panose="020B0604020202020204" pitchFamily="34" charset="0"/>
            </a:endParaRPr>
          </a:p>
          <a:p>
            <a:r>
              <a:rPr lang="ru-RU" sz="1600" dirty="0" err="1" smtClean="0">
                <a:latin typeface="Arial" panose="020B0604020202020204" pitchFamily="34" charset="0"/>
                <a:cs typeface="Arial" panose="020B0604020202020204" pitchFamily="34" charset="0"/>
              </a:rPr>
              <a:t>double</a:t>
            </a:r>
            <a:r>
              <a:rPr lang="ru-RU" sz="1600" dirty="0" smtClean="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number</a:t>
            </a:r>
            <a:r>
              <a:rPr lang="ru-RU" sz="1600" dirty="0">
                <a:latin typeface="Arial" panose="020B0604020202020204" pitchFamily="34" charset="0"/>
                <a:cs typeface="Arial" panose="020B0604020202020204" pitchFamily="34" charset="0"/>
              </a:rPr>
              <a:t> = </a:t>
            </a:r>
            <a:r>
              <a:rPr lang="ru-RU" sz="1600" dirty="0" err="1">
                <a:latin typeface="Arial" panose="020B0604020202020204" pitchFamily="34" charset="0"/>
                <a:cs typeface="Arial" panose="020B0604020202020204" pitchFamily="34" charset="0"/>
              </a:rPr>
              <a:t>Double.valueOf</a:t>
            </a:r>
            <a:r>
              <a:rPr lang="ru-RU" sz="1600" dirty="0">
                <a:latin typeface="Arial" panose="020B0604020202020204" pitchFamily="34" charset="0"/>
                <a:cs typeface="Arial" panose="020B0604020202020204" pitchFamily="34" charset="0"/>
              </a:rPr>
              <a:t>(</a:t>
            </a:r>
            <a:r>
              <a:rPr lang="ru-RU" sz="1600" dirty="0" err="1">
                <a:latin typeface="Arial" panose="020B0604020202020204" pitchFamily="34" charset="0"/>
                <a:cs typeface="Arial" panose="020B0604020202020204" pitchFamily="34" charset="0"/>
              </a:rPr>
              <a:t>stringNumber</a:t>
            </a:r>
            <a:r>
              <a:rPr lang="ru-RU" sz="1600" dirty="0">
                <a:latin typeface="Arial" panose="020B0604020202020204" pitchFamily="34" charset="0"/>
                <a:cs typeface="Arial" panose="020B0604020202020204" pitchFamily="34" charset="0"/>
              </a:rPr>
              <a:t>);</a:t>
            </a:r>
          </a:p>
          <a:p>
            <a:endParaRPr lang="ru-RU" sz="1600" dirty="0">
              <a:latin typeface="Arial" panose="020B0604020202020204" pitchFamily="34" charset="0"/>
              <a:cs typeface="Arial" panose="020B0604020202020204" pitchFamily="34" charset="0"/>
            </a:endParaRPr>
          </a:p>
        </p:txBody>
      </p:sp>
      <p:sp>
        <p:nvSpPr>
          <p:cNvPr id="20" name="Прямоугольник 19"/>
          <p:cNvSpPr/>
          <p:nvPr/>
        </p:nvSpPr>
        <p:spPr>
          <a:xfrm>
            <a:off x="0" y="6531819"/>
            <a:ext cx="12192000" cy="3261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Прямоугольник 16"/>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1483009" y="6190828"/>
            <a:ext cx="500346" cy="340991"/>
          </a:xfrm>
          <a:prstGeom prst="rect">
            <a:avLst/>
          </a:prstGeom>
        </p:spPr>
        <p:txBody>
          <a:bodyPr wrap="square">
            <a:spAutoFit/>
          </a:bodyPr>
          <a:lstStyle/>
          <a:p>
            <a:pPr>
              <a:lnSpc>
                <a:spcPct val="101000"/>
              </a:lnSpc>
              <a:spcAft>
                <a:spcPts val="800"/>
              </a:spcAft>
            </a:pPr>
            <a:r>
              <a:rPr lang="ru-RU" sz="1600" dirty="0" smtClean="0">
                <a:solidFill>
                  <a:schemeClr val="bg1"/>
                </a:solidFill>
                <a:latin typeface="Arial Black" panose="020B0A04020102020204" pitchFamily="34" charset="0"/>
                <a:ea typeface="Calibri" panose="020F0502020204030204" pitchFamily="34" charset="0"/>
                <a:cs typeface="Times New Roman" panose="02020603050405020304" pitchFamily="18" charset="0"/>
              </a:rPr>
              <a:t>17</a:t>
            </a:r>
            <a:endPar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p:txBody>
      </p:sp>
      <p:sp>
        <p:nvSpPr>
          <p:cNvPr id="21" name="Прямоугольник 20"/>
          <p:cNvSpPr/>
          <p:nvPr/>
        </p:nvSpPr>
        <p:spPr>
          <a:xfrm>
            <a:off x="0" y="2697"/>
            <a:ext cx="12192000" cy="1064103"/>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TextBox 10">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2128213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Прямоугольник 14"/>
          <p:cNvSpPr/>
          <p:nvPr/>
        </p:nvSpPr>
        <p:spPr>
          <a:xfrm>
            <a:off x="0" y="2182483"/>
            <a:ext cx="12192000" cy="1259457"/>
          </a:xfrm>
          <a:prstGeom prst="rect">
            <a:avLst/>
          </a:prstGeom>
          <a:solidFill>
            <a:srgbClr val="444444">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 name="Прямоугольник 19"/>
          <p:cNvSpPr/>
          <p:nvPr/>
        </p:nvSpPr>
        <p:spPr>
          <a:xfrm>
            <a:off x="0" y="6410125"/>
            <a:ext cx="12192000" cy="447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Прямоугольник 16"/>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1502438" y="6190828"/>
            <a:ext cx="764798" cy="340991"/>
          </a:xfrm>
          <a:prstGeom prst="rect">
            <a:avLst/>
          </a:prstGeom>
        </p:spPr>
        <p:txBody>
          <a:bodyPr wrap="square">
            <a:spAutoFit/>
          </a:bodyPr>
          <a:lstStyle/>
          <a:p>
            <a:pPr>
              <a:lnSpc>
                <a:spcPct val="101000"/>
              </a:lnSpc>
              <a:spcAft>
                <a:spcPts val="800"/>
              </a:spcAft>
            </a:pPr>
            <a:r>
              <a:rPr lang="ru-RU" sz="1600" dirty="0" smtClean="0">
                <a:solidFill>
                  <a:schemeClr val="bg1"/>
                </a:solidFill>
                <a:latin typeface="Arial Black" panose="020B0A04020102020204" pitchFamily="34" charset="0"/>
                <a:ea typeface="Calibri" panose="020F0502020204030204" pitchFamily="34" charset="0"/>
                <a:cs typeface="Times New Roman" panose="02020603050405020304" pitchFamily="18" charset="0"/>
              </a:rPr>
              <a:t>18</a:t>
            </a:r>
            <a:endPar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p:txBody>
      </p:sp>
      <p:sp>
        <p:nvSpPr>
          <p:cNvPr id="21" name="Прямоугольник 20"/>
          <p:cNvSpPr/>
          <p:nvPr/>
        </p:nvSpPr>
        <p:spPr>
          <a:xfrm>
            <a:off x="0" y="2697"/>
            <a:ext cx="12192000" cy="1064103"/>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 xmlns:a16="http://schemas.microsoft.com/office/drawing/2014/main" id="{E4E2A2F6-99BA-8B96-9297-1BB9A8BAE786}"/>
              </a:ext>
            </a:extLst>
          </p:cNvPr>
          <p:cNvSpPr txBox="1"/>
          <p:nvPr/>
        </p:nvSpPr>
        <p:spPr>
          <a:xfrm>
            <a:off x="305980" y="1376040"/>
            <a:ext cx="11427202" cy="3785652"/>
          </a:xfrm>
          <a:prstGeom prst="rect">
            <a:avLst/>
          </a:prstGeom>
          <a:noFill/>
        </p:spPr>
        <p:txBody>
          <a:bodyPr wrap="square">
            <a:spAutoFit/>
          </a:bodyPr>
          <a:lstStyle/>
          <a:p>
            <a:r>
              <a:rPr lang="ru-RU" sz="1600" dirty="0">
                <a:latin typeface="Arial" panose="020B0604020202020204" pitchFamily="34" charset="0"/>
                <a:cs typeface="Arial" panose="020B0604020202020204" pitchFamily="34" charset="0"/>
              </a:rPr>
              <a:t>В данном случае происходит вызов метода </a:t>
            </a:r>
            <a:r>
              <a:rPr lang="ru-RU" sz="1600" b="1" dirty="0" err="1">
                <a:latin typeface="Arial" panose="020B0604020202020204" pitchFamily="34" charset="0"/>
                <a:cs typeface="Arial" panose="020B0604020202020204" pitchFamily="34" charset="0"/>
              </a:rPr>
              <a:t>valueOf</a:t>
            </a:r>
            <a:r>
              <a:rPr lang="ru-RU" sz="1600" dirty="0">
                <a:latin typeface="Arial" panose="020B0604020202020204" pitchFamily="34" charset="0"/>
                <a:cs typeface="Arial" panose="020B0604020202020204" pitchFamily="34" charset="0"/>
              </a:rPr>
              <a:t> для класса </a:t>
            </a:r>
            <a:r>
              <a:rPr lang="ru-RU" sz="1600" b="1" dirty="0" err="1">
                <a:latin typeface="Arial" panose="020B0604020202020204" pitchFamily="34" charset="0"/>
                <a:cs typeface="Arial" panose="020B0604020202020204" pitchFamily="34" charset="0"/>
              </a:rPr>
              <a:t>Double</a:t>
            </a:r>
            <a:r>
              <a:rPr lang="ru-RU" sz="1600" dirty="0">
                <a:latin typeface="Arial" panose="020B0604020202020204" pitchFamily="34" charset="0"/>
                <a:cs typeface="Arial" panose="020B0604020202020204" pitchFamily="34" charset="0"/>
              </a:rPr>
              <a:t>, который преобразует строковое представление, хранящееся в переменной </a:t>
            </a:r>
            <a:r>
              <a:rPr lang="ru-RU" sz="1600" b="1" dirty="0" err="1">
                <a:latin typeface="Arial" panose="020B0604020202020204" pitchFamily="34" charset="0"/>
                <a:cs typeface="Arial" panose="020B0604020202020204" pitchFamily="34" charset="0"/>
              </a:rPr>
              <a:t>stringNumber</a:t>
            </a:r>
            <a:r>
              <a:rPr lang="ru-RU" sz="1600" b="1" dirty="0">
                <a:latin typeface="Arial" panose="020B0604020202020204" pitchFamily="34" charset="0"/>
                <a:cs typeface="Arial" panose="020B0604020202020204" pitchFamily="34" charset="0"/>
              </a:rPr>
              <a:t>,</a:t>
            </a:r>
            <a:r>
              <a:rPr lang="ru-RU" sz="1600" dirty="0">
                <a:latin typeface="Arial" panose="020B0604020202020204" pitchFamily="34" charset="0"/>
                <a:cs typeface="Arial" panose="020B0604020202020204" pitchFamily="34" charset="0"/>
              </a:rPr>
              <a:t> в тип </a:t>
            </a:r>
            <a:r>
              <a:rPr lang="ru-RU" sz="1600" b="1" dirty="0" err="1">
                <a:latin typeface="Arial" panose="020B0604020202020204" pitchFamily="34" charset="0"/>
                <a:cs typeface="Arial" panose="020B0604020202020204" pitchFamily="34" charset="0"/>
              </a:rPr>
              <a:t>double</a:t>
            </a:r>
            <a:r>
              <a:rPr lang="ru-RU" sz="1600" b="1" dirty="0">
                <a:latin typeface="Arial" panose="020B0604020202020204" pitchFamily="34" charset="0"/>
                <a:cs typeface="Arial" panose="020B0604020202020204" pitchFamily="34" charset="0"/>
              </a:rPr>
              <a:t>.</a:t>
            </a:r>
          </a:p>
          <a:p>
            <a:endParaRPr lang="ru-RU" sz="1600" dirty="0">
              <a:latin typeface="Arial" panose="020B0604020202020204" pitchFamily="34" charset="0"/>
              <a:cs typeface="Arial" panose="020B0604020202020204" pitchFamily="34" charset="0"/>
            </a:endParaRPr>
          </a:p>
          <a:p>
            <a:endParaRPr lang="ru-RU" sz="1600" b="1" dirty="0" smtClean="0">
              <a:latin typeface="Arial" panose="020B0604020202020204" pitchFamily="34" charset="0"/>
              <a:cs typeface="Arial" panose="020B0604020202020204" pitchFamily="34" charset="0"/>
            </a:endParaRPr>
          </a:p>
          <a:p>
            <a:r>
              <a:rPr lang="ru-RU" sz="1600" b="1" dirty="0" smtClean="0">
                <a:latin typeface="Arial" panose="020B0604020202020204" pitchFamily="34" charset="0"/>
                <a:cs typeface="Arial" panose="020B0604020202020204" pitchFamily="34" charset="0"/>
              </a:rPr>
              <a:t>Важно</a:t>
            </a:r>
            <a:r>
              <a:rPr lang="ru-RU" sz="1600" b="1" dirty="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в языке Java для всех простых типов данных существуют одноимённые классы (начинаются только с большой буквы): </a:t>
            </a:r>
            <a:r>
              <a:rPr lang="ru-RU" sz="1600" b="1" dirty="0" err="1">
                <a:latin typeface="Arial" panose="020B0604020202020204" pitchFamily="34" charset="0"/>
                <a:cs typeface="Arial" panose="020B0604020202020204" pitchFamily="34" charset="0"/>
              </a:rPr>
              <a:t>Double</a:t>
            </a:r>
            <a:r>
              <a:rPr lang="ru-RU" sz="1600" b="1" dirty="0">
                <a:latin typeface="Arial" panose="020B0604020202020204" pitchFamily="34" charset="0"/>
                <a:cs typeface="Arial" panose="020B0604020202020204" pitchFamily="34" charset="0"/>
              </a:rPr>
              <a:t>, </a:t>
            </a:r>
            <a:r>
              <a:rPr lang="ru-RU" sz="1600" b="1" dirty="0" err="1">
                <a:latin typeface="Arial" panose="020B0604020202020204" pitchFamily="34" charset="0"/>
                <a:cs typeface="Arial" panose="020B0604020202020204" pitchFamily="34" charset="0"/>
              </a:rPr>
              <a:t>Byte</a:t>
            </a:r>
            <a:r>
              <a:rPr lang="ru-RU" sz="1600" b="1" dirty="0">
                <a:latin typeface="Arial" panose="020B0604020202020204" pitchFamily="34" charset="0"/>
                <a:cs typeface="Arial" panose="020B0604020202020204" pitchFamily="34" charset="0"/>
              </a:rPr>
              <a:t>, </a:t>
            </a:r>
            <a:r>
              <a:rPr lang="ru-RU" sz="1600" b="1" dirty="0" err="1">
                <a:latin typeface="Arial" panose="020B0604020202020204" pitchFamily="34" charset="0"/>
                <a:cs typeface="Arial" panose="020B0604020202020204" pitchFamily="34" charset="0"/>
              </a:rPr>
              <a:t>Boolean</a:t>
            </a:r>
            <a:r>
              <a:rPr lang="ru-RU" sz="1600" b="1" dirty="0">
                <a:latin typeface="Arial" panose="020B0604020202020204" pitchFamily="34" charset="0"/>
                <a:cs typeface="Arial" panose="020B0604020202020204" pitchFamily="34" charset="0"/>
              </a:rPr>
              <a:t>, </a:t>
            </a:r>
            <a:r>
              <a:rPr lang="ru-RU" sz="1600" b="1" dirty="0" err="1">
                <a:latin typeface="Arial" panose="020B0604020202020204" pitchFamily="34" charset="0"/>
                <a:cs typeface="Arial" panose="020B0604020202020204" pitchFamily="34" charset="0"/>
              </a:rPr>
              <a:t>Integer</a:t>
            </a:r>
            <a:r>
              <a:rPr lang="ru-RU" sz="1600" b="1" dirty="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(полное название от простого типа </a:t>
            </a:r>
            <a:r>
              <a:rPr lang="ru-RU" sz="1600" dirty="0" err="1">
                <a:latin typeface="Arial" panose="020B0604020202020204" pitchFamily="34" charset="0"/>
                <a:cs typeface="Arial" panose="020B0604020202020204" pitchFamily="34" charset="0"/>
              </a:rPr>
              <a:t>int</a:t>
            </a:r>
            <a:r>
              <a:rPr lang="ru-RU" sz="1600" dirty="0">
                <a:latin typeface="Arial" panose="020B0604020202020204" pitchFamily="34" charset="0"/>
                <a:cs typeface="Arial" panose="020B0604020202020204" pitchFamily="34" charset="0"/>
              </a:rPr>
              <a:t>) и т.д. Эти классы имеют очень полезный метод </a:t>
            </a:r>
            <a:r>
              <a:rPr lang="ru-RU" sz="1600" b="1" dirty="0" err="1">
                <a:latin typeface="Arial" panose="020B0604020202020204" pitchFamily="34" charset="0"/>
                <a:cs typeface="Arial" panose="020B0604020202020204" pitchFamily="34" charset="0"/>
              </a:rPr>
              <a:t>valueOf</a:t>
            </a:r>
            <a:r>
              <a:rPr lang="ru-RU" sz="1600" dirty="0">
                <a:latin typeface="Arial" panose="020B0604020202020204" pitchFamily="34" charset="0"/>
                <a:cs typeface="Arial" panose="020B0604020202020204" pitchFamily="34" charset="0"/>
              </a:rPr>
              <a:t>, который позволяет преобразовывать тип </a:t>
            </a:r>
            <a:r>
              <a:rPr lang="ru-RU" sz="1600" b="1" dirty="0" err="1">
                <a:latin typeface="Arial" panose="020B0604020202020204" pitchFamily="34" charset="0"/>
                <a:cs typeface="Arial" panose="020B0604020202020204" pitchFamily="34" charset="0"/>
              </a:rPr>
              <a:t>String</a:t>
            </a:r>
            <a:r>
              <a:rPr lang="ru-RU" sz="1600" dirty="0">
                <a:latin typeface="Arial" panose="020B0604020202020204" pitchFamily="34" charset="0"/>
                <a:cs typeface="Arial" panose="020B0604020202020204" pitchFamily="34" charset="0"/>
              </a:rPr>
              <a:t> в указанный тип.</a:t>
            </a:r>
          </a:p>
          <a:p>
            <a:endParaRPr lang="ru-RU" sz="1600" dirty="0">
              <a:latin typeface="Arial" panose="020B0604020202020204" pitchFamily="34" charset="0"/>
              <a:cs typeface="Arial" panose="020B0604020202020204" pitchFamily="34" charset="0"/>
            </a:endParaRPr>
          </a:p>
          <a:p>
            <a:endParaRPr lang="ru-RU" sz="1600" dirty="0" smtClean="0">
              <a:latin typeface="Arial" panose="020B0604020202020204" pitchFamily="34" charset="0"/>
              <a:cs typeface="Arial" panose="020B0604020202020204" pitchFamily="34" charset="0"/>
            </a:endParaRPr>
          </a:p>
          <a:p>
            <a:r>
              <a:rPr lang="ru-RU" sz="1600" dirty="0" smtClean="0">
                <a:latin typeface="Arial" panose="020B0604020202020204" pitchFamily="34" charset="0"/>
                <a:cs typeface="Arial" panose="020B0604020202020204" pitchFamily="34" charset="0"/>
              </a:rPr>
              <a:t>Но </a:t>
            </a:r>
            <a:r>
              <a:rPr lang="ru-RU" sz="1600" dirty="0">
                <a:latin typeface="Arial" panose="020B0604020202020204" pitchFamily="34" charset="0"/>
                <a:cs typeface="Arial" panose="020B0604020202020204" pitchFamily="34" charset="0"/>
              </a:rPr>
              <a:t>данное преобразование может вызвать два исключения:</a:t>
            </a:r>
          </a:p>
          <a:p>
            <a:endParaRPr lang="ru-RU"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ru-RU" sz="1600" b="1" dirty="0" err="1">
                <a:latin typeface="Arial" panose="020B0604020202020204" pitchFamily="34" charset="0"/>
                <a:cs typeface="Arial" panose="020B0604020202020204" pitchFamily="34" charset="0"/>
              </a:rPr>
              <a:t>NumberFormatException</a:t>
            </a:r>
            <a:r>
              <a:rPr lang="ru-RU" sz="1600" dirty="0">
                <a:latin typeface="Arial" panose="020B0604020202020204" pitchFamily="34" charset="0"/>
                <a:cs typeface="Arial" panose="020B0604020202020204" pitchFamily="34" charset="0"/>
              </a:rPr>
              <a:t> — когда содержимое строки не соответствует типу, к которому осуществляется преобразование</a:t>
            </a:r>
            <a:r>
              <a:rPr lang="ru-RU"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ru-RU"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ru-RU" sz="1600" b="1" dirty="0" err="1">
                <a:latin typeface="Arial" panose="020B0604020202020204" pitchFamily="34" charset="0"/>
                <a:cs typeface="Arial" panose="020B0604020202020204" pitchFamily="34" charset="0"/>
              </a:rPr>
              <a:t>NullPointerException</a:t>
            </a:r>
            <a:r>
              <a:rPr lang="ru-RU" sz="1600" dirty="0">
                <a:latin typeface="Arial" panose="020B0604020202020204" pitchFamily="34" charset="0"/>
                <a:cs typeface="Arial" panose="020B0604020202020204" pitchFamily="34" charset="0"/>
              </a:rPr>
              <a:t> — когда содержимое строки равно </a:t>
            </a:r>
            <a:r>
              <a:rPr lang="ru-RU" sz="1600" b="1" dirty="0" err="1" smtClean="0">
                <a:latin typeface="Arial" panose="020B0604020202020204" pitchFamily="34" charset="0"/>
                <a:cs typeface="Arial" panose="020B0604020202020204" pitchFamily="34" charset="0"/>
              </a:rPr>
              <a:t>Null</a:t>
            </a:r>
            <a:r>
              <a:rPr lang="ru-RU" sz="1600" dirty="0" smtClean="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строковая переменная не ссылается на данные).</a:t>
            </a:r>
          </a:p>
        </p:txBody>
      </p:sp>
      <p:sp>
        <p:nvSpPr>
          <p:cNvPr id="8" name="TextBox 7">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6916011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рямоугольник 19"/>
          <p:cNvSpPr/>
          <p:nvPr/>
        </p:nvSpPr>
        <p:spPr>
          <a:xfrm>
            <a:off x="0" y="6410125"/>
            <a:ext cx="12192000" cy="447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Прямоугольник 16"/>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1509716" y="6212351"/>
            <a:ext cx="517871" cy="340991"/>
          </a:xfrm>
          <a:prstGeom prst="rect">
            <a:avLst/>
          </a:prstGeom>
        </p:spPr>
        <p:txBody>
          <a:bodyPr wrap="square">
            <a:spAutoFit/>
          </a:bodyPr>
          <a:lstStyle/>
          <a:p>
            <a:pPr>
              <a:lnSpc>
                <a:spcPct val="101000"/>
              </a:lnSpc>
              <a:spcAft>
                <a:spcPts val="800"/>
              </a:spcAft>
            </a:pPr>
            <a:r>
              <a:rPr lang="ru-RU" sz="1600" dirty="0" smtClean="0">
                <a:solidFill>
                  <a:schemeClr val="bg1"/>
                </a:solidFill>
                <a:latin typeface="Arial Black" panose="020B0A04020102020204" pitchFamily="34" charset="0"/>
                <a:ea typeface="Calibri" panose="020F0502020204030204" pitchFamily="34" charset="0"/>
                <a:cs typeface="Times New Roman" panose="02020603050405020304" pitchFamily="18" charset="0"/>
              </a:rPr>
              <a:t>19</a:t>
            </a:r>
            <a:endPar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p:txBody>
      </p:sp>
      <p:sp>
        <p:nvSpPr>
          <p:cNvPr id="21" name="Прямоугольник 20"/>
          <p:cNvSpPr/>
          <p:nvPr/>
        </p:nvSpPr>
        <p:spPr>
          <a:xfrm>
            <a:off x="0" y="2697"/>
            <a:ext cx="12192000" cy="1064103"/>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 xmlns:a16="http://schemas.microsoft.com/office/drawing/2014/main" id="{E4E2A2F6-99BA-8B96-9297-1BB9A8BAE786}"/>
              </a:ext>
            </a:extLst>
          </p:cNvPr>
          <p:cNvSpPr txBox="1"/>
          <p:nvPr/>
        </p:nvSpPr>
        <p:spPr>
          <a:xfrm>
            <a:off x="285857" y="1198337"/>
            <a:ext cx="11697498" cy="830997"/>
          </a:xfrm>
          <a:prstGeom prst="rect">
            <a:avLst/>
          </a:prstGeom>
          <a:noFill/>
        </p:spPr>
        <p:txBody>
          <a:bodyPr wrap="square">
            <a:spAutoFit/>
          </a:bodyPr>
          <a:lstStyle/>
          <a:p>
            <a:r>
              <a:rPr lang="ru-RU" sz="1600" dirty="0">
                <a:latin typeface="Arial" panose="020B0604020202020204" pitchFamily="34" charset="0"/>
                <a:cs typeface="Arial" panose="020B0604020202020204" pitchFamily="34" charset="0"/>
              </a:rPr>
              <a:t>Информацию по тому, что делает метод, что он возвращает, какие у него есть аргументы, а также какие он может «вбрасывать» исключения, можно посмотреть в помощнике кода, например, для метода </a:t>
            </a:r>
            <a:r>
              <a:rPr lang="ru-RU" sz="1600" b="1" dirty="0" err="1">
                <a:latin typeface="Arial" panose="020B0604020202020204" pitchFamily="34" charset="0"/>
                <a:cs typeface="Arial" panose="020B0604020202020204" pitchFamily="34" charset="0"/>
              </a:rPr>
              <a:t>valueOf</a:t>
            </a:r>
            <a:r>
              <a:rPr lang="ru-RU" sz="1600" dirty="0">
                <a:latin typeface="Arial" panose="020B0604020202020204" pitchFamily="34" charset="0"/>
                <a:cs typeface="Arial" panose="020B0604020202020204" pitchFamily="34" charset="0"/>
              </a:rPr>
              <a:t> класса </a:t>
            </a:r>
            <a:r>
              <a:rPr lang="ru-RU" sz="1600" b="1" dirty="0" err="1">
                <a:latin typeface="Arial" panose="020B0604020202020204" pitchFamily="34" charset="0"/>
                <a:cs typeface="Arial" panose="020B0604020202020204" pitchFamily="34" charset="0"/>
              </a:rPr>
              <a:t>Double</a:t>
            </a:r>
            <a:r>
              <a:rPr lang="ru-RU" sz="1600" dirty="0">
                <a:latin typeface="Arial" panose="020B0604020202020204" pitchFamily="34" charset="0"/>
                <a:cs typeface="Arial" panose="020B0604020202020204" pitchFamily="34" charset="0"/>
              </a:rPr>
              <a:t>:</a:t>
            </a:r>
          </a:p>
          <a:p>
            <a:endParaRPr lang="ru-RU" sz="1600" dirty="0">
              <a:latin typeface="Arial" panose="020B0604020202020204" pitchFamily="34" charset="0"/>
              <a:cs typeface="Arial" panose="020B0604020202020204" pitchFamily="34" charset="0"/>
            </a:endParaRPr>
          </a:p>
        </p:txBody>
      </p:sp>
      <p:pic>
        <p:nvPicPr>
          <p:cNvPr id="16386" name="Picture 2" descr="https://ucarecdn.com/c5e16628-9e99-4094-9990-aca3a53e18d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342" y="1801321"/>
            <a:ext cx="8439150" cy="45815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1986439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Прямоугольник 24"/>
          <p:cNvSpPr/>
          <p:nvPr/>
        </p:nvSpPr>
        <p:spPr>
          <a:xfrm>
            <a:off x="0" y="2623558"/>
            <a:ext cx="12191999" cy="895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 name="Прямоугольник 19"/>
          <p:cNvSpPr/>
          <p:nvPr/>
        </p:nvSpPr>
        <p:spPr>
          <a:xfrm>
            <a:off x="0" y="6410125"/>
            <a:ext cx="12192000" cy="447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Прямоугольник 16"/>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1577673" y="6190828"/>
            <a:ext cx="284922" cy="340991"/>
          </a:xfrm>
          <a:prstGeom prst="rect">
            <a:avLst/>
          </a:prstGeom>
        </p:spPr>
        <p:txBody>
          <a:bodyPr wrap="square">
            <a:spAutoFit/>
          </a:bodyPr>
          <a:lstStyle/>
          <a:p>
            <a:pPr>
              <a:lnSpc>
                <a:spcPct val="101000"/>
              </a:lnSpc>
              <a:spcAft>
                <a:spcPts val="800"/>
              </a:spcAft>
            </a:pPr>
            <a:r>
              <a:rPr lang="en-US" sz="1600" dirty="0" smtClean="0">
                <a:solidFill>
                  <a:schemeClr val="bg1"/>
                </a:solidFill>
                <a:latin typeface="Arial Black" panose="020B0A04020102020204" pitchFamily="34" charset="0"/>
                <a:ea typeface="Calibri" panose="020F0502020204030204" pitchFamily="34" charset="0"/>
                <a:cs typeface="Times New Roman" panose="02020603050405020304" pitchFamily="18" charset="0"/>
              </a:rPr>
              <a:t>2</a:t>
            </a:r>
            <a:endPar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p:txBody>
      </p:sp>
      <p:sp>
        <p:nvSpPr>
          <p:cNvPr id="21" name="Прямоугольник 20"/>
          <p:cNvSpPr/>
          <p:nvPr/>
        </p:nvSpPr>
        <p:spPr>
          <a:xfrm>
            <a:off x="0" y="2697"/>
            <a:ext cx="12192000" cy="1064103"/>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4" name="Прямоугольник 13"/>
          <p:cNvSpPr/>
          <p:nvPr/>
        </p:nvSpPr>
        <p:spPr>
          <a:xfrm>
            <a:off x="0" y="4303757"/>
            <a:ext cx="12192000" cy="895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 xmlns:a16="http://schemas.microsoft.com/office/drawing/2014/main" id="{E4E2A2F6-99BA-8B96-9297-1BB9A8BAE786}"/>
              </a:ext>
            </a:extLst>
          </p:cNvPr>
          <p:cNvSpPr txBox="1"/>
          <p:nvPr/>
        </p:nvSpPr>
        <p:spPr>
          <a:xfrm>
            <a:off x="173620" y="1142889"/>
            <a:ext cx="11688975" cy="5262979"/>
          </a:xfrm>
          <a:prstGeom prst="rect">
            <a:avLst/>
          </a:prstGeom>
          <a:noFill/>
        </p:spPr>
        <p:txBody>
          <a:bodyPr wrap="square">
            <a:spAutoFit/>
          </a:bodyPr>
          <a:lstStyle/>
          <a:p>
            <a:r>
              <a:rPr lang="ru-RU" sz="1600" dirty="0">
                <a:latin typeface="Arial" panose="020B0604020202020204" pitchFamily="34" charset="0"/>
                <a:cs typeface="Arial" panose="020B0604020202020204" pitchFamily="34" charset="0"/>
              </a:rPr>
              <a:t>В отличие от консольного режима ввода-вывода, в графическом (GUI) интерфейсе пользователь имеет произвольный доступ ко всем видимым экранным объектам (с помощью устройств ввода) и осуществляет непосредственное манипулирование ими. </a:t>
            </a:r>
            <a:endParaRPr lang="ru-RU" sz="1600" dirty="0" smtClean="0">
              <a:latin typeface="Arial" panose="020B0604020202020204" pitchFamily="34" charset="0"/>
              <a:cs typeface="Arial" panose="020B0604020202020204" pitchFamily="34" charset="0"/>
            </a:endParaRPr>
          </a:p>
          <a:p>
            <a:endParaRPr lang="ru-RU" sz="1600" dirty="0" smtClean="0">
              <a:latin typeface="Arial" panose="020B0604020202020204" pitchFamily="34" charset="0"/>
              <a:cs typeface="Arial" panose="020B0604020202020204" pitchFamily="34" charset="0"/>
            </a:endParaRPr>
          </a:p>
          <a:p>
            <a:r>
              <a:rPr lang="ru-RU" sz="1600" dirty="0" smtClean="0">
                <a:latin typeface="Arial" panose="020B0604020202020204" pitchFamily="34" charset="0"/>
                <a:cs typeface="Arial" panose="020B0604020202020204" pitchFamily="34" charset="0"/>
              </a:rPr>
              <a:t>Мы привыкли </a:t>
            </a:r>
            <a:r>
              <a:rPr lang="ru-RU" sz="1600" dirty="0">
                <a:latin typeface="Arial" panose="020B0604020202020204" pitchFamily="34" charset="0"/>
                <a:cs typeface="Arial" panose="020B0604020202020204" pitchFamily="34" charset="0"/>
              </a:rPr>
              <a:t>именно к графическому интерфейсу, и многие пользователи даже не подозревают о консольном режиме.</a:t>
            </a:r>
          </a:p>
          <a:p>
            <a:endParaRPr lang="ru-RU" sz="1600" dirty="0">
              <a:latin typeface="Arial" panose="020B0604020202020204" pitchFamily="34" charset="0"/>
              <a:cs typeface="Arial" panose="020B0604020202020204" pitchFamily="34" charset="0"/>
            </a:endParaRPr>
          </a:p>
          <a:p>
            <a:r>
              <a:rPr lang="ru-RU" sz="1600" dirty="0">
                <a:latin typeface="Arial" panose="020B0604020202020204" pitchFamily="34" charset="0"/>
                <a:cs typeface="Arial" panose="020B0604020202020204" pitchFamily="34" charset="0"/>
              </a:rPr>
              <a:t>Сегодня </a:t>
            </a:r>
            <a:r>
              <a:rPr lang="ru-RU" sz="1600" dirty="0" smtClean="0">
                <a:latin typeface="Arial" panose="020B0604020202020204" pitchFamily="34" charset="0"/>
                <a:cs typeface="Arial" panose="020B0604020202020204" pitchFamily="34" charset="0"/>
              </a:rPr>
              <a:t>начнём </a:t>
            </a:r>
            <a:r>
              <a:rPr lang="ru-RU" sz="1600" dirty="0">
                <a:latin typeface="Arial" panose="020B0604020202020204" pitchFamily="34" charset="0"/>
                <a:cs typeface="Arial" panose="020B0604020202020204" pitchFamily="34" charset="0"/>
              </a:rPr>
              <a:t>изучение основ построения графического интерфейса пользователя, используя для этого специальную библиотеку SWING.</a:t>
            </a:r>
          </a:p>
          <a:p>
            <a:r>
              <a:rPr lang="ru-RU" sz="1600" dirty="0" smtClean="0">
                <a:latin typeface="Arial" panose="020B0604020202020204" pitchFamily="34" charset="0"/>
                <a:cs typeface="Arial" panose="020B0604020202020204" pitchFamily="34" charset="0"/>
              </a:rPr>
              <a:t>Узнаем </a:t>
            </a:r>
            <a:r>
              <a:rPr lang="ru-RU" sz="1600" dirty="0">
                <a:latin typeface="Arial" panose="020B0604020202020204" pitchFamily="34" charset="0"/>
                <a:cs typeface="Arial" panose="020B0604020202020204" pitchFamily="34" charset="0"/>
              </a:rPr>
              <a:t>как устанавливать библиотеку SWING, а также </a:t>
            </a:r>
            <a:r>
              <a:rPr lang="ru-RU" sz="1600" dirty="0" smtClean="0">
                <a:latin typeface="Arial" panose="020B0604020202020204" pitchFamily="34" charset="0"/>
                <a:cs typeface="Arial" panose="020B0604020202020204" pitchFamily="34" charset="0"/>
              </a:rPr>
              <a:t>научимся </a:t>
            </a:r>
            <a:r>
              <a:rPr lang="ru-RU" sz="1600" dirty="0">
                <a:latin typeface="Arial" panose="020B0604020202020204" pitchFamily="34" charset="0"/>
                <a:cs typeface="Arial" panose="020B0604020202020204" pitchFamily="34" charset="0"/>
              </a:rPr>
              <a:t>работать со стандартными диалогами ввода-вывода</a:t>
            </a:r>
            <a:r>
              <a:rPr lang="ru-RU" sz="1600" dirty="0" smtClean="0">
                <a:latin typeface="Arial" panose="020B0604020202020204" pitchFamily="34" charset="0"/>
                <a:cs typeface="Arial" panose="020B0604020202020204" pitchFamily="34" charset="0"/>
              </a:rPr>
              <a:t>.</a:t>
            </a:r>
          </a:p>
          <a:p>
            <a:endParaRPr lang="ru-RU" sz="1600" dirty="0">
              <a:latin typeface="Arial" panose="020B0604020202020204" pitchFamily="34" charset="0"/>
              <a:cs typeface="Arial" panose="020B0604020202020204" pitchFamily="34" charset="0"/>
            </a:endParaRPr>
          </a:p>
          <a:p>
            <a:r>
              <a:rPr lang="ru-RU" sz="1600" dirty="0">
                <a:latin typeface="Arial" panose="020B0604020202020204" pitchFamily="34" charset="0"/>
                <a:cs typeface="Arial" panose="020B0604020202020204" pitchFamily="34" charset="0"/>
              </a:rPr>
              <a:t>SWING — наиболее распространённая библиотека для создания классического графического интерфейса. Считается наиболее простой в использовании.</a:t>
            </a:r>
          </a:p>
          <a:p>
            <a:endParaRPr lang="ru-RU" sz="1600" dirty="0">
              <a:latin typeface="Arial" panose="020B0604020202020204" pitchFamily="34" charset="0"/>
              <a:cs typeface="Arial" panose="020B0604020202020204" pitchFamily="34" charset="0"/>
            </a:endParaRPr>
          </a:p>
          <a:p>
            <a:r>
              <a:rPr lang="ru-RU" sz="1600" dirty="0">
                <a:latin typeface="Arial" panose="020B0604020202020204" pitchFamily="34" charset="0"/>
                <a:cs typeface="Arial" panose="020B0604020202020204" pitchFamily="34" charset="0"/>
              </a:rPr>
              <a:t>Представляет из себя набор компонентов (кнопок, списков и т.д.) для создания богатого графического интерфейса пользователя (GUI) для программ Java. В сравнении с ранее использовавшейся библиотекой AWT, библиотека SWING имеет ряд преимуществ:</a:t>
            </a:r>
          </a:p>
          <a:p>
            <a:endParaRPr lang="ru-RU"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ru-RU" sz="1600" dirty="0">
                <a:latin typeface="Arial" panose="020B0604020202020204" pitchFamily="34" charset="0"/>
                <a:cs typeface="Arial" panose="020B0604020202020204" pitchFamily="34" charset="0"/>
              </a:rPr>
              <a:t>богатый набор интерфейсных примитивов;</a:t>
            </a:r>
          </a:p>
          <a:p>
            <a:pPr marL="285750" indent="-285750">
              <a:buFont typeface="Arial" panose="020B0604020202020204" pitchFamily="34" charset="0"/>
              <a:buChar char="•"/>
            </a:pPr>
            <a:r>
              <a:rPr lang="ru-RU" sz="1600" dirty="0">
                <a:latin typeface="Arial" panose="020B0604020202020204" pitchFamily="34" charset="0"/>
                <a:cs typeface="Arial" panose="020B0604020202020204" pitchFamily="34" charset="0"/>
              </a:rPr>
              <a:t>настраивающийся внешний вид на различных платформах;</a:t>
            </a:r>
          </a:p>
          <a:p>
            <a:pPr marL="285750" indent="-285750">
              <a:buFont typeface="Arial" panose="020B0604020202020204" pitchFamily="34" charset="0"/>
              <a:buChar char="•"/>
            </a:pPr>
            <a:r>
              <a:rPr lang="ru-RU" sz="1600" dirty="0">
                <a:latin typeface="Arial" panose="020B0604020202020204" pitchFamily="34" charset="0"/>
                <a:cs typeface="Arial" panose="020B0604020202020204" pitchFamily="34" charset="0"/>
              </a:rPr>
              <a:t>встроенная поддержка HTML для создания надписей на компонентах;</a:t>
            </a:r>
          </a:p>
          <a:p>
            <a:pPr marL="285750" indent="-285750">
              <a:buFont typeface="Arial" panose="020B0604020202020204" pitchFamily="34" charset="0"/>
              <a:buChar char="•"/>
            </a:pPr>
            <a:r>
              <a:rPr lang="ru-RU" sz="1600" dirty="0">
                <a:latin typeface="Arial" panose="020B0604020202020204" pitchFamily="34" charset="0"/>
                <a:cs typeface="Arial" panose="020B0604020202020204" pitchFamily="34" charset="0"/>
              </a:rPr>
              <a:t>наличие визуального редактора интерфейса в среде </a:t>
            </a:r>
            <a:r>
              <a:rPr lang="ru-RU" sz="1600" dirty="0" err="1">
                <a:latin typeface="Arial" panose="020B0604020202020204" pitchFamily="34" charset="0"/>
                <a:cs typeface="Arial" panose="020B0604020202020204" pitchFamily="34" charset="0"/>
              </a:rPr>
              <a:t>Eclipse</a:t>
            </a:r>
            <a:r>
              <a:rPr lang="ru-RU" sz="1600" dirty="0">
                <a:latin typeface="Arial" panose="020B0604020202020204" pitchFamily="34" charset="0"/>
                <a:cs typeface="Arial" panose="020B0604020202020204" pitchFamily="34" charset="0"/>
              </a:rPr>
              <a:t>.</a:t>
            </a:r>
          </a:p>
        </p:txBody>
      </p:sp>
      <p:sp>
        <p:nvSpPr>
          <p:cNvPr id="10" name="TextBox 9">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23260128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рямоугольник 19"/>
          <p:cNvSpPr/>
          <p:nvPr/>
        </p:nvSpPr>
        <p:spPr>
          <a:xfrm>
            <a:off x="0" y="6410125"/>
            <a:ext cx="12192000" cy="447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Прямоугольник 16"/>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1509716" y="6212351"/>
            <a:ext cx="517871" cy="340991"/>
          </a:xfrm>
          <a:prstGeom prst="rect">
            <a:avLst/>
          </a:prstGeom>
        </p:spPr>
        <p:txBody>
          <a:bodyPr wrap="square">
            <a:spAutoFit/>
          </a:bodyPr>
          <a:lstStyle/>
          <a:p>
            <a:pPr>
              <a:lnSpc>
                <a:spcPct val="101000"/>
              </a:lnSpc>
              <a:spcAft>
                <a:spcPts val="800"/>
              </a:spcAft>
            </a:pPr>
            <a:r>
              <a:rPr lang="ru-RU" sz="1600" dirty="0" smtClean="0">
                <a:solidFill>
                  <a:schemeClr val="bg1"/>
                </a:solidFill>
                <a:latin typeface="Arial Black" panose="020B0A04020102020204" pitchFamily="34" charset="0"/>
                <a:ea typeface="Calibri" panose="020F0502020204030204" pitchFamily="34" charset="0"/>
                <a:cs typeface="Times New Roman" panose="02020603050405020304" pitchFamily="18" charset="0"/>
              </a:rPr>
              <a:t>20</a:t>
            </a:r>
            <a:endPar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p:txBody>
      </p:sp>
      <p:sp>
        <p:nvSpPr>
          <p:cNvPr id="21" name="Прямоугольник 20"/>
          <p:cNvSpPr/>
          <p:nvPr/>
        </p:nvSpPr>
        <p:spPr>
          <a:xfrm>
            <a:off x="0" y="2697"/>
            <a:ext cx="12192000" cy="1064103"/>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 xmlns:a16="http://schemas.microsoft.com/office/drawing/2014/main" id="{E4E2A2F6-99BA-8B96-9297-1BB9A8BAE786}"/>
              </a:ext>
            </a:extLst>
          </p:cNvPr>
          <p:cNvSpPr txBox="1"/>
          <p:nvPr/>
        </p:nvSpPr>
        <p:spPr>
          <a:xfrm>
            <a:off x="285857" y="1198337"/>
            <a:ext cx="5258416" cy="1815882"/>
          </a:xfrm>
          <a:prstGeom prst="rect">
            <a:avLst/>
          </a:prstGeom>
          <a:noFill/>
        </p:spPr>
        <p:txBody>
          <a:bodyPr wrap="square">
            <a:spAutoFit/>
          </a:bodyPr>
          <a:lstStyle/>
          <a:p>
            <a:r>
              <a:rPr lang="ru-RU" sz="1600" dirty="0">
                <a:latin typeface="Arial" panose="020B0604020202020204" pitchFamily="34" charset="0"/>
                <a:cs typeface="Arial" panose="020B0604020202020204" pitchFamily="34" charset="0"/>
              </a:rPr>
              <a:t>Помощник кода появляется после того, как поставлена точка после имени класса либо после нажатия комбинации клавиш </a:t>
            </a:r>
            <a:r>
              <a:rPr lang="ru-RU" sz="1600" dirty="0" err="1">
                <a:latin typeface="Arial" panose="020B0604020202020204" pitchFamily="34" charset="0"/>
                <a:cs typeface="Arial" panose="020B0604020202020204" pitchFamily="34" charset="0"/>
              </a:rPr>
              <a:t>Ctrl+Пробел</a:t>
            </a:r>
            <a:r>
              <a:rPr lang="ru-RU" sz="1600" dirty="0">
                <a:latin typeface="Arial" panose="020B0604020202020204" pitchFamily="34" charset="0"/>
                <a:cs typeface="Arial" panose="020B0604020202020204" pitchFamily="34" charset="0"/>
              </a:rPr>
              <a:t>. В последнем случае методы будут фильтроваться по мере набора кода. Ниже показан пример использования этой комбинации клавиш после ввода слова</a:t>
            </a:r>
            <a:r>
              <a:rPr lang="ru-RU" sz="1600" b="1" dirty="0">
                <a:latin typeface="Arial" panose="020B0604020202020204" pitchFamily="34" charset="0"/>
                <a:cs typeface="Arial" panose="020B0604020202020204" pitchFamily="34" charset="0"/>
              </a:rPr>
              <a:t> </a:t>
            </a:r>
            <a:r>
              <a:rPr lang="ru-RU" sz="1600" b="1" dirty="0" err="1">
                <a:latin typeface="Arial" panose="020B0604020202020204" pitchFamily="34" charset="0"/>
                <a:cs typeface="Arial" panose="020B0604020202020204" pitchFamily="34" charset="0"/>
              </a:rPr>
              <a:t>for</a:t>
            </a:r>
            <a:r>
              <a:rPr lang="ru-RU" sz="1600" b="1" dirty="0">
                <a:latin typeface="Arial" panose="020B0604020202020204" pitchFamily="34" charset="0"/>
                <a:cs typeface="Arial" panose="020B0604020202020204" pitchFamily="34" charset="0"/>
              </a:rPr>
              <a:t>:</a:t>
            </a:r>
          </a:p>
        </p:txBody>
      </p:sp>
      <p:pic>
        <p:nvPicPr>
          <p:cNvPr id="17410" name="Picture 2" descr="https://ucarecdn.com/ee8686d5-3117-4c69-a7cd-0e8670b5667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4273" y="1264574"/>
            <a:ext cx="6438900" cy="2019301"/>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279168" y="3481649"/>
            <a:ext cx="11454014" cy="1077218"/>
          </a:xfrm>
          <a:prstGeom prst="rect">
            <a:avLst/>
          </a:prstGeom>
        </p:spPr>
        <p:txBody>
          <a:bodyPr wrap="square">
            <a:spAutoFit/>
          </a:bodyPr>
          <a:lstStyle/>
          <a:p>
            <a:r>
              <a:rPr lang="ru-RU" sz="1600" dirty="0">
                <a:latin typeface="Arial" panose="020B0604020202020204" pitchFamily="34" charset="0"/>
                <a:cs typeface="Arial" panose="020B0604020202020204" pitchFamily="34" charset="0"/>
              </a:rPr>
              <a:t>Помощник кода предложил несколько «быстрых» вариантов задания цикла </a:t>
            </a:r>
            <a:r>
              <a:rPr lang="ru-RU" sz="1600" b="1" dirty="0" err="1">
                <a:latin typeface="Arial" panose="020B0604020202020204" pitchFamily="34" charset="0"/>
                <a:cs typeface="Arial" panose="020B0604020202020204" pitchFamily="34" charset="0"/>
              </a:rPr>
              <a:t>for</a:t>
            </a:r>
            <a:r>
              <a:rPr lang="ru-RU" sz="1600" dirty="0">
                <a:latin typeface="Arial" panose="020B0604020202020204" pitchFamily="34" charset="0"/>
                <a:cs typeface="Arial" panose="020B0604020202020204" pitchFamily="34" charset="0"/>
              </a:rPr>
              <a:t> (шаблонов), а также некоторые названия стандартных классов, начинающиеся с символов </a:t>
            </a:r>
            <a:r>
              <a:rPr lang="ru-RU" sz="1600" b="1" dirty="0" err="1">
                <a:latin typeface="Arial" panose="020B0604020202020204" pitchFamily="34" charset="0"/>
                <a:cs typeface="Arial" panose="020B0604020202020204" pitchFamily="34" charset="0"/>
              </a:rPr>
              <a:t>for</a:t>
            </a:r>
            <a:r>
              <a:rPr lang="ru-RU" sz="1600" b="1" dirty="0">
                <a:latin typeface="Arial" panose="020B0604020202020204" pitchFamily="34" charset="0"/>
                <a:cs typeface="Arial" panose="020B0604020202020204" pitchFamily="34" charset="0"/>
              </a:rPr>
              <a:t>.</a:t>
            </a:r>
          </a:p>
          <a:p>
            <a:endParaRPr lang="ru-RU" sz="1600" dirty="0">
              <a:latin typeface="Arial" panose="020B0604020202020204" pitchFamily="34" charset="0"/>
              <a:cs typeface="Arial" panose="020B0604020202020204" pitchFamily="34" charset="0"/>
            </a:endParaRPr>
          </a:p>
          <a:p>
            <a:r>
              <a:rPr lang="ru-RU" sz="1600" dirty="0">
                <a:latin typeface="Arial" panose="020B0604020202020204" pitchFamily="34" charset="0"/>
                <a:cs typeface="Arial" panose="020B0604020202020204" pitchFamily="34" charset="0"/>
              </a:rPr>
              <a:t>Но вернёмся к нашей функции, её конечный код должен выглядеть следующим образом:</a:t>
            </a:r>
          </a:p>
        </p:txBody>
      </p:sp>
      <p:pic>
        <p:nvPicPr>
          <p:cNvPr id="17412" name="Picture 4" descr="https://ucarecdn.com/f7bae87f-b9dd-48e2-a320-75a9d700810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0648" y="4612958"/>
            <a:ext cx="4667250" cy="17430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39928597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рямоугольник 19"/>
          <p:cNvSpPr/>
          <p:nvPr/>
        </p:nvSpPr>
        <p:spPr>
          <a:xfrm>
            <a:off x="0" y="6410125"/>
            <a:ext cx="12192000" cy="447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Прямоугольник 16"/>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1509716" y="6212351"/>
            <a:ext cx="517871" cy="340991"/>
          </a:xfrm>
          <a:prstGeom prst="rect">
            <a:avLst/>
          </a:prstGeom>
        </p:spPr>
        <p:txBody>
          <a:bodyPr wrap="square">
            <a:spAutoFit/>
          </a:bodyPr>
          <a:lstStyle/>
          <a:p>
            <a:pPr>
              <a:lnSpc>
                <a:spcPct val="101000"/>
              </a:lnSpc>
              <a:spcAft>
                <a:spcPts val="800"/>
              </a:spcAft>
            </a:pPr>
            <a:r>
              <a:rPr lang="ru-RU" sz="1600" dirty="0" smtClean="0">
                <a:solidFill>
                  <a:schemeClr val="bg1"/>
                </a:solidFill>
                <a:latin typeface="Arial Black" panose="020B0A04020102020204" pitchFamily="34" charset="0"/>
                <a:ea typeface="Calibri" panose="020F0502020204030204" pitchFamily="34" charset="0"/>
                <a:cs typeface="Times New Roman" panose="02020603050405020304" pitchFamily="18" charset="0"/>
              </a:rPr>
              <a:t>21</a:t>
            </a:r>
            <a:endPar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p:txBody>
      </p:sp>
      <p:sp>
        <p:nvSpPr>
          <p:cNvPr id="21" name="Прямоугольник 20"/>
          <p:cNvSpPr/>
          <p:nvPr/>
        </p:nvSpPr>
        <p:spPr>
          <a:xfrm>
            <a:off x="0" y="2697"/>
            <a:ext cx="12192000" cy="1064103"/>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 xmlns:a16="http://schemas.microsoft.com/office/drawing/2014/main" id="{E4E2A2F6-99BA-8B96-9297-1BB9A8BAE786}"/>
              </a:ext>
            </a:extLst>
          </p:cNvPr>
          <p:cNvSpPr txBox="1"/>
          <p:nvPr/>
        </p:nvSpPr>
        <p:spPr>
          <a:xfrm>
            <a:off x="355304" y="1260867"/>
            <a:ext cx="11628051" cy="5016758"/>
          </a:xfrm>
          <a:prstGeom prst="rect">
            <a:avLst/>
          </a:prstGeom>
          <a:noFill/>
        </p:spPr>
        <p:txBody>
          <a:bodyPr wrap="square">
            <a:spAutoFit/>
          </a:bodyPr>
          <a:lstStyle/>
          <a:p>
            <a:pPr marL="285750" indent="-285750">
              <a:buFont typeface="Arial" panose="020B0604020202020204" pitchFamily="34" charset="0"/>
              <a:buChar char="•"/>
            </a:pPr>
            <a:r>
              <a:rPr lang="ru-RU" sz="1600" dirty="0">
                <a:latin typeface="Arial" panose="020B0604020202020204" pitchFamily="34" charset="0"/>
                <a:cs typeface="Arial" panose="020B0604020202020204" pitchFamily="34" charset="0"/>
              </a:rPr>
              <a:t>Запусти программу, не забыв импортировать </a:t>
            </a:r>
            <a:r>
              <a:rPr lang="ru-RU" sz="1600" b="1" dirty="0" err="1">
                <a:latin typeface="Arial" panose="020B0604020202020204" pitchFamily="34" charset="0"/>
                <a:cs typeface="Arial" panose="020B0604020202020204" pitchFamily="34" charset="0"/>
              </a:rPr>
              <a:t>javax.swing.JOptionPane</a:t>
            </a:r>
            <a:r>
              <a:rPr lang="ru-RU" sz="1600" dirty="0">
                <a:latin typeface="Arial" panose="020B0604020202020204" pitchFamily="34" charset="0"/>
                <a:cs typeface="Arial" panose="020B0604020202020204" pitchFamily="34" charset="0"/>
              </a:rPr>
              <a:t>, и проверь её работоспособность, введя корректные числа. </a:t>
            </a:r>
            <a:r>
              <a:rPr lang="ru-RU" sz="1600" dirty="0" smtClean="0">
                <a:latin typeface="Arial" panose="020B0604020202020204" pitchFamily="34" charset="0"/>
                <a:cs typeface="Arial" panose="020B0604020202020204" pitchFamily="34" charset="0"/>
              </a:rPr>
              <a:t>Операцию </a:t>
            </a:r>
            <a:r>
              <a:rPr lang="ru-RU" sz="1600" dirty="0">
                <a:latin typeface="Arial" panose="020B0604020202020204" pitchFamily="34" charset="0"/>
                <a:cs typeface="Arial" panose="020B0604020202020204" pitchFamily="34" charset="0"/>
              </a:rPr>
              <a:t>над числами, тебе всё ещё придётся вводить через консольный ввод.</a:t>
            </a:r>
          </a:p>
          <a:p>
            <a:pPr marL="285750" indent="-285750">
              <a:buFont typeface="Arial" panose="020B0604020202020204" pitchFamily="34" charset="0"/>
              <a:buChar char="•"/>
            </a:pPr>
            <a:r>
              <a:rPr lang="ru-RU" sz="1600" dirty="0" smtClean="0">
                <a:latin typeface="Arial" panose="020B0604020202020204" pitchFamily="34" charset="0"/>
                <a:cs typeface="Arial" panose="020B0604020202020204" pitchFamily="34" charset="0"/>
              </a:rPr>
              <a:t>Запусти </a:t>
            </a:r>
            <a:r>
              <a:rPr lang="ru-RU" sz="1600" dirty="0">
                <a:latin typeface="Arial" panose="020B0604020202020204" pitchFamily="34" charset="0"/>
                <a:cs typeface="Arial" panose="020B0604020202020204" pitchFamily="34" charset="0"/>
              </a:rPr>
              <a:t>программу на выполнение и введи в появившемся окне нечисловое значение, например, букву </a:t>
            </a:r>
            <a:r>
              <a:rPr lang="ru-RU" sz="1600" b="1" dirty="0">
                <a:latin typeface="Arial" panose="020B0604020202020204" pitchFamily="34" charset="0"/>
                <a:cs typeface="Arial" panose="020B0604020202020204" pitchFamily="34" charset="0"/>
              </a:rPr>
              <a:t>a.</a:t>
            </a:r>
          </a:p>
          <a:p>
            <a:endParaRPr lang="ru-RU" sz="1600" dirty="0" smtClean="0">
              <a:latin typeface="Arial" panose="020B0604020202020204" pitchFamily="34" charset="0"/>
              <a:cs typeface="Arial" panose="020B0604020202020204" pitchFamily="34" charset="0"/>
            </a:endParaRPr>
          </a:p>
          <a:p>
            <a:r>
              <a:rPr lang="ru-RU" sz="1600" dirty="0" smtClean="0">
                <a:latin typeface="Arial" panose="020B0604020202020204" pitchFamily="34" charset="0"/>
                <a:cs typeface="Arial" panose="020B0604020202020204" pitchFamily="34" charset="0"/>
              </a:rPr>
              <a:t>В </a:t>
            </a:r>
            <a:r>
              <a:rPr lang="ru-RU" sz="1600" dirty="0">
                <a:latin typeface="Arial" panose="020B0604020202020204" pitchFamily="34" charset="0"/>
                <a:cs typeface="Arial" panose="020B0604020202020204" pitchFamily="34" charset="0"/>
              </a:rPr>
              <a:t>результате программа «упадёт» с исключением </a:t>
            </a:r>
            <a:r>
              <a:rPr lang="ru-RU" sz="1600" b="1" dirty="0" err="1">
                <a:latin typeface="Arial" panose="020B0604020202020204" pitchFamily="34" charset="0"/>
                <a:cs typeface="Arial" panose="020B0604020202020204" pitchFamily="34" charset="0"/>
              </a:rPr>
              <a:t>NumberFormatException</a:t>
            </a:r>
            <a:r>
              <a:rPr lang="ru-RU" sz="1600" dirty="0">
                <a:latin typeface="Arial" panose="020B0604020202020204" pitchFamily="34" charset="0"/>
                <a:cs typeface="Arial" panose="020B0604020202020204" pitchFamily="34" charset="0"/>
              </a:rPr>
              <a:t> (класс исключения показан стрелочкой):</a:t>
            </a:r>
          </a:p>
          <a:p>
            <a:endParaRPr lang="ru-RU" sz="1600" dirty="0">
              <a:latin typeface="Arial" panose="020B0604020202020204" pitchFamily="34" charset="0"/>
              <a:cs typeface="Arial" panose="020B0604020202020204" pitchFamily="34" charset="0"/>
            </a:endParaRPr>
          </a:p>
          <a:p>
            <a:endParaRPr lang="ru-RU" sz="1600" dirty="0">
              <a:latin typeface="Arial" panose="020B0604020202020204" pitchFamily="34" charset="0"/>
              <a:cs typeface="Arial" panose="020B0604020202020204" pitchFamily="34" charset="0"/>
            </a:endParaRPr>
          </a:p>
          <a:p>
            <a:endParaRPr lang="ru-RU" sz="1600" dirty="0" smtClean="0">
              <a:latin typeface="Arial" panose="020B0604020202020204" pitchFamily="34" charset="0"/>
              <a:cs typeface="Arial" panose="020B0604020202020204" pitchFamily="34" charset="0"/>
            </a:endParaRPr>
          </a:p>
          <a:p>
            <a:endParaRPr lang="ru-RU" sz="1600" dirty="0">
              <a:latin typeface="Arial" panose="020B0604020202020204" pitchFamily="34" charset="0"/>
              <a:cs typeface="Arial" panose="020B0604020202020204" pitchFamily="34" charset="0"/>
            </a:endParaRPr>
          </a:p>
          <a:p>
            <a:endParaRPr lang="ru-RU" sz="1600" dirty="0" smtClean="0">
              <a:latin typeface="Arial" panose="020B0604020202020204" pitchFamily="34" charset="0"/>
              <a:cs typeface="Arial" panose="020B0604020202020204" pitchFamily="34" charset="0"/>
            </a:endParaRPr>
          </a:p>
          <a:p>
            <a:endParaRPr lang="ru-RU" sz="1600" dirty="0">
              <a:latin typeface="Arial" panose="020B0604020202020204" pitchFamily="34" charset="0"/>
              <a:cs typeface="Arial" panose="020B0604020202020204" pitchFamily="34" charset="0"/>
            </a:endParaRPr>
          </a:p>
          <a:p>
            <a:endParaRPr lang="ru-RU" sz="1600" dirty="0">
              <a:latin typeface="Arial" panose="020B0604020202020204" pitchFamily="34" charset="0"/>
              <a:cs typeface="Arial" panose="020B0604020202020204" pitchFamily="34" charset="0"/>
            </a:endParaRPr>
          </a:p>
          <a:p>
            <a:endParaRPr lang="ru-RU" sz="1600" dirty="0" smtClean="0">
              <a:latin typeface="Arial" panose="020B0604020202020204" pitchFamily="34" charset="0"/>
              <a:cs typeface="Arial" panose="020B0604020202020204" pitchFamily="34" charset="0"/>
            </a:endParaRPr>
          </a:p>
          <a:p>
            <a:r>
              <a:rPr lang="ru-RU" sz="1600" dirty="0" smtClean="0">
                <a:latin typeface="Arial" panose="020B0604020202020204" pitchFamily="34" charset="0"/>
                <a:cs typeface="Arial" panose="020B0604020202020204" pitchFamily="34" charset="0"/>
              </a:rPr>
              <a:t>Обрати </a:t>
            </a:r>
            <a:r>
              <a:rPr lang="ru-RU" sz="1600" dirty="0">
                <a:latin typeface="Arial" panose="020B0604020202020204" pitchFamily="34" charset="0"/>
                <a:cs typeface="Arial" panose="020B0604020202020204" pitchFamily="34" charset="0"/>
              </a:rPr>
              <a:t>внимание, что последние две строки отображают стек вызова, т.е. «путь» программы от её запуска до места, где она «упала». Видно, что этот «путь» начинается от главной процедуры </a:t>
            </a:r>
            <a:r>
              <a:rPr lang="ru-RU" sz="1600" b="1" dirty="0" err="1">
                <a:latin typeface="Arial" panose="020B0604020202020204" pitchFamily="34" charset="0"/>
                <a:cs typeface="Arial" panose="020B0604020202020204" pitchFamily="34" charset="0"/>
              </a:rPr>
              <a:t>main</a:t>
            </a:r>
            <a:r>
              <a:rPr lang="ru-RU" sz="1600" dirty="0">
                <a:latin typeface="Arial" panose="020B0604020202020204" pitchFamily="34" charset="0"/>
                <a:cs typeface="Arial" panose="020B0604020202020204" pitchFamily="34" charset="0"/>
              </a:rPr>
              <a:t>, со строки 67 (у тебя может быть другая строка), затем происходит вызов функции </a:t>
            </a:r>
            <a:r>
              <a:rPr lang="ru-RU" sz="1600" b="1" dirty="0" err="1">
                <a:latin typeface="Arial" panose="020B0604020202020204" pitchFamily="34" charset="0"/>
                <a:cs typeface="Arial" panose="020B0604020202020204" pitchFamily="34" charset="0"/>
              </a:rPr>
              <a:t>InputNumber</a:t>
            </a:r>
            <a:r>
              <a:rPr lang="ru-RU" sz="1600" b="1" dirty="0">
                <a:latin typeface="Arial" panose="020B0604020202020204" pitchFamily="34" charset="0"/>
                <a:cs typeface="Arial" panose="020B0604020202020204" pitchFamily="34" charset="0"/>
              </a:rPr>
              <a:t>,</a:t>
            </a:r>
            <a:r>
              <a:rPr lang="ru-RU" sz="1600" dirty="0">
                <a:latin typeface="Arial" panose="020B0604020202020204" pitchFamily="34" charset="0"/>
                <a:cs typeface="Arial" panose="020B0604020202020204" pitchFamily="34" charset="0"/>
              </a:rPr>
              <a:t> в теле которой программа и «падает» на строке с номером 15 (выше показан конкретный метод, где произошло исключение, — </a:t>
            </a:r>
            <a:r>
              <a:rPr lang="ru-RU" sz="1600" b="1" dirty="0" err="1">
                <a:latin typeface="Arial" panose="020B0604020202020204" pitchFamily="34" charset="0"/>
                <a:cs typeface="Arial" panose="020B0604020202020204" pitchFamily="34" charset="0"/>
              </a:rPr>
              <a:t>valueOf</a:t>
            </a:r>
            <a:r>
              <a:rPr lang="ru-RU" sz="1600" dirty="0">
                <a:latin typeface="Arial" panose="020B0604020202020204" pitchFamily="34" charset="0"/>
                <a:cs typeface="Arial" panose="020B0604020202020204" pitchFamily="34" charset="0"/>
              </a:rPr>
              <a:t>). Если нажать на ссылку с этим номером, то программа перейдёт к месту «падения», т.е. к соответствующей строке в коде:</a:t>
            </a:r>
          </a:p>
          <a:p>
            <a:endParaRPr lang="ru-RU" sz="1600" dirty="0">
              <a:latin typeface="Arial" panose="020B0604020202020204" pitchFamily="34" charset="0"/>
              <a:cs typeface="Arial" panose="020B0604020202020204" pitchFamily="34" charset="0"/>
            </a:endParaRPr>
          </a:p>
          <a:p>
            <a:r>
              <a:rPr lang="ru-RU" sz="1600" dirty="0" err="1">
                <a:latin typeface="Arial" panose="020B0604020202020204" pitchFamily="34" charset="0"/>
                <a:cs typeface="Arial" panose="020B0604020202020204" pitchFamily="34" charset="0"/>
              </a:rPr>
              <a:t>double</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number</a:t>
            </a:r>
            <a:r>
              <a:rPr lang="ru-RU" sz="1600" dirty="0">
                <a:latin typeface="Arial" panose="020B0604020202020204" pitchFamily="34" charset="0"/>
                <a:cs typeface="Arial" panose="020B0604020202020204" pitchFamily="34" charset="0"/>
              </a:rPr>
              <a:t> = </a:t>
            </a:r>
            <a:r>
              <a:rPr lang="ru-RU" sz="1600" dirty="0" err="1">
                <a:latin typeface="Arial" panose="020B0604020202020204" pitchFamily="34" charset="0"/>
                <a:cs typeface="Arial" panose="020B0604020202020204" pitchFamily="34" charset="0"/>
              </a:rPr>
              <a:t>Double.valueOf</a:t>
            </a:r>
            <a:r>
              <a:rPr lang="ru-RU" sz="1600" dirty="0">
                <a:latin typeface="Arial" panose="020B0604020202020204" pitchFamily="34" charset="0"/>
                <a:cs typeface="Arial" panose="020B0604020202020204" pitchFamily="34" charset="0"/>
              </a:rPr>
              <a:t>(</a:t>
            </a:r>
            <a:r>
              <a:rPr lang="ru-RU" sz="1600" dirty="0" err="1">
                <a:latin typeface="Arial" panose="020B0604020202020204" pitchFamily="34" charset="0"/>
                <a:cs typeface="Arial" panose="020B0604020202020204" pitchFamily="34" charset="0"/>
              </a:rPr>
              <a:t>stringNumber</a:t>
            </a:r>
            <a:r>
              <a:rPr lang="ru-RU" sz="1600" dirty="0">
                <a:latin typeface="Arial" panose="020B0604020202020204" pitchFamily="34" charset="0"/>
                <a:cs typeface="Arial" panose="020B0604020202020204" pitchFamily="34" charset="0"/>
              </a:rPr>
              <a:t>);</a:t>
            </a:r>
            <a:endParaRPr lang="ru-RU" sz="1600" b="1" dirty="0">
              <a:latin typeface="Arial" panose="020B0604020202020204" pitchFamily="34" charset="0"/>
              <a:cs typeface="Arial" panose="020B0604020202020204" pitchFamily="34" charset="0"/>
            </a:endParaRPr>
          </a:p>
        </p:txBody>
      </p:sp>
      <p:pic>
        <p:nvPicPr>
          <p:cNvPr id="18434" name="Picture 2" descr="https://ucarecdn.com/c9b1fc96-5bdb-4de8-a14e-2eeec8d06f0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5190" y="2823283"/>
            <a:ext cx="6609079" cy="134480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21037143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рямоугольник 19"/>
          <p:cNvSpPr/>
          <p:nvPr/>
        </p:nvSpPr>
        <p:spPr>
          <a:xfrm>
            <a:off x="0" y="6410125"/>
            <a:ext cx="12192000" cy="447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Прямоугольник 16"/>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1509716" y="6212351"/>
            <a:ext cx="517871" cy="340991"/>
          </a:xfrm>
          <a:prstGeom prst="rect">
            <a:avLst/>
          </a:prstGeom>
        </p:spPr>
        <p:txBody>
          <a:bodyPr wrap="square">
            <a:spAutoFit/>
          </a:bodyPr>
          <a:lstStyle/>
          <a:p>
            <a:pPr>
              <a:lnSpc>
                <a:spcPct val="101000"/>
              </a:lnSpc>
              <a:spcAft>
                <a:spcPts val="800"/>
              </a:spcAft>
            </a:pPr>
            <a:r>
              <a:rPr lang="ru-RU" sz="1600" dirty="0" smtClean="0">
                <a:solidFill>
                  <a:schemeClr val="bg1"/>
                </a:solidFill>
                <a:latin typeface="Arial Black" panose="020B0A04020102020204" pitchFamily="34" charset="0"/>
                <a:ea typeface="Calibri" panose="020F0502020204030204" pitchFamily="34" charset="0"/>
                <a:cs typeface="Times New Roman" panose="02020603050405020304" pitchFamily="18" charset="0"/>
              </a:rPr>
              <a:t>22</a:t>
            </a:r>
            <a:endPar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p:txBody>
      </p:sp>
      <p:sp>
        <p:nvSpPr>
          <p:cNvPr id="21" name="Прямоугольник 20"/>
          <p:cNvSpPr/>
          <p:nvPr/>
        </p:nvSpPr>
        <p:spPr>
          <a:xfrm>
            <a:off x="0" y="2697"/>
            <a:ext cx="12192000" cy="1064103"/>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 xmlns:a16="http://schemas.microsoft.com/office/drawing/2014/main" id="{E4E2A2F6-99BA-8B96-9297-1BB9A8BAE786}"/>
              </a:ext>
            </a:extLst>
          </p:cNvPr>
          <p:cNvSpPr txBox="1"/>
          <p:nvPr/>
        </p:nvSpPr>
        <p:spPr>
          <a:xfrm>
            <a:off x="355304" y="1260867"/>
            <a:ext cx="11628051" cy="4031873"/>
          </a:xfrm>
          <a:prstGeom prst="rect">
            <a:avLst/>
          </a:prstGeom>
          <a:noFill/>
        </p:spPr>
        <p:txBody>
          <a:bodyPr wrap="square">
            <a:spAutoFit/>
          </a:bodyPr>
          <a:lstStyle/>
          <a:p>
            <a:r>
              <a:rPr lang="ru-RU" sz="1600" dirty="0">
                <a:latin typeface="Arial" panose="020B0604020202020204" pitchFamily="34" charset="0"/>
                <a:cs typeface="Arial" panose="020B0604020202020204" pitchFamily="34" charset="0"/>
              </a:rPr>
              <a:t>Метод </a:t>
            </a:r>
            <a:r>
              <a:rPr lang="en-US" sz="1600" b="1" dirty="0" err="1">
                <a:latin typeface="Arial" panose="020B0604020202020204" pitchFamily="34" charset="0"/>
                <a:cs typeface="Arial" panose="020B0604020202020204" pitchFamily="34" charset="0"/>
              </a:rPr>
              <a:t>valueOf</a:t>
            </a:r>
            <a:r>
              <a:rPr lang="en-US" sz="1600" dirty="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не смог преобразовать символ </a:t>
            </a:r>
            <a:r>
              <a:rPr lang="en-US" sz="1600" dirty="0">
                <a:latin typeface="Arial" panose="020B0604020202020204" pitchFamily="34" charset="0"/>
                <a:cs typeface="Arial" panose="020B0604020202020204" pitchFamily="34" charset="0"/>
              </a:rPr>
              <a:t>a </a:t>
            </a:r>
            <a:r>
              <a:rPr lang="ru-RU" sz="1600" dirty="0">
                <a:latin typeface="Arial" panose="020B0604020202020204" pitchFamily="34" charset="0"/>
                <a:cs typeface="Arial" panose="020B0604020202020204" pitchFamily="34" charset="0"/>
              </a:rPr>
              <a:t>к типу </a:t>
            </a:r>
            <a:r>
              <a:rPr lang="en-US" sz="1600" b="1" dirty="0">
                <a:latin typeface="Arial" panose="020B0604020202020204" pitchFamily="34" charset="0"/>
                <a:cs typeface="Arial" panose="020B0604020202020204" pitchFamily="34" charset="0"/>
              </a:rPr>
              <a:t>double</a:t>
            </a:r>
            <a:r>
              <a:rPr lang="en-US" sz="1600" dirty="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и вызвал исключение класса </a:t>
            </a:r>
            <a:r>
              <a:rPr lang="en-US" sz="1600" b="1" dirty="0" err="1">
                <a:latin typeface="Arial" panose="020B0604020202020204" pitchFamily="34" charset="0"/>
                <a:cs typeface="Arial" panose="020B0604020202020204" pitchFamily="34" charset="0"/>
              </a:rPr>
              <a:t>NumberFormatException</a:t>
            </a:r>
            <a:r>
              <a:rPr lang="en-US" sz="1600" b="1"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r>
              <a:rPr lang="ru-RU" sz="1600" dirty="0">
                <a:latin typeface="Arial" panose="020B0604020202020204" pitchFamily="34" charset="0"/>
                <a:cs typeface="Arial" panose="020B0604020202020204" pitchFamily="34" charset="0"/>
              </a:rPr>
              <a:t>Исправим программный код, чтобы отловить это исключение и попросить пользователя повторить ввод.</a:t>
            </a:r>
          </a:p>
          <a:p>
            <a:pPr marL="285750" indent="-285750">
              <a:buFont typeface="Arial" panose="020B0604020202020204" pitchFamily="34" charset="0"/>
              <a:buChar char="•"/>
            </a:pPr>
            <a:endParaRPr lang="ru-RU"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ru-RU" sz="1600" dirty="0">
                <a:latin typeface="Arial" panose="020B0604020202020204" pitchFamily="34" charset="0"/>
                <a:cs typeface="Arial" panose="020B0604020202020204" pitchFamily="34" charset="0"/>
              </a:rPr>
              <a:t>Заключи преобразование в блок </a:t>
            </a:r>
            <a:r>
              <a:rPr lang="en-US" sz="1600" b="1" dirty="0">
                <a:latin typeface="Arial" panose="020B0604020202020204" pitchFamily="34" charset="0"/>
                <a:cs typeface="Arial" panose="020B0604020202020204" pitchFamily="34" charset="0"/>
              </a:rPr>
              <a:t>try…catch</a:t>
            </a:r>
            <a:r>
              <a:rPr lang="en-US" sz="1600" dirty="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с «ловушкой» на исключение класса </a:t>
            </a:r>
            <a:r>
              <a:rPr lang="en-US" sz="1600" b="1" dirty="0" err="1">
                <a:latin typeface="Arial" panose="020B0604020202020204" pitchFamily="34" charset="0"/>
                <a:cs typeface="Arial" panose="020B0604020202020204" pitchFamily="34" charset="0"/>
              </a:rPr>
              <a:t>NumberFormatException</a:t>
            </a:r>
            <a:r>
              <a:rPr lang="en-US" sz="1600" b="1" dirty="0">
                <a:latin typeface="Arial" panose="020B0604020202020204" pitchFamily="34" charset="0"/>
                <a:cs typeface="Arial" panose="020B0604020202020204" pitchFamily="34" charset="0"/>
              </a:rPr>
              <a:t>:</a:t>
            </a:r>
          </a:p>
          <a:p>
            <a:endParaRPr lang="ru-RU" sz="1600" dirty="0" smtClean="0">
              <a:latin typeface="Arial" panose="020B0604020202020204" pitchFamily="34" charset="0"/>
              <a:cs typeface="Arial" panose="020B0604020202020204" pitchFamily="34" charset="0"/>
            </a:endParaRPr>
          </a:p>
          <a:p>
            <a:r>
              <a:rPr lang="en-US" sz="1600" dirty="0" err="1" smtClean="0">
                <a:latin typeface="Arial" panose="020B0604020202020204" pitchFamily="34" charset="0"/>
                <a:cs typeface="Arial" panose="020B0604020202020204" pitchFamily="34" charset="0"/>
              </a:rPr>
              <a:t>isError</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false;</a:t>
            </a:r>
          </a:p>
          <a:p>
            <a:r>
              <a:rPr lang="en-US" sz="1600" dirty="0">
                <a:latin typeface="Arial" panose="020B0604020202020204" pitchFamily="34" charset="0"/>
                <a:cs typeface="Arial" panose="020B0604020202020204" pitchFamily="34" charset="0"/>
              </a:rPr>
              <a:t>try {</a:t>
            </a:r>
          </a:p>
          <a:p>
            <a:r>
              <a:rPr lang="en-US" sz="1600" dirty="0">
                <a:latin typeface="Arial" panose="020B0604020202020204" pitchFamily="34" charset="0"/>
                <a:cs typeface="Arial" panose="020B0604020202020204" pitchFamily="34" charset="0"/>
              </a:rPr>
              <a:t>    number = </a:t>
            </a:r>
            <a:r>
              <a:rPr lang="en-US" sz="1600" dirty="0" err="1">
                <a:latin typeface="Arial" panose="020B0604020202020204" pitchFamily="34" charset="0"/>
                <a:cs typeface="Arial" panose="020B0604020202020204" pitchFamily="34" charset="0"/>
              </a:rPr>
              <a:t>Double.valueOf</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stringNumber</a:t>
            </a:r>
            <a:r>
              <a:rPr lang="en-US" sz="16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 catch (</a:t>
            </a:r>
            <a:r>
              <a:rPr lang="en-US" sz="1600" dirty="0" err="1">
                <a:latin typeface="Arial" panose="020B0604020202020204" pitchFamily="34" charset="0"/>
                <a:cs typeface="Arial" panose="020B0604020202020204" pitchFamily="34" charset="0"/>
              </a:rPr>
              <a:t>NumberFormatException</a:t>
            </a:r>
            <a:r>
              <a:rPr lang="en-US" sz="1600" dirty="0">
                <a:latin typeface="Arial" panose="020B0604020202020204" pitchFamily="34" charset="0"/>
                <a:cs typeface="Arial" panose="020B0604020202020204" pitchFamily="34" charset="0"/>
              </a:rPr>
              <a:t> e) {</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isError</a:t>
            </a:r>
            <a:r>
              <a:rPr lang="en-US" sz="1600" dirty="0">
                <a:latin typeface="Arial" panose="020B0604020202020204" pitchFamily="34" charset="0"/>
                <a:cs typeface="Arial" panose="020B0604020202020204" pitchFamily="34" charset="0"/>
              </a:rPr>
              <a:t> = true;</a:t>
            </a:r>
          </a:p>
          <a:p>
            <a:r>
              <a:rPr lang="en-US"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ru-RU"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r>
              <a:rPr lang="ru-RU" sz="1600" b="1" dirty="0">
                <a:solidFill>
                  <a:srgbClr val="ED7D31"/>
                </a:solidFill>
                <a:latin typeface="Arial" panose="020B0604020202020204" pitchFamily="34" charset="0"/>
                <a:cs typeface="Arial" panose="020B0604020202020204" pitchFamily="34" charset="0"/>
              </a:rPr>
              <a:t>Примечание:</a:t>
            </a:r>
            <a:r>
              <a:rPr lang="ru-RU" sz="1600" dirty="0">
                <a:latin typeface="Arial" panose="020B0604020202020204" pitchFamily="34" charset="0"/>
                <a:cs typeface="Arial" panose="020B0604020202020204" pitchFamily="34" charset="0"/>
              </a:rPr>
              <a:t> обрати внимание, в программу должна быть введена логическая переменная </a:t>
            </a:r>
            <a:r>
              <a:rPr lang="en-US" sz="1600" dirty="0" err="1">
                <a:latin typeface="Arial" panose="020B0604020202020204" pitchFamily="34" charset="0"/>
                <a:cs typeface="Arial" panose="020B0604020202020204" pitchFamily="34" charset="0"/>
              </a:rPr>
              <a:t>isError</a:t>
            </a:r>
            <a:r>
              <a:rPr lang="en-US" sz="1600" dirty="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которая равна </a:t>
            </a:r>
            <a:r>
              <a:rPr lang="en-US" sz="1600" dirty="0">
                <a:latin typeface="Arial" panose="020B0604020202020204" pitchFamily="34" charset="0"/>
                <a:cs typeface="Arial" panose="020B0604020202020204" pitchFamily="34" charset="0"/>
              </a:rPr>
              <a:t>true, </a:t>
            </a:r>
            <a:r>
              <a:rPr lang="ru-RU" sz="1600" dirty="0">
                <a:latin typeface="Arial" panose="020B0604020202020204" pitchFamily="34" charset="0"/>
                <a:cs typeface="Arial" panose="020B0604020202020204" pitchFamily="34" charset="0"/>
              </a:rPr>
              <a:t>если пользователь ввёл неверные данные.</a:t>
            </a:r>
            <a:endParaRPr lang="ru-RU" sz="1600" b="1" dirty="0">
              <a:latin typeface="Arial" panose="020B0604020202020204" pitchFamily="34" charset="0"/>
              <a:cs typeface="Arial" panose="020B0604020202020204" pitchFamily="34" charset="0"/>
            </a:endParaRPr>
          </a:p>
        </p:txBody>
      </p:sp>
      <p:sp>
        <p:nvSpPr>
          <p:cNvPr id="11" name="Прямоугольник 10"/>
          <p:cNvSpPr/>
          <p:nvPr/>
        </p:nvSpPr>
        <p:spPr>
          <a:xfrm>
            <a:off x="0" y="2704875"/>
            <a:ext cx="12192000" cy="1797675"/>
          </a:xfrm>
          <a:prstGeom prst="rect">
            <a:avLst/>
          </a:prstGeom>
          <a:solidFill>
            <a:srgbClr val="444444">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TextBox 7">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20238995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6098574" y="684842"/>
            <a:ext cx="6093426" cy="5775472"/>
          </a:xfrm>
          <a:prstGeom prst="rect">
            <a:avLst/>
          </a:prstGeom>
          <a:solidFill>
            <a:srgbClr val="444444">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 name="Прямоугольник 19"/>
          <p:cNvSpPr/>
          <p:nvPr/>
        </p:nvSpPr>
        <p:spPr>
          <a:xfrm>
            <a:off x="0" y="6410125"/>
            <a:ext cx="12192000" cy="447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Прямоугольник 16"/>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1509716" y="6212351"/>
            <a:ext cx="517871" cy="340991"/>
          </a:xfrm>
          <a:prstGeom prst="rect">
            <a:avLst/>
          </a:prstGeom>
        </p:spPr>
        <p:txBody>
          <a:bodyPr wrap="square">
            <a:spAutoFit/>
          </a:bodyPr>
          <a:lstStyle/>
          <a:p>
            <a:pPr>
              <a:lnSpc>
                <a:spcPct val="101000"/>
              </a:lnSpc>
              <a:spcAft>
                <a:spcPts val="800"/>
              </a:spcAft>
            </a:pPr>
            <a:r>
              <a:rPr lang="ru-RU" sz="1600" dirty="0" smtClean="0">
                <a:solidFill>
                  <a:schemeClr val="bg1"/>
                </a:solidFill>
                <a:latin typeface="Arial Black" panose="020B0A04020102020204" pitchFamily="34" charset="0"/>
                <a:ea typeface="Calibri" panose="020F0502020204030204" pitchFamily="34" charset="0"/>
                <a:cs typeface="Times New Roman" panose="02020603050405020304" pitchFamily="18" charset="0"/>
              </a:rPr>
              <a:t>23</a:t>
            </a:r>
            <a:endPar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p:txBody>
      </p:sp>
      <p:sp>
        <p:nvSpPr>
          <p:cNvPr id="21" name="Прямоугольник 20"/>
          <p:cNvSpPr/>
          <p:nvPr/>
        </p:nvSpPr>
        <p:spPr>
          <a:xfrm>
            <a:off x="0" y="2698"/>
            <a:ext cx="12192000" cy="874446"/>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 xmlns:a16="http://schemas.microsoft.com/office/drawing/2014/main" id="{E4E2A2F6-99BA-8B96-9297-1BB9A8BAE786}"/>
              </a:ext>
            </a:extLst>
          </p:cNvPr>
          <p:cNvSpPr txBox="1"/>
          <p:nvPr/>
        </p:nvSpPr>
        <p:spPr>
          <a:xfrm>
            <a:off x="305394" y="2157359"/>
            <a:ext cx="5380478" cy="1077218"/>
          </a:xfrm>
          <a:prstGeom prst="rect">
            <a:avLst/>
          </a:prstGeom>
          <a:noFill/>
        </p:spPr>
        <p:txBody>
          <a:bodyPr wrap="square">
            <a:spAutoFit/>
          </a:bodyPr>
          <a:lstStyle/>
          <a:p>
            <a:r>
              <a:rPr lang="ru-RU" sz="1600" dirty="0">
                <a:latin typeface="Arial" panose="020B0604020202020204" pitchFamily="34" charset="0"/>
                <a:cs typeface="Arial" panose="020B0604020202020204" pitchFamily="34" charset="0"/>
              </a:rPr>
              <a:t>Теперь «оберни» код в цикл с постусловием, благодаря которому программа будет переспрашивать ввод данных каждый раз, когда пользователь ошибается с вводом</a:t>
            </a:r>
            <a:r>
              <a:rPr lang="ru-RU" sz="1600" dirty="0" smtClean="0">
                <a:latin typeface="Arial" panose="020B0604020202020204" pitchFamily="34" charset="0"/>
                <a:cs typeface="Arial" panose="020B0604020202020204" pitchFamily="34" charset="0"/>
              </a:rPr>
              <a:t>.</a:t>
            </a:r>
            <a:endParaRPr lang="ru-RU" sz="16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 xmlns:a16="http://schemas.microsoft.com/office/drawing/2014/main" id="{E4E2A2F6-99BA-8B96-9297-1BB9A8BAE786}"/>
              </a:ext>
            </a:extLst>
          </p:cNvPr>
          <p:cNvSpPr txBox="1"/>
          <p:nvPr/>
        </p:nvSpPr>
        <p:spPr>
          <a:xfrm>
            <a:off x="6704214" y="904423"/>
            <a:ext cx="5232104" cy="5478423"/>
          </a:xfrm>
          <a:prstGeom prst="rect">
            <a:avLst/>
          </a:prstGeom>
          <a:noFill/>
        </p:spPr>
        <p:txBody>
          <a:bodyPr wrap="square">
            <a:spAutoFit/>
          </a:bodyPr>
          <a:lstStyle/>
          <a:p>
            <a:r>
              <a:rPr lang="en-US" sz="1400" dirty="0" smtClean="0">
                <a:latin typeface="Arial" panose="020B0604020202020204" pitchFamily="34" charset="0"/>
                <a:cs typeface="Arial" panose="020B0604020202020204" pitchFamily="34" charset="0"/>
              </a:rPr>
              <a:t>static </a:t>
            </a:r>
            <a:r>
              <a:rPr lang="en-US" sz="1400" dirty="0">
                <a:latin typeface="Arial" panose="020B0604020202020204" pitchFamily="34" charset="0"/>
                <a:cs typeface="Arial" panose="020B0604020202020204" pitchFamily="34" charset="0"/>
              </a:rPr>
              <a:t>double </a:t>
            </a:r>
            <a:r>
              <a:rPr lang="en-US" sz="1400" dirty="0" err="1">
                <a:latin typeface="Arial" panose="020B0604020202020204" pitchFamily="34" charset="0"/>
                <a:cs typeface="Arial" panose="020B0604020202020204" pitchFamily="34" charset="0"/>
              </a:rPr>
              <a:t>InputNumber</a:t>
            </a:r>
            <a:r>
              <a:rPr lang="en-US" sz="1400" dirty="0">
                <a:latin typeface="Arial" panose="020B0604020202020204" pitchFamily="34" charset="0"/>
                <a:cs typeface="Arial" panose="020B0604020202020204" pitchFamily="34" charset="0"/>
              </a:rPr>
              <a:t>(String caption){</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 </a:t>
            </a:r>
            <a:r>
              <a:rPr lang="ru-RU" sz="1400" dirty="0">
                <a:latin typeface="Arial" panose="020B0604020202020204" pitchFamily="34" charset="0"/>
                <a:cs typeface="Arial" panose="020B0604020202020204" pitchFamily="34" charset="0"/>
              </a:rPr>
              <a:t>Инициализация переменных</a:t>
            </a:r>
          </a:p>
          <a:p>
            <a:r>
              <a:rPr lang="ru-RU"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boolean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isError</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double number = 0;</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do {</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 </a:t>
            </a:r>
            <a:r>
              <a:rPr lang="ru-RU" sz="1400" dirty="0">
                <a:latin typeface="Arial" panose="020B0604020202020204" pitchFamily="34" charset="0"/>
                <a:cs typeface="Arial" panose="020B0604020202020204" pitchFamily="34" charset="0"/>
              </a:rPr>
              <a:t>Ввод числа</a:t>
            </a:r>
          </a:p>
          <a:p>
            <a:r>
              <a:rPr lang="ru-RU"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String </a:t>
            </a:r>
            <a:r>
              <a:rPr lang="en-US" sz="1400" dirty="0" err="1">
                <a:latin typeface="Arial" panose="020B0604020202020204" pitchFamily="34" charset="0"/>
                <a:cs typeface="Arial" panose="020B0604020202020204" pitchFamily="34" charset="0"/>
              </a:rPr>
              <a:t>stringNumber</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JOptionPane.showInputDialog</a:t>
            </a:r>
            <a:r>
              <a:rPr lang="en-US" sz="1400" dirty="0">
                <a:latin typeface="Arial" panose="020B0604020202020204" pitchFamily="34" charset="0"/>
                <a:cs typeface="Arial" panose="020B0604020202020204" pitchFamily="34" charset="0"/>
              </a:rPr>
              <a:t>(null,</a:t>
            </a:r>
          </a:p>
          <a:p>
            <a:r>
              <a:rPr lang="en-US" sz="1400" dirty="0">
                <a:latin typeface="Arial" panose="020B0604020202020204" pitchFamily="34" charset="0"/>
                <a:cs typeface="Arial" panose="020B0604020202020204" pitchFamily="34" charset="0"/>
              </a:rPr>
              <a:t>                caption, "</a:t>
            </a:r>
            <a:r>
              <a:rPr lang="ru-RU" sz="1400" dirty="0">
                <a:latin typeface="Arial" panose="020B0604020202020204" pitchFamily="34" charset="0"/>
                <a:cs typeface="Arial" panose="020B0604020202020204" pitchFamily="34" charset="0"/>
              </a:rPr>
              <a:t>Ввод данных",</a:t>
            </a:r>
          </a:p>
          <a:p>
            <a:r>
              <a:rPr lang="ru-RU"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JOptionPane.INFORMATION_MESSAGE</a:t>
            </a:r>
            <a:r>
              <a:rPr lang="en-US" sz="14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 </a:t>
            </a:r>
            <a:r>
              <a:rPr lang="ru-RU" sz="1400" dirty="0">
                <a:latin typeface="Arial" panose="020B0604020202020204" pitchFamily="34" charset="0"/>
                <a:cs typeface="Arial" panose="020B0604020202020204" pitchFamily="34" charset="0"/>
              </a:rPr>
              <a:t>Преобразование числа и его проверка</a:t>
            </a:r>
          </a:p>
          <a:p>
            <a:r>
              <a:rPr lang="ru-RU"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isError</a:t>
            </a:r>
            <a:r>
              <a:rPr lang="en-US" sz="1400" dirty="0">
                <a:latin typeface="Arial" panose="020B0604020202020204" pitchFamily="34" charset="0"/>
                <a:cs typeface="Arial" panose="020B0604020202020204" pitchFamily="34" charset="0"/>
              </a:rPr>
              <a:t> = false;</a:t>
            </a:r>
          </a:p>
          <a:p>
            <a:r>
              <a:rPr lang="en-US" sz="1400" dirty="0">
                <a:latin typeface="Arial" panose="020B0604020202020204" pitchFamily="34" charset="0"/>
                <a:cs typeface="Arial" panose="020B0604020202020204" pitchFamily="34" charset="0"/>
              </a:rPr>
              <a:t>        try {</a:t>
            </a:r>
          </a:p>
          <a:p>
            <a:r>
              <a:rPr lang="en-US" sz="1400" dirty="0">
                <a:latin typeface="Arial" panose="020B0604020202020204" pitchFamily="34" charset="0"/>
                <a:cs typeface="Arial" panose="020B0604020202020204" pitchFamily="34" charset="0"/>
              </a:rPr>
              <a:t>            number = </a:t>
            </a:r>
            <a:r>
              <a:rPr lang="en-US" sz="1400" dirty="0" err="1">
                <a:latin typeface="Arial" panose="020B0604020202020204" pitchFamily="34" charset="0"/>
                <a:cs typeface="Arial" panose="020B0604020202020204" pitchFamily="34" charset="0"/>
              </a:rPr>
              <a:t>Double.valueOf</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stringNumber</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 catch (</a:t>
            </a:r>
            <a:r>
              <a:rPr lang="en-US" sz="1400" dirty="0" err="1">
                <a:latin typeface="Arial" panose="020B0604020202020204" pitchFamily="34" charset="0"/>
                <a:cs typeface="Arial" panose="020B0604020202020204" pitchFamily="34" charset="0"/>
              </a:rPr>
              <a:t>NumberFormatException</a:t>
            </a:r>
            <a:r>
              <a:rPr lang="en-US" sz="1400" dirty="0">
                <a:latin typeface="Arial" panose="020B0604020202020204" pitchFamily="34" charset="0"/>
                <a:cs typeface="Arial" panose="020B0604020202020204" pitchFamily="34" charset="0"/>
              </a:rPr>
              <a:t> e) {</a:t>
            </a:r>
          </a:p>
          <a:p>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isError</a:t>
            </a:r>
            <a:r>
              <a:rPr lang="en-US" sz="1400" dirty="0">
                <a:latin typeface="Arial" panose="020B0604020202020204" pitchFamily="34" charset="0"/>
                <a:cs typeface="Arial" panose="020B0604020202020204" pitchFamily="34" charset="0"/>
              </a:rPr>
              <a:t> = true;</a:t>
            </a:r>
          </a:p>
          <a:p>
            <a:r>
              <a:rPr lang="en-US" sz="14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 while (</a:t>
            </a:r>
            <a:r>
              <a:rPr lang="en-US" sz="1400" dirty="0" err="1">
                <a:latin typeface="Arial" panose="020B0604020202020204" pitchFamily="34" charset="0"/>
                <a:cs typeface="Arial" panose="020B0604020202020204" pitchFamily="34" charset="0"/>
              </a:rPr>
              <a:t>isError</a:t>
            </a:r>
            <a:r>
              <a:rPr lang="en-US" sz="14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return number;</a:t>
            </a:r>
          </a:p>
          <a:p>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sp>
        <p:nvSpPr>
          <p:cNvPr id="2" name="Прямоугольник 1"/>
          <p:cNvSpPr/>
          <p:nvPr/>
        </p:nvSpPr>
        <p:spPr>
          <a:xfrm>
            <a:off x="305394" y="3491021"/>
            <a:ext cx="6096000" cy="830997"/>
          </a:xfrm>
          <a:prstGeom prst="rect">
            <a:avLst/>
          </a:prstGeom>
        </p:spPr>
        <p:txBody>
          <a:bodyPr>
            <a:spAutoFit/>
          </a:bodyPr>
          <a:lstStyle/>
          <a:p>
            <a:r>
              <a:rPr lang="ru-RU" sz="1600" b="1" dirty="0">
                <a:solidFill>
                  <a:srgbClr val="ED7D31"/>
                </a:solidFill>
                <a:latin typeface="Arial" panose="020B0604020202020204" pitchFamily="34" charset="0"/>
                <a:cs typeface="Arial" panose="020B0604020202020204" pitchFamily="34" charset="0"/>
              </a:rPr>
              <a:t>Примечание: </a:t>
            </a:r>
            <a:r>
              <a:rPr lang="ru-RU" sz="1600" dirty="0">
                <a:latin typeface="Arial" panose="020B0604020202020204" pitchFamily="34" charset="0"/>
                <a:cs typeface="Arial" panose="020B0604020202020204" pitchFamily="34" charset="0"/>
              </a:rPr>
              <a:t>так как переменные </a:t>
            </a:r>
            <a:r>
              <a:rPr lang="ru-RU" sz="1600" b="1" dirty="0" err="1">
                <a:latin typeface="Arial" panose="020B0604020202020204" pitchFamily="34" charset="0"/>
                <a:cs typeface="Arial" panose="020B0604020202020204" pitchFamily="34" charset="0"/>
              </a:rPr>
              <a:t>isError</a:t>
            </a:r>
            <a:r>
              <a:rPr lang="ru-RU" sz="1600" dirty="0">
                <a:latin typeface="Arial" panose="020B0604020202020204" pitchFamily="34" charset="0"/>
                <a:cs typeface="Arial" panose="020B0604020202020204" pitchFamily="34" charset="0"/>
              </a:rPr>
              <a:t> и </a:t>
            </a:r>
            <a:r>
              <a:rPr lang="ru-RU" sz="1600" b="1" dirty="0" err="1">
                <a:latin typeface="Arial" panose="020B0604020202020204" pitchFamily="34" charset="0"/>
                <a:cs typeface="Arial" panose="020B0604020202020204" pitchFamily="34" charset="0"/>
              </a:rPr>
              <a:t>number</a:t>
            </a:r>
            <a:r>
              <a:rPr lang="ru-RU" sz="1600" dirty="0">
                <a:latin typeface="Arial" panose="020B0604020202020204" pitchFamily="34" charset="0"/>
                <a:cs typeface="Arial" panose="020B0604020202020204" pitchFamily="34" charset="0"/>
              </a:rPr>
              <a:t> используются вне тела цикла, то они должны быть объявлены до его начала.</a:t>
            </a:r>
          </a:p>
        </p:txBody>
      </p:sp>
      <p:sp>
        <p:nvSpPr>
          <p:cNvPr id="11" name="TextBox 10">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28607023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p:cNvSpPr/>
          <p:nvPr/>
        </p:nvSpPr>
        <p:spPr>
          <a:xfrm>
            <a:off x="0" y="5292538"/>
            <a:ext cx="12192000" cy="1117587"/>
          </a:xfrm>
          <a:prstGeom prst="rect">
            <a:avLst/>
          </a:prstGeom>
          <a:solidFill>
            <a:srgbClr val="444444">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 name="Прямоугольник 19"/>
          <p:cNvSpPr/>
          <p:nvPr/>
        </p:nvSpPr>
        <p:spPr>
          <a:xfrm>
            <a:off x="0" y="6410125"/>
            <a:ext cx="12192000" cy="447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Прямоугольник 16"/>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1509716" y="6212351"/>
            <a:ext cx="517871" cy="340991"/>
          </a:xfrm>
          <a:prstGeom prst="rect">
            <a:avLst/>
          </a:prstGeom>
        </p:spPr>
        <p:txBody>
          <a:bodyPr wrap="square">
            <a:spAutoFit/>
          </a:bodyPr>
          <a:lstStyle/>
          <a:p>
            <a:pPr>
              <a:lnSpc>
                <a:spcPct val="101000"/>
              </a:lnSpc>
              <a:spcAft>
                <a:spcPts val="800"/>
              </a:spcAft>
            </a:pPr>
            <a:r>
              <a:rPr lang="ru-RU" sz="1600" dirty="0" smtClean="0">
                <a:solidFill>
                  <a:schemeClr val="bg1"/>
                </a:solidFill>
                <a:latin typeface="Arial Black" panose="020B0A04020102020204" pitchFamily="34" charset="0"/>
                <a:ea typeface="Calibri" panose="020F0502020204030204" pitchFamily="34" charset="0"/>
                <a:cs typeface="Times New Roman" panose="02020603050405020304" pitchFamily="18" charset="0"/>
              </a:rPr>
              <a:t>24</a:t>
            </a:r>
            <a:endPar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p:txBody>
      </p:sp>
      <p:sp>
        <p:nvSpPr>
          <p:cNvPr id="21" name="Прямоугольник 20"/>
          <p:cNvSpPr/>
          <p:nvPr/>
        </p:nvSpPr>
        <p:spPr>
          <a:xfrm>
            <a:off x="0" y="2697"/>
            <a:ext cx="12192000" cy="1064103"/>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 xmlns:a16="http://schemas.microsoft.com/office/drawing/2014/main" id="{E4E2A2F6-99BA-8B96-9297-1BB9A8BAE786}"/>
              </a:ext>
            </a:extLst>
          </p:cNvPr>
          <p:cNvSpPr txBox="1"/>
          <p:nvPr/>
        </p:nvSpPr>
        <p:spPr>
          <a:xfrm>
            <a:off x="300942" y="1086628"/>
            <a:ext cx="11682413" cy="1323439"/>
          </a:xfrm>
          <a:prstGeom prst="rect">
            <a:avLst/>
          </a:prstGeom>
          <a:noFill/>
        </p:spPr>
        <p:txBody>
          <a:bodyPr wrap="square">
            <a:spAutoFit/>
          </a:bodyPr>
          <a:lstStyle/>
          <a:p>
            <a:pPr marL="285750" indent="-285750">
              <a:buFont typeface="Arial" panose="020B0604020202020204" pitchFamily="34" charset="0"/>
              <a:buChar char="•"/>
            </a:pPr>
            <a:r>
              <a:rPr lang="ru-RU" sz="1600" dirty="0">
                <a:latin typeface="Arial" panose="020B0604020202020204" pitchFamily="34" charset="0"/>
                <a:cs typeface="Arial" panose="020B0604020202020204" pitchFamily="34" charset="0"/>
              </a:rPr>
              <a:t>Запусти программу и проверь её работоспособность, введя данные, не являющиеся числами.</a:t>
            </a:r>
          </a:p>
          <a:p>
            <a:endParaRPr lang="ru-RU"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ru-RU" sz="1600" dirty="0" smtClean="0">
                <a:latin typeface="Arial" panose="020B0604020202020204" pitchFamily="34" charset="0"/>
                <a:cs typeface="Arial" panose="020B0604020202020204" pitchFamily="34" charset="0"/>
              </a:rPr>
              <a:t>Снова </a:t>
            </a:r>
            <a:r>
              <a:rPr lang="ru-RU" sz="1600" dirty="0">
                <a:latin typeface="Arial" panose="020B0604020202020204" pitchFamily="34" charset="0"/>
                <a:cs typeface="Arial" panose="020B0604020202020204" pitchFamily="34" charset="0"/>
              </a:rPr>
              <a:t>запусти программу и нажми кнопку </a:t>
            </a:r>
            <a:r>
              <a:rPr lang="ru-RU" sz="1600" dirty="0" err="1">
                <a:latin typeface="Arial" panose="020B0604020202020204" pitchFamily="34" charset="0"/>
                <a:cs typeface="Arial" panose="020B0604020202020204" pitchFamily="34" charset="0"/>
              </a:rPr>
              <a:t>Cancel</a:t>
            </a:r>
            <a:r>
              <a:rPr lang="ru-RU" sz="1600" dirty="0">
                <a:latin typeface="Arial" panose="020B0604020202020204" pitchFamily="34" charset="0"/>
                <a:cs typeface="Arial" panose="020B0604020202020204" pitchFamily="34" charset="0"/>
              </a:rPr>
              <a:t> или закрой диалог ввода через крестик в правом верхнем углу окна.</a:t>
            </a:r>
          </a:p>
          <a:p>
            <a:endParaRPr lang="ru-RU" sz="1600" dirty="0" smtClean="0">
              <a:latin typeface="Arial" panose="020B0604020202020204" pitchFamily="34" charset="0"/>
              <a:cs typeface="Arial" panose="020B0604020202020204" pitchFamily="34" charset="0"/>
            </a:endParaRPr>
          </a:p>
          <a:p>
            <a:r>
              <a:rPr lang="ru-RU" sz="1600" dirty="0" smtClean="0">
                <a:latin typeface="Arial" panose="020B0604020202020204" pitchFamily="34" charset="0"/>
                <a:cs typeface="Arial" panose="020B0604020202020204" pitchFamily="34" charset="0"/>
              </a:rPr>
              <a:t>В </a:t>
            </a:r>
            <a:r>
              <a:rPr lang="ru-RU" sz="1600" dirty="0">
                <a:latin typeface="Arial" panose="020B0604020202020204" pitchFamily="34" charset="0"/>
                <a:cs typeface="Arial" panose="020B0604020202020204" pitchFamily="34" charset="0"/>
              </a:rPr>
              <a:t>результате программа «упадёт» ещё с одним исключением — </a:t>
            </a:r>
            <a:r>
              <a:rPr lang="ru-RU" sz="1600" b="1" dirty="0" err="1">
                <a:latin typeface="Arial" panose="020B0604020202020204" pitchFamily="34" charset="0"/>
                <a:cs typeface="Arial" panose="020B0604020202020204" pitchFamily="34" charset="0"/>
              </a:rPr>
              <a:t>NullPointerException</a:t>
            </a:r>
            <a:r>
              <a:rPr lang="ru-RU" sz="1600" b="1" dirty="0">
                <a:latin typeface="Arial" panose="020B0604020202020204" pitchFamily="34" charset="0"/>
                <a:cs typeface="Arial" panose="020B0604020202020204" pitchFamily="34" charset="0"/>
              </a:rPr>
              <a:t>:</a:t>
            </a:r>
          </a:p>
        </p:txBody>
      </p:sp>
      <p:pic>
        <p:nvPicPr>
          <p:cNvPr id="19458" name="Picture 2" descr="https://ucarecdn.com/3a863810-cbdb-411f-ae75-e8a5e8d5fdd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4682" y="2497961"/>
            <a:ext cx="6664167" cy="1363416"/>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345174" y="3949271"/>
            <a:ext cx="11682413" cy="2308324"/>
          </a:xfrm>
          <a:prstGeom prst="rect">
            <a:avLst/>
          </a:prstGeom>
        </p:spPr>
        <p:txBody>
          <a:bodyPr wrap="square">
            <a:spAutoFit/>
          </a:bodyPr>
          <a:lstStyle/>
          <a:p>
            <a:r>
              <a:rPr lang="ru-RU" sz="1600" dirty="0">
                <a:latin typeface="Arial" panose="020B0604020202020204" pitchFamily="34" charset="0"/>
                <a:cs typeface="Arial" panose="020B0604020202020204" pitchFamily="34" charset="0"/>
              </a:rPr>
              <a:t>Дело в том, что если пользователь отменил ввод данных, то метод </a:t>
            </a:r>
            <a:r>
              <a:rPr lang="ru-RU" sz="1600" b="1" dirty="0" err="1">
                <a:latin typeface="Arial" panose="020B0604020202020204" pitchFamily="34" charset="0"/>
                <a:cs typeface="Arial" panose="020B0604020202020204" pitchFamily="34" charset="0"/>
              </a:rPr>
              <a:t>showInputDialog</a:t>
            </a:r>
            <a:r>
              <a:rPr lang="ru-RU" sz="1600" dirty="0">
                <a:latin typeface="Arial" panose="020B0604020202020204" pitchFamily="34" charset="0"/>
                <a:cs typeface="Arial" panose="020B0604020202020204" pitchFamily="34" charset="0"/>
              </a:rPr>
              <a:t> возвращает значение </a:t>
            </a:r>
            <a:r>
              <a:rPr lang="ru-RU" sz="1600" b="1" dirty="0" err="1">
                <a:latin typeface="Arial" panose="020B0604020202020204" pitchFamily="34" charset="0"/>
                <a:cs typeface="Arial" panose="020B0604020202020204" pitchFamily="34" charset="0"/>
              </a:rPr>
              <a:t>nul</a:t>
            </a:r>
            <a:r>
              <a:rPr lang="ru-RU" sz="1600" dirty="0" err="1">
                <a:latin typeface="Arial" panose="020B0604020202020204" pitchFamily="34" charset="0"/>
                <a:cs typeface="Arial" panose="020B0604020202020204" pitchFamily="34" charset="0"/>
              </a:rPr>
              <a:t>l</a:t>
            </a:r>
            <a:r>
              <a:rPr lang="ru-RU" sz="1600" dirty="0">
                <a:latin typeface="Arial" panose="020B0604020202020204" pitchFamily="34" charset="0"/>
                <a:cs typeface="Arial" panose="020B0604020202020204" pitchFamily="34" charset="0"/>
              </a:rPr>
              <a:t>, и метод </a:t>
            </a:r>
            <a:r>
              <a:rPr lang="ru-RU" sz="1600" b="1" dirty="0" err="1">
                <a:latin typeface="Arial" panose="020B0604020202020204" pitchFamily="34" charset="0"/>
                <a:cs typeface="Arial" panose="020B0604020202020204" pitchFamily="34" charset="0"/>
              </a:rPr>
              <a:t>valueOf</a:t>
            </a:r>
            <a:r>
              <a:rPr lang="ru-RU" sz="1600" dirty="0">
                <a:latin typeface="Arial" panose="020B0604020202020204" pitchFamily="34" charset="0"/>
                <a:cs typeface="Arial" panose="020B0604020202020204" pitchFamily="34" charset="0"/>
              </a:rPr>
              <a:t> не может преобразовать «ничто» в число.</a:t>
            </a:r>
          </a:p>
          <a:p>
            <a:endParaRPr lang="ru-RU"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ru-RU" sz="1600" dirty="0">
                <a:latin typeface="Arial" panose="020B0604020202020204" pitchFamily="34" charset="0"/>
                <a:cs typeface="Arial" panose="020B0604020202020204" pitchFamily="34" charset="0"/>
              </a:rPr>
              <a:t>Исправь программный код, чтобы отловить исключение класса </a:t>
            </a:r>
            <a:r>
              <a:rPr lang="ru-RU" sz="1600" b="1" dirty="0" err="1">
                <a:latin typeface="Arial" panose="020B0604020202020204" pitchFamily="34" charset="0"/>
                <a:cs typeface="Arial" panose="020B0604020202020204" pitchFamily="34" charset="0"/>
              </a:rPr>
              <a:t>NullPointerException</a:t>
            </a:r>
            <a:r>
              <a:rPr lang="ru-RU" sz="1600" dirty="0">
                <a:latin typeface="Arial" panose="020B0604020202020204" pitchFamily="34" charset="0"/>
                <a:cs typeface="Arial" panose="020B0604020202020204" pitchFamily="34" charset="0"/>
              </a:rPr>
              <a:t> и запросить ввести число заново. Для этого нужно добавить новый блок </a:t>
            </a:r>
            <a:r>
              <a:rPr lang="ru-RU" sz="1600" b="1" dirty="0" err="1">
                <a:latin typeface="Arial" panose="020B0604020202020204" pitchFamily="34" charset="0"/>
                <a:cs typeface="Arial" panose="020B0604020202020204" pitchFamily="34" charset="0"/>
              </a:rPr>
              <a:t>catch</a:t>
            </a:r>
            <a:r>
              <a:rPr lang="ru-RU" sz="1600" b="1" dirty="0">
                <a:latin typeface="Arial" panose="020B0604020202020204" pitchFamily="34" charset="0"/>
                <a:cs typeface="Arial" panose="020B0604020202020204" pitchFamily="34" charset="0"/>
              </a:rPr>
              <a:t>:</a:t>
            </a:r>
          </a:p>
          <a:p>
            <a:endParaRPr lang="ru-RU" sz="1600" dirty="0" smtClean="0">
              <a:latin typeface="Arial" panose="020B0604020202020204" pitchFamily="34" charset="0"/>
              <a:cs typeface="Arial" panose="020B0604020202020204" pitchFamily="34" charset="0"/>
            </a:endParaRPr>
          </a:p>
          <a:p>
            <a:r>
              <a:rPr lang="ru-RU" sz="1600" dirty="0" err="1" smtClean="0">
                <a:latin typeface="Arial" panose="020B0604020202020204" pitchFamily="34" charset="0"/>
                <a:cs typeface="Arial" panose="020B0604020202020204" pitchFamily="34" charset="0"/>
              </a:rPr>
              <a:t>catch</a:t>
            </a:r>
            <a:r>
              <a:rPr lang="ru-RU" sz="1600" dirty="0" smtClean="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a:t>
            </a:r>
            <a:r>
              <a:rPr lang="ru-RU" sz="1600" dirty="0" err="1">
                <a:latin typeface="Arial" panose="020B0604020202020204" pitchFamily="34" charset="0"/>
                <a:cs typeface="Arial" panose="020B0604020202020204" pitchFamily="34" charset="0"/>
              </a:rPr>
              <a:t>NullPointerException</a:t>
            </a:r>
            <a:r>
              <a:rPr lang="ru-RU" sz="1600" dirty="0">
                <a:latin typeface="Arial" panose="020B0604020202020204" pitchFamily="34" charset="0"/>
                <a:cs typeface="Arial" panose="020B0604020202020204" pitchFamily="34" charset="0"/>
              </a:rPr>
              <a:t> e) {</a:t>
            </a:r>
          </a:p>
          <a:p>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isError</a:t>
            </a:r>
            <a:r>
              <a:rPr lang="ru-RU" sz="1600" dirty="0">
                <a:latin typeface="Arial" panose="020B0604020202020204" pitchFamily="34" charset="0"/>
                <a:cs typeface="Arial" panose="020B0604020202020204" pitchFamily="34" charset="0"/>
              </a:rPr>
              <a:t> = </a:t>
            </a:r>
            <a:r>
              <a:rPr lang="ru-RU" sz="1600" dirty="0" err="1">
                <a:latin typeface="Arial" panose="020B0604020202020204" pitchFamily="34" charset="0"/>
                <a:cs typeface="Arial" panose="020B0604020202020204" pitchFamily="34" charset="0"/>
              </a:rPr>
              <a:t>true</a:t>
            </a:r>
            <a:r>
              <a:rPr lang="ru-RU" sz="1600" dirty="0">
                <a:latin typeface="Arial" panose="020B0604020202020204" pitchFamily="34" charset="0"/>
                <a:cs typeface="Arial" panose="020B0604020202020204" pitchFamily="34" charset="0"/>
              </a:rPr>
              <a:t>;</a:t>
            </a:r>
          </a:p>
          <a:p>
            <a:r>
              <a:rPr lang="ru-RU" sz="1600" dirty="0">
                <a:latin typeface="Arial" panose="020B0604020202020204" pitchFamily="34" charset="0"/>
                <a:cs typeface="Arial" panose="020B0604020202020204" pitchFamily="34" charset="0"/>
              </a:rPr>
              <a:t>}</a:t>
            </a:r>
          </a:p>
        </p:txBody>
      </p:sp>
      <p:sp>
        <p:nvSpPr>
          <p:cNvPr id="10" name="TextBox 9">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33915610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рямоугольник 19"/>
          <p:cNvSpPr/>
          <p:nvPr/>
        </p:nvSpPr>
        <p:spPr>
          <a:xfrm>
            <a:off x="0" y="6410125"/>
            <a:ext cx="12192000" cy="447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Прямоугольник 16"/>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1509716" y="6212351"/>
            <a:ext cx="517871" cy="340991"/>
          </a:xfrm>
          <a:prstGeom prst="rect">
            <a:avLst/>
          </a:prstGeom>
        </p:spPr>
        <p:txBody>
          <a:bodyPr wrap="square">
            <a:spAutoFit/>
          </a:bodyPr>
          <a:lstStyle/>
          <a:p>
            <a:pPr>
              <a:lnSpc>
                <a:spcPct val="101000"/>
              </a:lnSpc>
              <a:spcAft>
                <a:spcPts val="800"/>
              </a:spcAft>
            </a:pPr>
            <a:r>
              <a:rPr lang="ru-RU" sz="1600" dirty="0" smtClean="0">
                <a:solidFill>
                  <a:schemeClr val="bg1"/>
                </a:solidFill>
                <a:latin typeface="Arial Black" panose="020B0A04020102020204" pitchFamily="34" charset="0"/>
                <a:ea typeface="Calibri" panose="020F0502020204030204" pitchFamily="34" charset="0"/>
                <a:cs typeface="Times New Roman" panose="02020603050405020304" pitchFamily="18" charset="0"/>
              </a:rPr>
              <a:t>25</a:t>
            </a:r>
            <a:endPar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p:txBody>
      </p:sp>
      <p:sp>
        <p:nvSpPr>
          <p:cNvPr id="21" name="Прямоугольник 20"/>
          <p:cNvSpPr/>
          <p:nvPr/>
        </p:nvSpPr>
        <p:spPr>
          <a:xfrm>
            <a:off x="0" y="2697"/>
            <a:ext cx="12192000" cy="1064103"/>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 xmlns:a16="http://schemas.microsoft.com/office/drawing/2014/main" id="{E4E2A2F6-99BA-8B96-9297-1BB9A8BAE786}"/>
              </a:ext>
            </a:extLst>
          </p:cNvPr>
          <p:cNvSpPr txBox="1"/>
          <p:nvPr/>
        </p:nvSpPr>
        <p:spPr>
          <a:xfrm>
            <a:off x="416690" y="1922580"/>
            <a:ext cx="4572000" cy="2062103"/>
          </a:xfrm>
          <a:prstGeom prst="rect">
            <a:avLst/>
          </a:prstGeom>
          <a:noFill/>
        </p:spPr>
        <p:txBody>
          <a:bodyPr wrap="square">
            <a:spAutoFit/>
          </a:bodyPr>
          <a:lstStyle/>
          <a:p>
            <a:pPr marL="285750" indent="-285750">
              <a:buFont typeface="Arial" panose="020B0604020202020204" pitchFamily="34" charset="0"/>
              <a:buChar char="•"/>
            </a:pPr>
            <a:r>
              <a:rPr lang="ru-RU" sz="1600" dirty="0" smtClean="0">
                <a:latin typeface="Arial" panose="020B0604020202020204" pitchFamily="34" charset="0"/>
                <a:cs typeface="Arial" panose="020B0604020202020204" pitchFamily="34" charset="0"/>
              </a:rPr>
              <a:t>Запусти </a:t>
            </a:r>
            <a:r>
              <a:rPr lang="ru-RU" sz="1600" dirty="0">
                <a:latin typeface="Arial" panose="020B0604020202020204" pitchFamily="34" charset="0"/>
                <a:cs typeface="Arial" panose="020B0604020202020204" pitchFamily="34" charset="0"/>
              </a:rPr>
              <a:t>программу и проверь её работоспособность с точки зрения обработки обоих исключений.</a:t>
            </a:r>
          </a:p>
          <a:p>
            <a:endParaRPr lang="ru-RU" sz="1600" dirty="0" smtClean="0">
              <a:latin typeface="Arial" panose="020B0604020202020204" pitchFamily="34" charset="0"/>
              <a:cs typeface="Arial" panose="020B0604020202020204" pitchFamily="34" charset="0"/>
            </a:endParaRPr>
          </a:p>
          <a:p>
            <a:endParaRPr lang="ru-RU" sz="1600" dirty="0" smtClean="0">
              <a:latin typeface="Arial" panose="020B0604020202020204" pitchFamily="34" charset="0"/>
              <a:cs typeface="Arial" panose="020B0604020202020204" pitchFamily="34" charset="0"/>
            </a:endParaRPr>
          </a:p>
          <a:p>
            <a:r>
              <a:rPr lang="ru-RU" sz="1600" dirty="0" smtClean="0">
                <a:latin typeface="Arial" panose="020B0604020202020204" pitchFamily="34" charset="0"/>
                <a:cs typeface="Arial" panose="020B0604020202020204" pitchFamily="34" charset="0"/>
              </a:rPr>
              <a:t>Если </a:t>
            </a:r>
            <a:r>
              <a:rPr lang="ru-RU" sz="1600" dirty="0">
                <a:latin typeface="Arial" panose="020B0604020202020204" pitchFamily="34" charset="0"/>
                <a:cs typeface="Arial" panose="020B0604020202020204" pitchFamily="34" charset="0"/>
              </a:rPr>
              <a:t>у тебя возникли затруднения в модификации функции, то можешь посмотреть её полный код:</a:t>
            </a:r>
            <a:endParaRPr lang="ru-RU" sz="1600" b="1" dirty="0">
              <a:latin typeface="Arial" panose="020B0604020202020204" pitchFamily="34" charset="0"/>
              <a:cs typeface="Arial" panose="020B0604020202020204" pitchFamily="34" charset="0"/>
            </a:endParaRPr>
          </a:p>
        </p:txBody>
      </p:sp>
      <p:pic>
        <p:nvPicPr>
          <p:cNvPr id="22530" name="Picture 2" descr="https://ucarecdn.com/f2048fa6-7806-4f9b-b4cd-3b54a2b5bbb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8690" y="1195124"/>
            <a:ext cx="6172602" cy="5115416"/>
          </a:xfrm>
          <a:prstGeom prst="rect">
            <a:avLst/>
          </a:prstGeom>
          <a:noFill/>
          <a:extLst>
            <a:ext uri="{909E8E84-426E-40DD-AFC4-6F175D3DCCD1}">
              <a14:hiddenFill xmlns:a14="http://schemas.microsoft.com/office/drawing/2010/main">
                <a:solidFill>
                  <a:srgbClr val="FFFFFF"/>
                </a:solidFill>
              </a14:hiddenFill>
            </a:ext>
          </a:extLst>
        </p:spPr>
      </p:pic>
      <p:sp>
        <p:nvSpPr>
          <p:cNvPr id="11" name="Прямоугольник 10"/>
          <p:cNvSpPr/>
          <p:nvPr/>
        </p:nvSpPr>
        <p:spPr>
          <a:xfrm>
            <a:off x="4988690" y="684842"/>
            <a:ext cx="7203310" cy="5725283"/>
          </a:xfrm>
          <a:prstGeom prst="rect">
            <a:avLst/>
          </a:prstGeom>
          <a:solidFill>
            <a:srgbClr val="444444">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TextBox 9">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39617209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рямоугольник 19"/>
          <p:cNvSpPr/>
          <p:nvPr/>
        </p:nvSpPr>
        <p:spPr>
          <a:xfrm>
            <a:off x="0" y="6410125"/>
            <a:ext cx="12192000" cy="447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Прямоугольник 16"/>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1509716" y="6212351"/>
            <a:ext cx="517871" cy="340991"/>
          </a:xfrm>
          <a:prstGeom prst="rect">
            <a:avLst/>
          </a:prstGeom>
        </p:spPr>
        <p:txBody>
          <a:bodyPr wrap="square">
            <a:spAutoFit/>
          </a:bodyPr>
          <a:lstStyle/>
          <a:p>
            <a:pPr>
              <a:lnSpc>
                <a:spcPct val="101000"/>
              </a:lnSpc>
              <a:spcAft>
                <a:spcPts val="800"/>
              </a:spcAft>
            </a:pPr>
            <a:r>
              <a:rPr lang="ru-RU" sz="1600" dirty="0" smtClean="0">
                <a:solidFill>
                  <a:schemeClr val="bg1"/>
                </a:solidFill>
                <a:latin typeface="Arial Black" panose="020B0A04020102020204" pitchFamily="34" charset="0"/>
                <a:ea typeface="Calibri" panose="020F0502020204030204" pitchFamily="34" charset="0"/>
                <a:cs typeface="Times New Roman" panose="02020603050405020304" pitchFamily="18" charset="0"/>
              </a:rPr>
              <a:t>26</a:t>
            </a:r>
            <a:endPar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p:txBody>
      </p:sp>
      <p:sp>
        <p:nvSpPr>
          <p:cNvPr id="21" name="Прямоугольник 20"/>
          <p:cNvSpPr/>
          <p:nvPr/>
        </p:nvSpPr>
        <p:spPr>
          <a:xfrm>
            <a:off x="0" y="2697"/>
            <a:ext cx="12192000" cy="1064103"/>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 xmlns:a16="http://schemas.microsoft.com/office/drawing/2014/main" id="{E4E2A2F6-99BA-8B96-9297-1BB9A8BAE786}"/>
              </a:ext>
            </a:extLst>
          </p:cNvPr>
          <p:cNvSpPr txBox="1"/>
          <p:nvPr/>
        </p:nvSpPr>
        <p:spPr>
          <a:xfrm>
            <a:off x="460922" y="1266503"/>
            <a:ext cx="11566665" cy="5016758"/>
          </a:xfrm>
          <a:prstGeom prst="rect">
            <a:avLst/>
          </a:prstGeom>
          <a:noFill/>
        </p:spPr>
        <p:txBody>
          <a:bodyPr wrap="square">
            <a:spAutoFit/>
          </a:bodyPr>
          <a:lstStyle/>
          <a:p>
            <a:r>
              <a:rPr lang="ru-RU" sz="1600" dirty="0" smtClean="0">
                <a:latin typeface="Arial" panose="020B0604020202020204" pitchFamily="34" charset="0"/>
                <a:cs typeface="Arial" panose="020B0604020202020204" pitchFamily="34" charset="0"/>
              </a:rPr>
              <a:t>Программа </a:t>
            </a:r>
            <a:r>
              <a:rPr lang="ru-RU" sz="1600" dirty="0">
                <a:latin typeface="Arial" panose="020B0604020202020204" pitchFamily="34" charset="0"/>
                <a:cs typeface="Arial" panose="020B0604020202020204" pitchFamily="34" charset="0"/>
              </a:rPr>
              <a:t>переспрашивает ввод данных, но при этом не сообщает, почему она это сделала. Было бы не плохо, если бы при вводе неверных данных либо при отмене ввода программа сообщала пользователю, что он не прав, например, так:</a:t>
            </a:r>
          </a:p>
          <a:p>
            <a:pPr marL="285750" indent="-285750">
              <a:buFont typeface="Arial" panose="020B0604020202020204" pitchFamily="34" charset="0"/>
              <a:buChar char="•"/>
            </a:pPr>
            <a:endParaRPr lang="ru-RU" sz="1600" dirty="0">
              <a:latin typeface="Arial" panose="020B0604020202020204" pitchFamily="34" charset="0"/>
              <a:cs typeface="Arial" panose="020B0604020202020204" pitchFamily="34" charset="0"/>
            </a:endParaRPr>
          </a:p>
          <a:p>
            <a:endParaRPr lang="ru-RU"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ru-RU" sz="1600" dirty="0">
              <a:latin typeface="Arial" panose="020B0604020202020204" pitchFamily="34" charset="0"/>
              <a:cs typeface="Arial" panose="020B0604020202020204" pitchFamily="34" charset="0"/>
            </a:endParaRPr>
          </a:p>
          <a:p>
            <a:endParaRPr lang="ru-RU" sz="1600" dirty="0" smtClean="0">
              <a:latin typeface="Arial" panose="020B0604020202020204" pitchFamily="34" charset="0"/>
              <a:cs typeface="Arial" panose="020B0604020202020204" pitchFamily="34" charset="0"/>
            </a:endParaRPr>
          </a:p>
          <a:p>
            <a:endParaRPr lang="ru-RU" sz="1600" dirty="0" smtClean="0">
              <a:latin typeface="Arial" panose="020B0604020202020204" pitchFamily="34" charset="0"/>
              <a:cs typeface="Arial" panose="020B0604020202020204" pitchFamily="34" charset="0"/>
            </a:endParaRPr>
          </a:p>
          <a:p>
            <a:endParaRPr lang="ru-RU" sz="1600" dirty="0">
              <a:latin typeface="Arial" panose="020B0604020202020204" pitchFamily="34" charset="0"/>
              <a:cs typeface="Arial" panose="020B0604020202020204" pitchFamily="34" charset="0"/>
            </a:endParaRPr>
          </a:p>
          <a:p>
            <a:r>
              <a:rPr lang="ru-RU" sz="1600" dirty="0" smtClean="0">
                <a:latin typeface="Arial" panose="020B0604020202020204" pitchFamily="34" charset="0"/>
                <a:cs typeface="Arial" panose="020B0604020202020204" pitchFamily="34" charset="0"/>
              </a:rPr>
              <a:t>Исправим </a:t>
            </a:r>
            <a:r>
              <a:rPr lang="ru-RU" sz="1600" dirty="0">
                <a:latin typeface="Arial" panose="020B0604020202020204" pitchFamily="34" charset="0"/>
                <a:cs typeface="Arial" panose="020B0604020202020204" pitchFamily="34" charset="0"/>
              </a:rPr>
              <a:t>программный код так, чтобы первая строка сообщения оставалась той, что пришла в параметре функции (в переменной c именем </a:t>
            </a:r>
            <a:r>
              <a:rPr lang="ru-RU" sz="1600" b="1" dirty="0" err="1">
                <a:latin typeface="Arial" panose="020B0604020202020204" pitchFamily="34" charset="0"/>
                <a:cs typeface="Arial" panose="020B0604020202020204" pitchFamily="34" charset="0"/>
              </a:rPr>
              <a:t>сaption</a:t>
            </a:r>
            <a:r>
              <a:rPr lang="ru-RU" sz="1600" dirty="0">
                <a:latin typeface="Arial" panose="020B0604020202020204" pitchFamily="34" charset="0"/>
                <a:cs typeface="Arial" panose="020B0604020202020204" pitchFamily="34" charset="0"/>
              </a:rPr>
              <a:t>), а вторая строка отображалась только в том случае, если был неверный ввод либо отмена ввода, как показано на рисунках выше.</a:t>
            </a:r>
          </a:p>
          <a:p>
            <a:pPr marL="285750" indent="-285750">
              <a:buFont typeface="Arial" panose="020B0604020202020204" pitchFamily="34" charset="0"/>
              <a:buChar char="•"/>
            </a:pPr>
            <a:endParaRPr lang="ru-RU" sz="1600" dirty="0">
              <a:latin typeface="Arial" panose="020B0604020202020204" pitchFamily="34" charset="0"/>
              <a:cs typeface="Arial" panose="020B0604020202020204" pitchFamily="34" charset="0"/>
            </a:endParaRPr>
          </a:p>
          <a:p>
            <a:r>
              <a:rPr lang="ru-RU" sz="1600" dirty="0">
                <a:latin typeface="Arial" panose="020B0604020202020204" pitchFamily="34" charset="0"/>
                <a:cs typeface="Arial" panose="020B0604020202020204" pitchFamily="34" charset="0"/>
              </a:rPr>
              <a:t>Для этого перед циклом с постусловием необходимо запомнить содержимое переменной </a:t>
            </a:r>
            <a:r>
              <a:rPr lang="ru-RU" sz="1600" b="1" dirty="0" err="1">
                <a:latin typeface="Arial" panose="020B0604020202020204" pitchFamily="34" charset="0"/>
                <a:cs typeface="Arial" panose="020B0604020202020204" pitchFamily="34" charset="0"/>
              </a:rPr>
              <a:t>caption</a:t>
            </a:r>
            <a:r>
              <a:rPr lang="ru-RU" sz="1600" b="1" dirty="0">
                <a:latin typeface="Arial" panose="020B0604020202020204" pitchFamily="34" charset="0"/>
                <a:cs typeface="Arial" panose="020B0604020202020204" pitchFamily="34" charset="0"/>
              </a:rPr>
              <a:t>,</a:t>
            </a:r>
            <a:r>
              <a:rPr lang="ru-RU" sz="1600" dirty="0">
                <a:latin typeface="Arial" panose="020B0604020202020204" pitchFamily="34" charset="0"/>
                <a:cs typeface="Arial" panose="020B0604020202020204" pitchFamily="34" charset="0"/>
              </a:rPr>
              <a:t> например, в переменной </a:t>
            </a:r>
            <a:r>
              <a:rPr lang="ru-RU" sz="1600" b="1" dirty="0" err="1">
                <a:latin typeface="Arial" panose="020B0604020202020204" pitchFamily="34" charset="0"/>
                <a:cs typeface="Arial" panose="020B0604020202020204" pitchFamily="34" charset="0"/>
              </a:rPr>
              <a:t>captionOriginal</a:t>
            </a:r>
            <a:r>
              <a:rPr lang="ru-RU" sz="1600" b="1"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ru-RU" sz="1600" dirty="0">
              <a:latin typeface="Arial" panose="020B0604020202020204" pitchFamily="34" charset="0"/>
              <a:cs typeface="Arial" panose="020B0604020202020204" pitchFamily="34" charset="0"/>
            </a:endParaRPr>
          </a:p>
          <a:p>
            <a:r>
              <a:rPr lang="ru-RU" sz="1600" dirty="0" err="1">
                <a:latin typeface="Arial" panose="020B0604020202020204" pitchFamily="34" charset="0"/>
                <a:cs typeface="Arial" panose="020B0604020202020204" pitchFamily="34" charset="0"/>
              </a:rPr>
              <a:t>String</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captionOriginal</a:t>
            </a:r>
            <a:r>
              <a:rPr lang="ru-RU" sz="1600" dirty="0">
                <a:latin typeface="Arial" panose="020B0604020202020204" pitchFamily="34" charset="0"/>
                <a:cs typeface="Arial" panose="020B0604020202020204" pitchFamily="34" charset="0"/>
              </a:rPr>
              <a:t> = </a:t>
            </a:r>
            <a:r>
              <a:rPr lang="ru-RU" sz="1600" dirty="0" err="1">
                <a:latin typeface="Arial" panose="020B0604020202020204" pitchFamily="34" charset="0"/>
                <a:cs typeface="Arial" panose="020B0604020202020204" pitchFamily="34" charset="0"/>
              </a:rPr>
              <a:t>caption</a:t>
            </a:r>
            <a:r>
              <a:rPr lang="ru-RU"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ru-RU" sz="1600" dirty="0">
              <a:latin typeface="Arial" panose="020B0604020202020204" pitchFamily="34" charset="0"/>
              <a:cs typeface="Arial" panose="020B0604020202020204" pitchFamily="34" charset="0"/>
            </a:endParaRPr>
          </a:p>
          <a:p>
            <a:r>
              <a:rPr lang="ru-RU" sz="1600" dirty="0" smtClean="0">
                <a:latin typeface="Arial" panose="020B0604020202020204" pitchFamily="34" charset="0"/>
                <a:cs typeface="Arial" panose="020B0604020202020204" pitchFamily="34" charset="0"/>
              </a:rPr>
              <a:t>А </a:t>
            </a:r>
            <a:r>
              <a:rPr lang="ru-RU" sz="1600" dirty="0">
                <a:latin typeface="Arial" panose="020B0604020202020204" pitchFamily="34" charset="0"/>
                <a:cs typeface="Arial" panose="020B0604020202020204" pitchFamily="34" charset="0"/>
              </a:rPr>
              <a:t>при исключении переопределять переменную </a:t>
            </a:r>
            <a:r>
              <a:rPr lang="ru-RU" sz="1600" b="1" dirty="0" err="1">
                <a:latin typeface="Arial" panose="020B0604020202020204" pitchFamily="34" charset="0"/>
                <a:cs typeface="Arial" panose="020B0604020202020204" pitchFamily="34" charset="0"/>
              </a:rPr>
              <a:t>caption</a:t>
            </a:r>
            <a:r>
              <a:rPr lang="ru-RU" sz="1600" dirty="0">
                <a:latin typeface="Arial" panose="020B0604020202020204" pitchFamily="34" charset="0"/>
                <a:cs typeface="Arial" panose="020B0604020202020204" pitchFamily="34" charset="0"/>
              </a:rPr>
              <a:t> согласно значению переменной </a:t>
            </a:r>
            <a:r>
              <a:rPr lang="ru-RU" sz="1600" b="1" dirty="0" err="1">
                <a:latin typeface="Arial" panose="020B0604020202020204" pitchFamily="34" charset="0"/>
                <a:cs typeface="Arial" panose="020B0604020202020204" pitchFamily="34" charset="0"/>
              </a:rPr>
              <a:t>captionOriginal</a:t>
            </a:r>
            <a:r>
              <a:rPr lang="ru-RU" sz="1600" b="1" dirty="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с добавлением нужного текста</a:t>
            </a:r>
            <a:r>
              <a:rPr lang="ru-RU" sz="1600" dirty="0" smtClean="0">
                <a:latin typeface="Arial" panose="020B0604020202020204" pitchFamily="34" charset="0"/>
                <a:cs typeface="Arial" panose="020B0604020202020204" pitchFamily="34" charset="0"/>
              </a:rPr>
              <a:t>.</a:t>
            </a:r>
            <a:endParaRPr lang="ru-RU" sz="1600" dirty="0">
              <a:latin typeface="Arial" panose="020B0604020202020204" pitchFamily="34" charset="0"/>
              <a:cs typeface="Arial" panose="020B0604020202020204" pitchFamily="34" charset="0"/>
            </a:endParaRPr>
          </a:p>
        </p:txBody>
      </p:sp>
      <p:pic>
        <p:nvPicPr>
          <p:cNvPr id="23554" name="Picture 2" descr="https://ucarecdn.com/fe0cb605-ecc3-48b6-94a5-f5b4e1e953c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0961" y="1969328"/>
            <a:ext cx="2828925" cy="1333501"/>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https://ucarecdn.com/1becab48-6244-401d-996e-d3725244eb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4254" y="1969327"/>
            <a:ext cx="2828925" cy="1333501"/>
          </a:xfrm>
          <a:prstGeom prst="rect">
            <a:avLst/>
          </a:prstGeom>
          <a:noFill/>
          <a:extLst>
            <a:ext uri="{909E8E84-426E-40DD-AFC4-6F175D3DCCD1}">
              <a14:hiddenFill xmlns:a14="http://schemas.microsoft.com/office/drawing/2010/main">
                <a:solidFill>
                  <a:srgbClr val="FFFFFF"/>
                </a:solidFill>
              </a14:hiddenFill>
            </a:ext>
          </a:extLst>
        </p:spPr>
      </p:pic>
      <p:sp>
        <p:nvSpPr>
          <p:cNvPr id="12" name="Прямоугольник 11"/>
          <p:cNvSpPr/>
          <p:nvPr/>
        </p:nvSpPr>
        <p:spPr>
          <a:xfrm>
            <a:off x="0" y="5069712"/>
            <a:ext cx="12192000" cy="601030"/>
          </a:xfrm>
          <a:prstGeom prst="rect">
            <a:avLst/>
          </a:prstGeom>
          <a:solidFill>
            <a:srgbClr val="444444">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TextBox 9">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13111899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рямоугольник 19"/>
          <p:cNvSpPr/>
          <p:nvPr/>
        </p:nvSpPr>
        <p:spPr>
          <a:xfrm>
            <a:off x="0" y="6410125"/>
            <a:ext cx="12192000" cy="447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Прямоугольник 16"/>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1509716" y="6212351"/>
            <a:ext cx="517871" cy="340991"/>
          </a:xfrm>
          <a:prstGeom prst="rect">
            <a:avLst/>
          </a:prstGeom>
        </p:spPr>
        <p:txBody>
          <a:bodyPr wrap="square">
            <a:spAutoFit/>
          </a:bodyPr>
          <a:lstStyle/>
          <a:p>
            <a:pPr>
              <a:lnSpc>
                <a:spcPct val="101000"/>
              </a:lnSpc>
              <a:spcAft>
                <a:spcPts val="800"/>
              </a:spcAft>
            </a:pPr>
            <a:r>
              <a:rPr lang="ru-RU" sz="1600" dirty="0" smtClean="0">
                <a:solidFill>
                  <a:schemeClr val="bg1"/>
                </a:solidFill>
                <a:latin typeface="Arial Black" panose="020B0A04020102020204" pitchFamily="34" charset="0"/>
                <a:ea typeface="Calibri" panose="020F0502020204030204" pitchFamily="34" charset="0"/>
                <a:cs typeface="Times New Roman" panose="02020603050405020304" pitchFamily="18" charset="0"/>
              </a:rPr>
              <a:t>27</a:t>
            </a:r>
            <a:endPar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p:txBody>
      </p:sp>
      <p:sp>
        <p:nvSpPr>
          <p:cNvPr id="21" name="Прямоугольник 20"/>
          <p:cNvSpPr/>
          <p:nvPr/>
        </p:nvSpPr>
        <p:spPr>
          <a:xfrm>
            <a:off x="0" y="2697"/>
            <a:ext cx="12192000" cy="1064103"/>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 xmlns:a16="http://schemas.microsoft.com/office/drawing/2014/main" id="{E4E2A2F6-99BA-8B96-9297-1BB9A8BAE786}"/>
              </a:ext>
            </a:extLst>
          </p:cNvPr>
          <p:cNvSpPr txBox="1"/>
          <p:nvPr/>
        </p:nvSpPr>
        <p:spPr>
          <a:xfrm>
            <a:off x="460922" y="1456220"/>
            <a:ext cx="11566665" cy="3785652"/>
          </a:xfrm>
          <a:prstGeom prst="rect">
            <a:avLst/>
          </a:prstGeom>
          <a:noFill/>
        </p:spPr>
        <p:txBody>
          <a:bodyPr wrap="square">
            <a:spAutoFit/>
          </a:bodyPr>
          <a:lstStyle/>
          <a:p>
            <a:r>
              <a:rPr lang="ru-RU" sz="1600" dirty="0">
                <a:latin typeface="Arial" panose="020B0604020202020204" pitchFamily="34" charset="0"/>
                <a:cs typeface="Arial" panose="020B0604020202020204" pitchFamily="34" charset="0"/>
              </a:rPr>
              <a:t>Для исключения класса </a:t>
            </a:r>
            <a:r>
              <a:rPr lang="ru-RU" sz="1600" b="1" dirty="0" err="1">
                <a:latin typeface="Arial" panose="020B0604020202020204" pitchFamily="34" charset="0"/>
                <a:cs typeface="Arial" panose="020B0604020202020204" pitchFamily="34" charset="0"/>
              </a:rPr>
              <a:t>NumberFormatException</a:t>
            </a:r>
            <a:r>
              <a:rPr lang="ru-RU" sz="1600" dirty="0">
                <a:latin typeface="Arial" panose="020B0604020202020204" pitchFamily="34" charset="0"/>
                <a:cs typeface="Arial" panose="020B0604020202020204" pitchFamily="34" charset="0"/>
              </a:rPr>
              <a:t>:</a:t>
            </a:r>
          </a:p>
          <a:p>
            <a:endParaRPr lang="ru-RU" sz="1600" dirty="0">
              <a:latin typeface="Arial" panose="020B0604020202020204" pitchFamily="34" charset="0"/>
              <a:cs typeface="Arial" panose="020B0604020202020204" pitchFamily="34" charset="0"/>
            </a:endParaRPr>
          </a:p>
          <a:p>
            <a:r>
              <a:rPr lang="ru-RU" sz="1600" dirty="0" err="1">
                <a:latin typeface="Arial" panose="020B0604020202020204" pitchFamily="34" charset="0"/>
                <a:cs typeface="Arial" panose="020B0604020202020204" pitchFamily="34" charset="0"/>
              </a:rPr>
              <a:t>caption</a:t>
            </a:r>
            <a:r>
              <a:rPr lang="ru-RU" sz="1600" dirty="0">
                <a:latin typeface="Arial" panose="020B0604020202020204" pitchFamily="34" charset="0"/>
                <a:cs typeface="Arial" panose="020B0604020202020204" pitchFamily="34" charset="0"/>
              </a:rPr>
              <a:t> = </a:t>
            </a:r>
            <a:r>
              <a:rPr lang="ru-RU" sz="1600" dirty="0" err="1">
                <a:latin typeface="Arial" panose="020B0604020202020204" pitchFamily="34" charset="0"/>
                <a:cs typeface="Arial" panose="020B0604020202020204" pitchFamily="34" charset="0"/>
              </a:rPr>
              <a:t>captionOriginal</a:t>
            </a:r>
            <a:r>
              <a:rPr lang="ru-RU" sz="1600" dirty="0">
                <a:latin typeface="Arial" panose="020B0604020202020204" pitchFamily="34" charset="0"/>
                <a:cs typeface="Arial" panose="020B0604020202020204" pitchFamily="34" charset="0"/>
              </a:rPr>
              <a:t> + "\</a:t>
            </a:r>
            <a:r>
              <a:rPr lang="ru-RU" sz="1600" dirty="0" err="1">
                <a:latin typeface="Arial" panose="020B0604020202020204" pitchFamily="34" charset="0"/>
                <a:cs typeface="Arial" panose="020B0604020202020204" pitchFamily="34" charset="0"/>
              </a:rPr>
              <a:t>nНеверный</a:t>
            </a:r>
            <a:r>
              <a:rPr lang="ru-RU" sz="1600" dirty="0">
                <a:latin typeface="Arial" panose="020B0604020202020204" pitchFamily="34" charset="0"/>
                <a:cs typeface="Arial" panose="020B0604020202020204" pitchFamily="34" charset="0"/>
              </a:rPr>
              <a:t> ввод. Введи ещё раз.";</a:t>
            </a:r>
          </a:p>
          <a:p>
            <a:endParaRPr lang="ru-RU" sz="1600" dirty="0">
              <a:latin typeface="Arial" panose="020B0604020202020204" pitchFamily="34" charset="0"/>
              <a:cs typeface="Arial" panose="020B0604020202020204" pitchFamily="34" charset="0"/>
            </a:endParaRPr>
          </a:p>
          <a:p>
            <a:endParaRPr lang="ru-RU" sz="1600" dirty="0" smtClean="0">
              <a:latin typeface="Arial" panose="020B0604020202020204" pitchFamily="34" charset="0"/>
              <a:cs typeface="Arial" panose="020B0604020202020204" pitchFamily="34" charset="0"/>
            </a:endParaRPr>
          </a:p>
          <a:p>
            <a:r>
              <a:rPr lang="ru-RU" sz="1600" dirty="0" smtClean="0">
                <a:latin typeface="Arial" panose="020B0604020202020204" pitchFamily="34" charset="0"/>
                <a:cs typeface="Arial" panose="020B0604020202020204" pitchFamily="34" charset="0"/>
              </a:rPr>
              <a:t>И </a:t>
            </a:r>
            <a:r>
              <a:rPr lang="ru-RU" sz="1600" dirty="0">
                <a:latin typeface="Arial" panose="020B0604020202020204" pitchFamily="34" charset="0"/>
                <a:cs typeface="Arial" panose="020B0604020202020204" pitchFamily="34" charset="0"/>
              </a:rPr>
              <a:t>для исключения класса </a:t>
            </a:r>
            <a:r>
              <a:rPr lang="ru-RU" sz="1600" b="1" dirty="0" err="1">
                <a:latin typeface="Arial" panose="020B0604020202020204" pitchFamily="34" charset="0"/>
                <a:cs typeface="Arial" panose="020B0604020202020204" pitchFamily="34" charset="0"/>
              </a:rPr>
              <a:t>NullPointerException</a:t>
            </a:r>
            <a:r>
              <a:rPr lang="ru-RU" sz="1600" b="1" dirty="0">
                <a:latin typeface="Arial" panose="020B0604020202020204" pitchFamily="34" charset="0"/>
                <a:cs typeface="Arial" panose="020B0604020202020204" pitchFamily="34" charset="0"/>
              </a:rPr>
              <a:t>:</a:t>
            </a:r>
          </a:p>
          <a:p>
            <a:endParaRPr lang="ru-RU" sz="1600" dirty="0">
              <a:latin typeface="Arial" panose="020B0604020202020204" pitchFamily="34" charset="0"/>
              <a:cs typeface="Arial" panose="020B0604020202020204" pitchFamily="34" charset="0"/>
            </a:endParaRPr>
          </a:p>
          <a:p>
            <a:r>
              <a:rPr lang="ru-RU" sz="1600" dirty="0" err="1">
                <a:latin typeface="Arial" panose="020B0604020202020204" pitchFamily="34" charset="0"/>
                <a:cs typeface="Arial" panose="020B0604020202020204" pitchFamily="34" charset="0"/>
              </a:rPr>
              <a:t>caption</a:t>
            </a:r>
            <a:r>
              <a:rPr lang="ru-RU" sz="1600" dirty="0">
                <a:latin typeface="Arial" panose="020B0604020202020204" pitchFamily="34" charset="0"/>
                <a:cs typeface="Arial" panose="020B0604020202020204" pitchFamily="34" charset="0"/>
              </a:rPr>
              <a:t> = </a:t>
            </a:r>
            <a:r>
              <a:rPr lang="ru-RU" sz="1600" dirty="0" err="1">
                <a:latin typeface="Arial" panose="020B0604020202020204" pitchFamily="34" charset="0"/>
                <a:cs typeface="Arial" panose="020B0604020202020204" pitchFamily="34" charset="0"/>
              </a:rPr>
              <a:t>captionOriginal</a:t>
            </a:r>
            <a:r>
              <a:rPr lang="ru-RU" sz="1600" dirty="0">
                <a:latin typeface="Arial" panose="020B0604020202020204" pitchFamily="34" charset="0"/>
                <a:cs typeface="Arial" panose="020B0604020202020204" pitchFamily="34" charset="0"/>
              </a:rPr>
              <a:t> + "\</a:t>
            </a:r>
            <a:r>
              <a:rPr lang="ru-RU" sz="1600" dirty="0" err="1">
                <a:latin typeface="Arial" panose="020B0604020202020204" pitchFamily="34" charset="0"/>
                <a:cs typeface="Arial" panose="020B0604020202020204" pitchFamily="34" charset="0"/>
              </a:rPr>
              <a:t>nТы</a:t>
            </a:r>
            <a:r>
              <a:rPr lang="ru-RU" sz="1600" dirty="0">
                <a:latin typeface="Arial" panose="020B0604020202020204" pitchFamily="34" charset="0"/>
                <a:cs typeface="Arial" panose="020B0604020202020204" pitchFamily="34" charset="0"/>
              </a:rPr>
              <a:t> ничего не ввёл.";</a:t>
            </a:r>
          </a:p>
          <a:p>
            <a:endParaRPr lang="ru-RU" sz="1600" dirty="0">
              <a:latin typeface="Arial" panose="020B0604020202020204" pitchFamily="34" charset="0"/>
              <a:cs typeface="Arial" panose="020B0604020202020204" pitchFamily="34" charset="0"/>
            </a:endParaRPr>
          </a:p>
          <a:p>
            <a:endParaRPr lang="ru-RU" sz="1600" dirty="0" smtClean="0">
              <a:latin typeface="Arial" panose="020B0604020202020204" pitchFamily="34" charset="0"/>
              <a:cs typeface="Arial" panose="020B0604020202020204" pitchFamily="34" charset="0"/>
            </a:endParaRPr>
          </a:p>
          <a:p>
            <a:endParaRPr lang="ru-RU" sz="1600" dirty="0">
              <a:latin typeface="Arial" panose="020B0604020202020204" pitchFamily="34" charset="0"/>
              <a:cs typeface="Arial" panose="020B0604020202020204" pitchFamily="34" charset="0"/>
            </a:endParaRPr>
          </a:p>
          <a:p>
            <a:r>
              <a:rPr lang="ru-RU" sz="1600" b="1" dirty="0" smtClean="0">
                <a:solidFill>
                  <a:srgbClr val="ED7D31"/>
                </a:solidFill>
                <a:latin typeface="Arial" panose="020B0604020202020204" pitchFamily="34" charset="0"/>
                <a:cs typeface="Arial" panose="020B0604020202020204" pitchFamily="34" charset="0"/>
              </a:rPr>
              <a:t>Примечание</a:t>
            </a:r>
            <a:r>
              <a:rPr lang="ru-RU" sz="1600" b="1" dirty="0">
                <a:solidFill>
                  <a:srgbClr val="ED7D31"/>
                </a:solidFill>
                <a:latin typeface="Arial" panose="020B0604020202020204" pitchFamily="34" charset="0"/>
                <a:cs typeface="Arial" panose="020B0604020202020204" pitchFamily="34" charset="0"/>
              </a:rPr>
              <a:t>:</a:t>
            </a:r>
            <a:r>
              <a:rPr lang="ru-RU" sz="1600" dirty="0">
                <a:latin typeface="Arial" panose="020B0604020202020204" pitchFamily="34" charset="0"/>
                <a:cs typeface="Arial" panose="020B0604020202020204" pitchFamily="34" charset="0"/>
              </a:rPr>
              <a:t> обрати внимание на использование управляющей последовательности \n для перевода текста на новую строку.</a:t>
            </a:r>
          </a:p>
          <a:p>
            <a:endParaRPr lang="ru-RU"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ru-RU" sz="1600" dirty="0">
                <a:latin typeface="Arial" panose="020B0604020202020204" pitchFamily="34" charset="0"/>
                <a:cs typeface="Arial" panose="020B0604020202020204" pitchFamily="34" charset="0"/>
              </a:rPr>
              <a:t>Запусти программу и проверь её работоспособность для обоих исключений.</a:t>
            </a:r>
          </a:p>
        </p:txBody>
      </p:sp>
      <p:sp>
        <p:nvSpPr>
          <p:cNvPr id="12" name="Прямоугольник 11"/>
          <p:cNvSpPr/>
          <p:nvPr/>
        </p:nvSpPr>
        <p:spPr>
          <a:xfrm>
            <a:off x="0" y="1828800"/>
            <a:ext cx="12192000" cy="601030"/>
          </a:xfrm>
          <a:prstGeom prst="rect">
            <a:avLst/>
          </a:prstGeom>
          <a:solidFill>
            <a:srgbClr val="444444">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Прямоугольник 9"/>
          <p:cNvSpPr/>
          <p:nvPr/>
        </p:nvSpPr>
        <p:spPr>
          <a:xfrm>
            <a:off x="0" y="3098619"/>
            <a:ext cx="12192000" cy="601030"/>
          </a:xfrm>
          <a:prstGeom prst="rect">
            <a:avLst/>
          </a:prstGeom>
          <a:solidFill>
            <a:srgbClr val="444444">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TextBox 10">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6332213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рямоугольник 19"/>
          <p:cNvSpPr/>
          <p:nvPr/>
        </p:nvSpPr>
        <p:spPr>
          <a:xfrm>
            <a:off x="0" y="6410125"/>
            <a:ext cx="12192000" cy="447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Прямоугольник 16"/>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1509716" y="6212351"/>
            <a:ext cx="517871" cy="340991"/>
          </a:xfrm>
          <a:prstGeom prst="rect">
            <a:avLst/>
          </a:prstGeom>
        </p:spPr>
        <p:txBody>
          <a:bodyPr wrap="square">
            <a:spAutoFit/>
          </a:bodyPr>
          <a:lstStyle/>
          <a:p>
            <a:pPr>
              <a:lnSpc>
                <a:spcPct val="101000"/>
              </a:lnSpc>
              <a:spcAft>
                <a:spcPts val="800"/>
              </a:spcAft>
            </a:pPr>
            <a:r>
              <a:rPr lang="ru-RU" sz="1600" dirty="0" smtClean="0">
                <a:solidFill>
                  <a:schemeClr val="bg1"/>
                </a:solidFill>
                <a:latin typeface="Arial Black" panose="020B0A04020102020204" pitchFamily="34" charset="0"/>
                <a:ea typeface="Calibri" panose="020F0502020204030204" pitchFamily="34" charset="0"/>
                <a:cs typeface="Times New Roman" panose="02020603050405020304" pitchFamily="18" charset="0"/>
              </a:rPr>
              <a:t>28</a:t>
            </a:r>
            <a:endPar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p:txBody>
      </p:sp>
      <p:sp>
        <p:nvSpPr>
          <p:cNvPr id="21" name="Прямоугольник 20"/>
          <p:cNvSpPr/>
          <p:nvPr/>
        </p:nvSpPr>
        <p:spPr>
          <a:xfrm>
            <a:off x="0" y="2697"/>
            <a:ext cx="12192000" cy="1064103"/>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 xmlns:a16="http://schemas.microsoft.com/office/drawing/2014/main" id="{E4E2A2F6-99BA-8B96-9297-1BB9A8BAE786}"/>
              </a:ext>
            </a:extLst>
          </p:cNvPr>
          <p:cNvSpPr txBox="1"/>
          <p:nvPr/>
        </p:nvSpPr>
        <p:spPr>
          <a:xfrm>
            <a:off x="529934" y="2569027"/>
            <a:ext cx="4469893" cy="1815882"/>
          </a:xfrm>
          <a:prstGeom prst="rect">
            <a:avLst/>
          </a:prstGeom>
          <a:noFill/>
        </p:spPr>
        <p:txBody>
          <a:bodyPr wrap="square">
            <a:spAutoFit/>
          </a:bodyPr>
          <a:lstStyle/>
          <a:p>
            <a:r>
              <a:rPr lang="ru-RU" sz="1600" dirty="0">
                <a:latin typeface="Arial" panose="020B0604020202020204" pitchFamily="34" charset="0"/>
                <a:cs typeface="Arial" panose="020B0604020202020204" pitchFamily="34" charset="0"/>
              </a:rPr>
              <a:t>Если у тебя возникли затруднения в модификации функции, можешь посмотреть её полный </a:t>
            </a:r>
            <a:r>
              <a:rPr lang="ru-RU" sz="1600" dirty="0" smtClean="0">
                <a:latin typeface="Arial" panose="020B0604020202020204" pitchFamily="34" charset="0"/>
                <a:cs typeface="Arial" panose="020B0604020202020204" pitchFamily="34" charset="0"/>
              </a:rPr>
              <a:t>код.</a:t>
            </a:r>
            <a:endParaRPr lang="ru-RU" sz="1600" dirty="0">
              <a:latin typeface="Arial" panose="020B0604020202020204" pitchFamily="34" charset="0"/>
              <a:cs typeface="Arial" panose="020B0604020202020204" pitchFamily="34" charset="0"/>
            </a:endParaRPr>
          </a:p>
          <a:p>
            <a:endParaRPr lang="ru-RU" sz="1600" dirty="0" smtClean="0">
              <a:latin typeface="Arial" panose="020B0604020202020204" pitchFamily="34" charset="0"/>
              <a:cs typeface="Arial" panose="020B0604020202020204" pitchFamily="34" charset="0"/>
            </a:endParaRPr>
          </a:p>
          <a:p>
            <a:r>
              <a:rPr lang="ru-RU" sz="1600" dirty="0">
                <a:latin typeface="Arial" panose="020B0604020202020204" pitchFamily="34" charset="0"/>
                <a:cs typeface="Arial" panose="020B0604020202020204" pitchFamily="34" charset="0"/>
              </a:rPr>
              <a:t>Теперь ты получил полноценный оконный ввод вещественных чисел с контролем правильности </a:t>
            </a:r>
            <a:r>
              <a:rPr lang="ru-RU" sz="1600" dirty="0" smtClean="0">
                <a:latin typeface="Arial" panose="020B0604020202020204" pitchFamily="34" charset="0"/>
                <a:cs typeface="Arial" panose="020B0604020202020204" pitchFamily="34" charset="0"/>
              </a:rPr>
              <a:t>ввода.</a:t>
            </a:r>
            <a:endParaRPr lang="ru-RU" sz="1600" dirty="0">
              <a:latin typeface="Arial" panose="020B0604020202020204" pitchFamily="34" charset="0"/>
              <a:cs typeface="Arial" panose="020B0604020202020204" pitchFamily="34" charset="0"/>
            </a:endParaRPr>
          </a:p>
        </p:txBody>
      </p:sp>
      <p:pic>
        <p:nvPicPr>
          <p:cNvPr id="24578" name="Picture 2" descr="https://ucarecdn.com/71c4236a-5a1b-4800-97a6-762e5b40ea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8050" y="1256822"/>
            <a:ext cx="5997253" cy="4992533"/>
          </a:xfrm>
          <a:prstGeom prst="rect">
            <a:avLst/>
          </a:prstGeom>
          <a:noFill/>
          <a:extLst>
            <a:ext uri="{909E8E84-426E-40DD-AFC4-6F175D3DCCD1}">
              <a14:hiddenFill xmlns:a14="http://schemas.microsoft.com/office/drawing/2010/main">
                <a:solidFill>
                  <a:srgbClr val="FFFFFF"/>
                </a:solidFill>
              </a14:hiddenFill>
            </a:ext>
          </a:extLst>
        </p:spPr>
      </p:pic>
      <p:sp>
        <p:nvSpPr>
          <p:cNvPr id="11" name="Прямоугольник 10"/>
          <p:cNvSpPr/>
          <p:nvPr/>
        </p:nvSpPr>
        <p:spPr>
          <a:xfrm>
            <a:off x="5231756" y="684842"/>
            <a:ext cx="6960243" cy="5725283"/>
          </a:xfrm>
          <a:prstGeom prst="rect">
            <a:avLst/>
          </a:prstGeom>
          <a:solidFill>
            <a:srgbClr val="444444">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TextBox 9">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23175098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рямоугольник 19"/>
          <p:cNvSpPr/>
          <p:nvPr/>
        </p:nvSpPr>
        <p:spPr>
          <a:xfrm>
            <a:off x="0" y="6410125"/>
            <a:ext cx="12192000" cy="447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Прямоугольник 16"/>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1483009" y="6190828"/>
            <a:ext cx="614327" cy="340991"/>
          </a:xfrm>
          <a:prstGeom prst="rect">
            <a:avLst/>
          </a:prstGeom>
        </p:spPr>
        <p:txBody>
          <a:bodyPr wrap="square">
            <a:spAutoFit/>
          </a:bodyPr>
          <a:lstStyle/>
          <a:p>
            <a:pPr>
              <a:lnSpc>
                <a:spcPct val="101000"/>
              </a:lnSpc>
              <a:spcAft>
                <a:spcPts val="800"/>
              </a:spcAft>
            </a:pPr>
            <a:r>
              <a:rPr lang="ru-RU" sz="1600" dirty="0" smtClean="0">
                <a:solidFill>
                  <a:schemeClr val="bg1"/>
                </a:solidFill>
                <a:latin typeface="Arial Black" panose="020B0A04020102020204" pitchFamily="34" charset="0"/>
                <a:ea typeface="Calibri" panose="020F0502020204030204" pitchFamily="34" charset="0"/>
                <a:cs typeface="Times New Roman" panose="02020603050405020304" pitchFamily="18" charset="0"/>
              </a:rPr>
              <a:t>29</a:t>
            </a:r>
            <a:endPar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p:txBody>
      </p:sp>
      <p:sp>
        <p:nvSpPr>
          <p:cNvPr id="21" name="Прямоугольник 20"/>
          <p:cNvSpPr/>
          <p:nvPr/>
        </p:nvSpPr>
        <p:spPr>
          <a:xfrm>
            <a:off x="0" y="2697"/>
            <a:ext cx="12192000" cy="1064103"/>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 xmlns:a16="http://schemas.microsoft.com/office/drawing/2014/main" id="{E4E2A2F6-99BA-8B96-9297-1BB9A8BAE786}"/>
              </a:ext>
            </a:extLst>
          </p:cNvPr>
          <p:cNvSpPr txBox="1"/>
          <p:nvPr/>
        </p:nvSpPr>
        <p:spPr>
          <a:xfrm>
            <a:off x="337757" y="1108598"/>
            <a:ext cx="11131146" cy="338554"/>
          </a:xfrm>
          <a:prstGeom prst="rect">
            <a:avLst/>
          </a:prstGeom>
          <a:noFill/>
        </p:spPr>
        <p:txBody>
          <a:bodyPr wrap="square">
            <a:spAutoFit/>
          </a:bodyPr>
          <a:lstStyle/>
          <a:p>
            <a:r>
              <a:rPr lang="ru-RU" sz="1600" dirty="0">
                <a:latin typeface="Arial" panose="020B0604020202020204" pitchFamily="34" charset="0"/>
                <a:cs typeface="Arial" panose="020B0604020202020204" pitchFamily="34" charset="0"/>
              </a:rPr>
              <a:t>В этом шаге ты модернизируешь ввод операции, используя диалог с выбором из списка значений:</a:t>
            </a:r>
          </a:p>
        </p:txBody>
      </p:sp>
      <p:sp>
        <p:nvSpPr>
          <p:cNvPr id="3" name="Прямоугольник 2"/>
          <p:cNvSpPr/>
          <p:nvPr/>
        </p:nvSpPr>
        <p:spPr>
          <a:xfrm>
            <a:off x="337757" y="4528903"/>
            <a:ext cx="11524838" cy="1815882"/>
          </a:xfrm>
          <a:prstGeom prst="rect">
            <a:avLst/>
          </a:prstGeom>
        </p:spPr>
        <p:txBody>
          <a:bodyPr wrap="square">
            <a:spAutoFit/>
          </a:bodyPr>
          <a:lstStyle/>
          <a:p>
            <a:r>
              <a:rPr lang="ru-RU" sz="1600" dirty="0">
                <a:latin typeface="Arial" panose="020B0604020202020204" pitchFamily="34" charset="0"/>
                <a:cs typeface="Arial" panose="020B0604020202020204" pitchFamily="34" charset="0"/>
              </a:rPr>
              <a:t>А также </a:t>
            </a:r>
            <a:r>
              <a:rPr lang="ru-RU" sz="1600" dirty="0" smtClean="0">
                <a:latin typeface="Arial" panose="020B0604020202020204" pitchFamily="34" charset="0"/>
                <a:cs typeface="Arial" panose="020B0604020202020204" pitchFamily="34" charset="0"/>
              </a:rPr>
              <a:t>будешь </a:t>
            </a:r>
            <a:r>
              <a:rPr lang="ru-RU" sz="1600" dirty="0">
                <a:latin typeface="Arial" panose="020B0604020202020204" pitchFamily="34" charset="0"/>
                <a:cs typeface="Arial" panose="020B0604020202020204" pitchFamily="34" charset="0"/>
              </a:rPr>
              <a:t>выводить результат операции не в консоль, а в диалоговое окно.</a:t>
            </a:r>
          </a:p>
          <a:p>
            <a:endParaRPr lang="ru-RU"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ru-RU" sz="1600" dirty="0">
                <a:latin typeface="Arial" panose="020B0604020202020204" pitchFamily="34" charset="0"/>
                <a:cs typeface="Arial" panose="020B0604020202020204" pitchFamily="34" charset="0"/>
              </a:rPr>
              <a:t>Модифицируй функцию </a:t>
            </a:r>
            <a:r>
              <a:rPr lang="ru-RU" sz="1600" b="1" dirty="0" err="1">
                <a:latin typeface="Arial" panose="020B0604020202020204" pitchFamily="34" charset="0"/>
                <a:cs typeface="Arial" panose="020B0604020202020204" pitchFamily="34" charset="0"/>
              </a:rPr>
              <a:t>InputOperation</a:t>
            </a:r>
            <a:r>
              <a:rPr lang="ru-RU" sz="1600" dirty="0">
                <a:latin typeface="Arial" panose="020B0604020202020204" pitchFamily="34" charset="0"/>
                <a:cs typeface="Arial" panose="020B0604020202020204" pitchFamily="34" charset="0"/>
              </a:rPr>
              <a:t>, чтобы она запрашивала ввод операции из предустановленного списка, используя стандартный диалог </a:t>
            </a:r>
            <a:r>
              <a:rPr lang="ru-RU" sz="1600" b="1" dirty="0" err="1">
                <a:latin typeface="Arial" panose="020B0604020202020204" pitchFamily="34" charset="0"/>
                <a:cs typeface="Arial" panose="020B0604020202020204" pitchFamily="34" charset="0"/>
              </a:rPr>
              <a:t>showInputDialog</a:t>
            </a:r>
            <a:r>
              <a:rPr lang="ru-RU" sz="1600" dirty="0">
                <a:latin typeface="Arial" panose="020B0604020202020204" pitchFamily="34" charset="0"/>
                <a:cs typeface="Arial" panose="020B0604020202020204" pitchFamily="34" charset="0"/>
              </a:rPr>
              <a:t> класса </a:t>
            </a:r>
            <a:r>
              <a:rPr lang="ru-RU" sz="1600" b="1" dirty="0" err="1">
                <a:latin typeface="Arial" panose="020B0604020202020204" pitchFamily="34" charset="0"/>
                <a:cs typeface="Arial" panose="020B0604020202020204" pitchFamily="34" charset="0"/>
              </a:rPr>
              <a:t>JOptionPane</a:t>
            </a:r>
            <a:r>
              <a:rPr lang="ru-RU" sz="1600" b="1" dirty="0">
                <a:latin typeface="Arial" panose="020B0604020202020204" pitchFamily="34" charset="0"/>
                <a:cs typeface="Arial" panose="020B0604020202020204" pitchFamily="34" charset="0"/>
              </a:rPr>
              <a:t>.</a:t>
            </a:r>
          </a:p>
          <a:p>
            <a:endParaRPr lang="ru-RU" sz="1600" dirty="0" smtClean="0">
              <a:latin typeface="Arial" panose="020B0604020202020204" pitchFamily="34" charset="0"/>
              <a:cs typeface="Arial" panose="020B0604020202020204" pitchFamily="34" charset="0"/>
            </a:endParaRPr>
          </a:p>
          <a:p>
            <a:r>
              <a:rPr lang="ru-RU" sz="1600" dirty="0" smtClean="0">
                <a:latin typeface="Arial" panose="020B0604020202020204" pitchFamily="34" charset="0"/>
                <a:cs typeface="Arial" panose="020B0604020202020204" pitchFamily="34" charset="0"/>
              </a:rPr>
              <a:t>Функцию </a:t>
            </a:r>
            <a:r>
              <a:rPr lang="ru-RU" sz="1600" b="1" dirty="0" err="1">
                <a:latin typeface="Arial" panose="020B0604020202020204" pitchFamily="34" charset="0"/>
                <a:cs typeface="Arial" panose="020B0604020202020204" pitchFamily="34" charset="0"/>
              </a:rPr>
              <a:t>InputOperation</a:t>
            </a:r>
            <a:r>
              <a:rPr lang="ru-RU" sz="1600" dirty="0">
                <a:latin typeface="Arial" panose="020B0604020202020204" pitchFamily="34" charset="0"/>
                <a:cs typeface="Arial" panose="020B0604020202020204" pitchFamily="34" charset="0"/>
              </a:rPr>
              <a:t> ждёт та же самая участь, что и функцию </a:t>
            </a:r>
            <a:r>
              <a:rPr lang="ru-RU" sz="1600" b="1" dirty="0" err="1">
                <a:latin typeface="Arial" panose="020B0604020202020204" pitchFamily="34" charset="0"/>
                <a:cs typeface="Arial" panose="020B0604020202020204" pitchFamily="34" charset="0"/>
              </a:rPr>
              <a:t>InputNumber</a:t>
            </a:r>
            <a:r>
              <a:rPr lang="ru-RU" sz="1600" b="1" dirty="0">
                <a:latin typeface="Arial" panose="020B0604020202020204" pitchFamily="34" charset="0"/>
                <a:cs typeface="Arial" panose="020B0604020202020204" pitchFamily="34" charset="0"/>
              </a:rPr>
              <a:t>,</a:t>
            </a:r>
            <a:r>
              <a:rPr lang="ru-RU" sz="1600" dirty="0">
                <a:latin typeface="Arial" panose="020B0604020202020204" pitchFamily="34" charset="0"/>
                <a:cs typeface="Arial" panose="020B0604020202020204" pitchFamily="34" charset="0"/>
              </a:rPr>
              <a:t>— её содержимое нужно просто стереть, написав код с нуля.</a:t>
            </a:r>
          </a:p>
        </p:txBody>
      </p:sp>
      <p:pic>
        <p:nvPicPr>
          <p:cNvPr id="26626" name="Picture 2" descr="https://ucarecdn.com/b5eef996-c525-45e2-9fa5-88a74c8fa9a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0077" y="1526567"/>
            <a:ext cx="2552700" cy="1200150"/>
          </a:xfrm>
          <a:prstGeom prst="rect">
            <a:avLst/>
          </a:prstGeom>
          <a:noFill/>
          <a:extLst>
            <a:ext uri="{909E8E84-426E-40DD-AFC4-6F175D3DCCD1}">
              <a14:hiddenFill xmlns:a14="http://schemas.microsoft.com/office/drawing/2010/main">
                <a:solidFill>
                  <a:srgbClr val="FFFFFF"/>
                </a:solidFill>
              </a14:hiddenFill>
            </a:ext>
          </a:extLst>
        </p:spPr>
      </p:pic>
      <p:pic>
        <p:nvPicPr>
          <p:cNvPr id="26628" name="Picture 4" descr="https://ucarecdn.com/33ac5715-cb9b-49cc-a4d3-0809e927ca1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0077" y="2922272"/>
            <a:ext cx="2562225" cy="144780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3800135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рямоугольник 19"/>
          <p:cNvSpPr/>
          <p:nvPr/>
        </p:nvSpPr>
        <p:spPr>
          <a:xfrm>
            <a:off x="0" y="6410125"/>
            <a:ext cx="12192000" cy="447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Прямоугольник 16"/>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1577673" y="6190828"/>
            <a:ext cx="284922" cy="340991"/>
          </a:xfrm>
          <a:prstGeom prst="rect">
            <a:avLst/>
          </a:prstGeom>
        </p:spPr>
        <p:txBody>
          <a:bodyPr wrap="square">
            <a:spAutoFit/>
          </a:bodyPr>
          <a:lstStyle/>
          <a:p>
            <a:pPr>
              <a:lnSpc>
                <a:spcPct val="101000"/>
              </a:lnSpc>
              <a:spcAft>
                <a:spcPts val="800"/>
              </a:spcAft>
            </a:pPr>
            <a:r>
              <a:rPr lang="ru-RU" sz="1600" dirty="0" smtClean="0">
                <a:solidFill>
                  <a:schemeClr val="bg1"/>
                </a:solidFill>
                <a:latin typeface="Arial Black" panose="020B0A04020102020204" pitchFamily="34" charset="0"/>
                <a:ea typeface="Calibri" panose="020F0502020204030204" pitchFamily="34" charset="0"/>
                <a:cs typeface="Times New Roman" panose="02020603050405020304" pitchFamily="18" charset="0"/>
              </a:rPr>
              <a:t>3</a:t>
            </a:r>
            <a:endPar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p:txBody>
      </p:sp>
      <p:sp>
        <p:nvSpPr>
          <p:cNvPr id="21" name="Прямоугольник 20"/>
          <p:cNvSpPr/>
          <p:nvPr/>
        </p:nvSpPr>
        <p:spPr>
          <a:xfrm>
            <a:off x="0" y="2697"/>
            <a:ext cx="12192000" cy="1064103"/>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 xmlns:a16="http://schemas.microsoft.com/office/drawing/2014/main" id="{E4E2A2F6-99BA-8B96-9297-1BB9A8BAE786}"/>
              </a:ext>
            </a:extLst>
          </p:cNvPr>
          <p:cNvSpPr txBox="1"/>
          <p:nvPr/>
        </p:nvSpPr>
        <p:spPr>
          <a:xfrm>
            <a:off x="421189" y="1169043"/>
            <a:ext cx="6384725" cy="1815882"/>
          </a:xfrm>
          <a:prstGeom prst="rect">
            <a:avLst/>
          </a:prstGeom>
          <a:noFill/>
        </p:spPr>
        <p:txBody>
          <a:bodyPr wrap="square">
            <a:spAutoFit/>
          </a:bodyPr>
          <a:lstStyle/>
          <a:p>
            <a:r>
              <a:rPr lang="ru-RU" sz="1600" dirty="0">
                <a:latin typeface="Arial" panose="020B0604020202020204" pitchFamily="34" charset="0"/>
                <a:cs typeface="Arial" panose="020B0604020202020204" pitchFamily="34" charset="0"/>
              </a:rPr>
              <a:t>В этом шаге ты установишь библиотеку </a:t>
            </a:r>
            <a:r>
              <a:rPr lang="en-US" sz="1600" dirty="0">
                <a:latin typeface="Arial" panose="020B0604020202020204" pitchFamily="34" charset="0"/>
                <a:cs typeface="Arial" panose="020B0604020202020204" pitchFamily="34" charset="0"/>
              </a:rPr>
              <a:t>SWING </a:t>
            </a:r>
            <a:r>
              <a:rPr lang="ru-RU" sz="1600" dirty="0">
                <a:latin typeface="Arial" panose="020B0604020202020204" pitchFamily="34" charset="0"/>
                <a:cs typeface="Arial" panose="020B0604020202020204" pitchFamily="34" charset="0"/>
              </a:rPr>
              <a:t>в среду </a:t>
            </a:r>
            <a:r>
              <a:rPr lang="en-US" sz="1600" dirty="0">
                <a:latin typeface="Arial" panose="020B0604020202020204" pitchFamily="34" charset="0"/>
                <a:cs typeface="Arial" panose="020B0604020202020204" pitchFamily="34" charset="0"/>
              </a:rPr>
              <a:t>Eclipse.</a:t>
            </a:r>
          </a:p>
          <a:p>
            <a:endParaRPr lang="ru-RU" sz="1600" dirty="0" smtClean="0">
              <a:latin typeface="Arial" panose="020B0604020202020204" pitchFamily="34" charset="0"/>
              <a:cs typeface="Arial" panose="020B0604020202020204" pitchFamily="34" charset="0"/>
            </a:endParaRPr>
          </a:p>
          <a:p>
            <a:endParaRPr lang="ru-RU" sz="1600" dirty="0">
              <a:latin typeface="Arial" panose="020B0604020202020204" pitchFamily="34" charset="0"/>
              <a:cs typeface="Arial" panose="020B0604020202020204" pitchFamily="34" charset="0"/>
            </a:endParaRPr>
          </a:p>
          <a:p>
            <a:endParaRPr lang="ru-RU" sz="1600" dirty="0" smtClean="0">
              <a:latin typeface="Arial" panose="020B0604020202020204" pitchFamily="34" charset="0"/>
              <a:cs typeface="Arial" panose="020B0604020202020204" pitchFamily="34" charset="0"/>
            </a:endParaRPr>
          </a:p>
          <a:p>
            <a:endParaRPr lang="ru-RU"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ru-RU" sz="1600" dirty="0" smtClean="0">
                <a:latin typeface="Arial" panose="020B0604020202020204" pitchFamily="34" charset="0"/>
                <a:cs typeface="Arial" panose="020B0604020202020204" pitchFamily="34" charset="0"/>
              </a:rPr>
              <a:t>Открой </a:t>
            </a:r>
            <a:r>
              <a:rPr lang="ru-RU" sz="1600" dirty="0">
                <a:latin typeface="Arial" panose="020B0604020202020204" pitchFamily="34" charset="0"/>
                <a:cs typeface="Arial" panose="020B0604020202020204" pitchFamily="34" charset="0"/>
              </a:rPr>
              <a:t>окно установки новых расширений в среде </a:t>
            </a:r>
            <a:r>
              <a:rPr lang="en-US" sz="1600" dirty="0">
                <a:latin typeface="Arial" panose="020B0604020202020204" pitchFamily="34" charset="0"/>
                <a:cs typeface="Arial" panose="020B0604020202020204" pitchFamily="34" charset="0"/>
              </a:rPr>
              <a:t>Eclipse, </a:t>
            </a:r>
            <a:r>
              <a:rPr lang="ru-RU" sz="1600" dirty="0">
                <a:latin typeface="Arial" panose="020B0604020202020204" pitchFamily="34" charset="0"/>
                <a:cs typeface="Arial" panose="020B0604020202020204" pitchFamily="34" charset="0"/>
              </a:rPr>
              <a:t>выбрав пункт главного меню </a:t>
            </a:r>
            <a:r>
              <a:rPr lang="en-US" sz="1600" dirty="0">
                <a:latin typeface="Arial" panose="020B0604020202020204" pitchFamily="34" charset="0"/>
                <a:cs typeface="Arial" panose="020B0604020202020204" pitchFamily="34" charset="0"/>
              </a:rPr>
              <a:t>Help → Install New Software</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1026" name="Picture 2" descr="https://ucarecdn.com/33ec9210-21b5-48fa-9f3f-6808e288f1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808" y="1385189"/>
            <a:ext cx="4626326" cy="459374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23791495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рямоугольник 19"/>
          <p:cNvSpPr/>
          <p:nvPr/>
        </p:nvSpPr>
        <p:spPr>
          <a:xfrm>
            <a:off x="0" y="6410125"/>
            <a:ext cx="12192000" cy="447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Прямоугольник 16"/>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1483009" y="6178209"/>
            <a:ext cx="614327" cy="340991"/>
          </a:xfrm>
          <a:prstGeom prst="rect">
            <a:avLst/>
          </a:prstGeom>
        </p:spPr>
        <p:txBody>
          <a:bodyPr wrap="square">
            <a:spAutoFit/>
          </a:bodyPr>
          <a:lstStyle/>
          <a:p>
            <a:pPr>
              <a:lnSpc>
                <a:spcPct val="101000"/>
              </a:lnSpc>
              <a:spcAft>
                <a:spcPts val="800"/>
              </a:spcAft>
            </a:pPr>
            <a:r>
              <a:rPr lang="ru-RU" sz="1600" dirty="0" smtClean="0">
                <a:solidFill>
                  <a:schemeClr val="bg1"/>
                </a:solidFill>
                <a:latin typeface="Arial Black" panose="020B0A04020102020204" pitchFamily="34" charset="0"/>
                <a:ea typeface="Calibri" panose="020F0502020204030204" pitchFamily="34" charset="0"/>
                <a:cs typeface="Times New Roman" panose="02020603050405020304" pitchFamily="18" charset="0"/>
              </a:rPr>
              <a:t>30</a:t>
            </a:r>
            <a:endPar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p:txBody>
      </p:sp>
      <p:sp>
        <p:nvSpPr>
          <p:cNvPr id="21" name="Прямоугольник 20"/>
          <p:cNvSpPr/>
          <p:nvPr/>
        </p:nvSpPr>
        <p:spPr>
          <a:xfrm>
            <a:off x="0" y="2697"/>
            <a:ext cx="12192000" cy="1064103"/>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 xmlns:a16="http://schemas.microsoft.com/office/drawing/2014/main" id="{E4E2A2F6-99BA-8B96-9297-1BB9A8BAE786}"/>
              </a:ext>
            </a:extLst>
          </p:cNvPr>
          <p:cNvSpPr txBox="1"/>
          <p:nvPr/>
        </p:nvSpPr>
        <p:spPr>
          <a:xfrm>
            <a:off x="434237" y="1388340"/>
            <a:ext cx="11298945" cy="4524315"/>
          </a:xfrm>
          <a:prstGeom prst="rect">
            <a:avLst/>
          </a:prstGeom>
          <a:noFill/>
        </p:spPr>
        <p:txBody>
          <a:bodyPr wrap="square">
            <a:spAutoFit/>
          </a:bodyPr>
          <a:lstStyle/>
          <a:p>
            <a:r>
              <a:rPr lang="ru-RU" sz="1600" dirty="0">
                <a:latin typeface="Arial" panose="020B0604020202020204" pitchFamily="34" charset="0"/>
                <a:cs typeface="Arial" panose="020B0604020202020204" pitchFamily="34" charset="0"/>
              </a:rPr>
              <a:t>Так как варианты выбора будут заданы заранее, то никакой проверки осуществлять не нужно, достаточно объявить массив пунктов выпадающего списка и затем возвратить из функции результат выбора пользователя. Обрати внимание, что если для метода </a:t>
            </a:r>
            <a:r>
              <a:rPr lang="ru-RU" sz="1600" b="1" dirty="0" err="1">
                <a:latin typeface="Arial" panose="020B0604020202020204" pitchFamily="34" charset="0"/>
                <a:cs typeface="Arial" panose="020B0604020202020204" pitchFamily="34" charset="0"/>
              </a:rPr>
              <a:t>showInputDialog</a:t>
            </a:r>
            <a:r>
              <a:rPr lang="ru-RU" sz="1600" dirty="0">
                <a:latin typeface="Arial" panose="020B0604020202020204" pitchFamily="34" charset="0"/>
                <a:cs typeface="Arial" panose="020B0604020202020204" pitchFamily="34" charset="0"/>
              </a:rPr>
              <a:t> задан набор (массив) строк, то он возвращает содержимое выбранной пользователем строки.</a:t>
            </a:r>
          </a:p>
          <a:p>
            <a:endParaRPr lang="ru-RU" sz="1600" dirty="0">
              <a:latin typeface="Arial" panose="020B0604020202020204" pitchFamily="34" charset="0"/>
              <a:cs typeface="Arial" panose="020B0604020202020204" pitchFamily="34" charset="0"/>
            </a:endParaRPr>
          </a:p>
          <a:p>
            <a:r>
              <a:rPr lang="ru-RU" sz="1600" dirty="0" err="1">
                <a:latin typeface="Arial" panose="020B0604020202020204" pitchFamily="34" charset="0"/>
                <a:cs typeface="Arial" panose="020B0604020202020204" pitchFamily="34" charset="0"/>
              </a:rPr>
              <a:t>static</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String</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InputOperation</a:t>
            </a:r>
            <a:r>
              <a:rPr lang="ru-RU" sz="1600" dirty="0">
                <a:latin typeface="Arial" panose="020B0604020202020204" pitchFamily="34" charset="0"/>
                <a:cs typeface="Arial" panose="020B0604020202020204" pitchFamily="34" charset="0"/>
              </a:rPr>
              <a:t>(</a:t>
            </a:r>
            <a:r>
              <a:rPr lang="ru-RU" sz="1600" dirty="0" err="1">
                <a:latin typeface="Arial" panose="020B0604020202020204" pitchFamily="34" charset="0"/>
                <a:cs typeface="Arial" panose="020B0604020202020204" pitchFamily="34" charset="0"/>
              </a:rPr>
              <a:t>String</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caption</a:t>
            </a:r>
            <a:r>
              <a:rPr lang="ru-RU" sz="1600" dirty="0">
                <a:latin typeface="Arial" panose="020B0604020202020204" pitchFamily="34" charset="0"/>
                <a:cs typeface="Arial" panose="020B0604020202020204" pitchFamily="34" charset="0"/>
              </a:rPr>
              <a:t>){</a:t>
            </a:r>
          </a:p>
          <a:p>
            <a:endParaRPr lang="ru-RU" sz="1600" dirty="0">
              <a:latin typeface="Arial" panose="020B0604020202020204" pitchFamily="34" charset="0"/>
              <a:cs typeface="Arial" panose="020B0604020202020204" pitchFamily="34" charset="0"/>
            </a:endParaRPr>
          </a:p>
          <a:p>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String</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options</a:t>
            </a:r>
            <a:r>
              <a:rPr lang="ru-RU" sz="1600" dirty="0">
                <a:latin typeface="Arial" panose="020B0604020202020204" pitchFamily="34" charset="0"/>
                <a:cs typeface="Arial" panose="020B0604020202020204" pitchFamily="34" charset="0"/>
              </a:rPr>
              <a:t> = {"+", "-", "*", "/"};</a:t>
            </a:r>
          </a:p>
          <a:p>
            <a:endParaRPr lang="ru-RU" sz="1600" dirty="0">
              <a:latin typeface="Arial" panose="020B0604020202020204" pitchFamily="34" charset="0"/>
              <a:cs typeface="Arial" panose="020B0604020202020204" pitchFamily="34" charset="0"/>
            </a:endParaRPr>
          </a:p>
          <a:p>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return</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String</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JOptionPane.showInputDialog</a:t>
            </a:r>
            <a:r>
              <a:rPr lang="ru-RU" sz="1600" dirty="0">
                <a:latin typeface="Arial" panose="020B0604020202020204" pitchFamily="34" charset="0"/>
                <a:cs typeface="Arial" panose="020B0604020202020204" pitchFamily="34" charset="0"/>
              </a:rPr>
              <a:t>(</a:t>
            </a:r>
            <a:r>
              <a:rPr lang="ru-RU" sz="1600" dirty="0" err="1">
                <a:latin typeface="Arial" panose="020B0604020202020204" pitchFamily="34" charset="0"/>
                <a:cs typeface="Arial" panose="020B0604020202020204" pitchFamily="34" charset="0"/>
              </a:rPr>
              <a:t>null</a:t>
            </a:r>
            <a:r>
              <a:rPr lang="ru-RU" sz="1600" dirty="0">
                <a:latin typeface="Arial" panose="020B0604020202020204" pitchFamily="34" charset="0"/>
                <a:cs typeface="Arial" panose="020B0604020202020204" pitchFamily="34" charset="0"/>
              </a:rPr>
              <a:t>,</a:t>
            </a:r>
          </a:p>
          <a:p>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caption</a:t>
            </a:r>
            <a:r>
              <a:rPr lang="ru-RU" sz="1600" dirty="0">
                <a:latin typeface="Arial" panose="020B0604020202020204" pitchFamily="34" charset="0"/>
                <a:cs typeface="Arial" panose="020B0604020202020204" pitchFamily="34" charset="0"/>
              </a:rPr>
              <a:t>, "Ввод данных",</a:t>
            </a:r>
          </a:p>
          <a:p>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JOptionPane.INFORMATION_MESSAGE</a:t>
            </a:r>
            <a:r>
              <a:rPr lang="ru-RU" sz="1600" dirty="0">
                <a:latin typeface="Arial" panose="020B0604020202020204" pitchFamily="34" charset="0"/>
                <a:cs typeface="Arial" panose="020B0604020202020204" pitchFamily="34" charset="0"/>
              </a:rPr>
              <a:t>,</a:t>
            </a:r>
          </a:p>
          <a:p>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null</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options</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options</a:t>
            </a:r>
            <a:r>
              <a:rPr lang="ru-RU" sz="1600" dirty="0">
                <a:latin typeface="Arial" panose="020B0604020202020204" pitchFamily="34" charset="0"/>
                <a:cs typeface="Arial" panose="020B0604020202020204" pitchFamily="34" charset="0"/>
              </a:rPr>
              <a:t>[0]);</a:t>
            </a:r>
          </a:p>
          <a:p>
            <a:r>
              <a:rPr lang="ru-RU" sz="1600" dirty="0">
                <a:latin typeface="Arial" panose="020B0604020202020204" pitchFamily="34" charset="0"/>
                <a:cs typeface="Arial" panose="020B0604020202020204" pitchFamily="34" charset="0"/>
              </a:rPr>
              <a:t>}</a:t>
            </a:r>
          </a:p>
          <a:p>
            <a:endParaRPr lang="ru-RU" sz="1600" dirty="0">
              <a:latin typeface="Arial" panose="020B0604020202020204" pitchFamily="34" charset="0"/>
              <a:cs typeface="Arial" panose="020B0604020202020204" pitchFamily="34" charset="0"/>
            </a:endParaRPr>
          </a:p>
          <a:p>
            <a:endParaRPr lang="ru-RU" sz="1600" b="1" dirty="0" smtClean="0">
              <a:solidFill>
                <a:srgbClr val="ED7D31"/>
              </a:solidFill>
              <a:latin typeface="Arial" panose="020B0604020202020204" pitchFamily="34" charset="0"/>
              <a:cs typeface="Arial" panose="020B0604020202020204" pitchFamily="34" charset="0"/>
            </a:endParaRPr>
          </a:p>
          <a:p>
            <a:endParaRPr lang="ru-RU" sz="1600" b="1" dirty="0" smtClean="0">
              <a:solidFill>
                <a:srgbClr val="ED7D31"/>
              </a:solidFill>
              <a:latin typeface="Arial" panose="020B0604020202020204" pitchFamily="34" charset="0"/>
              <a:cs typeface="Arial" panose="020B0604020202020204" pitchFamily="34" charset="0"/>
            </a:endParaRPr>
          </a:p>
          <a:p>
            <a:r>
              <a:rPr lang="ru-RU" sz="1600" b="1" dirty="0" smtClean="0">
                <a:solidFill>
                  <a:srgbClr val="ED7D31"/>
                </a:solidFill>
                <a:latin typeface="Arial" panose="020B0604020202020204" pitchFamily="34" charset="0"/>
                <a:cs typeface="Arial" panose="020B0604020202020204" pitchFamily="34" charset="0"/>
              </a:rPr>
              <a:t>Примечание</a:t>
            </a:r>
            <a:r>
              <a:rPr lang="ru-RU" sz="1600" b="1" dirty="0">
                <a:solidFill>
                  <a:srgbClr val="ED7D31"/>
                </a:solidFill>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работа с массивами более подробно будет рассмотрена позже.</a:t>
            </a:r>
          </a:p>
        </p:txBody>
      </p:sp>
      <p:sp>
        <p:nvSpPr>
          <p:cNvPr id="10" name="Прямоугольник 9"/>
          <p:cNvSpPr/>
          <p:nvPr/>
        </p:nvSpPr>
        <p:spPr>
          <a:xfrm>
            <a:off x="0" y="2581154"/>
            <a:ext cx="12192000" cy="2615879"/>
          </a:xfrm>
          <a:prstGeom prst="rect">
            <a:avLst/>
          </a:prstGeom>
          <a:solidFill>
            <a:srgbClr val="444444">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TextBox 7">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28603939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рямоугольник 19"/>
          <p:cNvSpPr/>
          <p:nvPr/>
        </p:nvSpPr>
        <p:spPr>
          <a:xfrm>
            <a:off x="0" y="6410125"/>
            <a:ext cx="12192000" cy="447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Прямоугольник 16"/>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1495882" y="6176974"/>
            <a:ext cx="517871" cy="340991"/>
          </a:xfrm>
          <a:prstGeom prst="rect">
            <a:avLst/>
          </a:prstGeom>
        </p:spPr>
        <p:txBody>
          <a:bodyPr wrap="square">
            <a:spAutoFit/>
          </a:bodyPr>
          <a:lstStyle/>
          <a:p>
            <a:pPr>
              <a:lnSpc>
                <a:spcPct val="101000"/>
              </a:lnSpc>
              <a:spcAft>
                <a:spcPts val="800"/>
              </a:spcAft>
            </a:pPr>
            <a:r>
              <a:rPr lang="ru-RU" sz="1600" dirty="0" smtClean="0">
                <a:solidFill>
                  <a:schemeClr val="bg1"/>
                </a:solidFill>
                <a:latin typeface="Arial Black" panose="020B0A04020102020204" pitchFamily="34" charset="0"/>
                <a:ea typeface="Calibri" panose="020F0502020204030204" pitchFamily="34" charset="0"/>
                <a:cs typeface="Times New Roman" panose="02020603050405020304" pitchFamily="18" charset="0"/>
              </a:rPr>
              <a:t>31</a:t>
            </a:r>
            <a:endPar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p:txBody>
      </p:sp>
      <p:sp>
        <p:nvSpPr>
          <p:cNvPr id="21" name="Прямоугольник 20"/>
          <p:cNvSpPr/>
          <p:nvPr/>
        </p:nvSpPr>
        <p:spPr>
          <a:xfrm>
            <a:off x="0" y="2697"/>
            <a:ext cx="12192000" cy="1064103"/>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 xmlns:a16="http://schemas.microsoft.com/office/drawing/2014/main" id="{E4E2A2F6-99BA-8B96-9297-1BB9A8BAE786}"/>
              </a:ext>
            </a:extLst>
          </p:cNvPr>
          <p:cNvSpPr txBox="1"/>
          <p:nvPr/>
        </p:nvSpPr>
        <p:spPr>
          <a:xfrm>
            <a:off x="193379" y="1169043"/>
            <a:ext cx="11080985" cy="5262979"/>
          </a:xfrm>
          <a:prstGeom prst="rect">
            <a:avLst/>
          </a:prstGeom>
          <a:noFill/>
        </p:spPr>
        <p:txBody>
          <a:bodyPr wrap="square">
            <a:spAutoFit/>
          </a:bodyPr>
          <a:lstStyle/>
          <a:p>
            <a:pPr marL="285750" indent="-285750">
              <a:buFont typeface="Arial" panose="020B0604020202020204" pitchFamily="34" charset="0"/>
              <a:buChar char="•"/>
            </a:pPr>
            <a:r>
              <a:rPr lang="ru-RU" sz="1600" dirty="0">
                <a:latin typeface="Arial" panose="020B0604020202020204" pitchFamily="34" charset="0"/>
                <a:cs typeface="Arial" panose="020B0604020202020204" pitchFamily="34" charset="0"/>
              </a:rPr>
              <a:t>Запусти программу и проверь её работоспособность, введя числовые данные и операцию над ними.</a:t>
            </a:r>
          </a:p>
          <a:p>
            <a:endParaRPr lang="ru-RU" sz="1600" dirty="0" smtClean="0">
              <a:latin typeface="Arial" panose="020B0604020202020204" pitchFamily="34" charset="0"/>
              <a:cs typeface="Arial" panose="020B0604020202020204" pitchFamily="34" charset="0"/>
            </a:endParaRPr>
          </a:p>
          <a:p>
            <a:r>
              <a:rPr lang="ru-RU" sz="1600" dirty="0" smtClean="0">
                <a:latin typeface="Arial" panose="020B0604020202020204" pitchFamily="34" charset="0"/>
                <a:cs typeface="Arial" panose="020B0604020202020204" pitchFamily="34" charset="0"/>
              </a:rPr>
              <a:t>Теперь </a:t>
            </a:r>
            <a:r>
              <a:rPr lang="ru-RU" sz="1600" dirty="0">
                <a:latin typeface="Arial" panose="020B0604020202020204" pitchFamily="34" charset="0"/>
                <a:cs typeface="Arial" panose="020B0604020202020204" pitchFamily="34" charset="0"/>
              </a:rPr>
              <a:t>модифицируем функцию </a:t>
            </a:r>
            <a:r>
              <a:rPr lang="en-US" sz="1600" b="1" dirty="0">
                <a:latin typeface="Arial" panose="020B0604020202020204" pitchFamily="34" charset="0"/>
                <a:cs typeface="Arial" panose="020B0604020202020204" pitchFamily="34" charset="0"/>
              </a:rPr>
              <a:t>Result,</a:t>
            </a:r>
            <a:r>
              <a:rPr lang="en-US" sz="1600" dirty="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чтобы она отображала результат, используя стандартный диалог </a:t>
            </a:r>
            <a:r>
              <a:rPr lang="en-US" sz="1600" b="1" dirty="0" err="1">
                <a:latin typeface="Arial" panose="020B0604020202020204" pitchFamily="34" charset="0"/>
                <a:cs typeface="Arial" panose="020B0604020202020204" pitchFamily="34" charset="0"/>
              </a:rPr>
              <a:t>showMessageDialog</a:t>
            </a:r>
            <a:r>
              <a:rPr lang="en-US" sz="1600" dirty="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класса </a:t>
            </a:r>
            <a:r>
              <a:rPr lang="en-US" sz="1600" b="1" dirty="0" err="1">
                <a:latin typeface="Arial" panose="020B0604020202020204" pitchFamily="34" charset="0"/>
                <a:cs typeface="Arial" panose="020B0604020202020204" pitchFamily="34" charset="0"/>
              </a:rPr>
              <a:t>JOptionPane</a:t>
            </a:r>
            <a:r>
              <a:rPr lang="en-US" sz="1600" b="1"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например:</a:t>
            </a:r>
          </a:p>
          <a:p>
            <a:endParaRPr lang="ru-RU" sz="1600" dirty="0">
              <a:latin typeface="Arial" panose="020B0604020202020204" pitchFamily="34" charset="0"/>
              <a:cs typeface="Arial" panose="020B0604020202020204" pitchFamily="34" charset="0"/>
            </a:endParaRPr>
          </a:p>
          <a:p>
            <a:endParaRPr lang="ru-RU" sz="1600" dirty="0" smtClean="0">
              <a:latin typeface="Arial" panose="020B0604020202020204" pitchFamily="34" charset="0"/>
              <a:cs typeface="Arial" panose="020B0604020202020204" pitchFamily="34" charset="0"/>
            </a:endParaRPr>
          </a:p>
          <a:p>
            <a:endParaRPr lang="ru-RU" sz="1600" dirty="0">
              <a:latin typeface="Arial" panose="020B0604020202020204" pitchFamily="34" charset="0"/>
              <a:cs typeface="Arial" panose="020B0604020202020204" pitchFamily="34" charset="0"/>
            </a:endParaRPr>
          </a:p>
          <a:p>
            <a:endParaRPr lang="ru-RU" sz="1600" dirty="0" smtClean="0">
              <a:latin typeface="Arial" panose="020B0604020202020204" pitchFamily="34" charset="0"/>
              <a:cs typeface="Arial" panose="020B0604020202020204" pitchFamily="34" charset="0"/>
            </a:endParaRPr>
          </a:p>
          <a:p>
            <a:endParaRPr lang="ru-RU" sz="1600" dirty="0">
              <a:latin typeface="Arial" panose="020B0604020202020204" pitchFamily="34" charset="0"/>
              <a:cs typeface="Arial" panose="020B0604020202020204" pitchFamily="34" charset="0"/>
            </a:endParaRPr>
          </a:p>
          <a:p>
            <a:endParaRPr lang="ru-RU" sz="1600" dirty="0">
              <a:latin typeface="Arial" panose="020B0604020202020204" pitchFamily="34" charset="0"/>
              <a:cs typeface="Arial" panose="020B0604020202020204" pitchFamily="34" charset="0"/>
            </a:endParaRPr>
          </a:p>
          <a:p>
            <a:endParaRPr lang="ru-RU" sz="1600" dirty="0">
              <a:latin typeface="Arial" panose="020B0604020202020204" pitchFamily="34" charset="0"/>
              <a:cs typeface="Arial" panose="020B0604020202020204" pitchFamily="34" charset="0"/>
            </a:endParaRPr>
          </a:p>
          <a:p>
            <a:r>
              <a:rPr lang="ru-RU" sz="1600" dirty="0">
                <a:latin typeface="Arial" panose="020B0604020202020204" pitchFamily="34" charset="0"/>
                <a:cs typeface="Arial" panose="020B0604020202020204" pitchFamily="34" charset="0"/>
              </a:rPr>
              <a:t>Для этого тебе нужно передать строковое содержимое выражения в метод </a:t>
            </a:r>
            <a:r>
              <a:rPr lang="en-US" sz="1600" b="1" dirty="0" err="1">
                <a:latin typeface="Arial" panose="020B0604020202020204" pitchFamily="34" charset="0"/>
                <a:cs typeface="Arial" panose="020B0604020202020204" pitchFamily="34" charset="0"/>
              </a:rPr>
              <a:t>showMessageDialog</a:t>
            </a:r>
            <a:r>
              <a:rPr lang="en-US" sz="1600" b="1" dirty="0">
                <a:latin typeface="Arial" panose="020B0604020202020204" pitchFamily="34" charset="0"/>
                <a:cs typeface="Arial" panose="020B0604020202020204" pitchFamily="34" charset="0"/>
              </a:rPr>
              <a:t>:</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String </a:t>
            </a:r>
            <a:r>
              <a:rPr lang="en-US" sz="1600" dirty="0" err="1">
                <a:latin typeface="Arial" panose="020B0604020202020204" pitchFamily="34" charset="0"/>
                <a:cs typeface="Arial" panose="020B0604020202020204" pitchFamily="34" charset="0"/>
              </a:rPr>
              <a:t>stringResult</a:t>
            </a:r>
            <a:r>
              <a:rPr lang="en-US" sz="1600" dirty="0">
                <a:latin typeface="Arial" panose="020B0604020202020204" pitchFamily="34" charset="0"/>
                <a:cs typeface="Arial" panose="020B0604020202020204" pitchFamily="34" charset="0"/>
              </a:rPr>
              <a:t> = a + " " + op + " " + b + " = " + result;</a:t>
            </a:r>
          </a:p>
          <a:p>
            <a:endParaRPr lang="en-US" sz="1600" dirty="0">
              <a:latin typeface="Arial" panose="020B0604020202020204" pitchFamily="34" charset="0"/>
              <a:cs typeface="Arial" panose="020B0604020202020204" pitchFamily="34" charset="0"/>
            </a:endParaRPr>
          </a:p>
          <a:p>
            <a:r>
              <a:rPr lang="en-US" sz="1600" dirty="0" err="1">
                <a:latin typeface="Arial" panose="020B0604020202020204" pitchFamily="34" charset="0"/>
                <a:cs typeface="Arial" panose="020B0604020202020204" pitchFamily="34" charset="0"/>
              </a:rPr>
              <a:t>JOptionPane.showMessageDialog</a:t>
            </a:r>
            <a:r>
              <a:rPr lang="en-US" sz="1600" dirty="0">
                <a:latin typeface="Arial" panose="020B0604020202020204" pitchFamily="34" charset="0"/>
                <a:cs typeface="Arial" panose="020B0604020202020204" pitchFamily="34" charset="0"/>
              </a:rPr>
              <a:t>( null,</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stringResult</a:t>
            </a:r>
            <a:r>
              <a:rPr lang="en-US" sz="16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Результат",</a:t>
            </a:r>
          </a:p>
          <a:p>
            <a:r>
              <a:rPr lang="ru-RU"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JOptionPane.INFORMATION_MESSAGE</a:t>
            </a:r>
            <a:r>
              <a:rPr lang="en-US" sz="1600" dirty="0">
                <a:latin typeface="Arial" panose="020B0604020202020204" pitchFamily="34" charset="0"/>
                <a:cs typeface="Arial" panose="020B0604020202020204" pitchFamily="34" charset="0"/>
              </a:rPr>
              <a:t>);</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ru-RU" sz="1600" dirty="0">
                <a:latin typeface="Arial" panose="020B0604020202020204" pitchFamily="34" charset="0"/>
                <a:cs typeface="Arial" panose="020B0604020202020204" pitchFamily="34" charset="0"/>
              </a:rPr>
              <a:t>Запусти программу и проверь её работоспособность, введя числовые данные и операцию над ними.</a:t>
            </a:r>
          </a:p>
        </p:txBody>
      </p:sp>
      <p:pic>
        <p:nvPicPr>
          <p:cNvPr id="27650" name="Picture 2" descr="https://ucarecdn.com/a953c5e1-e523-4c2b-b565-74200fed56b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115" y="2310335"/>
            <a:ext cx="3258957" cy="1398434"/>
          </a:xfrm>
          <a:prstGeom prst="rect">
            <a:avLst/>
          </a:prstGeom>
          <a:noFill/>
          <a:extLst>
            <a:ext uri="{909E8E84-426E-40DD-AFC4-6F175D3DCCD1}">
              <a14:hiddenFill xmlns:a14="http://schemas.microsoft.com/office/drawing/2010/main">
                <a:solidFill>
                  <a:srgbClr val="FFFFFF"/>
                </a:solidFill>
              </a14:hiddenFill>
            </a:ext>
          </a:extLst>
        </p:spPr>
      </p:pic>
      <p:sp>
        <p:nvSpPr>
          <p:cNvPr id="11" name="Прямоугольник 10"/>
          <p:cNvSpPr/>
          <p:nvPr/>
        </p:nvSpPr>
        <p:spPr>
          <a:xfrm>
            <a:off x="0" y="4385541"/>
            <a:ext cx="12192000" cy="1598605"/>
          </a:xfrm>
          <a:prstGeom prst="rect">
            <a:avLst/>
          </a:prstGeom>
          <a:solidFill>
            <a:srgbClr val="444444">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TextBox 9">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32351901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рямоугольник 19"/>
          <p:cNvSpPr/>
          <p:nvPr/>
        </p:nvSpPr>
        <p:spPr>
          <a:xfrm>
            <a:off x="0" y="6410125"/>
            <a:ext cx="12192000" cy="447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Прямоугольник 16"/>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1504245" y="6179654"/>
            <a:ext cx="640423" cy="340991"/>
          </a:xfrm>
          <a:prstGeom prst="rect">
            <a:avLst/>
          </a:prstGeom>
        </p:spPr>
        <p:txBody>
          <a:bodyPr wrap="square">
            <a:spAutoFit/>
          </a:bodyPr>
          <a:lstStyle/>
          <a:p>
            <a:pPr>
              <a:lnSpc>
                <a:spcPct val="101000"/>
              </a:lnSpc>
              <a:spcAft>
                <a:spcPts val="800"/>
              </a:spcAft>
            </a:pPr>
            <a:r>
              <a:rPr lang="ru-RU" sz="1600" dirty="0" smtClean="0">
                <a:solidFill>
                  <a:schemeClr val="bg1"/>
                </a:solidFill>
                <a:latin typeface="Arial Black" panose="020B0A04020102020204" pitchFamily="34" charset="0"/>
                <a:ea typeface="Calibri" panose="020F0502020204030204" pitchFamily="34" charset="0"/>
                <a:cs typeface="Times New Roman" panose="02020603050405020304" pitchFamily="18" charset="0"/>
              </a:rPr>
              <a:t>32</a:t>
            </a:r>
            <a:endPar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p:txBody>
      </p:sp>
      <p:sp>
        <p:nvSpPr>
          <p:cNvPr id="21" name="Прямоугольник 20"/>
          <p:cNvSpPr/>
          <p:nvPr/>
        </p:nvSpPr>
        <p:spPr>
          <a:xfrm>
            <a:off x="0" y="2697"/>
            <a:ext cx="12192000" cy="1064103"/>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 xmlns:a16="http://schemas.microsoft.com/office/drawing/2014/main" id="{E4E2A2F6-99BA-8B96-9297-1BB9A8BAE786}"/>
              </a:ext>
            </a:extLst>
          </p:cNvPr>
          <p:cNvSpPr txBox="1"/>
          <p:nvPr/>
        </p:nvSpPr>
        <p:spPr>
          <a:xfrm>
            <a:off x="345727" y="1307351"/>
            <a:ext cx="6498955" cy="1569660"/>
          </a:xfrm>
          <a:prstGeom prst="rect">
            <a:avLst/>
          </a:prstGeom>
          <a:noFill/>
        </p:spPr>
        <p:txBody>
          <a:bodyPr wrap="square">
            <a:spAutoFit/>
          </a:bodyPr>
          <a:lstStyle/>
          <a:p>
            <a:r>
              <a:rPr lang="ru-RU" sz="1600" dirty="0">
                <a:latin typeface="Arial" panose="020B0604020202020204" pitchFamily="34" charset="0"/>
                <a:cs typeface="Arial" panose="020B0604020202020204" pitchFamily="34" charset="0"/>
              </a:rPr>
              <a:t>После завершения работы программа закрывается. Модифицируем программу так, чтобы после закрытия диалога с результатом программа спрашивала о выходе. И если пользователь нажимает кнопку </a:t>
            </a:r>
            <a:r>
              <a:rPr lang="ru-RU" sz="1600" b="1" dirty="0" err="1">
                <a:latin typeface="Arial" panose="020B0604020202020204" pitchFamily="34" charset="0"/>
                <a:cs typeface="Arial" panose="020B0604020202020204" pitchFamily="34" charset="0"/>
              </a:rPr>
              <a:t>No</a:t>
            </a:r>
            <a:r>
              <a:rPr lang="ru-RU" sz="1600" b="1" dirty="0">
                <a:latin typeface="Arial" panose="020B0604020202020204" pitchFamily="34" charset="0"/>
                <a:cs typeface="Arial" panose="020B0604020202020204" pitchFamily="34" charset="0"/>
              </a:rPr>
              <a:t>,</a:t>
            </a:r>
            <a:r>
              <a:rPr lang="ru-RU" sz="1600" dirty="0">
                <a:latin typeface="Arial" panose="020B0604020202020204" pitchFamily="34" charset="0"/>
                <a:cs typeface="Arial" panose="020B0604020202020204" pitchFamily="34" charset="0"/>
              </a:rPr>
              <a:t> то программа продолжает свою работу, запрашивая данные о вычислении выражения заново</a:t>
            </a:r>
            <a:r>
              <a:rPr lang="ru-RU" sz="1600" dirty="0" smtClean="0">
                <a:latin typeface="Arial" panose="020B0604020202020204" pitchFamily="34" charset="0"/>
                <a:cs typeface="Arial" panose="020B0604020202020204" pitchFamily="34" charset="0"/>
              </a:rPr>
              <a:t>.</a:t>
            </a:r>
            <a:endParaRPr lang="ru-RU" sz="1600" dirty="0">
              <a:latin typeface="Arial" panose="020B0604020202020204" pitchFamily="34" charset="0"/>
              <a:cs typeface="Arial" panose="020B0604020202020204" pitchFamily="34" charset="0"/>
            </a:endParaRPr>
          </a:p>
        </p:txBody>
      </p:sp>
      <p:pic>
        <p:nvPicPr>
          <p:cNvPr id="29698" name="Picture 2" descr="https://ucarecdn.com/d0eec4a5-80fe-42a2-99a5-5ffb596836f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0970" y="1317548"/>
            <a:ext cx="3363129" cy="1443135"/>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278728" y="3108623"/>
            <a:ext cx="11204281" cy="3046988"/>
          </a:xfrm>
          <a:prstGeom prst="rect">
            <a:avLst/>
          </a:prstGeom>
        </p:spPr>
        <p:txBody>
          <a:bodyPr wrap="square">
            <a:spAutoFit/>
          </a:bodyPr>
          <a:lstStyle/>
          <a:p>
            <a:r>
              <a:rPr lang="ru-RU" sz="1600" dirty="0">
                <a:latin typeface="Arial" panose="020B0604020202020204" pitchFamily="34" charset="0"/>
                <a:cs typeface="Arial" panose="020B0604020202020204" pitchFamily="34" charset="0"/>
              </a:rPr>
              <a:t>После отображение результата, нужно отобразить диалог с двумя кнопками </a:t>
            </a:r>
            <a:r>
              <a:rPr lang="en-US" sz="1600" dirty="0">
                <a:latin typeface="Arial" panose="020B0604020202020204" pitchFamily="34" charset="0"/>
                <a:cs typeface="Arial" panose="020B0604020202020204" pitchFamily="34" charset="0"/>
              </a:rPr>
              <a:t>Yes </a:t>
            </a:r>
            <a:r>
              <a:rPr lang="ru-RU" sz="1600" dirty="0">
                <a:latin typeface="Arial" panose="020B0604020202020204" pitchFamily="34" charset="0"/>
                <a:cs typeface="Arial" panose="020B0604020202020204" pitchFamily="34" charset="0"/>
              </a:rPr>
              <a:t>и </a:t>
            </a:r>
            <a:r>
              <a:rPr lang="en-US" sz="1600" dirty="0">
                <a:latin typeface="Arial" panose="020B0604020202020204" pitchFamily="34" charset="0"/>
                <a:cs typeface="Arial" panose="020B0604020202020204" pitchFamily="34" charset="0"/>
              </a:rPr>
              <a:t>No, </a:t>
            </a:r>
            <a:r>
              <a:rPr lang="ru-RU" sz="1600" dirty="0">
                <a:latin typeface="Arial" panose="020B0604020202020204" pitchFamily="34" charset="0"/>
                <a:cs typeface="Arial" panose="020B0604020202020204" pitchFamily="34" charset="0"/>
              </a:rPr>
              <a:t>используя метод </a:t>
            </a:r>
            <a:r>
              <a:rPr lang="en-US" sz="1600" b="1" dirty="0" err="1">
                <a:latin typeface="Arial" panose="020B0604020202020204" pitchFamily="34" charset="0"/>
                <a:cs typeface="Arial" panose="020B0604020202020204" pitchFamily="34" charset="0"/>
              </a:rPr>
              <a:t>showConfirmDialog</a:t>
            </a:r>
            <a:r>
              <a:rPr lang="en-US" sz="1600" dirty="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класса </a:t>
            </a:r>
            <a:r>
              <a:rPr lang="en-US" sz="1600" b="1" dirty="0" err="1">
                <a:latin typeface="Arial" panose="020B0604020202020204" pitchFamily="34" charset="0"/>
                <a:cs typeface="Arial" panose="020B0604020202020204" pitchFamily="34" charset="0"/>
              </a:rPr>
              <a:t>JOptionPane</a:t>
            </a:r>
            <a:r>
              <a:rPr lang="en-US" sz="1600" b="1" dirty="0">
                <a:latin typeface="Arial" panose="020B0604020202020204" pitchFamily="34" charset="0"/>
                <a:cs typeface="Arial" panose="020B0604020202020204" pitchFamily="34" charset="0"/>
              </a:rPr>
              <a:t>:</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isExit</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JOptionPane.showConfirmDialog</a:t>
            </a:r>
            <a:r>
              <a:rPr lang="en-US" sz="1600" dirty="0">
                <a:latin typeface="Arial" panose="020B0604020202020204" pitchFamily="34" charset="0"/>
                <a:cs typeface="Arial" panose="020B0604020202020204" pitchFamily="34" charset="0"/>
              </a:rPr>
              <a:t>( null,</a:t>
            </a:r>
          </a:p>
          <a:p>
            <a:r>
              <a:rPr lang="en-US" sz="1600" dirty="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Хочешь уйти?", "Вопрос",</a:t>
            </a:r>
          </a:p>
          <a:p>
            <a:r>
              <a:rPr lang="ru-RU"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JOptionPane.YES_NO_OPTION</a:t>
            </a:r>
            <a:r>
              <a:rPr lang="en-US" sz="1600" dirty="0">
                <a:latin typeface="Arial" panose="020B0604020202020204" pitchFamily="34" charset="0"/>
                <a:cs typeface="Arial" panose="020B0604020202020204" pitchFamily="34" charset="0"/>
              </a:rPr>
              <a:t>);</a:t>
            </a:r>
          </a:p>
          <a:p>
            <a:endParaRPr lang="en-US" sz="1600" dirty="0">
              <a:latin typeface="Arial" panose="020B0604020202020204" pitchFamily="34" charset="0"/>
              <a:cs typeface="Arial" panose="020B0604020202020204" pitchFamily="34" charset="0"/>
            </a:endParaRPr>
          </a:p>
          <a:p>
            <a:r>
              <a:rPr lang="ru-RU" sz="1600" dirty="0">
                <a:latin typeface="Arial" panose="020B0604020202020204" pitchFamily="34" charset="0"/>
                <a:cs typeface="Arial" panose="020B0604020202020204" pitchFamily="34" charset="0"/>
              </a:rPr>
              <a:t>Обрати внимание, что результат записывается в некую переменную </a:t>
            </a:r>
            <a:r>
              <a:rPr lang="en-US" sz="1600" b="1" dirty="0" err="1">
                <a:latin typeface="Arial" panose="020B0604020202020204" pitchFamily="34" charset="0"/>
                <a:cs typeface="Arial" panose="020B0604020202020204" pitchFamily="34" charset="0"/>
              </a:rPr>
              <a:t>isExit</a:t>
            </a:r>
            <a:r>
              <a:rPr lang="en-US" sz="1600" dirty="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которая должна быть целочисленная, т.к. диалог возвращает константу, по которой можно определить, какую кнопку нажал пользователь. В данном случае может быть два варианта:</a:t>
            </a:r>
          </a:p>
          <a:p>
            <a:r>
              <a:rPr lang="en-US" sz="1600" b="1" dirty="0" err="1" smtClean="0">
                <a:latin typeface="Arial" panose="020B0604020202020204" pitchFamily="34" charset="0"/>
                <a:cs typeface="Arial" panose="020B0604020202020204" pitchFamily="34" charset="0"/>
              </a:rPr>
              <a:t>JOptionPane.NO_OPTION</a:t>
            </a:r>
            <a:r>
              <a:rPr lang="en-US" sz="1600" b="1"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пользователь нажал кнопку </a:t>
            </a:r>
            <a:r>
              <a:rPr lang="en-US" sz="1600" dirty="0">
                <a:latin typeface="Arial" panose="020B0604020202020204" pitchFamily="34" charset="0"/>
                <a:cs typeface="Arial" panose="020B0604020202020204" pitchFamily="34" charset="0"/>
              </a:rPr>
              <a:t>No.</a:t>
            </a:r>
          </a:p>
          <a:p>
            <a:r>
              <a:rPr lang="en-US" sz="1600" b="1" dirty="0" err="1">
                <a:latin typeface="Arial" panose="020B0604020202020204" pitchFamily="34" charset="0"/>
                <a:cs typeface="Arial" panose="020B0604020202020204" pitchFamily="34" charset="0"/>
              </a:rPr>
              <a:t>JOptionPane.YES_OPTION</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пользователь нажал кнопку </a:t>
            </a:r>
            <a:r>
              <a:rPr lang="en-US" sz="1600" dirty="0">
                <a:latin typeface="Arial" panose="020B0604020202020204" pitchFamily="34" charset="0"/>
                <a:cs typeface="Arial" panose="020B0604020202020204" pitchFamily="34" charset="0"/>
              </a:rPr>
              <a:t>Yes.</a:t>
            </a:r>
            <a:endParaRPr lang="ru-RU" sz="1600" dirty="0">
              <a:latin typeface="Arial" panose="020B0604020202020204" pitchFamily="34" charset="0"/>
              <a:cs typeface="Arial" panose="020B0604020202020204" pitchFamily="34" charset="0"/>
            </a:endParaRPr>
          </a:p>
        </p:txBody>
      </p:sp>
      <p:sp>
        <p:nvSpPr>
          <p:cNvPr id="10" name="Прямоугольник 9"/>
          <p:cNvSpPr/>
          <p:nvPr/>
        </p:nvSpPr>
        <p:spPr>
          <a:xfrm>
            <a:off x="0" y="3755255"/>
            <a:ext cx="12192000" cy="1047251"/>
          </a:xfrm>
          <a:prstGeom prst="rect">
            <a:avLst/>
          </a:prstGeom>
          <a:solidFill>
            <a:srgbClr val="444444">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TextBox 10">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7178799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Прямоугольник 15"/>
          <p:cNvSpPr/>
          <p:nvPr/>
        </p:nvSpPr>
        <p:spPr>
          <a:xfrm>
            <a:off x="0" y="2291787"/>
            <a:ext cx="12192000" cy="876274"/>
          </a:xfrm>
          <a:prstGeom prst="rect">
            <a:avLst/>
          </a:prstGeom>
          <a:solidFill>
            <a:srgbClr val="444444">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 name="Прямоугольник 12"/>
          <p:cNvSpPr/>
          <p:nvPr/>
        </p:nvSpPr>
        <p:spPr>
          <a:xfrm>
            <a:off x="0" y="6410125"/>
            <a:ext cx="12192000" cy="447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Прямоугольник 6"/>
          <p:cNvSpPr/>
          <p:nvPr/>
        </p:nvSpPr>
        <p:spPr>
          <a:xfrm>
            <a:off x="0" y="2697"/>
            <a:ext cx="12192000" cy="1064103"/>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Прямоугольник 9"/>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p:cNvSpPr/>
          <p:nvPr/>
        </p:nvSpPr>
        <p:spPr>
          <a:xfrm>
            <a:off x="11470597" y="6190828"/>
            <a:ext cx="512758" cy="340991"/>
          </a:xfrm>
          <a:prstGeom prst="rect">
            <a:avLst/>
          </a:prstGeom>
        </p:spPr>
        <p:txBody>
          <a:bodyPr wrap="square">
            <a:spAutoFit/>
          </a:bodyPr>
          <a:lstStyle/>
          <a:p>
            <a:pPr>
              <a:lnSpc>
                <a:spcPct val="101000"/>
              </a:lnSpc>
              <a:spcAft>
                <a:spcPts val="800"/>
              </a:spcAft>
            </a:pPr>
            <a:r>
              <a:rPr lang="ru-RU" sz="1600" dirty="0" smtClean="0">
                <a:solidFill>
                  <a:schemeClr val="bg1"/>
                </a:solidFill>
                <a:latin typeface="Arial Black" panose="020B0A04020102020204" pitchFamily="34" charset="0"/>
                <a:ea typeface="Calibri" panose="020F0502020204030204" pitchFamily="34" charset="0"/>
                <a:cs typeface="Times New Roman" panose="02020603050405020304" pitchFamily="18" charset="0"/>
              </a:rPr>
              <a:t>33</a:t>
            </a:r>
            <a:endPar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p:txBody>
      </p:sp>
      <p:sp>
        <p:nvSpPr>
          <p:cNvPr id="2" name="Прямоугольник 1"/>
          <p:cNvSpPr/>
          <p:nvPr/>
        </p:nvSpPr>
        <p:spPr>
          <a:xfrm>
            <a:off x="563650" y="1607546"/>
            <a:ext cx="11419705" cy="3539430"/>
          </a:xfrm>
          <a:prstGeom prst="rect">
            <a:avLst/>
          </a:prstGeom>
        </p:spPr>
        <p:txBody>
          <a:bodyPr wrap="square">
            <a:spAutoFit/>
          </a:bodyPr>
          <a:lstStyle/>
          <a:p>
            <a:r>
              <a:rPr lang="ru-RU" sz="1600" dirty="0">
                <a:solidFill>
                  <a:srgbClr val="222222"/>
                </a:solidFill>
                <a:latin typeface="Arial" panose="020B0604020202020204" pitchFamily="34" charset="0"/>
                <a:cs typeface="Arial" panose="020B0604020202020204" pitchFamily="34" charset="0"/>
              </a:rPr>
              <a:t>Если пользователь нажал на кнопку </a:t>
            </a:r>
            <a:r>
              <a:rPr lang="ru-RU" sz="1600" b="1" dirty="0" err="1">
                <a:solidFill>
                  <a:srgbClr val="222222"/>
                </a:solidFill>
                <a:latin typeface="Arial" panose="020B0604020202020204" pitchFamily="34" charset="0"/>
                <a:cs typeface="Arial" panose="020B0604020202020204" pitchFamily="34" charset="0"/>
              </a:rPr>
              <a:t>No</a:t>
            </a:r>
            <a:r>
              <a:rPr lang="ru-RU" sz="1600" dirty="0">
                <a:solidFill>
                  <a:srgbClr val="222222"/>
                </a:solidFill>
                <a:latin typeface="Arial" panose="020B0604020202020204" pitchFamily="34" charset="0"/>
                <a:cs typeface="Arial" panose="020B0604020202020204" pitchFamily="34" charset="0"/>
              </a:rPr>
              <a:t>, то необходимо запросить данные заново, т.е. «обернуть» ввод чисел, ввод операции и отображение результата в цикл </a:t>
            </a:r>
            <a:r>
              <a:rPr lang="ru-RU" sz="1600" b="1" dirty="0" err="1">
                <a:solidFill>
                  <a:srgbClr val="222222"/>
                </a:solidFill>
                <a:latin typeface="Arial" panose="020B0604020202020204" pitchFamily="34" charset="0"/>
                <a:cs typeface="Arial" panose="020B0604020202020204" pitchFamily="34" charset="0"/>
              </a:rPr>
              <a:t>do</a:t>
            </a:r>
            <a:r>
              <a:rPr lang="ru-RU" sz="1600" b="1" dirty="0">
                <a:solidFill>
                  <a:srgbClr val="222222"/>
                </a:solidFill>
                <a:latin typeface="Arial" panose="020B0604020202020204" pitchFamily="34" charset="0"/>
                <a:cs typeface="Arial" panose="020B0604020202020204" pitchFamily="34" charset="0"/>
              </a:rPr>
              <a:t>…</a:t>
            </a:r>
            <a:r>
              <a:rPr lang="ru-RU" sz="1600" b="1" dirty="0" err="1">
                <a:solidFill>
                  <a:srgbClr val="222222"/>
                </a:solidFill>
                <a:latin typeface="Arial" panose="020B0604020202020204" pitchFamily="34" charset="0"/>
                <a:cs typeface="Arial" panose="020B0604020202020204" pitchFamily="34" charset="0"/>
              </a:rPr>
              <a:t>while</a:t>
            </a:r>
            <a:r>
              <a:rPr lang="ru-RU" sz="1600" dirty="0">
                <a:solidFill>
                  <a:srgbClr val="222222"/>
                </a:solidFill>
                <a:latin typeface="Arial" panose="020B0604020202020204" pitchFamily="34" charset="0"/>
                <a:cs typeface="Arial" panose="020B0604020202020204" pitchFamily="34" charset="0"/>
              </a:rPr>
              <a:t> с условием выхода из цикла:</a:t>
            </a:r>
          </a:p>
          <a:p>
            <a:endParaRPr lang="ru-RU" sz="1600" dirty="0">
              <a:solidFill>
                <a:srgbClr val="222222"/>
              </a:solidFill>
              <a:latin typeface="Arial" panose="020B0604020202020204" pitchFamily="34" charset="0"/>
              <a:cs typeface="Arial" panose="020B0604020202020204" pitchFamily="34" charset="0"/>
            </a:endParaRPr>
          </a:p>
          <a:p>
            <a:r>
              <a:rPr lang="ru-RU" sz="1600" dirty="0">
                <a:solidFill>
                  <a:srgbClr val="222222"/>
                </a:solidFill>
                <a:latin typeface="Arial" panose="020B0604020202020204" pitchFamily="34" charset="0"/>
                <a:cs typeface="Arial" panose="020B0604020202020204" pitchFamily="34" charset="0"/>
              </a:rPr>
              <a:t>    …</a:t>
            </a:r>
          </a:p>
          <a:p>
            <a:r>
              <a:rPr lang="ru-RU" sz="1600" dirty="0" err="1">
                <a:solidFill>
                  <a:srgbClr val="222222"/>
                </a:solidFill>
                <a:latin typeface="Arial" panose="020B0604020202020204" pitchFamily="34" charset="0"/>
                <a:cs typeface="Arial" panose="020B0604020202020204" pitchFamily="34" charset="0"/>
              </a:rPr>
              <a:t>while</a:t>
            </a:r>
            <a:r>
              <a:rPr lang="ru-RU" sz="1600" dirty="0">
                <a:solidFill>
                  <a:srgbClr val="222222"/>
                </a:solidFill>
                <a:latin typeface="Arial" panose="020B0604020202020204" pitchFamily="34" charset="0"/>
                <a:cs typeface="Arial" panose="020B0604020202020204" pitchFamily="34" charset="0"/>
              </a:rPr>
              <a:t> (</a:t>
            </a:r>
            <a:r>
              <a:rPr lang="ru-RU" sz="1600" dirty="0" err="1">
                <a:solidFill>
                  <a:srgbClr val="222222"/>
                </a:solidFill>
                <a:latin typeface="Arial" panose="020B0604020202020204" pitchFamily="34" charset="0"/>
                <a:cs typeface="Arial" panose="020B0604020202020204" pitchFamily="34" charset="0"/>
              </a:rPr>
              <a:t>isExit</a:t>
            </a:r>
            <a:r>
              <a:rPr lang="ru-RU" sz="1600" dirty="0">
                <a:solidFill>
                  <a:srgbClr val="222222"/>
                </a:solidFill>
                <a:latin typeface="Arial" panose="020B0604020202020204" pitchFamily="34" charset="0"/>
                <a:cs typeface="Arial" panose="020B0604020202020204" pitchFamily="34" charset="0"/>
              </a:rPr>
              <a:t> == </a:t>
            </a:r>
            <a:r>
              <a:rPr lang="ru-RU" sz="1600" dirty="0" err="1">
                <a:solidFill>
                  <a:srgbClr val="222222"/>
                </a:solidFill>
                <a:latin typeface="Arial" panose="020B0604020202020204" pitchFamily="34" charset="0"/>
                <a:cs typeface="Arial" panose="020B0604020202020204" pitchFamily="34" charset="0"/>
              </a:rPr>
              <a:t>JOptionPane.NO_OPTION</a:t>
            </a:r>
            <a:r>
              <a:rPr lang="ru-RU" sz="1600" dirty="0">
                <a:solidFill>
                  <a:srgbClr val="222222"/>
                </a:solidFill>
                <a:latin typeface="Arial" panose="020B0604020202020204" pitchFamily="34" charset="0"/>
                <a:cs typeface="Arial" panose="020B0604020202020204" pitchFamily="34" charset="0"/>
              </a:rPr>
              <a:t>);</a:t>
            </a:r>
          </a:p>
          <a:p>
            <a:endParaRPr lang="ru-RU" sz="1600" dirty="0">
              <a:solidFill>
                <a:srgbClr val="222222"/>
              </a:solidFill>
              <a:latin typeface="Arial" panose="020B0604020202020204" pitchFamily="34" charset="0"/>
              <a:cs typeface="Arial" panose="020B0604020202020204" pitchFamily="34" charset="0"/>
            </a:endParaRPr>
          </a:p>
          <a:p>
            <a:endParaRPr lang="ru-RU" sz="1600" dirty="0" smtClean="0">
              <a:solidFill>
                <a:srgbClr val="222222"/>
              </a:solidFill>
              <a:latin typeface="Arial" panose="020B0604020202020204" pitchFamily="34" charset="0"/>
              <a:cs typeface="Arial" panose="020B0604020202020204" pitchFamily="34" charset="0"/>
            </a:endParaRPr>
          </a:p>
          <a:p>
            <a:r>
              <a:rPr lang="ru-RU" sz="1600" dirty="0" smtClean="0">
                <a:solidFill>
                  <a:srgbClr val="222222"/>
                </a:solidFill>
                <a:latin typeface="Arial" panose="020B0604020202020204" pitchFamily="34" charset="0"/>
                <a:cs typeface="Arial" panose="020B0604020202020204" pitchFamily="34" charset="0"/>
              </a:rPr>
              <a:t>А </a:t>
            </a:r>
            <a:r>
              <a:rPr lang="ru-RU" sz="1600" dirty="0">
                <a:solidFill>
                  <a:srgbClr val="222222"/>
                </a:solidFill>
                <a:latin typeface="Arial" panose="020B0604020202020204" pitchFamily="34" charset="0"/>
                <a:cs typeface="Arial" panose="020B0604020202020204" pitchFamily="34" charset="0"/>
              </a:rPr>
              <a:t>так как переменная </a:t>
            </a:r>
            <a:r>
              <a:rPr lang="ru-RU" sz="1600" b="1" dirty="0" err="1">
                <a:solidFill>
                  <a:srgbClr val="222222"/>
                </a:solidFill>
                <a:latin typeface="Arial" panose="020B0604020202020204" pitchFamily="34" charset="0"/>
                <a:cs typeface="Arial" panose="020B0604020202020204" pitchFamily="34" charset="0"/>
              </a:rPr>
              <a:t>isExit</a:t>
            </a:r>
            <a:r>
              <a:rPr lang="ru-RU" sz="1600" dirty="0">
                <a:solidFill>
                  <a:srgbClr val="222222"/>
                </a:solidFill>
                <a:latin typeface="Arial" panose="020B0604020202020204" pitchFamily="34" charset="0"/>
                <a:cs typeface="Arial" panose="020B0604020202020204" pitchFamily="34" charset="0"/>
              </a:rPr>
              <a:t> используется в условии цикла, то её необходимо объявить до цикла:</a:t>
            </a:r>
          </a:p>
          <a:p>
            <a:endParaRPr lang="ru-RU" sz="1600" dirty="0">
              <a:solidFill>
                <a:srgbClr val="222222"/>
              </a:solidFill>
              <a:latin typeface="Arial" panose="020B0604020202020204" pitchFamily="34" charset="0"/>
              <a:cs typeface="Arial" panose="020B0604020202020204" pitchFamily="34" charset="0"/>
            </a:endParaRPr>
          </a:p>
          <a:p>
            <a:r>
              <a:rPr lang="ru-RU" sz="1600" dirty="0" err="1">
                <a:solidFill>
                  <a:srgbClr val="222222"/>
                </a:solidFill>
                <a:latin typeface="Arial" panose="020B0604020202020204" pitchFamily="34" charset="0"/>
                <a:cs typeface="Arial" panose="020B0604020202020204" pitchFamily="34" charset="0"/>
              </a:rPr>
              <a:t>int</a:t>
            </a:r>
            <a:r>
              <a:rPr lang="ru-RU" sz="1600" dirty="0">
                <a:solidFill>
                  <a:srgbClr val="222222"/>
                </a:solidFill>
                <a:latin typeface="Arial" panose="020B0604020202020204" pitchFamily="34" charset="0"/>
                <a:cs typeface="Arial" panose="020B0604020202020204" pitchFamily="34" charset="0"/>
              </a:rPr>
              <a:t> </a:t>
            </a:r>
            <a:r>
              <a:rPr lang="ru-RU" sz="1600" dirty="0" err="1">
                <a:solidFill>
                  <a:srgbClr val="222222"/>
                </a:solidFill>
                <a:latin typeface="Arial" panose="020B0604020202020204" pitchFamily="34" charset="0"/>
                <a:cs typeface="Arial" panose="020B0604020202020204" pitchFamily="34" charset="0"/>
              </a:rPr>
              <a:t>isExit</a:t>
            </a:r>
            <a:r>
              <a:rPr lang="ru-RU" sz="1600" dirty="0">
                <a:solidFill>
                  <a:srgbClr val="222222"/>
                </a:solidFill>
                <a:latin typeface="Arial" panose="020B0604020202020204" pitchFamily="34" charset="0"/>
                <a:cs typeface="Arial" panose="020B0604020202020204" pitchFamily="34" charset="0"/>
              </a:rPr>
              <a:t>;</a:t>
            </a:r>
          </a:p>
          <a:p>
            <a:endParaRPr lang="ru-RU" sz="1600" dirty="0">
              <a:solidFill>
                <a:srgbClr val="22222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ru-RU" sz="1600" dirty="0" smtClean="0">
              <a:solidFill>
                <a:srgbClr val="22222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ru-RU" sz="1600" dirty="0">
              <a:solidFill>
                <a:srgbClr val="22222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ru-RU" sz="1600" dirty="0" smtClean="0">
                <a:solidFill>
                  <a:srgbClr val="222222"/>
                </a:solidFill>
                <a:latin typeface="Arial" panose="020B0604020202020204" pitchFamily="34" charset="0"/>
                <a:cs typeface="Arial" panose="020B0604020202020204" pitchFamily="34" charset="0"/>
              </a:rPr>
              <a:t>Запусти </a:t>
            </a:r>
            <a:r>
              <a:rPr lang="ru-RU" sz="1600" dirty="0">
                <a:solidFill>
                  <a:srgbClr val="222222"/>
                </a:solidFill>
                <a:latin typeface="Arial" panose="020B0604020202020204" pitchFamily="34" charset="0"/>
                <a:cs typeface="Arial" panose="020B0604020202020204" pitchFamily="34" charset="0"/>
              </a:rPr>
              <a:t>программу и проверь работу диалога </a:t>
            </a:r>
            <a:r>
              <a:rPr lang="ru-RU" sz="1600" b="1" dirty="0" err="1">
                <a:solidFill>
                  <a:srgbClr val="222222"/>
                </a:solidFill>
                <a:latin typeface="Arial" panose="020B0604020202020204" pitchFamily="34" charset="0"/>
                <a:cs typeface="Arial" panose="020B0604020202020204" pitchFamily="34" charset="0"/>
              </a:rPr>
              <a:t>showConfirmDialog</a:t>
            </a:r>
            <a:r>
              <a:rPr lang="ru-RU" sz="1600" dirty="0">
                <a:solidFill>
                  <a:srgbClr val="222222"/>
                </a:solidFill>
                <a:latin typeface="Arial" panose="020B0604020202020204" pitchFamily="34" charset="0"/>
                <a:cs typeface="Arial" panose="020B0604020202020204" pitchFamily="34" charset="0"/>
              </a:rPr>
              <a:t>.</a:t>
            </a:r>
            <a:endParaRPr lang="ru-RU" sz="1600" b="0" i="0" dirty="0">
              <a:solidFill>
                <a:srgbClr val="222222"/>
              </a:solidFill>
              <a:effectLst/>
              <a:latin typeface="Arial" panose="020B0604020202020204" pitchFamily="34" charset="0"/>
              <a:cs typeface="Arial" panose="020B0604020202020204" pitchFamily="34" charset="0"/>
            </a:endParaRPr>
          </a:p>
        </p:txBody>
      </p:sp>
      <p:sp>
        <p:nvSpPr>
          <p:cNvPr id="9" name="Прямоугольник 8"/>
          <p:cNvSpPr/>
          <p:nvPr/>
        </p:nvSpPr>
        <p:spPr>
          <a:xfrm>
            <a:off x="0" y="3708807"/>
            <a:ext cx="12192000" cy="681431"/>
          </a:xfrm>
          <a:prstGeom prst="rect">
            <a:avLst/>
          </a:prstGeom>
          <a:solidFill>
            <a:srgbClr val="444444">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TextBox 11">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33154118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p:cNvSpPr/>
          <p:nvPr/>
        </p:nvSpPr>
        <p:spPr>
          <a:xfrm>
            <a:off x="0" y="6410125"/>
            <a:ext cx="12192000" cy="447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Прямоугольник 6"/>
          <p:cNvSpPr/>
          <p:nvPr/>
        </p:nvSpPr>
        <p:spPr>
          <a:xfrm>
            <a:off x="0" y="2697"/>
            <a:ext cx="12192000" cy="1064103"/>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Прямоугольник 9"/>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p:cNvSpPr/>
          <p:nvPr/>
        </p:nvSpPr>
        <p:spPr>
          <a:xfrm>
            <a:off x="11470597" y="6190828"/>
            <a:ext cx="512758" cy="340991"/>
          </a:xfrm>
          <a:prstGeom prst="rect">
            <a:avLst/>
          </a:prstGeom>
        </p:spPr>
        <p:txBody>
          <a:bodyPr wrap="square">
            <a:spAutoFit/>
          </a:bodyPr>
          <a:lstStyle/>
          <a:p>
            <a:pPr>
              <a:lnSpc>
                <a:spcPct val="101000"/>
              </a:lnSpc>
              <a:spcAft>
                <a:spcPts val="800"/>
              </a:spcAft>
            </a:pPr>
            <a:r>
              <a:rPr lang="ru-RU" sz="1600" dirty="0" smtClean="0">
                <a:solidFill>
                  <a:schemeClr val="bg1"/>
                </a:solidFill>
                <a:latin typeface="Arial Black" panose="020B0A04020102020204" pitchFamily="34" charset="0"/>
                <a:ea typeface="Calibri" panose="020F0502020204030204" pitchFamily="34" charset="0"/>
                <a:cs typeface="Times New Roman" panose="02020603050405020304" pitchFamily="18" charset="0"/>
              </a:rPr>
              <a:t>34</a:t>
            </a:r>
            <a:endPar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p:txBody>
      </p:sp>
      <p:sp>
        <p:nvSpPr>
          <p:cNvPr id="2" name="Прямоугольник 1"/>
          <p:cNvSpPr/>
          <p:nvPr/>
        </p:nvSpPr>
        <p:spPr>
          <a:xfrm>
            <a:off x="386147" y="1185662"/>
            <a:ext cx="11419705" cy="5016758"/>
          </a:xfrm>
          <a:prstGeom prst="rect">
            <a:avLst/>
          </a:prstGeom>
        </p:spPr>
        <p:txBody>
          <a:bodyPr wrap="square">
            <a:spAutoFit/>
          </a:bodyPr>
          <a:lstStyle/>
          <a:p>
            <a:r>
              <a:rPr lang="ru-RU" sz="1600" dirty="0">
                <a:solidFill>
                  <a:srgbClr val="222222"/>
                </a:solidFill>
                <a:latin typeface="Arial" panose="020B0604020202020204" pitchFamily="34" charset="0"/>
                <a:cs typeface="Arial" panose="020B0604020202020204" pitchFamily="34" charset="0"/>
              </a:rPr>
              <a:t>Если у тебя возникли затруднения, то можешь посмотреть полный код функции </a:t>
            </a:r>
            <a:r>
              <a:rPr lang="ru-RU" sz="1600" b="1" dirty="0" err="1">
                <a:solidFill>
                  <a:srgbClr val="222222"/>
                </a:solidFill>
                <a:latin typeface="Arial" panose="020B0604020202020204" pitchFamily="34" charset="0"/>
                <a:cs typeface="Arial" panose="020B0604020202020204" pitchFamily="34" charset="0"/>
              </a:rPr>
              <a:t>main</a:t>
            </a:r>
            <a:r>
              <a:rPr lang="ru-RU" sz="1600" b="1" dirty="0">
                <a:solidFill>
                  <a:srgbClr val="222222"/>
                </a:solidFill>
                <a:latin typeface="Arial" panose="020B0604020202020204" pitchFamily="34" charset="0"/>
                <a:cs typeface="Arial" panose="020B0604020202020204" pitchFamily="34" charset="0"/>
              </a:rPr>
              <a:t>:</a:t>
            </a:r>
          </a:p>
          <a:p>
            <a:endParaRPr lang="ru-RU" sz="1600" dirty="0">
              <a:solidFill>
                <a:srgbClr val="222222"/>
              </a:solidFill>
              <a:latin typeface="Arial" panose="020B0604020202020204" pitchFamily="34" charset="0"/>
              <a:cs typeface="Arial" panose="020B0604020202020204" pitchFamily="34" charset="0"/>
            </a:endParaRPr>
          </a:p>
          <a:p>
            <a:endParaRPr lang="ru-RU" sz="1600" dirty="0">
              <a:solidFill>
                <a:srgbClr val="222222"/>
              </a:solidFill>
              <a:latin typeface="Arial" panose="020B0604020202020204" pitchFamily="34" charset="0"/>
              <a:cs typeface="Arial" panose="020B0604020202020204" pitchFamily="34" charset="0"/>
            </a:endParaRPr>
          </a:p>
          <a:p>
            <a:endParaRPr lang="ru-RU" sz="1600" dirty="0">
              <a:solidFill>
                <a:srgbClr val="222222"/>
              </a:solidFill>
              <a:latin typeface="Arial" panose="020B0604020202020204" pitchFamily="34" charset="0"/>
              <a:cs typeface="Arial" panose="020B0604020202020204" pitchFamily="34" charset="0"/>
            </a:endParaRPr>
          </a:p>
          <a:p>
            <a:endParaRPr lang="ru-RU" sz="1600" dirty="0" smtClean="0">
              <a:solidFill>
                <a:srgbClr val="222222"/>
              </a:solidFill>
              <a:latin typeface="Arial" panose="020B0604020202020204" pitchFamily="34" charset="0"/>
              <a:cs typeface="Arial" panose="020B0604020202020204" pitchFamily="34" charset="0"/>
            </a:endParaRPr>
          </a:p>
          <a:p>
            <a:endParaRPr lang="ru-RU" sz="1600" dirty="0">
              <a:solidFill>
                <a:srgbClr val="222222"/>
              </a:solidFill>
              <a:latin typeface="Arial" panose="020B0604020202020204" pitchFamily="34" charset="0"/>
              <a:cs typeface="Arial" panose="020B0604020202020204" pitchFamily="34" charset="0"/>
            </a:endParaRPr>
          </a:p>
          <a:p>
            <a:endParaRPr lang="ru-RU" sz="1600" dirty="0" smtClean="0">
              <a:solidFill>
                <a:srgbClr val="222222"/>
              </a:solidFill>
              <a:latin typeface="Arial" panose="020B0604020202020204" pitchFamily="34" charset="0"/>
              <a:cs typeface="Arial" panose="020B0604020202020204" pitchFamily="34" charset="0"/>
            </a:endParaRPr>
          </a:p>
          <a:p>
            <a:endParaRPr lang="ru-RU" sz="1600" dirty="0">
              <a:solidFill>
                <a:srgbClr val="222222"/>
              </a:solidFill>
              <a:latin typeface="Arial" panose="020B0604020202020204" pitchFamily="34" charset="0"/>
              <a:cs typeface="Arial" panose="020B0604020202020204" pitchFamily="34" charset="0"/>
            </a:endParaRPr>
          </a:p>
          <a:p>
            <a:endParaRPr lang="ru-RU" sz="1600" dirty="0" smtClean="0">
              <a:solidFill>
                <a:srgbClr val="222222"/>
              </a:solidFill>
              <a:latin typeface="Arial" panose="020B0604020202020204" pitchFamily="34" charset="0"/>
              <a:cs typeface="Arial" panose="020B0604020202020204" pitchFamily="34" charset="0"/>
            </a:endParaRPr>
          </a:p>
          <a:p>
            <a:endParaRPr lang="ru-RU" sz="1600" dirty="0">
              <a:solidFill>
                <a:srgbClr val="222222"/>
              </a:solidFill>
              <a:latin typeface="Arial" panose="020B0604020202020204" pitchFamily="34" charset="0"/>
              <a:cs typeface="Arial" panose="020B0604020202020204" pitchFamily="34" charset="0"/>
            </a:endParaRPr>
          </a:p>
          <a:p>
            <a:endParaRPr lang="ru-RU" sz="1600" dirty="0" smtClean="0">
              <a:solidFill>
                <a:srgbClr val="222222"/>
              </a:solidFill>
              <a:latin typeface="Arial" panose="020B0604020202020204" pitchFamily="34" charset="0"/>
              <a:cs typeface="Arial" panose="020B0604020202020204" pitchFamily="34" charset="0"/>
            </a:endParaRPr>
          </a:p>
          <a:p>
            <a:endParaRPr lang="ru-RU" sz="1600" dirty="0">
              <a:solidFill>
                <a:srgbClr val="222222"/>
              </a:solidFill>
              <a:latin typeface="Arial" panose="020B0604020202020204" pitchFamily="34" charset="0"/>
              <a:cs typeface="Arial" panose="020B0604020202020204" pitchFamily="34" charset="0"/>
            </a:endParaRPr>
          </a:p>
          <a:p>
            <a:endParaRPr lang="ru-RU" sz="1600" dirty="0" smtClean="0">
              <a:solidFill>
                <a:srgbClr val="222222"/>
              </a:solidFill>
              <a:latin typeface="Arial" panose="020B0604020202020204" pitchFamily="34" charset="0"/>
              <a:cs typeface="Arial" panose="020B0604020202020204" pitchFamily="34" charset="0"/>
            </a:endParaRPr>
          </a:p>
          <a:p>
            <a:endParaRPr lang="ru-RU" sz="1600" dirty="0">
              <a:solidFill>
                <a:srgbClr val="222222"/>
              </a:solidFill>
              <a:latin typeface="Arial" panose="020B0604020202020204" pitchFamily="34" charset="0"/>
              <a:cs typeface="Arial" panose="020B0604020202020204" pitchFamily="34" charset="0"/>
            </a:endParaRPr>
          </a:p>
          <a:p>
            <a:endParaRPr lang="ru-RU" sz="1600" dirty="0" smtClean="0">
              <a:solidFill>
                <a:srgbClr val="222222"/>
              </a:solidFill>
              <a:latin typeface="Arial" panose="020B0604020202020204" pitchFamily="34" charset="0"/>
              <a:cs typeface="Arial" panose="020B0604020202020204" pitchFamily="34" charset="0"/>
            </a:endParaRPr>
          </a:p>
          <a:p>
            <a:endParaRPr lang="ru-RU" sz="1600" dirty="0" smtClean="0">
              <a:solidFill>
                <a:srgbClr val="222222"/>
              </a:solidFill>
              <a:latin typeface="Arial" panose="020B0604020202020204" pitchFamily="34" charset="0"/>
              <a:cs typeface="Arial" panose="020B0604020202020204" pitchFamily="34" charset="0"/>
            </a:endParaRPr>
          </a:p>
          <a:p>
            <a:endParaRPr lang="ru-RU" sz="1600" dirty="0">
              <a:solidFill>
                <a:srgbClr val="222222"/>
              </a:solidFill>
              <a:latin typeface="Arial" panose="020B0604020202020204" pitchFamily="34" charset="0"/>
              <a:cs typeface="Arial" panose="020B0604020202020204" pitchFamily="34" charset="0"/>
            </a:endParaRPr>
          </a:p>
          <a:p>
            <a:endParaRPr lang="ru-RU" sz="1600" dirty="0">
              <a:solidFill>
                <a:srgbClr val="222222"/>
              </a:solidFill>
              <a:latin typeface="Arial" panose="020B0604020202020204" pitchFamily="34" charset="0"/>
              <a:cs typeface="Arial" panose="020B0604020202020204" pitchFamily="34" charset="0"/>
            </a:endParaRPr>
          </a:p>
          <a:p>
            <a:r>
              <a:rPr lang="ru-RU" sz="1600" dirty="0" smtClean="0">
                <a:solidFill>
                  <a:srgbClr val="222222"/>
                </a:solidFill>
                <a:latin typeface="Arial" panose="020B0604020202020204" pitchFamily="34" charset="0"/>
                <a:cs typeface="Arial" panose="020B0604020202020204" pitchFamily="34" charset="0"/>
              </a:rPr>
              <a:t>Модернизация </a:t>
            </a:r>
            <a:r>
              <a:rPr lang="ru-RU" sz="1600" dirty="0">
                <a:solidFill>
                  <a:srgbClr val="222222"/>
                </a:solidFill>
                <a:latin typeface="Arial" panose="020B0604020202020204" pitchFamily="34" charset="0"/>
                <a:cs typeface="Arial" panose="020B0604020202020204" pitchFamily="34" charset="0"/>
              </a:rPr>
              <a:t>калькулятора закончена! Мы полностью отказались от консольного ввода и вывода, что существенно улучшило удобство работы с программой, а также решило проблемы с кодировкой в консольном режиме.</a:t>
            </a:r>
            <a:endParaRPr lang="ru-RU" sz="1600" b="0" i="0" dirty="0">
              <a:solidFill>
                <a:srgbClr val="222222"/>
              </a:solidFill>
              <a:effectLst/>
              <a:latin typeface="Arial" panose="020B0604020202020204" pitchFamily="34" charset="0"/>
              <a:cs typeface="Arial" panose="020B0604020202020204" pitchFamily="34" charset="0"/>
            </a:endParaRPr>
          </a:p>
        </p:txBody>
      </p:sp>
      <p:pic>
        <p:nvPicPr>
          <p:cNvPr id="30722" name="Picture 2" descr="https://ucarecdn.com/0b1600be-9ad7-42f7-a25b-e7296a4949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1291" y="1821044"/>
            <a:ext cx="5886410" cy="33338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17582899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0" y="1759789"/>
            <a:ext cx="6485063" cy="60039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 name="Прямоугольник 17"/>
          <p:cNvSpPr/>
          <p:nvPr/>
        </p:nvSpPr>
        <p:spPr>
          <a:xfrm>
            <a:off x="0" y="6410125"/>
            <a:ext cx="12192000" cy="447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 name="Прямоугольник 5"/>
          <p:cNvSpPr/>
          <p:nvPr/>
        </p:nvSpPr>
        <p:spPr>
          <a:xfrm>
            <a:off x="0" y="2697"/>
            <a:ext cx="12192000" cy="1064103"/>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Прямоугольник 11"/>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p:cNvSpPr/>
          <p:nvPr/>
        </p:nvSpPr>
        <p:spPr>
          <a:xfrm>
            <a:off x="11470597" y="6190828"/>
            <a:ext cx="512758" cy="340991"/>
          </a:xfrm>
          <a:prstGeom prst="rect">
            <a:avLst/>
          </a:prstGeom>
        </p:spPr>
        <p:txBody>
          <a:bodyPr wrap="square">
            <a:spAutoFit/>
          </a:bodyPr>
          <a:lstStyle/>
          <a:p>
            <a:pPr>
              <a:lnSpc>
                <a:spcPct val="101000"/>
              </a:lnSpc>
              <a:spcAft>
                <a:spcPts val="800"/>
              </a:spcAft>
            </a:pPr>
            <a:r>
              <a:rPr lang="ru-RU" sz="1600" dirty="0" smtClean="0">
                <a:solidFill>
                  <a:schemeClr val="bg1"/>
                </a:solidFill>
                <a:latin typeface="Arial Black" panose="020B0A04020102020204" pitchFamily="34" charset="0"/>
                <a:ea typeface="Calibri" panose="020F0502020204030204" pitchFamily="34" charset="0"/>
                <a:cs typeface="Times New Roman" panose="02020603050405020304" pitchFamily="18" charset="0"/>
              </a:rPr>
              <a:t>35</a:t>
            </a:r>
            <a:endPar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p:txBody>
      </p:sp>
      <p:sp>
        <p:nvSpPr>
          <p:cNvPr id="4" name="Прямоугольник 3"/>
          <p:cNvSpPr/>
          <p:nvPr/>
        </p:nvSpPr>
        <p:spPr>
          <a:xfrm>
            <a:off x="1089077" y="2952866"/>
            <a:ext cx="4306907" cy="1077218"/>
          </a:xfrm>
          <a:prstGeom prst="rect">
            <a:avLst/>
          </a:prstGeom>
        </p:spPr>
        <p:txBody>
          <a:bodyPr wrap="square">
            <a:spAutoFit/>
          </a:bodyPr>
          <a:lstStyle/>
          <a:p>
            <a:r>
              <a:rPr lang="ru-RU" sz="1600" dirty="0">
                <a:latin typeface="Arial" panose="020B0604020202020204" pitchFamily="34" charset="0"/>
                <a:cs typeface="Arial" panose="020B0604020202020204" pitchFamily="34" charset="0"/>
              </a:rPr>
              <a:t>Все диалоговые окна могут иметь значок, который находится слева от основного сообщения. Значок задают текстовые константы из класса </a:t>
            </a:r>
            <a:r>
              <a:rPr lang="ru-RU" sz="1600" b="1" dirty="0" err="1">
                <a:latin typeface="Arial" panose="020B0604020202020204" pitchFamily="34" charset="0"/>
                <a:cs typeface="Arial" panose="020B0604020202020204" pitchFamily="34" charset="0"/>
              </a:rPr>
              <a:t>JOptionPane</a:t>
            </a:r>
            <a:r>
              <a:rPr lang="ru-RU" sz="1600" b="1" dirty="0">
                <a:latin typeface="Arial" panose="020B0604020202020204" pitchFamily="34" charset="0"/>
                <a:cs typeface="Arial" panose="020B0604020202020204" pitchFamily="34" charset="0"/>
              </a:rPr>
              <a:t>:</a:t>
            </a:r>
          </a:p>
        </p:txBody>
      </p:sp>
      <p:pic>
        <p:nvPicPr>
          <p:cNvPr id="2" name="Рисунок 1"/>
          <p:cNvPicPr>
            <a:picLocks noChangeAspect="1"/>
          </p:cNvPicPr>
          <p:nvPr/>
        </p:nvPicPr>
        <p:blipFill>
          <a:blip r:embed="rId2"/>
          <a:stretch>
            <a:fillRect/>
          </a:stretch>
        </p:blipFill>
        <p:spPr>
          <a:xfrm>
            <a:off x="6238755" y="1388340"/>
            <a:ext cx="4114258" cy="4206270"/>
          </a:xfrm>
          <a:prstGeom prst="rect">
            <a:avLst/>
          </a:prstGeom>
        </p:spPr>
      </p:pic>
      <p:sp>
        <p:nvSpPr>
          <p:cNvPr id="9" name="TextBox 8">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3230308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рямоугольник 19"/>
          <p:cNvSpPr/>
          <p:nvPr/>
        </p:nvSpPr>
        <p:spPr>
          <a:xfrm>
            <a:off x="0" y="6512367"/>
            <a:ext cx="12192000" cy="3456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Прямоугольник 16"/>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1577673" y="6190828"/>
            <a:ext cx="284922" cy="340991"/>
          </a:xfrm>
          <a:prstGeom prst="rect">
            <a:avLst/>
          </a:prstGeom>
        </p:spPr>
        <p:txBody>
          <a:bodyPr wrap="square">
            <a:spAutoFit/>
          </a:bodyPr>
          <a:lstStyle/>
          <a:p>
            <a:pPr>
              <a:lnSpc>
                <a:spcPct val="101000"/>
              </a:lnSpc>
              <a:spcAft>
                <a:spcPts val="800"/>
              </a:spcAft>
            </a:pPr>
            <a:r>
              <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rPr>
              <a:t>4</a:t>
            </a:r>
          </a:p>
        </p:txBody>
      </p:sp>
      <p:sp>
        <p:nvSpPr>
          <p:cNvPr id="21" name="Прямоугольник 20"/>
          <p:cNvSpPr/>
          <p:nvPr/>
        </p:nvSpPr>
        <p:spPr>
          <a:xfrm>
            <a:off x="0" y="2698"/>
            <a:ext cx="12192000" cy="842692"/>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 xmlns:a16="http://schemas.microsoft.com/office/drawing/2014/main" id="{E4E2A2F6-99BA-8B96-9297-1BB9A8BAE786}"/>
              </a:ext>
            </a:extLst>
          </p:cNvPr>
          <p:cNvSpPr txBox="1"/>
          <p:nvPr/>
        </p:nvSpPr>
        <p:spPr>
          <a:xfrm>
            <a:off x="421189" y="971345"/>
            <a:ext cx="11562166" cy="1569660"/>
          </a:xfrm>
          <a:prstGeom prst="rect">
            <a:avLst/>
          </a:prstGeom>
          <a:noFill/>
        </p:spPr>
        <p:txBody>
          <a:bodyPr wrap="square">
            <a:spAutoFit/>
          </a:bodyPr>
          <a:lstStyle/>
          <a:p>
            <a:pPr marL="285750" indent="-285750">
              <a:buFont typeface="Arial" panose="020B0604020202020204" pitchFamily="34" charset="0"/>
              <a:buChar char="•"/>
            </a:pPr>
            <a:r>
              <a:rPr lang="ru-RU" sz="1600" dirty="0">
                <a:latin typeface="Arial" panose="020B0604020202020204" pitchFamily="34" charset="0"/>
                <a:cs typeface="Arial" panose="020B0604020202020204" pitchFamily="34" charset="0"/>
              </a:rPr>
              <a:t>В появившемся окне в строке </a:t>
            </a:r>
            <a:r>
              <a:rPr lang="ru-RU" sz="1600" b="1" dirty="0" err="1">
                <a:latin typeface="Arial" panose="020B0604020202020204" pitchFamily="34" charset="0"/>
                <a:cs typeface="Arial" panose="020B0604020202020204" pitchFamily="34" charset="0"/>
              </a:rPr>
              <a:t>Work</a:t>
            </a:r>
            <a:r>
              <a:rPr lang="ru-RU" sz="1600" b="1" dirty="0">
                <a:latin typeface="Arial" panose="020B0604020202020204" pitchFamily="34" charset="0"/>
                <a:cs typeface="Arial" panose="020B0604020202020204" pitchFamily="34" charset="0"/>
              </a:rPr>
              <a:t> </a:t>
            </a:r>
            <a:r>
              <a:rPr lang="ru-RU" sz="1600" b="1" dirty="0" err="1">
                <a:latin typeface="Arial" panose="020B0604020202020204" pitchFamily="34" charset="0"/>
                <a:cs typeface="Arial" panose="020B0604020202020204" pitchFamily="34" charset="0"/>
              </a:rPr>
              <a:t>with</a:t>
            </a:r>
            <a:r>
              <a:rPr lang="ru-RU" sz="1600" dirty="0">
                <a:latin typeface="Arial" panose="020B0604020202020204" pitchFamily="34" charset="0"/>
                <a:cs typeface="Arial" panose="020B0604020202020204" pitchFamily="34" charset="0"/>
              </a:rPr>
              <a:t>: выбери пункт </a:t>
            </a:r>
            <a:r>
              <a:rPr lang="ru-RU" sz="1600" b="1" dirty="0" err="1">
                <a:latin typeface="Arial" panose="020B0604020202020204" pitchFamily="34" charset="0"/>
                <a:cs typeface="Arial" panose="020B0604020202020204" pitchFamily="34" charset="0"/>
              </a:rPr>
              <a:t>All</a:t>
            </a:r>
            <a:r>
              <a:rPr lang="ru-RU" sz="1600" b="1" dirty="0">
                <a:latin typeface="Arial" panose="020B0604020202020204" pitchFamily="34" charset="0"/>
                <a:cs typeface="Arial" panose="020B0604020202020204" pitchFamily="34" charset="0"/>
              </a:rPr>
              <a:t> </a:t>
            </a:r>
            <a:r>
              <a:rPr lang="ru-RU" sz="1600" b="1" dirty="0" err="1">
                <a:latin typeface="Arial" panose="020B0604020202020204" pitchFamily="34" charset="0"/>
                <a:cs typeface="Arial" panose="020B0604020202020204" pitchFamily="34" charset="0"/>
              </a:rPr>
              <a:t>Available</a:t>
            </a:r>
            <a:r>
              <a:rPr lang="ru-RU" sz="1600" b="1" dirty="0">
                <a:latin typeface="Arial" panose="020B0604020202020204" pitchFamily="34" charset="0"/>
                <a:cs typeface="Arial" panose="020B0604020202020204" pitchFamily="34" charset="0"/>
              </a:rPr>
              <a:t> </a:t>
            </a:r>
            <a:r>
              <a:rPr lang="ru-RU" sz="1600" b="1" dirty="0" err="1">
                <a:latin typeface="Arial" panose="020B0604020202020204" pitchFamily="34" charset="0"/>
                <a:cs typeface="Arial" panose="020B0604020202020204" pitchFamily="34" charset="0"/>
              </a:rPr>
              <a:t>Sites</a:t>
            </a:r>
            <a:r>
              <a:rPr lang="ru-RU" sz="1600" dirty="0">
                <a:latin typeface="Arial" panose="020B0604020202020204" pitchFamily="34" charset="0"/>
                <a:cs typeface="Arial" panose="020B0604020202020204" pitchFamily="34" charset="0"/>
              </a:rPr>
              <a:t> и подожди, пока из Интернета загрузится список всех библиотек для </a:t>
            </a:r>
            <a:r>
              <a:rPr lang="ru-RU" sz="1600" dirty="0" err="1">
                <a:latin typeface="Arial" panose="020B0604020202020204" pitchFamily="34" charset="0"/>
                <a:cs typeface="Arial" panose="020B0604020202020204" pitchFamily="34" charset="0"/>
              </a:rPr>
              <a:t>Eclipse</a:t>
            </a:r>
            <a:r>
              <a:rPr lang="ru-RU"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ru-RU"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ru-RU" sz="1600" dirty="0">
                <a:latin typeface="Arial" panose="020B0604020202020204" pitchFamily="34" charset="0"/>
                <a:cs typeface="Arial" panose="020B0604020202020204" pitchFamily="34" charset="0"/>
              </a:rPr>
              <a:t>Для того чтобы найти библиотеку SWING, введи слово SWING в строку поиска (находится под списком </a:t>
            </a:r>
            <a:r>
              <a:rPr lang="ru-RU" sz="1600" b="1" dirty="0" err="1">
                <a:latin typeface="Arial" panose="020B0604020202020204" pitchFamily="34" charset="0"/>
                <a:cs typeface="Arial" panose="020B0604020202020204" pitchFamily="34" charset="0"/>
              </a:rPr>
              <a:t>Work</a:t>
            </a:r>
            <a:r>
              <a:rPr lang="ru-RU" sz="1600" b="1" dirty="0">
                <a:latin typeface="Arial" panose="020B0604020202020204" pitchFamily="34" charset="0"/>
                <a:cs typeface="Arial" panose="020B0604020202020204" pitchFamily="34" charset="0"/>
              </a:rPr>
              <a:t> </a:t>
            </a:r>
            <a:r>
              <a:rPr lang="ru-RU" sz="1600" b="1" dirty="0" err="1">
                <a:latin typeface="Arial" panose="020B0604020202020204" pitchFamily="34" charset="0"/>
                <a:cs typeface="Arial" panose="020B0604020202020204" pitchFamily="34" charset="0"/>
              </a:rPr>
              <a:t>with</a:t>
            </a:r>
            <a:r>
              <a:rPr lang="ru-RU" sz="1600" dirty="0">
                <a:latin typeface="Arial" panose="020B0604020202020204" pitchFamily="34" charset="0"/>
                <a:cs typeface="Arial" panose="020B0604020202020204" pitchFamily="34" charset="0"/>
              </a:rPr>
              <a:t>:) и в найденных модулях выбери пункты с содержанием </a:t>
            </a:r>
            <a:r>
              <a:rPr lang="ru-RU" sz="1600" b="1" dirty="0" err="1">
                <a:latin typeface="Arial" panose="020B0604020202020204" pitchFamily="34" charset="0"/>
                <a:cs typeface="Arial" panose="020B0604020202020204" pitchFamily="34" charset="0"/>
              </a:rPr>
              <a:t>Swing</a:t>
            </a:r>
            <a:r>
              <a:rPr lang="ru-RU" sz="1600" b="1" dirty="0">
                <a:latin typeface="Arial" panose="020B0604020202020204" pitchFamily="34" charset="0"/>
                <a:cs typeface="Arial" panose="020B0604020202020204" pitchFamily="34" charset="0"/>
              </a:rPr>
              <a:t> </a:t>
            </a:r>
            <a:r>
              <a:rPr lang="ru-RU" sz="1600" b="1" dirty="0" err="1">
                <a:latin typeface="Arial" panose="020B0604020202020204" pitchFamily="34" charset="0"/>
                <a:cs typeface="Arial" panose="020B0604020202020204" pitchFamily="34" charset="0"/>
              </a:rPr>
              <a:t>Designer</a:t>
            </a:r>
            <a:r>
              <a:rPr lang="ru-RU" sz="1600" dirty="0">
                <a:latin typeface="Arial" panose="020B0604020202020204" pitchFamily="34" charset="0"/>
                <a:cs typeface="Arial" panose="020B0604020202020204" pitchFamily="34" charset="0"/>
              </a:rPr>
              <a:t> (может немного отличаться от показанного на рисунке):</a:t>
            </a:r>
          </a:p>
        </p:txBody>
      </p:sp>
      <p:pic>
        <p:nvPicPr>
          <p:cNvPr id="2050" name="Picture 2" descr="https://ucarecdn.com/e5298305-c036-4974-a625-f05c4b64d3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3726" y="2590600"/>
            <a:ext cx="4514850" cy="3819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2458621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рямоугольник 19"/>
          <p:cNvSpPr/>
          <p:nvPr/>
        </p:nvSpPr>
        <p:spPr>
          <a:xfrm>
            <a:off x="0" y="6410125"/>
            <a:ext cx="12192000" cy="447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Прямоугольник 16"/>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1577673" y="6190828"/>
            <a:ext cx="284922" cy="340991"/>
          </a:xfrm>
          <a:prstGeom prst="rect">
            <a:avLst/>
          </a:prstGeom>
        </p:spPr>
        <p:txBody>
          <a:bodyPr wrap="square">
            <a:spAutoFit/>
          </a:bodyPr>
          <a:lstStyle/>
          <a:p>
            <a:pPr>
              <a:lnSpc>
                <a:spcPct val="101000"/>
              </a:lnSpc>
              <a:spcAft>
                <a:spcPts val="800"/>
              </a:spcAft>
            </a:pPr>
            <a:r>
              <a:rPr lang="ru-RU" sz="1600" dirty="0" smtClean="0">
                <a:solidFill>
                  <a:schemeClr val="bg1"/>
                </a:solidFill>
                <a:latin typeface="Arial Black" panose="020B0A04020102020204" pitchFamily="34" charset="0"/>
                <a:ea typeface="Calibri" panose="020F0502020204030204" pitchFamily="34" charset="0"/>
                <a:cs typeface="Times New Roman" panose="02020603050405020304" pitchFamily="18" charset="0"/>
              </a:rPr>
              <a:t>5</a:t>
            </a:r>
            <a:endPar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p:txBody>
      </p:sp>
      <p:sp>
        <p:nvSpPr>
          <p:cNvPr id="21" name="Прямоугольник 20"/>
          <p:cNvSpPr/>
          <p:nvPr/>
        </p:nvSpPr>
        <p:spPr>
          <a:xfrm>
            <a:off x="0" y="2697"/>
            <a:ext cx="12192000" cy="1064103"/>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 xmlns:a16="http://schemas.microsoft.com/office/drawing/2014/main" id="{E4E2A2F6-99BA-8B96-9297-1BB9A8BAE786}"/>
              </a:ext>
            </a:extLst>
          </p:cNvPr>
          <p:cNvSpPr txBox="1"/>
          <p:nvPr/>
        </p:nvSpPr>
        <p:spPr>
          <a:xfrm>
            <a:off x="421189" y="1169043"/>
            <a:ext cx="11562166" cy="830997"/>
          </a:xfrm>
          <a:prstGeom prst="rect">
            <a:avLst/>
          </a:prstGeom>
          <a:noFill/>
        </p:spPr>
        <p:txBody>
          <a:bodyPr wrap="square">
            <a:spAutoFit/>
          </a:bodyPr>
          <a:lstStyle/>
          <a:p>
            <a:pPr marL="285750" indent="-285750">
              <a:buFont typeface="Arial" panose="020B0604020202020204" pitchFamily="34" charset="0"/>
              <a:buChar char="•"/>
            </a:pPr>
            <a:r>
              <a:rPr lang="ru-RU" sz="1600" dirty="0">
                <a:latin typeface="Arial" panose="020B0604020202020204" pitchFamily="34" charset="0"/>
                <a:cs typeface="Arial" panose="020B0604020202020204" pitchFamily="34" charset="0"/>
              </a:rPr>
              <a:t>Установи библиотеки SWING, нажав несколько раз кнопку </a:t>
            </a:r>
            <a:r>
              <a:rPr lang="ru-RU" sz="1600" b="1" dirty="0" err="1">
                <a:latin typeface="Arial" panose="020B0604020202020204" pitchFamily="34" charset="0"/>
                <a:cs typeface="Arial" panose="020B0604020202020204" pitchFamily="34" charset="0"/>
              </a:rPr>
              <a:t>Next</a:t>
            </a:r>
            <a:r>
              <a:rPr lang="ru-RU" sz="1600" b="1"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ru-RU" sz="1600" dirty="0">
                <a:latin typeface="Arial" panose="020B0604020202020204" pitchFamily="34" charset="0"/>
                <a:cs typeface="Arial" panose="020B0604020202020204" pitchFamily="34" charset="0"/>
              </a:rPr>
              <a:t>На последнем этапе установки необходимо согласиться с условиями лицензионного соглашения и нажать кнопку </a:t>
            </a:r>
            <a:r>
              <a:rPr lang="ru-RU" sz="1600" b="1" dirty="0" err="1">
                <a:latin typeface="Arial" panose="020B0604020202020204" pitchFamily="34" charset="0"/>
                <a:cs typeface="Arial" panose="020B0604020202020204" pitchFamily="34" charset="0"/>
              </a:rPr>
              <a:t>Finish</a:t>
            </a:r>
            <a:r>
              <a:rPr lang="ru-RU" sz="1600" b="1" dirty="0">
                <a:latin typeface="Arial" panose="020B0604020202020204" pitchFamily="34" charset="0"/>
                <a:cs typeface="Arial" panose="020B0604020202020204" pitchFamily="34" charset="0"/>
              </a:rPr>
              <a:t>:</a:t>
            </a:r>
          </a:p>
        </p:txBody>
      </p:sp>
      <p:pic>
        <p:nvPicPr>
          <p:cNvPr id="3074" name="Picture 2" descr="https://ucarecdn.com/c1071100-c053-4929-87ba-aeaa0dfbc0d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6173" y="1963461"/>
            <a:ext cx="5770663" cy="41251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3567115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рямоугольник 19"/>
          <p:cNvSpPr/>
          <p:nvPr/>
        </p:nvSpPr>
        <p:spPr>
          <a:xfrm>
            <a:off x="0" y="6410125"/>
            <a:ext cx="12192000" cy="447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Прямоугольник 16"/>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1577673" y="6190828"/>
            <a:ext cx="284922" cy="340991"/>
          </a:xfrm>
          <a:prstGeom prst="rect">
            <a:avLst/>
          </a:prstGeom>
        </p:spPr>
        <p:txBody>
          <a:bodyPr wrap="square">
            <a:spAutoFit/>
          </a:bodyPr>
          <a:lstStyle/>
          <a:p>
            <a:pPr>
              <a:lnSpc>
                <a:spcPct val="101000"/>
              </a:lnSpc>
              <a:spcAft>
                <a:spcPts val="800"/>
              </a:spcAft>
            </a:pPr>
            <a:r>
              <a:rPr lang="ru-RU" sz="1600" dirty="0" smtClean="0">
                <a:solidFill>
                  <a:schemeClr val="bg1"/>
                </a:solidFill>
                <a:latin typeface="Arial Black" panose="020B0A04020102020204" pitchFamily="34" charset="0"/>
                <a:ea typeface="Calibri" panose="020F0502020204030204" pitchFamily="34" charset="0"/>
                <a:cs typeface="Times New Roman" panose="02020603050405020304" pitchFamily="18" charset="0"/>
              </a:rPr>
              <a:t>6</a:t>
            </a:r>
            <a:endPar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p:txBody>
      </p:sp>
      <p:sp>
        <p:nvSpPr>
          <p:cNvPr id="21" name="Прямоугольник 20"/>
          <p:cNvSpPr/>
          <p:nvPr/>
        </p:nvSpPr>
        <p:spPr>
          <a:xfrm>
            <a:off x="0" y="2697"/>
            <a:ext cx="12192000" cy="1064103"/>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 xmlns:a16="http://schemas.microsoft.com/office/drawing/2014/main" id="{E4E2A2F6-99BA-8B96-9297-1BB9A8BAE786}"/>
              </a:ext>
            </a:extLst>
          </p:cNvPr>
          <p:cNvSpPr txBox="1"/>
          <p:nvPr/>
        </p:nvSpPr>
        <p:spPr>
          <a:xfrm>
            <a:off x="421189" y="1169043"/>
            <a:ext cx="11562166" cy="584775"/>
          </a:xfrm>
          <a:prstGeom prst="rect">
            <a:avLst/>
          </a:prstGeom>
          <a:noFill/>
        </p:spPr>
        <p:txBody>
          <a:bodyPr wrap="square">
            <a:spAutoFit/>
          </a:bodyPr>
          <a:lstStyle/>
          <a:p>
            <a:pPr marL="285750" indent="-285750">
              <a:buFont typeface="Arial" panose="020B0604020202020204" pitchFamily="34" charset="0"/>
              <a:buChar char="•"/>
            </a:pPr>
            <a:r>
              <a:rPr lang="ru-RU" sz="1600" dirty="0">
                <a:latin typeface="Arial" panose="020B0604020202020204" pitchFamily="34" charset="0"/>
                <a:cs typeface="Arial" panose="020B0604020202020204" pitchFamily="34" charset="0"/>
              </a:rPr>
              <a:t>После этого начнётся установка библиотеки (если ты не видишь отдельного окна, библиотека устанавливается в фоновом режиме, но прогресс можно видеть в правом нижнем углу окна </a:t>
            </a:r>
            <a:r>
              <a:rPr lang="ru-RU" sz="1600" dirty="0" err="1">
                <a:latin typeface="Arial" panose="020B0604020202020204" pitchFamily="34" charset="0"/>
                <a:cs typeface="Arial" panose="020B0604020202020204" pitchFamily="34" charset="0"/>
              </a:rPr>
              <a:t>Eclipse</a:t>
            </a:r>
            <a:r>
              <a:rPr lang="ru-RU" sz="1600" dirty="0">
                <a:latin typeface="Arial" panose="020B0604020202020204" pitchFamily="34" charset="0"/>
                <a:cs typeface="Arial" panose="020B0604020202020204" pitchFamily="34" charset="0"/>
              </a:rPr>
              <a:t>):</a:t>
            </a:r>
            <a:endParaRPr lang="ru-RU" sz="1600" b="1" dirty="0">
              <a:latin typeface="Arial" panose="020B0604020202020204" pitchFamily="34" charset="0"/>
              <a:cs typeface="Arial" panose="020B0604020202020204" pitchFamily="34" charset="0"/>
            </a:endParaRPr>
          </a:p>
        </p:txBody>
      </p:sp>
      <p:pic>
        <p:nvPicPr>
          <p:cNvPr id="4098" name="Picture 2" descr="https://ucarecdn.com/235f4a88-716a-446d-b2c1-5bb835c401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682" y="1856061"/>
            <a:ext cx="4286250" cy="1943101"/>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421189" y="4168937"/>
            <a:ext cx="11562166" cy="338554"/>
          </a:xfrm>
          <a:prstGeom prst="rect">
            <a:avLst/>
          </a:prstGeom>
        </p:spPr>
        <p:txBody>
          <a:bodyPr wrap="square">
            <a:spAutoFit/>
          </a:bodyPr>
          <a:lstStyle/>
          <a:p>
            <a:pPr marL="285750" indent="-285750">
              <a:buFont typeface="Arial" panose="020B0604020202020204" pitchFamily="34" charset="0"/>
              <a:buChar char="•"/>
            </a:pPr>
            <a:r>
              <a:rPr lang="ru-RU" sz="1600" dirty="0">
                <a:latin typeface="Arial" panose="020B0604020202020204" pitchFamily="34" charset="0"/>
                <a:cs typeface="Arial" panose="020B0604020202020204" pitchFamily="34" charset="0"/>
              </a:rPr>
              <a:t>По завершении установки среду </a:t>
            </a:r>
            <a:r>
              <a:rPr lang="ru-RU" sz="1600" dirty="0" err="1">
                <a:latin typeface="Arial" panose="020B0604020202020204" pitchFamily="34" charset="0"/>
                <a:cs typeface="Arial" panose="020B0604020202020204" pitchFamily="34" charset="0"/>
              </a:rPr>
              <a:t>Eclipse</a:t>
            </a:r>
            <a:r>
              <a:rPr lang="ru-RU" sz="1600" dirty="0">
                <a:latin typeface="Arial" panose="020B0604020202020204" pitchFamily="34" charset="0"/>
                <a:cs typeface="Arial" panose="020B0604020202020204" pitchFamily="34" charset="0"/>
              </a:rPr>
              <a:t> необходимо перезапустить, о чём она напомнит сама:</a:t>
            </a:r>
          </a:p>
        </p:txBody>
      </p:sp>
      <p:pic>
        <p:nvPicPr>
          <p:cNvPr id="4100" name="Picture 4" descr="https://ucarecdn.com/77260a30-7d0b-4009-b759-d638731f54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682" y="4726787"/>
            <a:ext cx="4298287" cy="125732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1803774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рямоугольник 19"/>
          <p:cNvSpPr/>
          <p:nvPr/>
        </p:nvSpPr>
        <p:spPr>
          <a:xfrm>
            <a:off x="0" y="6410125"/>
            <a:ext cx="12192000" cy="447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Прямоугольник 16"/>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1577673" y="6190828"/>
            <a:ext cx="284922" cy="340991"/>
          </a:xfrm>
          <a:prstGeom prst="rect">
            <a:avLst/>
          </a:prstGeom>
        </p:spPr>
        <p:txBody>
          <a:bodyPr wrap="square">
            <a:spAutoFit/>
          </a:bodyPr>
          <a:lstStyle/>
          <a:p>
            <a:pPr>
              <a:lnSpc>
                <a:spcPct val="101000"/>
              </a:lnSpc>
              <a:spcAft>
                <a:spcPts val="800"/>
              </a:spcAft>
            </a:pPr>
            <a:r>
              <a:rPr lang="ru-RU" sz="1600" dirty="0" smtClean="0">
                <a:solidFill>
                  <a:schemeClr val="bg1"/>
                </a:solidFill>
                <a:latin typeface="Arial Black" panose="020B0A04020102020204" pitchFamily="34" charset="0"/>
                <a:ea typeface="Calibri" panose="020F0502020204030204" pitchFamily="34" charset="0"/>
                <a:cs typeface="Times New Roman" panose="02020603050405020304" pitchFamily="18" charset="0"/>
              </a:rPr>
              <a:t>7</a:t>
            </a:r>
            <a:endPar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endParaRPr>
          </a:p>
        </p:txBody>
      </p:sp>
      <p:sp>
        <p:nvSpPr>
          <p:cNvPr id="21" name="Прямоугольник 20"/>
          <p:cNvSpPr/>
          <p:nvPr/>
        </p:nvSpPr>
        <p:spPr>
          <a:xfrm>
            <a:off x="0" y="2697"/>
            <a:ext cx="12192000" cy="1064103"/>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 xmlns:a16="http://schemas.microsoft.com/office/drawing/2014/main" id="{E4E2A2F6-99BA-8B96-9297-1BB9A8BAE786}"/>
              </a:ext>
            </a:extLst>
          </p:cNvPr>
          <p:cNvSpPr txBox="1"/>
          <p:nvPr/>
        </p:nvSpPr>
        <p:spPr>
          <a:xfrm>
            <a:off x="421189" y="1169043"/>
            <a:ext cx="11562166" cy="830997"/>
          </a:xfrm>
          <a:prstGeom prst="rect">
            <a:avLst/>
          </a:prstGeom>
          <a:noFill/>
        </p:spPr>
        <p:txBody>
          <a:bodyPr wrap="square">
            <a:spAutoFit/>
          </a:bodyPr>
          <a:lstStyle/>
          <a:p>
            <a:pPr marL="285750" indent="-285750">
              <a:buFont typeface="Arial" panose="020B0604020202020204" pitchFamily="34" charset="0"/>
              <a:buChar char="•"/>
            </a:pPr>
            <a:r>
              <a:rPr lang="ru-RU" sz="1600" dirty="0">
                <a:latin typeface="Arial" panose="020B0604020202020204" pitchFamily="34" charset="0"/>
                <a:cs typeface="Arial" panose="020B0604020202020204" pitchFamily="34" charset="0"/>
              </a:rPr>
              <a:t>После перезагрузки в панели управления появится новая пиктограмма с пунктами по созданию различных проектов на основе библиотеки SWING:</a:t>
            </a:r>
          </a:p>
          <a:p>
            <a:endParaRPr lang="ru-RU" sz="1600" dirty="0">
              <a:latin typeface="Arial" panose="020B0604020202020204" pitchFamily="34" charset="0"/>
              <a:cs typeface="Arial" panose="020B0604020202020204" pitchFamily="34" charset="0"/>
            </a:endParaRPr>
          </a:p>
        </p:txBody>
      </p:sp>
      <p:sp>
        <p:nvSpPr>
          <p:cNvPr id="2" name="Прямоугольник 1"/>
          <p:cNvSpPr/>
          <p:nvPr/>
        </p:nvSpPr>
        <p:spPr>
          <a:xfrm>
            <a:off x="1042716" y="5307608"/>
            <a:ext cx="11562166" cy="338554"/>
          </a:xfrm>
          <a:prstGeom prst="rect">
            <a:avLst/>
          </a:prstGeom>
        </p:spPr>
        <p:txBody>
          <a:bodyPr wrap="square">
            <a:spAutoFit/>
          </a:bodyPr>
          <a:lstStyle/>
          <a:p>
            <a:r>
              <a:rPr lang="ru-RU" sz="1600" dirty="0">
                <a:latin typeface="Arial" panose="020B0604020202020204" pitchFamily="34" charset="0"/>
                <a:cs typeface="Arial" panose="020B0604020202020204" pitchFamily="34" charset="0"/>
              </a:rPr>
              <a:t>После того как библиотека SWING установлена, можно приступать к созданию графических приложений!</a:t>
            </a:r>
          </a:p>
        </p:txBody>
      </p:sp>
      <p:pic>
        <p:nvPicPr>
          <p:cNvPr id="5122" name="Picture 2" descr="https://ucarecdn.com/82abc227-ca55-4598-92c3-49868d457db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9084" y="2102283"/>
            <a:ext cx="4505815" cy="25436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1813662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рямоугольник 19"/>
          <p:cNvSpPr/>
          <p:nvPr/>
        </p:nvSpPr>
        <p:spPr>
          <a:xfrm>
            <a:off x="0" y="6410125"/>
            <a:ext cx="12192000" cy="447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Прямоугольник 16"/>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1577673" y="6190828"/>
            <a:ext cx="284922" cy="340991"/>
          </a:xfrm>
          <a:prstGeom prst="rect">
            <a:avLst/>
          </a:prstGeom>
        </p:spPr>
        <p:txBody>
          <a:bodyPr wrap="square">
            <a:spAutoFit/>
          </a:bodyPr>
          <a:lstStyle/>
          <a:p>
            <a:pPr>
              <a:lnSpc>
                <a:spcPct val="101000"/>
              </a:lnSpc>
              <a:spcAft>
                <a:spcPts val="800"/>
              </a:spcAft>
            </a:pPr>
            <a:r>
              <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rPr>
              <a:t>8</a:t>
            </a:r>
          </a:p>
        </p:txBody>
      </p:sp>
      <p:sp>
        <p:nvSpPr>
          <p:cNvPr id="21" name="Прямоугольник 20"/>
          <p:cNvSpPr/>
          <p:nvPr/>
        </p:nvSpPr>
        <p:spPr>
          <a:xfrm>
            <a:off x="0" y="2697"/>
            <a:ext cx="12192000" cy="1064103"/>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 xmlns:a16="http://schemas.microsoft.com/office/drawing/2014/main" id="{E4E2A2F6-99BA-8B96-9297-1BB9A8BAE786}"/>
              </a:ext>
            </a:extLst>
          </p:cNvPr>
          <p:cNvSpPr txBox="1"/>
          <p:nvPr/>
        </p:nvSpPr>
        <p:spPr>
          <a:xfrm>
            <a:off x="421189" y="1169043"/>
            <a:ext cx="5123266" cy="1815882"/>
          </a:xfrm>
          <a:prstGeom prst="rect">
            <a:avLst/>
          </a:prstGeom>
          <a:noFill/>
        </p:spPr>
        <p:txBody>
          <a:bodyPr wrap="square">
            <a:spAutoFit/>
          </a:bodyPr>
          <a:lstStyle/>
          <a:p>
            <a:pPr marL="285750" indent="-285750">
              <a:buFont typeface="Arial" panose="020B0604020202020204" pitchFamily="34" charset="0"/>
              <a:buChar char="•"/>
            </a:pPr>
            <a:r>
              <a:rPr lang="ru-RU" sz="1600" dirty="0">
                <a:latin typeface="Arial" panose="020B0604020202020204" pitchFamily="34" charset="0"/>
                <a:cs typeface="Arial" panose="020B0604020202020204" pitchFamily="34" charset="0"/>
              </a:rPr>
              <a:t>Усовершенствуем приложение калькулятора. Теперь мы полностью откажемся от консольного ввода, заменив ввод и вывод данных на графические диалоги библиотеки SWING</a:t>
            </a:r>
            <a:r>
              <a:rPr lang="ru-RU"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ru-RU"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ru-RU" sz="1600" dirty="0" smtClean="0">
                <a:latin typeface="Arial" panose="020B0604020202020204" pitchFamily="34" charset="0"/>
                <a:cs typeface="Arial" panose="020B0604020202020204" pitchFamily="34" charset="0"/>
              </a:rPr>
              <a:t>Калькулятор </a:t>
            </a:r>
            <a:r>
              <a:rPr lang="ru-RU" sz="1600" dirty="0">
                <a:latin typeface="Arial" panose="020B0604020202020204" pitchFamily="34" charset="0"/>
                <a:cs typeface="Arial" panose="020B0604020202020204" pitchFamily="34" charset="0"/>
              </a:rPr>
              <a:t>будет работать по следующей схеме:</a:t>
            </a:r>
          </a:p>
        </p:txBody>
      </p:sp>
      <p:sp>
        <p:nvSpPr>
          <p:cNvPr id="2" name="Прямоугольник 1"/>
          <p:cNvSpPr/>
          <p:nvPr/>
        </p:nvSpPr>
        <p:spPr>
          <a:xfrm>
            <a:off x="421189" y="3533741"/>
            <a:ext cx="5123266" cy="1569660"/>
          </a:xfrm>
          <a:prstGeom prst="rect">
            <a:avLst/>
          </a:prstGeom>
        </p:spPr>
        <p:txBody>
          <a:bodyPr wrap="square">
            <a:spAutoFit/>
          </a:bodyPr>
          <a:lstStyle/>
          <a:p>
            <a:r>
              <a:rPr lang="ru-RU" sz="1600" dirty="0">
                <a:latin typeface="Arial" panose="020B0604020202020204" pitchFamily="34" charset="0"/>
                <a:cs typeface="Arial" panose="020B0604020202020204" pitchFamily="34" charset="0"/>
              </a:rPr>
              <a:t>Ввод операндов будет производиться в диалоговом окне со свободным вводом, а ввод операции — в окне с предустановленным списком.</a:t>
            </a:r>
          </a:p>
          <a:p>
            <a:endParaRPr lang="ru-RU" sz="1600" dirty="0">
              <a:latin typeface="Arial" panose="020B0604020202020204" pitchFamily="34" charset="0"/>
              <a:cs typeface="Arial" panose="020B0604020202020204" pitchFamily="34" charset="0"/>
            </a:endParaRPr>
          </a:p>
          <a:p>
            <a:r>
              <a:rPr lang="ru-RU" sz="1600" dirty="0">
                <a:latin typeface="Arial" panose="020B0604020202020204" pitchFamily="34" charset="0"/>
                <a:cs typeface="Arial" panose="020B0604020202020204" pitchFamily="34" charset="0"/>
              </a:rPr>
              <a:t>Отображение результата работы калькулятора будет происходить в простом диалоговом окне</a:t>
            </a:r>
            <a:r>
              <a:rPr lang="ru-RU" sz="1600" dirty="0" smtClean="0">
                <a:latin typeface="Arial" panose="020B0604020202020204" pitchFamily="34" charset="0"/>
                <a:cs typeface="Arial" panose="020B0604020202020204" pitchFamily="34" charset="0"/>
              </a:rPr>
              <a:t>.</a:t>
            </a:r>
            <a:endParaRPr lang="ru-RU" sz="1600" dirty="0">
              <a:latin typeface="Arial" panose="020B0604020202020204" pitchFamily="34" charset="0"/>
              <a:cs typeface="Arial" panose="020B0604020202020204" pitchFamily="34" charset="0"/>
            </a:endParaRPr>
          </a:p>
        </p:txBody>
      </p:sp>
      <p:pic>
        <p:nvPicPr>
          <p:cNvPr id="6146" name="Picture 2" descr="https://ucarecdn.com/0f5c83b8-2134-4e1c-9749-ee107bab0d2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4455" y="1210766"/>
            <a:ext cx="6438900" cy="3952876"/>
          </a:xfrm>
          <a:prstGeom prst="rect">
            <a:avLst/>
          </a:prstGeom>
          <a:noFill/>
          <a:extLst>
            <a:ext uri="{909E8E84-426E-40DD-AFC4-6F175D3DCCD1}">
              <a14:hiddenFill xmlns:a14="http://schemas.microsoft.com/office/drawing/2010/main">
                <a:solidFill>
                  <a:srgbClr val="FFFFFF"/>
                </a:solidFill>
              </a14:hiddenFill>
            </a:ext>
          </a:extLst>
        </p:spPr>
      </p:pic>
      <p:sp>
        <p:nvSpPr>
          <p:cNvPr id="10" name="Прямоугольник 9"/>
          <p:cNvSpPr/>
          <p:nvPr/>
        </p:nvSpPr>
        <p:spPr>
          <a:xfrm>
            <a:off x="421189" y="5551391"/>
            <a:ext cx="11562166" cy="830997"/>
          </a:xfrm>
          <a:prstGeom prst="rect">
            <a:avLst/>
          </a:prstGeom>
        </p:spPr>
        <p:txBody>
          <a:bodyPr wrap="square">
            <a:spAutoFit/>
          </a:bodyPr>
          <a:lstStyle/>
          <a:p>
            <a:r>
              <a:rPr lang="ru-RU" sz="1600" dirty="0" smtClean="0">
                <a:latin typeface="Arial" panose="020B0604020202020204" pitchFamily="34" charset="0"/>
                <a:cs typeface="Arial" panose="020B0604020202020204" pitchFamily="34" charset="0"/>
              </a:rPr>
              <a:t>После </a:t>
            </a:r>
            <a:r>
              <a:rPr lang="ru-RU" sz="1600" dirty="0">
                <a:latin typeface="Arial" panose="020B0604020202020204" pitchFamily="34" charset="0"/>
                <a:cs typeface="Arial" panose="020B0604020202020204" pitchFamily="34" charset="0"/>
              </a:rPr>
              <a:t>закрытия этого окна будет отображаться диалог выбора, содержащий две кнопки: подтверждение выхода из программы или продолжение работы с калькулятором.</a:t>
            </a:r>
          </a:p>
          <a:p>
            <a:endParaRPr lang="ru-RU" sz="16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1586050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17211" y="1830763"/>
            <a:ext cx="12192000" cy="6925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 name="Прямоугольник 19"/>
          <p:cNvSpPr/>
          <p:nvPr/>
        </p:nvSpPr>
        <p:spPr>
          <a:xfrm>
            <a:off x="0" y="6410125"/>
            <a:ext cx="12192000" cy="447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Прямоугольник 16"/>
          <p:cNvSpPr/>
          <p:nvPr/>
        </p:nvSpPr>
        <p:spPr>
          <a:xfrm>
            <a:off x="11483009" y="6088585"/>
            <a:ext cx="500346" cy="545478"/>
          </a:xfrm>
          <a:prstGeom prst="rect">
            <a:avLst/>
          </a:prstGeom>
          <a:solidFill>
            <a:srgbClr val="44444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p:cNvSpPr/>
          <p:nvPr/>
        </p:nvSpPr>
        <p:spPr>
          <a:xfrm>
            <a:off x="11577673" y="6190828"/>
            <a:ext cx="284922" cy="340991"/>
          </a:xfrm>
          <a:prstGeom prst="rect">
            <a:avLst/>
          </a:prstGeom>
        </p:spPr>
        <p:txBody>
          <a:bodyPr wrap="square">
            <a:spAutoFit/>
          </a:bodyPr>
          <a:lstStyle/>
          <a:p>
            <a:pPr>
              <a:lnSpc>
                <a:spcPct val="101000"/>
              </a:lnSpc>
              <a:spcAft>
                <a:spcPts val="800"/>
              </a:spcAft>
            </a:pPr>
            <a:r>
              <a:rPr lang="ru-RU" sz="1600" dirty="0">
                <a:solidFill>
                  <a:schemeClr val="bg1"/>
                </a:solidFill>
                <a:latin typeface="Arial Black" panose="020B0A04020102020204" pitchFamily="34" charset="0"/>
                <a:ea typeface="Calibri" panose="020F0502020204030204" pitchFamily="34" charset="0"/>
                <a:cs typeface="Times New Roman" panose="02020603050405020304" pitchFamily="18" charset="0"/>
              </a:rPr>
              <a:t>9</a:t>
            </a:r>
          </a:p>
        </p:txBody>
      </p:sp>
      <p:sp>
        <p:nvSpPr>
          <p:cNvPr id="21" name="Прямоугольник 20"/>
          <p:cNvSpPr/>
          <p:nvPr/>
        </p:nvSpPr>
        <p:spPr>
          <a:xfrm>
            <a:off x="0" y="2697"/>
            <a:ext cx="12192000" cy="1064103"/>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 xmlns:a16="http://schemas.microsoft.com/office/drawing/2014/main" id="{E4E2A2F6-99BA-8B96-9297-1BB9A8BAE786}"/>
              </a:ext>
            </a:extLst>
          </p:cNvPr>
          <p:cNvSpPr txBox="1"/>
          <p:nvPr/>
        </p:nvSpPr>
        <p:spPr>
          <a:xfrm>
            <a:off x="266218" y="1169043"/>
            <a:ext cx="11717137" cy="2800767"/>
          </a:xfrm>
          <a:prstGeom prst="rect">
            <a:avLst/>
          </a:prstGeom>
          <a:noFill/>
        </p:spPr>
        <p:txBody>
          <a:bodyPr wrap="square">
            <a:spAutoFit/>
          </a:bodyPr>
          <a:lstStyle/>
          <a:p>
            <a:pPr marL="285750" indent="-285750">
              <a:buFont typeface="Arial" panose="020B0604020202020204" pitchFamily="34" charset="0"/>
              <a:buChar char="•"/>
            </a:pPr>
            <a:r>
              <a:rPr lang="ru-RU" sz="1600" dirty="0">
                <a:latin typeface="Arial" panose="020B0604020202020204" pitchFamily="34" charset="0"/>
                <a:cs typeface="Arial" panose="020B0604020202020204" pitchFamily="34" charset="0"/>
              </a:rPr>
              <a:t>Самый простой диалог отображает на экране нужную надпись и кнопочку ОК и создаётся с помощью метода </a:t>
            </a:r>
            <a:r>
              <a:rPr lang="ru-RU" sz="1600" b="1" dirty="0" err="1">
                <a:latin typeface="Arial" panose="020B0604020202020204" pitchFamily="34" charset="0"/>
                <a:cs typeface="Arial" panose="020B0604020202020204" pitchFamily="34" charset="0"/>
              </a:rPr>
              <a:t>showMessageDialog</a:t>
            </a:r>
            <a:r>
              <a:rPr lang="ru-RU" sz="1600" dirty="0">
                <a:latin typeface="Arial" panose="020B0604020202020204" pitchFamily="34" charset="0"/>
                <a:cs typeface="Arial" panose="020B0604020202020204" pitchFamily="34" charset="0"/>
              </a:rPr>
              <a:t>. Метод может принимать до четырёх параметров (первые два — обязательные):</a:t>
            </a:r>
          </a:p>
          <a:p>
            <a:pPr marL="285750" indent="-285750">
              <a:buFont typeface="Arial" panose="020B0604020202020204" pitchFamily="34" charset="0"/>
              <a:buChar char="•"/>
            </a:pPr>
            <a:endParaRPr lang="ru-RU" sz="1600" dirty="0">
              <a:latin typeface="Arial" panose="020B0604020202020204" pitchFamily="34" charset="0"/>
              <a:cs typeface="Arial" panose="020B0604020202020204" pitchFamily="34" charset="0"/>
            </a:endParaRPr>
          </a:p>
          <a:p>
            <a:r>
              <a:rPr lang="ru-RU" sz="1600" b="1" dirty="0" err="1">
                <a:latin typeface="Arial" panose="020B0604020202020204" pitchFamily="34" charset="0"/>
                <a:cs typeface="Arial" panose="020B0604020202020204" pitchFamily="34" charset="0"/>
              </a:rPr>
              <a:t>showMessageDialog</a:t>
            </a:r>
            <a:r>
              <a:rPr lang="ru-RU" sz="1600" dirty="0">
                <a:latin typeface="Arial" panose="020B0604020202020204" pitchFamily="34" charset="0"/>
                <a:cs typeface="Arial" panose="020B0604020202020204" pitchFamily="34" charset="0"/>
              </a:rPr>
              <a:t>(&lt;родитель&gt;, &lt;текст сообщения&gt;,</a:t>
            </a:r>
          </a:p>
          <a:p>
            <a:r>
              <a:rPr lang="ru-RU" sz="1600" dirty="0">
                <a:latin typeface="Arial" panose="020B0604020202020204" pitchFamily="34" charset="0"/>
                <a:cs typeface="Arial" panose="020B0604020202020204" pitchFamily="34" charset="0"/>
              </a:rPr>
              <a:t>  </a:t>
            </a:r>
            <a:r>
              <a:rPr lang="ru-RU" sz="1600" dirty="0" smtClean="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&lt;текст заголовка&gt;, &lt;значок&gt;);</a:t>
            </a:r>
          </a:p>
          <a:p>
            <a:pPr marL="285750" indent="-285750">
              <a:buFont typeface="Arial" panose="020B0604020202020204" pitchFamily="34" charset="0"/>
              <a:buChar char="•"/>
            </a:pPr>
            <a:endParaRPr lang="ru-RU" sz="1600" dirty="0">
              <a:latin typeface="Arial" panose="020B0604020202020204" pitchFamily="34" charset="0"/>
              <a:cs typeface="Arial" panose="020B0604020202020204" pitchFamily="34" charset="0"/>
            </a:endParaRPr>
          </a:p>
          <a:p>
            <a:endParaRPr lang="ru-RU" sz="1600" dirty="0" smtClean="0">
              <a:latin typeface="Arial" panose="020B0604020202020204" pitchFamily="34" charset="0"/>
              <a:cs typeface="Arial" panose="020B0604020202020204" pitchFamily="34" charset="0"/>
            </a:endParaRPr>
          </a:p>
          <a:p>
            <a:r>
              <a:rPr lang="ru-RU" sz="1600" dirty="0" smtClean="0">
                <a:latin typeface="Arial" panose="020B0604020202020204" pitchFamily="34" charset="0"/>
                <a:cs typeface="Arial" panose="020B0604020202020204" pitchFamily="34" charset="0"/>
              </a:rPr>
              <a:t>Если </a:t>
            </a:r>
            <a:r>
              <a:rPr lang="ru-RU" sz="1600" dirty="0">
                <a:latin typeface="Arial" panose="020B0604020202020204" pitchFamily="34" charset="0"/>
                <a:cs typeface="Arial" panose="020B0604020202020204" pitchFamily="34" charset="0"/>
              </a:rPr>
              <a:t>заданы только первые два параметра, то диалог имеет заголовок по умолчанию (</a:t>
            </a:r>
            <a:r>
              <a:rPr lang="ru-RU" sz="1600" b="1" dirty="0" err="1">
                <a:latin typeface="Arial" panose="020B0604020202020204" pitchFamily="34" charset="0"/>
                <a:cs typeface="Arial" panose="020B0604020202020204" pitchFamily="34" charset="0"/>
              </a:rPr>
              <a:t>Message</a:t>
            </a:r>
            <a:r>
              <a:rPr lang="ru-RU" sz="1600" dirty="0">
                <a:latin typeface="Arial" panose="020B0604020202020204" pitchFamily="34" charset="0"/>
                <a:cs typeface="Arial" panose="020B0604020202020204" pitchFamily="34" charset="0"/>
              </a:rPr>
              <a:t>) и иконку информационного сообщения (</a:t>
            </a:r>
            <a:r>
              <a:rPr lang="ru-RU" sz="1600" b="1" dirty="0">
                <a:latin typeface="Arial" panose="020B0604020202020204" pitchFamily="34" charset="0"/>
                <a:cs typeface="Arial" panose="020B0604020202020204" pitchFamily="34" charset="0"/>
              </a:rPr>
              <a:t>INFORMATION_MESSAGE</a:t>
            </a:r>
            <a:r>
              <a:rPr lang="ru-RU"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ru-RU" sz="1600" dirty="0">
              <a:latin typeface="Arial" panose="020B0604020202020204" pitchFamily="34" charset="0"/>
              <a:cs typeface="Arial" panose="020B0604020202020204" pitchFamily="34" charset="0"/>
            </a:endParaRPr>
          </a:p>
          <a:p>
            <a:r>
              <a:rPr lang="ru-RU" sz="1600" dirty="0">
                <a:latin typeface="Arial" panose="020B0604020202020204" pitchFamily="34" charset="0"/>
                <a:cs typeface="Arial" panose="020B0604020202020204" pitchFamily="34" charset="0"/>
              </a:rPr>
              <a:t>Пример диалога с двумя параметрами:</a:t>
            </a:r>
          </a:p>
        </p:txBody>
      </p:sp>
      <p:pic>
        <p:nvPicPr>
          <p:cNvPr id="7170" name="Picture 2" descr="https://ucarecdn.com/46aa4159-f1e8-4a12-b2d2-487f49fddf7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0495" y="4184892"/>
            <a:ext cx="3583049" cy="153750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 xmlns:a16="http://schemas.microsoft.com/office/drawing/2014/main" id="{3355D8D3-2820-92BE-F640-36F492B2E862}"/>
              </a:ext>
            </a:extLst>
          </p:cNvPr>
          <p:cNvSpPr txBox="1"/>
          <p:nvPr/>
        </p:nvSpPr>
        <p:spPr>
          <a:xfrm>
            <a:off x="563650" y="334693"/>
            <a:ext cx="8180882" cy="421654"/>
          </a:xfrm>
          <a:prstGeom prst="rect">
            <a:avLst/>
          </a:prstGeom>
          <a:noFill/>
        </p:spPr>
        <p:txBody>
          <a:bodyPr wrap="square">
            <a:spAutoFit/>
          </a:bodyPr>
          <a:lstStyle/>
          <a:p>
            <a:pPr>
              <a:lnSpc>
                <a:spcPct val="107000"/>
              </a:lnSpc>
              <a:spcAft>
                <a:spcPts val="800"/>
              </a:spcAft>
            </a:pPr>
            <a:r>
              <a:rPr lang="ru-RU" sz="2000" b="1" dirty="0" smtClean="0">
                <a:solidFill>
                  <a:schemeClr val="bg1"/>
                </a:solidFill>
                <a:latin typeface="Arial Black" panose="020B0A04020102020204" pitchFamily="34" charset="0"/>
                <a:cs typeface="Arial" panose="020B0604020202020204" pitchFamily="34" charset="0"/>
              </a:rPr>
              <a:t>ТЕМА 2</a:t>
            </a:r>
            <a:r>
              <a:rPr lang="en-US" sz="2000" b="1" dirty="0" smtClean="0">
                <a:solidFill>
                  <a:schemeClr val="bg1"/>
                </a:solidFill>
                <a:latin typeface="Arial Black" panose="020B0A04020102020204" pitchFamily="34" charset="0"/>
                <a:cs typeface="Arial" panose="020B0604020202020204" pitchFamily="34" charset="0"/>
              </a:rPr>
              <a:t>.</a:t>
            </a:r>
            <a:r>
              <a:rPr lang="ru-RU" sz="2000" b="1" dirty="0" smtClean="0">
                <a:solidFill>
                  <a:schemeClr val="bg1"/>
                </a:solidFill>
                <a:latin typeface="Arial Black" panose="020B0A04020102020204" pitchFamily="34" charset="0"/>
                <a:cs typeface="Arial" panose="020B0604020202020204" pitchFamily="34" charset="0"/>
              </a:rPr>
              <a:t>1. </a:t>
            </a:r>
            <a:r>
              <a:rPr lang="ru-RU" sz="2000" b="1" dirty="0" smtClean="0">
                <a:solidFill>
                  <a:schemeClr val="bg1"/>
                </a:solidFill>
                <a:latin typeface="Arial Black" panose="020B0A04020102020204" pitchFamily="34" charset="0"/>
                <a:cs typeface="Arial" panose="020B0604020202020204" pitchFamily="34" charset="0"/>
              </a:rPr>
              <a:t>ГРАФИЧЕСКИЙ ИНТЕРФЕЙС</a:t>
            </a:r>
            <a:endParaRPr lang="ru-RU" sz="2000" b="1" dirty="0">
              <a:solidFill>
                <a:schemeClr val="bg1"/>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2503996316"/>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1044</TotalTime>
  <Words>3210</Words>
  <Application>Microsoft Office PowerPoint</Application>
  <PresentationFormat>Широкоэкранный</PresentationFormat>
  <Paragraphs>434</Paragraphs>
  <Slides>35</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35</vt:i4>
      </vt:variant>
    </vt:vector>
  </HeadingPairs>
  <TitlesOfParts>
    <vt:vector size="41" baseType="lpstr">
      <vt:lpstr>Arial</vt:lpstr>
      <vt:lpstr>Arial Black</vt:lpstr>
      <vt:lpstr>Calibri</vt:lpstr>
      <vt:lpstr>Calibri Light</vt:lpstr>
      <vt:lpstr>Times New Roman</vt:lpstr>
      <vt:lpstr>Тема Office</vt:lpstr>
      <vt:lpstr>РАЗРАБОТКА ПРИКЛАДНЫХ ПРОГРАММ НА JAVA  Тема 2.1  Графический интерфейс</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прикладных программ на Java</dc:title>
  <dc:creator>Мария Бол</dc:creator>
  <cp:lastModifiedBy>Глушкова Лариса Сергеевна</cp:lastModifiedBy>
  <cp:revision>155</cp:revision>
  <dcterms:created xsi:type="dcterms:W3CDTF">2022-10-10T19:14:22Z</dcterms:created>
  <dcterms:modified xsi:type="dcterms:W3CDTF">2023-01-09T08:52:42Z</dcterms:modified>
</cp:coreProperties>
</file>