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85" r:id="rId4"/>
    <p:sldId id="314" r:id="rId5"/>
    <p:sldId id="315" r:id="rId6"/>
    <p:sldId id="286" r:id="rId7"/>
    <p:sldId id="289" r:id="rId8"/>
    <p:sldId id="316" r:id="rId9"/>
    <p:sldId id="317" r:id="rId10"/>
    <p:sldId id="287" r:id="rId11"/>
    <p:sldId id="318" r:id="rId12"/>
    <p:sldId id="290" r:id="rId13"/>
    <p:sldId id="28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91" r:id="rId23"/>
    <p:sldId id="328" r:id="rId24"/>
    <p:sldId id="27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279" r:id="rId34"/>
    <p:sldId id="261" r:id="rId35"/>
    <p:sldId id="337" r:id="rId36"/>
    <p:sldId id="265" r:id="rId37"/>
    <p:sldId id="283" r:id="rId38"/>
    <p:sldId id="338" r:id="rId39"/>
    <p:sldId id="339" r:id="rId40"/>
    <p:sldId id="340" r:id="rId41"/>
    <p:sldId id="266" r:id="rId42"/>
    <p:sldId id="341" r:id="rId43"/>
    <p:sldId id="263" r:id="rId44"/>
    <p:sldId id="343" r:id="rId45"/>
    <p:sldId id="344" r:id="rId46"/>
    <p:sldId id="348" r:id="rId47"/>
    <p:sldId id="346" r:id="rId48"/>
    <p:sldId id="347" r:id="rId49"/>
    <p:sldId id="269" r:id="rId50"/>
    <p:sldId id="280" r:id="rId51"/>
    <p:sldId id="349" r:id="rId52"/>
    <p:sldId id="273" r:id="rId53"/>
    <p:sldId id="271" r:id="rId54"/>
    <p:sldId id="350" r:id="rId55"/>
    <p:sldId id="351" r:id="rId56"/>
    <p:sldId id="352" r:id="rId57"/>
    <p:sldId id="282" r:id="rId58"/>
    <p:sldId id="274" r:id="rId59"/>
    <p:sldId id="276" r:id="rId60"/>
    <p:sldId id="277" r:id="rId61"/>
    <p:sldId id="355" r:id="rId62"/>
    <p:sldId id="354" r:id="rId63"/>
    <p:sldId id="353" r:id="rId64"/>
    <p:sldId id="295" r:id="rId65"/>
    <p:sldId id="281" r:id="rId66"/>
    <p:sldId id="284" r:id="rId67"/>
    <p:sldId id="293" r:id="rId68"/>
    <p:sldId id="356" r:id="rId69"/>
    <p:sldId id="296" r:id="rId70"/>
    <p:sldId id="358" r:id="rId71"/>
    <p:sldId id="357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8E9B-4189-417B-B7D1-712B7BCD3F4A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E5F81-586E-462A-8D8D-FA8EEAB0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8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5F81-586E-462A-8D8D-FA8EEAB05CE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4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7A77A-1753-6622-4369-1F5C4223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544C87-C545-BC41-92CE-C570FE76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52740-35F1-8975-05A6-3A9C719B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961A9-A78B-96C2-EDC9-81582C29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AEE6E-5967-768B-6BD4-0329579B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8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07489-2FDB-F9ED-E9B7-B85A44A8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A9FD53-B9FA-1D7D-D922-9BAABEC5F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480F68-E788-12D9-15A5-DA99FD1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3C43A2-7AD8-6524-94C9-53610E1E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86914-B2BA-3930-DF0D-F28B1BA1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1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CD31CA-E816-C69B-5CC5-3E8E22469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DC9A84-CC76-3B18-7ACC-EE28060D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F7B9E-8ECA-2ECC-407E-19AE74ED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A3A17-BA74-1EB1-CCB8-EACB6C9F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0B527-A7B0-F2CF-1F89-C3C7E58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D19B3-59A5-EA83-4EC8-9B09EC49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61DBA-B075-C98F-C7D8-0CE9FBC3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C7AF7D-E890-DE84-7D73-8DC46540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9EF23-D4D1-01DA-A209-8DE19A04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50F0E-1DCD-D9D9-155F-03BE3B55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50832-E2F6-A00E-77F2-5A596143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0FC17-3BF2-2873-732D-8FBDB5D5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DAEF7-1CF4-9C7E-E7B0-7700D5E3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0D5D24-EF1E-3411-ED3A-58926142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34025-14BC-EB6C-4326-D15FA8F3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6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0B735-A8DA-BEE3-E5EC-0041F249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DBBF4-6FB3-6FF8-9DA9-45854F3A2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C2E707-7D65-06A3-F224-6D84D101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C20A8-D4F4-F712-F439-C65932FB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963B52-E313-E3FD-9739-84156028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9786BC-F45D-53C3-BC2D-C20AFD84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25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9F942-23E7-0294-7276-6C42D48C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1B330B-5569-F6E6-5948-933986F5A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B971AF-BD05-8606-380F-5A13047F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7844-A69A-2D41-5D54-5D05307F6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36ED8B-CF37-0276-F782-7DAE106C9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E0464C-274F-8405-AD26-B3838F98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20FAB1-9C05-CD4A-3AFC-C7DC8B18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C47DEA-FB45-82BA-1CBB-E8C30ADD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CC9AB-4589-0024-EB4B-A5589620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B58086-61ED-4A2A-BEFC-3185DE8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79E5FD-387F-D8F2-CAF7-78D1BFB4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36A5CC-0018-725B-BCF3-9E38B376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8BCD9A-9B9A-BEE3-A399-52AE95E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F288CA-B45A-5AEC-7B53-515835B1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58FAFB-FA3B-7DD8-026B-C2A77770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40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1EAF5-6938-0230-93DB-2E9B4D76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25C71-BCAE-C37A-E032-F5D08FFF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6B3E81-5672-CCA1-1B6D-70BE2F532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0350C6-6D01-319C-8FAE-3D54F6BC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5AC17B-CD87-0CCB-F89E-1CD16138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33938E-C347-F5E3-4DB9-5B5F06BF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6E203-1B79-5BAC-4CEF-439D9CE8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5DA2B6-D2AA-F4E7-3C47-03D4FDD58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289F5C-4511-8A30-CE6D-4F5793EB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CAB127-B774-B7AA-F817-DB7FB3D1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AA587F-2578-60C7-4553-AE55A237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59039C-1007-D0D6-55DD-481997C7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84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F49B2-8AC6-7D6F-8260-F00F244D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1CA3B-04AD-2CE4-023E-FE656AC3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C4C2C6-55DB-2F1C-7FAD-83507A0EC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3BECF-28BC-6C43-4830-FC2EAF17D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0B535-E3D5-C618-84C8-8DFDBC0F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95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7" r="5109"/>
          <a:stretch/>
        </p:blipFill>
        <p:spPr>
          <a:xfrm>
            <a:off x="7185804" y="0"/>
            <a:ext cx="5009404" cy="57995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507C1-DCC7-FF25-D9DC-33DD7259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42" y="2884092"/>
            <a:ext cx="6561809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rgbClr val="44444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РАЗРАБОТКА ПРИКЛАДНЫХ ПРОГРАММ НА JAVA</a:t>
            </a:r>
            <a:br>
              <a:rPr lang="en-US" sz="3200" dirty="0">
                <a:solidFill>
                  <a:srgbClr val="44444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</a:br>
            <a:br>
              <a:rPr lang="en-US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</a:br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Тема </a:t>
            </a:r>
            <a:r>
              <a:rPr lang="en-US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2</a:t>
            </a:r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.</a:t>
            </a:r>
            <a:r>
              <a:rPr lang="en-US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1</a:t>
            </a:r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. </a:t>
            </a:r>
            <a:br>
              <a:rPr lang="en-US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</a:br>
            <a:br>
              <a:rPr lang="en-US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</a:br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Конструктор графического интерфейса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003F6C-EF00-22F4-30E7-6F690BDD4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30208" r="17798" b="28288"/>
          <a:stretch/>
        </p:blipFill>
        <p:spPr bwMode="auto">
          <a:xfrm>
            <a:off x="537368" y="685971"/>
            <a:ext cx="3706368" cy="14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5793897"/>
            <a:ext cx="12192000" cy="1064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3995" y="5348834"/>
            <a:ext cx="1483501" cy="727750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44444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872075" y="5712709"/>
            <a:ext cx="987340" cy="40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2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517871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457759" y="1524097"/>
            <a:ext cx="1111991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Следующие четыре строки кода — это размещение на фрейме одного визуального компонента — панели (класса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— который занимает всю рабочую область фрейма (пояснения к коду даны в комментариях):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(); // Создание компонента-контейнера для размещения компонентов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contentPane.setBorder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EmptyBorder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(5, 5, 5, 5)); // Задание отступов от краёв, внутри контейнера до размещённых в нём компонентов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contentPane.setLayout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BorderLayout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(10, 10)); // Задание типа разметки размещения компонентов в контейнере (по умолчанию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BorderLayout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setContentPane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); // Установка контейнера для фрейма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Панель — это специальный компонент, который относится к категории компонента-контейнера (или компонента-разметки).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2261285"/>
            <a:ext cx="12192001" cy="2582563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13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844038"/>
            <a:ext cx="12192000" cy="629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274055" y="1066800"/>
            <a:ext cx="117093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Компонент-контейнер — это такой компонент, который может содержать в себе другие компоненты.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Эти компоненты располагаются в контейнере по заданной схеме, которая называется разметкой, например, сверху-вниз, слева-направо, в ячейках таблицы, произвольно и т.д.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Панель расположена на фрейме, т.к. он не умеет размещать компоненты в своей рабочей области. На фрейме может быть размещён только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ОДИН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компонент-контейнер, который называется основным и занимает всю рабочую область фрейма.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Метод фрейма, отвечающий за установку основного контейнера, называется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setContentPane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(последняя строка в коде, приведённом выше).</a:t>
            </a:r>
          </a:p>
          <a:p>
            <a:pPr algn="ctr"/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 этом обзор базовой структуры кода для создания фрейма завершён. 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Приступим к размещению на фрейме компонентов!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говоря о размещении компонентов на фрейме, мы подразумеваем размещение компонентов на основной панели фрейма, которая привязывается к фрейму методом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setContentPane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Работу по «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набросу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» визуальных компонентов на фрейм и установку их основных свойств не придётся делать вручную (т.е. создавать объекты компонентов в коде). Для этого есть специальный визуальный редактор — конструктор интерфейса! Конструктор интерфейса автоматически генерирует нужный код в конструкторе класса, согласно добавляемым на фрейм компонентам и изменениям их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196183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511810" y="1120434"/>
            <a:ext cx="10607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Сейчас научимся изменять свойства компонентов как с помощью визуального конструктора, так и непосредственно в коде. Результатом шага будет следующий фрейм: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1810" y="4348022"/>
            <a:ext cx="1097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Окно созданного тобой приложения: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 должно изменять своих размеров;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должно отображаться поверх всех окон;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должно иметь заданный заказчиком цвет фона, который представлен в виде картинки.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Поэтому фрейм имеет нужный размер, заголовок, цвет фона и неактивную кнопку развёртывания фрейма на весь экран.</a:t>
            </a:r>
          </a:p>
        </p:txBody>
      </p:sp>
      <p:pic>
        <p:nvPicPr>
          <p:cNvPr id="5122" name="Picture 2" descr="https://ucarecdn.com/0970d457-9610-444d-b7e0-37b74d19375b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60" y="1880304"/>
            <a:ext cx="5843759" cy="217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428656" y="398993"/>
            <a:ext cx="10675368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2.1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 ПРАКТИЧЕСКАЯ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23519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866273"/>
            <a:ext cx="12192000" cy="566554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483009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64257" y="1509623"/>
            <a:ext cx="9063486" cy="426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2339196" y="2141634"/>
            <a:ext cx="75136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Перейди в визуальный редактор (конструктор интерфейса). Для переключения между кодом и визуальным редактором внизу панели рабочей области есть вкладки: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Перед тобой появится пустой фрейм и дополнительные панели, необходимые для работы с компонентами интерфейса.</a:t>
            </a:r>
          </a:p>
        </p:txBody>
      </p:sp>
      <p:pic>
        <p:nvPicPr>
          <p:cNvPr id="8194" name="Picture 2" descr="https://ucarecdn.com/1f6aecd9-31b7-4863-b583-c2acf5004c75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90" y="3206187"/>
            <a:ext cx="3001867" cy="105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9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1" y="1876204"/>
            <a:ext cx="12192001" cy="385762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511810" y="1120434"/>
            <a:ext cx="10518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интерфейса состоит из следующих панелей: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5905" y="1919334"/>
            <a:ext cx="50062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1 — область конструктора фрейма. Это холст для размещения компонентов.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 — панель инструментов для выполнения операций над компонентами.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3 — панель компонентов 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 Компоненты расположены по категориям и обозначены пиктограммой и названием класса.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4 — структура компонентов фрейма 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5 — свойства выбранного компонента 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75" y="1892812"/>
            <a:ext cx="6772275" cy="385762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19591" y="6016910"/>
            <a:ext cx="11663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панели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объединены панелью под названием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04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407637" y="1102102"/>
            <a:ext cx="105188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Изменим размеры фрейма. Ширина должна быть 820 пикселей, а высота 300 пикселей.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этого необходимо выбрать фрейм, щёлкнув по заголовку окна либо по элементу верхнего уровня в дереве структуры компонентов (панель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07637" y="3285443"/>
            <a:ext cx="11663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т.к. в рабочей области фрейма расположена панель, то щелчок мыши по рабочей области приведёт к выделению панели, а не фрейма. Выделенный компонент в конструкторе интерфейса обрамляется чёрным прямоугольником с маркерами. Ниже показан пример выделения фрейма (слева) и основного контейнера (справа):</a:t>
            </a:r>
          </a:p>
        </p:txBody>
      </p:sp>
      <p:pic>
        <p:nvPicPr>
          <p:cNvPr id="9218" name="Picture 2" descr="https://ucarecdn.com/bae67110-59d3-4329-9f1b-acfb7ec62904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53" y="2247436"/>
            <a:ext cx="2213558" cy="89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ucarecdn.com/e8b6eac1-d95d-48a7-9797-f786db108a3c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46" y="4257956"/>
            <a:ext cx="22002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32" y="4257956"/>
            <a:ext cx="2143125" cy="15335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7637" y="5899277"/>
            <a:ext cx="11149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Маркеры предназначены для визуального изменения размеров компонента с помощью мыши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5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531819"/>
            <a:ext cx="12192000" cy="3261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744287" y="1948541"/>
            <a:ext cx="58290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Измени ширину фрейма с помощью мыши, используя маркеры (чёрные квадратики у выделенного компонента):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58785" y="3661280"/>
            <a:ext cx="11277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Ещё один способ изменить размеры фрейма — это прописать нужные значения в коде, в методе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(100, 100, 820, 300);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Изменим свойства фрейма, согласно требуемому внешнему виду и функционалу приложения. Фрейм должен: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иметь заголовок Инструкция;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иметь постоянные размеры (нельзя изменять размеры мышью, и кнопка развёртывания на весь экран должна быть неактивна);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находиться всегда поверх остальных окон;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иметь тускло-голубой цвет фона. </a:t>
            </a:r>
          </a:p>
        </p:txBody>
      </p:sp>
      <p:pic>
        <p:nvPicPr>
          <p:cNvPr id="11266" name="Picture 2" descr="https://ucarecdn.com/443911ac-b136-4dc0-8a5f-657d9c64d36b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82" y="1193311"/>
            <a:ext cx="31337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-1" y="4067399"/>
            <a:ext cx="12192001" cy="54950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11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039" y="1138949"/>
            <a:ext cx="11277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Основные свойства выделенного компонента изменяются в панели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Панель представляет из себя список свойств, состоящий из двух колонок (в левой колонке — название, а в правой колонке — значение).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Выбери фрейм и посмотри на его свойства: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Это далеко не все свойства фрейма. В панели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отображаются только основные его свойства (это касается и всех остальных компонентов).</a:t>
            </a:r>
          </a:p>
        </p:txBody>
      </p:sp>
      <p:pic>
        <p:nvPicPr>
          <p:cNvPr id="12290" name="Picture 2" descr="https://ucarecdn.com/e93d5cf6-11df-4874-8f6f-e33eb9550a11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01" y="2289102"/>
            <a:ext cx="3652498" cy="33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039" y="1138949"/>
            <a:ext cx="11277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Отметим, что свойства компонентов, отвечающие за один и тот же функционал, называются одинаково, чтобы не вводить в заблуждение программиста. Например, если компонент может иметь текстовую надпись, то это свойство называется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а свойство, отвечающее за цвет фона компонента, называется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т.д. Далее ты более подробно, по порядку, познакомишься с основными свойствами компонентов.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Измени заголовок фрейма, заменив значение его свойства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(пер. с англ. заголовок) на Инструкция (по умолчанию фрейм вообще не имеет заголовка):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Обрати внимание на кнопку с тремя точками справа от значения свойства. Это означает, что свойство может редактироваться с помощью отдельного окна. Например, для свойства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 нажатия на эту кнопку открывается многострочный текстовый редактор для удобства ввода большого текста: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 descr="https://ucarecdn.com/fe5f6e51-c416-44b8-8b94-d0bd12428403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68" y="3160516"/>
            <a:ext cx="5004162" cy="32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ucarecdn.com/9272952d-cee3-4fed-8555-d03d22f73479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68" y="4988657"/>
            <a:ext cx="5004162" cy="120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93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039" y="1138949"/>
            <a:ext cx="11779510" cy="462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Запрети фрейму менять свои размеры. За запрет изменения размера отвечает свойство логического типа —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resizable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(пер. с англ. изменять размер). Если оно равно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то фрейм может изменить размер и у него будет активна кнопка развёртывания окна на весь экран. В редакторе свойств все свойства логического типа снабжены переключателями для удобства установки их значения: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Укажи форме, что она должна всегда отображаться поверх всех окон. За отображение окна поверх всех остальных окон отвечает свойство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alwaysOnTop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также логического типа. Установи его значение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Ещё нужно установить цвет фона фрейма, используя цвет из графического файла </a:t>
            </a:r>
            <a:r>
              <a:rPr lang="ru-RU" sz="1600" u="sng" dirty="0">
                <a:latin typeface="Arial" panose="020B0604020202020204" pitchFamily="34" charset="0"/>
                <a:cs typeface="Arial" panose="020B0604020202020204" pitchFamily="34" charset="0"/>
              </a:rPr>
              <a:t>Цвет фона.png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Этот файл представляет из себя картинку, заполненную однородным цветом. Твоя задача — узнать, что это за цвет, и заполнить им фон фрейма.</a:t>
            </a:r>
          </a:p>
        </p:txBody>
      </p:sp>
      <p:pic>
        <p:nvPicPr>
          <p:cNvPr id="14338" name="Picture 2" descr="https://ucarecdn.com/c1c5a0d7-bd93-4493-8f94-9366da401582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34" y="2363606"/>
            <a:ext cx="4138156" cy="39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ucarecdn.com/50180350-51c5-4a9f-a034-494837497a11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34" y="4125344"/>
            <a:ext cx="4265565" cy="44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27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675368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2.1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 ГРАФИЧЕСКИЙ ИНТЕРФЕЙС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175029" y="1059801"/>
            <a:ext cx="118419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Начиная с этого урока, мы отказываемся от консоли, и ввод и вывод данных будем осуществлять посредством графического интерфейса.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этом уроке научимся основам конструирования графического интерфейса пользователя и создадим приложение, отображающее должностные инструкции программиста, используя различные визуальные компоненты. Конечный вид приложения: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05" y="2716249"/>
            <a:ext cx="6976995" cy="26238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5029" y="5426865"/>
            <a:ext cx="114651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Создавая такое, казалось бы, несложное приложение, тебе предстоит многому научиться: 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ты познакомишься с принципами разметки компонентов и специальными компонентами-контейнерами;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научишься добавлять на фрейм графические данные посредством создания хранилища ресурсов;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научишься форматировать документ, используя язык гипертекстовой разметки HTML. </a:t>
            </a:r>
          </a:p>
        </p:txBody>
      </p:sp>
    </p:spTree>
    <p:extLst>
      <p:ext uri="{BB962C8B-B14F-4D97-AF65-F5344CB8AC3E}">
        <p14:creationId xmlns:p14="http://schemas.microsoft.com/office/powerpoint/2010/main" val="232601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9338" y="1173673"/>
            <a:ext cx="5895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Выдели панель на фрейме (ведь на всю рабочую область фрейма расположена панель и цвет нужно менять именно у неё).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 цвет фона компонента отвечает свойство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Для компонентов это свойство уже заполнено цветом по умолчанию. В значении свойства указан пример цвета и его RGB-код (три цифры).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 сожалению, нельзя вручную вписать значения RGB-компонент для свойства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но у этого свойства есть специальное окно выбора цвета, которое открывается после нажатия на кнопку :</a:t>
            </a:r>
          </a:p>
        </p:txBody>
      </p:sp>
      <p:pic>
        <p:nvPicPr>
          <p:cNvPr id="15362" name="Picture 2" descr="https://ucarecdn.com/4342b36a-8b29-4ff1-854a-934c95b63730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154" y="1169043"/>
            <a:ext cx="4830201" cy="481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8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9338" y="1173673"/>
            <a:ext cx="115940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этом окне можно выбрать только заранее предустановленные, стандартные цвета.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Выбери, например, красный цвет, как показано на рисунке выше.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Перейди в окно кода. В нём появилась новая строка, которая устанавливает цвет фона панели, отличного от стандартного, через специальный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setBackground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который есть у всех компонентов: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contentPane.setBackground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Color.RED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параметр этого метода передаётся значение цвета либо в виде константы, как показано выше (константы цветов определены в классе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), либо в виде компонентов RGB.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последнем случае необходимо создать объект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в параметрах передать значения RGB-компонент, например, для светло-зелёного цвета будет следующая запись: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contentPane.setBackground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(152, 251, 152));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Определи значения RGB-компонентов для цвета, заданного в файле </a:t>
            </a:r>
            <a:r>
              <a:rPr lang="ru-RU" sz="1600" u="sng" dirty="0">
                <a:latin typeface="Arial" panose="020B0604020202020204" pitchFamily="34" charset="0"/>
                <a:cs typeface="Arial" panose="020B0604020202020204" pitchFamily="34" charset="0"/>
              </a:rPr>
              <a:t>Цвет фона.png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Для этого можно воспользоваться любым графическим редактором, который умеет показывать значения RGB выбранного пикселя изображения.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370" y="2592667"/>
            <a:ext cx="12192001" cy="54950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370" y="4761880"/>
            <a:ext cx="12192001" cy="54950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097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6598507" y="1388644"/>
            <a:ext cx="5598349" cy="385762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17285" y="6190828"/>
            <a:ext cx="50629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-101475"/>
            <a:ext cx="12192000" cy="955248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300631" y="958360"/>
            <a:ext cx="11561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ОС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используй стандартный редактор MS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Для этого сделай следующее: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315018" y="219748"/>
            <a:ext cx="1017765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Как определить RGB составляющие цвета на картинке?</a:t>
            </a:r>
          </a:p>
        </p:txBody>
      </p:sp>
      <p:pic>
        <p:nvPicPr>
          <p:cNvPr id="16386" name="Picture 2" descr="https://ucarecdn.com/12fd269f-e03f-42b1-8458-bc0a77f3af73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95" y="2510198"/>
            <a:ext cx="4433636" cy="255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315017" y="1346342"/>
            <a:ext cx="57397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Загрузи в редактор изображение.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 помощью инструмента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Пипетка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щёлкни по области, с которой хочешь взять пробу цвета, а затем открой стандартный редактор палитры, как показано ниже: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6989972" y="1445909"/>
            <a:ext cx="4872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редакторе палитры RGB-компоненты цвета показаны в правом нижнем углу: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58" y="2184222"/>
            <a:ext cx="4237351" cy="279024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00631" y="5321122"/>
            <a:ext cx="112166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setBackground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передай RGB-компоненты нужного цвета и посмотри в конструкторе интерфейса результат. Весь фрейм должен окраситься в нужный цвет.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Переключись в режим редактора кода и посмотри изменения в методе конструктора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87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08222" y="6190828"/>
            <a:ext cx="6143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98653" y="1279511"/>
            <a:ext cx="103709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фрейма добавились строки: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("\u0418\u043D\u0441\u0442\u0440\u0443\u043A\u0446\u0438\u044F ");</a:t>
            </a: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setAlwaysOnTop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setResizable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Они соответствуют изменениям свойств, которые ты сделал в конструкторе интерфейса: добавил заголовок окна, установил отображение окна поверх всех окон и запретил изменять размеры окна. Таким образом, каждое свойство компонента в визуальном конструкторе соответствует определённому методу класса этого компонента (в данном случае для фрейма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Обычно метод называется точно так же, как и свойство, но начинается с большой буквы, и спереди метода стоит префикс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(пер. с англ. установить). В параметры метода передаются данные, соответствующие тому, что он изменяет (логическое состояние, текст и т.д.).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370" y="1731787"/>
            <a:ext cx="12192001" cy="103456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80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7792" y="1157751"/>
            <a:ext cx="10069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методы, присутствующие практически у всех компонентов: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792" y="5172506"/>
            <a:ext cx="115168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 если в конструкторе интерфейса был набран текст с использованием кириллицы, то в редакторе кода он отобразится в виде последовательности символов в кодировке UTF, заданной в шестнадцатеричном формате (используется управляющая последовательность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\u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 Такой подход позволяет делать текст, набранный на кириллице, независимым от платформы и операционной системы.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75" y="1531030"/>
            <a:ext cx="8748592" cy="35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08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7792" y="1157751"/>
            <a:ext cx="10069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этом шаге ты научишься размещать на фрейме компоненты и изменять их свойства. В результате у тебя должен получиться следующий, пока что довольно простой, интерфейс: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0165" y="5554931"/>
            <a:ext cx="11516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Прежде чем начать размещать компоненты на фрейме, необходимо выставить нужную разметку основной панели. По умолчанию она создана на основе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BorderLayout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434" name="Picture 2" descr="https://ucarecdn.com/c2cdbae3-37f7-4e8e-b417-e4950dff808f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52" y="2128626"/>
            <a:ext cx="79057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097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0982" y="1564172"/>
            <a:ext cx="6531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Разметка позволяет организовать так называемый «резиновый» интерфейс с возможностью размещения фиксированных областей по периметру фрейма: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0165" y="5130205"/>
            <a:ext cx="115168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Такая разметка действительно очень удобна для окон с «резиновым» интерфейсом. В нашем же случае компоненты строго привязаны к своим местам на фрейме, а фрейм не может изменять своих размеров. Для такого случая подойдёт разметка со свободным размещением компонентов (абсолютным позиционированием), которую создаёт класс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AbsoluteLayout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1506" name="Picture 2" descr="https://ucarecdn.com/4ec471be-fa72-4780-b38f-3d4175fa45ab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10" y="1210312"/>
            <a:ext cx="3335601" cy="3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90982" y="3140337"/>
            <a:ext cx="65310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Область, которая расположена в центре разметки, изменяет свои размеры, в зависимости от размера фрейма. Размеры фиксированных областей определяются автоматически, в зависимости от их содержимого.</a:t>
            </a:r>
          </a:p>
        </p:txBody>
      </p:sp>
    </p:spTree>
    <p:extLst>
      <p:ext uri="{BB962C8B-B14F-4D97-AF65-F5344CB8AC3E}">
        <p14:creationId xmlns:p14="http://schemas.microsoft.com/office/powerpoint/2010/main" val="233206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7997" y="2105582"/>
            <a:ext cx="5590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Это самая простая разметка, так называемого абсолютного позиционирования. В этой разметке компонент жёстко привязан к заданной точке контейнера: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0165" y="4221582"/>
            <a:ext cx="115168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Координаты компонента определяются относительно левого верхнего угла контейнера, а размеры задаются в явном виде. Положение и размеры компонентов можно менять мышью в конструкторе интерфейса либо через метод компонента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Установим разметку основной панели в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AbsoluteLayout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За установку разметки у компонентов-контейнеров отвечает составное свойство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(составное, т.к. в панели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оно может раскрываться, отображая дополнительные свойства).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0" name="Picture 2" descr="https://ucarecdn.com/625680aa-023c-4efa-8d43-903fe946c8a4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96" y="1388340"/>
            <a:ext cx="4077318" cy="242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217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1227" y="1388340"/>
            <a:ext cx="11111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Выбери основную панель фрейма и в панели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щёлкни по кнопке с треугольником, напротив значения свойства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 появившемся списке выбери пункт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1227" y="4971403"/>
            <a:ext cx="11516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свойства, у которых справа есть кнопка со стрелкой , имеют выпадающее меню с вариантами выбора значения.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ты можешь размещать компоненты в любое место фрейма. А также изменять размеры выделенного компонента, используя маркеры по его краям.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4" name="Picture 2" descr="https://ucarecdn.com/450b79fc-1380-42c3-b58a-9de2d177ad2c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87" y="2192412"/>
            <a:ext cx="41433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1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 flipH="1">
            <a:off x="-2" y="3113591"/>
            <a:ext cx="6771191" cy="3309361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1226" y="1203219"/>
            <a:ext cx="77310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Набор всех компонентов библиотеки SWING показан в панели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Эта панель состоит из нескольких категорий, которые объединяют компоненты по какому-то признаку (контейнеры, элементы разметки, обычные компоненты, элементы меню и т.д.):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5861" y="3248821"/>
            <a:ext cx="5901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компонента из панели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 область фрейма необходимо щёлкнуть на нём мышью: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78" name="Picture 2" descr="https://ucarecdn.com/837b2413-45ad-4d29-97c7-6e32f3e6f26b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071" y="1286097"/>
            <a:ext cx="2488643" cy="460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76" y="4003551"/>
            <a:ext cx="3490918" cy="22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9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428656" y="1125434"/>
            <a:ext cx="11433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Создание графического интерфейса начинается с создания фрейма внутри проекта.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Создай новый проект с именем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Создадим в проекте класс, создающий фрейм, c именем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Для этого выбери свой проект в панели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а затем выбери пункт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нажав на пиктограмму  в панели инструментов:</a:t>
            </a:r>
          </a:p>
        </p:txBody>
      </p:sp>
      <p:pic>
        <p:nvPicPr>
          <p:cNvPr id="1026" name="Picture 2" descr="https://ucarecdn.com/90994bb6-8233-4a4a-954d-4f685fa5cfc4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36" y="2602610"/>
            <a:ext cx="29527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28656" y="4512344"/>
            <a:ext cx="1168693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появившемся окне введи имя класса (в области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и нажми кнопку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в проекте будет создан класс, который уже содержит базовый код, необходимый для создания фрейма.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Обрати внимание на объявление класса: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ru-RU" dirty="0"/>
              <a:t>        ...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5842413"/>
            <a:ext cx="12192001" cy="101558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149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1227" y="1413612"/>
            <a:ext cx="1111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 затем щёлкнуть по тому месту внутри фрейма, куда нужно его разместить: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7594" y="2124894"/>
            <a:ext cx="11516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Размещённые внутри фрейма компоненты можно выделять мышью. Выделенный компонент можно перемещать мышью по фрейму и изменять его размеры при помощи маркеров по краям компонента: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 descr="https://ucarecdn.com/9b78e09b-aeff-476a-967d-bd4edd4c6b3b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91" y="1206440"/>
            <a:ext cx="1047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s://ucarecdn.com/d369dd81-ee1e-4f1d-9c2d-e76f0cbeff3d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669" y="3129516"/>
            <a:ext cx="15144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s://ucarecdn.com/aa6ce9f6-69e3-4b51-b394-02f1828d8f92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489" y="2967591"/>
            <a:ext cx="1238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04363" y="4299567"/>
            <a:ext cx="1066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выделения нескольких компонентов можно использовать клавишу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например:</a:t>
            </a:r>
          </a:p>
        </p:txBody>
      </p:sp>
      <p:pic>
        <p:nvPicPr>
          <p:cNvPr id="25608" name="Picture 8" descr="https://ucarecdn.com/0d25ef6d-f696-49e5-804e-b2a3862906f6/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995" y="4006929"/>
            <a:ext cx="12382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04363" y="5079893"/>
            <a:ext cx="9163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Выделенные компоненты можно выравнивать друг относительно друга или относительно границ контейнера, в котором они расположены, с помощью кнопок панели инструментов:</a:t>
            </a:r>
          </a:p>
        </p:txBody>
      </p:sp>
      <p:pic>
        <p:nvPicPr>
          <p:cNvPr id="25610" name="Picture 10" descr="https://ucarecdn.com/32aeb6e2-216d-4267-a80b-ba4e43a922ef/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89" y="5883965"/>
            <a:ext cx="30289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89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513" y="2253739"/>
            <a:ext cx="4455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Когда ты выделяешь компонент, то в панели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отображаются его свойства, например: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7594" y="4272702"/>
            <a:ext cx="115168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Панель свойств позволяет задавать основные свойства компонента и делать это максимально удобным способом. Например, для выбора цвета фона компонента не нужно вбивать числовые коды цвета, можно воспользоваться визуальным окном со списком цветов.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Если у строки со свойством есть кнопки  или  справа, то значит, значение свойства можно выбрать из списка либо с помощью специального окна. Свойства, помеченные значком , имеют вложенный набор свойств, а свойства, которые могут принимать логический тип значений, обозначаются как переключатель-флажок.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https://ucarecdn.com/ab1ce8af-b6a4-4264-9406-27074d7eb45f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388340"/>
            <a:ext cx="27908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982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6502" y="1286097"/>
            <a:ext cx="1077519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Размести надпись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Должностная инструкция программиста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 фрейме, как показано на рисунке в начале шага.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размещения текстовых надписей, без необходимости их редактировать, лучше использовать специальный компонент-метку, представленную классом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называется меткой и является самым простым компонентом библиотеки SWING. С его помощью можно показать текст с иконкой. Текст, который показывает метка, выделять нельзя, только смотреть.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Располагается компонент в категории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0" name="Picture 2" descr="https://ucarecdn.com/b5dd0c02-c6a1-407d-811f-789bfeb7604e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55" y="3555753"/>
            <a:ext cx="3679464" cy="26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21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6410124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697"/>
            <a:ext cx="12192000" cy="834701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1685" y="937901"/>
            <a:ext cx="117170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Метка имеет следующие основные методы (большинство из них дублируются в свойствах панели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70577"/>
              </p:ext>
            </p:extLst>
          </p:nvPr>
        </p:nvGraphicFramePr>
        <p:xfrm>
          <a:off x="510662" y="1461140"/>
          <a:ext cx="10870375" cy="4729688"/>
        </p:xfrm>
        <a:graphic>
          <a:graphicData uri="http://schemas.openxmlformats.org/drawingml/2006/table">
            <a:tbl>
              <a:tblPr/>
              <a:tblGrid>
                <a:gridCol w="342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448">
                <a:tc>
                  <a:txBody>
                    <a:bodyPr/>
                    <a:lstStyle/>
                    <a:p>
                      <a:pPr rtl="0"/>
                      <a:r>
                        <a:rPr lang="ru-RU" sz="1600" b="1" dirty="0">
                          <a:effectLst/>
                        </a:rPr>
                        <a:t>Метод</a:t>
                      </a:r>
                      <a:endParaRPr lang="ru-RU" sz="1600" dirty="0">
                        <a:effectLst/>
                      </a:endParaRP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b="1" dirty="0">
                          <a:effectLst/>
                        </a:rPr>
                        <a:t> Что делает</a:t>
                      </a:r>
                      <a:endParaRPr lang="ru-RU" sz="1600" dirty="0">
                        <a:effectLst/>
                      </a:endParaRP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67"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setHorizontalAlignment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alignment)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Устанавливает выравнивание содержания метки вдоль оси X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67"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setVerticalTextPosition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textPosition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Устанавливает выравнивание содержания метки вдоль оси Y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14"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setIcon</a:t>
                      </a:r>
                      <a:r>
                        <a:rPr lang="en-US" sz="1600" dirty="0">
                          <a:effectLst/>
                        </a:rPr>
                        <a:t>(Icon icon)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Определяет значок, который выведет на экран этот компонент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4052"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setHorizontalTextPosition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textPosition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>
                          <a:effectLst/>
                        </a:rPr>
                        <a:t> Устанавливает горизонтальную позицию текста, относительно изображения. Для    определения позиции в классе </a:t>
                      </a:r>
                      <a:r>
                        <a:rPr lang="ru-RU" sz="1600" b="1" dirty="0" err="1">
                          <a:effectLst/>
                        </a:rPr>
                        <a:t>JLabel</a:t>
                      </a:r>
                      <a:r>
                        <a:rPr lang="ru-RU" sz="1600" b="1" dirty="0">
                          <a:effectLst/>
                        </a:rPr>
                        <a:t> </a:t>
                      </a:r>
                      <a:r>
                        <a:rPr lang="ru-RU" sz="1600" dirty="0">
                          <a:effectLst/>
                        </a:rPr>
                        <a:t>существуют следующие константы: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>
                          <a:effectLst/>
                          <a:latin typeface="inherit"/>
                        </a:rPr>
                        <a:t> </a:t>
                      </a:r>
                      <a:r>
                        <a:rPr lang="ru-RU" sz="1600" b="1" dirty="0" err="1">
                          <a:effectLst/>
                          <a:latin typeface="inherit"/>
                        </a:rPr>
                        <a:t>JLabel.LEFT</a:t>
                      </a:r>
                      <a:r>
                        <a:rPr lang="ru-RU" sz="1600" dirty="0">
                          <a:effectLst/>
                          <a:latin typeface="inherit"/>
                        </a:rPr>
                        <a:t> — текст расположен слева от изображения.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>
                          <a:effectLst/>
                          <a:latin typeface="inherit"/>
                        </a:rPr>
                        <a:t> </a:t>
                      </a:r>
                      <a:r>
                        <a:rPr lang="ru-RU" sz="1600" b="1" dirty="0" err="1">
                          <a:effectLst/>
                          <a:latin typeface="inherit"/>
                        </a:rPr>
                        <a:t>JLabel.RIGHT</a:t>
                      </a:r>
                      <a:r>
                        <a:rPr lang="ru-RU" sz="1600" dirty="0">
                          <a:effectLst/>
                          <a:latin typeface="inherit"/>
                        </a:rPr>
                        <a:t> — текст расположен справа от изображения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94"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setIconTextGap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iconTextGap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Если присутствует и текст, и значок, то свойство определяет пространство между ними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5236">
                <a:tc>
                  <a:txBody>
                    <a:bodyPr/>
                    <a:lstStyle/>
                    <a:p>
                      <a:pPr rtl="0"/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setVerticalAlignment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alignment)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>
                          <a:effectLst/>
                        </a:rPr>
                        <a:t> Устанавливает вертикальную позицию текста метки, относительно изображения.  Для определения позиции в классе </a:t>
                      </a:r>
                      <a:r>
                        <a:rPr lang="ru-RU" sz="1600" b="1" dirty="0" err="1">
                          <a:effectLst/>
                        </a:rPr>
                        <a:t>JLabel</a:t>
                      </a:r>
                      <a:r>
                        <a:rPr lang="ru-RU" sz="1600" dirty="0">
                          <a:effectLst/>
                        </a:rPr>
                        <a:t> существуют следующие константы: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ru-RU" sz="1600" b="1" dirty="0">
                          <a:effectLst/>
                          <a:latin typeface="inherit"/>
                        </a:rPr>
                        <a:t> </a:t>
                      </a:r>
                      <a:r>
                        <a:rPr lang="ru-RU" sz="1600" b="1" dirty="0" err="1">
                          <a:effectLst/>
                          <a:latin typeface="inherit"/>
                        </a:rPr>
                        <a:t>JLabel.TOP</a:t>
                      </a:r>
                      <a:r>
                        <a:rPr lang="ru-RU" sz="1600" dirty="0">
                          <a:effectLst/>
                          <a:latin typeface="inherit"/>
                        </a:rPr>
                        <a:t> — текст расположен над изображением.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>
                          <a:effectLst/>
                          <a:latin typeface="inherit"/>
                        </a:rPr>
                        <a:t> </a:t>
                      </a:r>
                      <a:r>
                        <a:rPr lang="ru-RU" sz="1600" b="1" dirty="0" err="1">
                          <a:effectLst/>
                          <a:latin typeface="inherit"/>
                        </a:rPr>
                        <a:t>JLabel.CENTER</a:t>
                      </a:r>
                      <a:r>
                        <a:rPr lang="ru-RU" sz="1600" dirty="0">
                          <a:effectLst/>
                          <a:latin typeface="inherit"/>
                        </a:rPr>
                        <a:t> — текст расположен в одну строку с изображением.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>
                          <a:effectLst/>
                          <a:latin typeface="inherit"/>
                        </a:rPr>
                        <a:t> </a:t>
                      </a:r>
                      <a:r>
                        <a:rPr lang="ru-RU" sz="1600" b="1" dirty="0" err="1">
                          <a:effectLst/>
                          <a:latin typeface="inherit"/>
                        </a:rPr>
                        <a:t>JLabel.BOTTOM</a:t>
                      </a:r>
                      <a:r>
                        <a:rPr lang="ru-RU" sz="1600" dirty="0">
                          <a:effectLst/>
                          <a:latin typeface="inherit"/>
                        </a:rPr>
                        <a:t> — текст расположен под изображением</a:t>
                      </a:r>
                    </a:p>
                  </a:txBody>
                  <a:tcPr marL="1083" marR="1083" marT="1083" marB="10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2500" y="1502460"/>
            <a:ext cx="467076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1685" y="6448542"/>
            <a:ext cx="1112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Roboto"/>
              </a:rPr>
              <a:t>Примечание: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 методы приведены с указанием типов их аргументов.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853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 flipH="1">
            <a:off x="-1" y="981777"/>
            <a:ext cx="6153665" cy="5876223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6410125"/>
            <a:ext cx="12191999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7788" y="1825991"/>
            <a:ext cx="57028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Теперь зададим тексту соответствующий размер и цвет.</a:t>
            </a:r>
          </a:p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Важно!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Если компонент содержит текстовые надписи, то их цвет определяется свойством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</a:t>
            </a:r>
            <a:r>
              <a:rPr lang="ru-RU" sz="16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Судя по картинке нашего приложения, цвет надписи должен быть того же тона, что и фон, но гораздо темнее.</a:t>
            </a:r>
          </a:p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Открой редактор цвета для свойства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</a:t>
            </a:r>
            <a:r>
              <a:rPr lang="ru-RU" sz="16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подбора цвета перейди на вкладку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lang="ru-RU" sz="16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В ней можно выбрать основные цвета, отсортированные по тону (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Tone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оттенку (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Hue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насыщенности (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Saturation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и яркости (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Lightness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Выбери подходящий цвет текста, например, такой:</a:t>
            </a:r>
          </a:p>
        </p:txBody>
      </p:sp>
      <p:pic>
        <p:nvPicPr>
          <p:cNvPr id="29698" name="Picture 2" descr="https://ucarecdn.com/5a02eb83-6685-4484-b57f-bad84f64dec6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56" y="1286097"/>
            <a:ext cx="4751186" cy="45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11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 flipH="1">
            <a:off x="5140411" y="1066801"/>
            <a:ext cx="7051588" cy="5791200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6410125"/>
            <a:ext cx="12191999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3504" y="2061661"/>
            <a:ext cx="4708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Увеличь размер шрифта, согласно рисунку, и выдели его жирным стилем.</a:t>
            </a:r>
          </a:p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изменения параметров шрифта у компонентов есть свойство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(естественно для тех компонентов, для которых существует возможность отображения текста). В значениях шрифта отображаются его текущие параметры:</a:t>
            </a:r>
          </a:p>
        </p:txBody>
      </p:sp>
      <p:pic>
        <p:nvPicPr>
          <p:cNvPr id="30722" name="Picture 2" descr="https://ucarecdn.com/611f2f8d-2ac5-48d2-ba81-eeaf78cc33fd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2" y="4691525"/>
            <a:ext cx="4536585" cy="2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140411" y="1261442"/>
            <a:ext cx="68429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редактирования этих параметров служит специальное окно (которое вызывается нажатием на кнопку ). В метке используем шрифт с именем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Tahoma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(шрифт по умолчанию, для текстовых надписей компонентов SWING), жирного начертания и размером в 20 пикселей (высота знакоместа):</a:t>
            </a:r>
          </a:p>
          <a:p>
            <a:endParaRPr lang="ru-RU" dirty="0"/>
          </a:p>
        </p:txBody>
      </p:sp>
      <p:pic>
        <p:nvPicPr>
          <p:cNvPr id="30724" name="Picture 4" descr="https://ucarecdn.com/cabcd2ac-5502-41e5-891e-b5fe2b334676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66" y="2773961"/>
            <a:ext cx="4257334" cy="35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4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 flipH="1">
            <a:off x="0" y="2920423"/>
            <a:ext cx="12224797" cy="203886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501472" y="6190828"/>
            <a:ext cx="5000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2551" y="1461597"/>
            <a:ext cx="111089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Переключись в режим редактора кода и посмотри изменения в методе конструктора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Добавился код создания новой метки с именем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lblNewLabel_1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(автоматически сгенерированное конструктором интерфейса имя) и установки некоторых её свойств (текстового содержимого, цвета текста, параметров шрифта, положения на фрейме и размеров):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lblNewLabel_1 =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("\u0414\u043E\u043B\ ... ");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lblNewLabel_1.setForeground(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(0, 128, 128));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lblNewLabel_1.setFont(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Tahoma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Font.BOLD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20));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lblNewLabel_1.setBounds(10, 11, 586, 26);</a:t>
            </a: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contentPane.add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(lblNewLabel_1);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Последняя строка добавляет метку на основную панель фрейма с именем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contentPane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того, чтобы метка «знала», на каком именно контейнере нужно отобразиться. Для добавления компонента в контейнер у последнего есть метод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в параметрах которого передаётся добавляемый компонент.</a:t>
            </a:r>
          </a:p>
        </p:txBody>
      </p:sp>
    </p:spTree>
    <p:extLst>
      <p:ext uri="{BB962C8B-B14F-4D97-AF65-F5344CB8AC3E}">
        <p14:creationId xmlns:p14="http://schemas.microsoft.com/office/powerpoint/2010/main" val="3596679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63649" y="1190002"/>
            <a:ext cx="10487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Добавим на фрейм многострочный редактор, содержащий полосу прокрутки: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63649" y="5155344"/>
            <a:ext cx="114197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Добавь на фрейм многострочный редактор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JTextPane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Компоненты классов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JTextPane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JTextArea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называются многострочными редакторами. С их помощью можно не только отображать многострочный текст, но и редактировать его в запущенном приложении.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6" name="Picture 2" descr="https://ucarecdn.com/67e91123-6305-471c-9767-5e3ebb8219cd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06" y="1848804"/>
            <a:ext cx="78867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37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63649" y="1190002"/>
            <a:ext cx="10487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Располагаются эти компоненты в категории </a:t>
            </a:r>
            <a:r>
              <a:rPr lang="ru-RU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63649" y="5155344"/>
            <a:ext cx="114197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Основное отличие компонента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JTextPane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JTextArea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может отображать форматированный текст в форматах RTF и HTML (в том числе и отображение картинок);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может размещать внутри другие компоненты (например, кнопки, переключатели и т.д.).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0" name="Picture 2" descr="https://ucarecdn.com/5ba4c96a-2b60-4ac5-9b24-d2c66351ad33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53" y="1670518"/>
            <a:ext cx="3111951" cy="330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848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63650" y="1337219"/>
            <a:ext cx="10487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Компоненты имеют следующие основные методы:</a:t>
            </a: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63650" y="4077603"/>
            <a:ext cx="114197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компонента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JTextPane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актуален следующий метод: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setContentType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Он устанавливает тип контента, который обрабатывает этот редактор. Используются обычно два варианта: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обычный текст.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текст с HTML-разметкой.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71256"/>
              </p:ext>
            </p:extLst>
          </p:nvPr>
        </p:nvGraphicFramePr>
        <p:xfrm>
          <a:off x="658490" y="2314261"/>
          <a:ext cx="10824519" cy="1288278"/>
        </p:xfrm>
        <a:graphic>
          <a:graphicData uri="http://schemas.openxmlformats.org/drawingml/2006/table">
            <a:tbl>
              <a:tblPr/>
              <a:tblGrid>
                <a:gridCol w="3265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58"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89" marR="8989" marT="8989" marB="89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Что делает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89" marR="8989" marT="8989" marB="89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79">
                <a:tc>
                  <a:txBody>
                    <a:bodyPr/>
                    <a:lstStyle/>
                    <a:p>
                      <a:pPr lvl="1" algn="l" rtl="0"/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setEditable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b)</a:t>
                      </a:r>
                    </a:p>
                  </a:txBody>
                  <a:tcPr marL="8989" marR="8989" marT="8989" marB="89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rtl="0"/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Указывает, должен ли компонент быть доступным для редактирования</a:t>
                      </a:r>
                    </a:p>
                  </a:txBody>
                  <a:tcPr marL="8989" marR="8989" marT="8989" marB="89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341">
                <a:tc>
                  <a:txBody>
                    <a:bodyPr/>
                    <a:lstStyle/>
                    <a:p>
                      <a:pPr lvl="1" algn="l" rtl="0"/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setCaretPosition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position)</a:t>
                      </a:r>
                    </a:p>
                  </a:txBody>
                  <a:tcPr marL="8989" marR="8989" marT="8989" marB="89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rtl="0"/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позицию курсора вставки текста для компонента (отсчёт символов начинается с 0)</a:t>
                      </a:r>
                    </a:p>
                  </a:txBody>
                  <a:tcPr marL="8989" marR="8989" marT="8989" marB="89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 flipH="1">
            <a:off x="-1" y="4483029"/>
            <a:ext cx="12224797" cy="57511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82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428656" y="1125434"/>
            <a:ext cx="11433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 имени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добавился код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это значит, что класс был наследован от уже существующего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(более подробно о реализации наследования 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будет рассказано в следующем модуле). Класс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это базовый класс создания окон (фреймов), который уже умеет рисовать стандартное окно с основными элементами: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28656" y="5108969"/>
            <a:ext cx="11686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 также имеет следующий 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 заголовок фрейма мышью можно перемещать его по экрану;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 границы окна фрейма мышью можно изменять его размеры (если это позволяет фрейм).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546148"/>
            <a:ext cx="7029450" cy="22193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499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63650" y="1337219"/>
            <a:ext cx="1048781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Должностная инструкция, которую мы поместим в приложение, находится в файле </a:t>
            </a:r>
            <a:r>
              <a:rPr lang="ru-RU" sz="1600" u="sng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Инструкция.txt</a:t>
            </a: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Добавь в текстовый редактор текст инструкции, используя свойство </a:t>
            </a:r>
            <a:r>
              <a:rPr lang="ru-RU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Запусти приложение на выполнение. Обрати внимание, что текстовый редактор позволяет изменять текст в запущенном приложении, и у него отсутствуют полосы прокрутки.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Запрети редактирование текста. Для этого свойство </a:t>
            </a:r>
            <a:r>
              <a:rPr lang="ru-RU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editable</a:t>
            </a: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текстового редактора должно стоять в </a:t>
            </a:r>
            <a:r>
              <a:rPr lang="ru-RU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4818" name="Picture 2" descr="https://ucarecdn.com/8cf569d4-0948-43f1-9af3-777dfe944082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25" y="2374087"/>
            <a:ext cx="6475539" cy="169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68" y="5784305"/>
            <a:ext cx="2997120" cy="3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01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19393" y="2697"/>
            <a:ext cx="12211393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4674" y="1286097"/>
            <a:ext cx="115254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Размер монитора и окон ограничен, а расположить там нужно очень много. Как это сделать разработчику? Приходит на помощь панель прокрутки. Весь «большой» контент располагают внутри панели, а панель предоставляет «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скроллбары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» для прокрутки «большого содержимого».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SWING такой панелью является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Именно на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располагается контент, который невозможно вместить.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Располагается этот компонент в категории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5842" name="Picture 2" descr="https://ucarecdn.com/002e2a89-6c38-41ba-92dc-50506cd0cee8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53" y="3721655"/>
            <a:ext cx="3464954" cy="23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 flipH="1">
            <a:off x="-4" y="1066799"/>
            <a:ext cx="6264879" cy="5388603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19393" y="2697"/>
            <a:ext cx="12211393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5022" y="1192424"/>
            <a:ext cx="60498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 имеет три области, в которые можно размещать компоненты: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Жёлтая область является прокручиваемой, в неё следует размещать компонент с «большим содержимым». Зелёные области имеют фиксированный размер и не прокручиваются.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Например, если в прокручиваемой области находится компонент текстового редактора, то в фиксированных областях можно разместить элементы управления для редактирования текста.</a:t>
            </a:r>
          </a:p>
        </p:txBody>
      </p:sp>
      <p:pic>
        <p:nvPicPr>
          <p:cNvPr id="36866" name="Picture 2" descr="https://ucarecdn.com/b17a46eb-636c-408c-8ee6-05890a5a2e06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37" y="1835885"/>
            <a:ext cx="3959223" cy="215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386778" y="1524097"/>
            <a:ext cx="547194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Добавь на фрейм контейнер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содержащий полосы прокрутки.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Добавь в контейнер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текстовый редактор. Для этого нужно «перетащить» мышью текстовый редактор в область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контейнера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у текстового редактора появились полосы прокрутки.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893" y="3535287"/>
            <a:ext cx="4429116" cy="19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46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314091" y="1785668"/>
            <a:ext cx="9563818" cy="3579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0750" y="1274994"/>
            <a:ext cx="113005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Выдели контейнер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размести его и измени его размеры, как показано на рисунке: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текстовом редакторе мы видим очень неприятную особенность — текст отображается прокрученным в самый низ, а в панели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ни для текстового редактора, ни для контейнера нет свойств, исправляющих этот недостаток. Поэтому необходимо править код вручную.</a:t>
            </a:r>
          </a:p>
        </p:txBody>
      </p:sp>
      <p:pic>
        <p:nvPicPr>
          <p:cNvPr id="37890" name="Picture 2" descr="https://ucarecdn.com/2e70c301-d78a-43a7-b5c2-eb5e8c260084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97" y="1686089"/>
            <a:ext cx="5973376" cy="33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53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314091" y="1785668"/>
            <a:ext cx="9563818" cy="3579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0750" y="1274994"/>
            <a:ext cx="113005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Открой редактор кода.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Нужно указать текстовому редактору: отображать текст в контейнере с самого начала. Для этого необходимо после загрузки текста в компонент установить курсор в самое начало текста (позицию с индексом 0) с помощью метода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setCaretPosition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параметрах которого передаётся позиция курсора.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Найди фрагмент кода создания текстового редактора: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JTextPane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textPane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JTextPane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scrollPane.setViewportView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textPane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textPane.setBackground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(new Color(224, 255, 255));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textPane.setEditable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(false);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textPane.setText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("1. \u041E\u0431\u044F\u0437\u0430\u0 ... 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 установки текста методом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запиши метод, устанавливающий позицию курсора в самое начало: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textPane.setCaretPosition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0" y="3089190"/>
            <a:ext cx="12224797" cy="182067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 flipH="1" flipV="1">
            <a:off x="0" y="5555499"/>
            <a:ext cx="12224797" cy="61380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325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02468" y="1274994"/>
            <a:ext cx="5023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Переключись в конструктор интерфейса и убедись, что теперь текст отображается верно:</a:t>
            </a:r>
          </a:p>
        </p:txBody>
      </p:sp>
      <p:pic>
        <p:nvPicPr>
          <p:cNvPr id="39938" name="Picture 2" descr="https://ucarecdn.com/d1636a87-0f6d-49c7-836e-132f1e6d28ff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8" y="2094591"/>
            <a:ext cx="4875012" cy="29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449330" y="1274995"/>
            <a:ext cx="65340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 на самом деле у компонента многострочного редактора есть свойство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caretPosition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которое появляется после нажатия на кнопку отображения дополнительных свойств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 изменение этого свойства добавит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setCaretPosition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до того, как будет загружен текст (т.е. до метода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), что не приведёт к нужному результату. Данное упущение можно считать багом разработчиков конструктора интерфейса, и будем надеяться, что в дальнейшем он будет исправлен.</a:t>
            </a:r>
          </a:p>
        </p:txBody>
      </p:sp>
      <p:pic>
        <p:nvPicPr>
          <p:cNvPr id="17" name="Picture 2" descr="https://ucarecdn.com/6b48f3cf-afda-4cf1-af42-070e847d0197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23" y="2300491"/>
            <a:ext cx="2867213" cy="26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 flipH="1">
            <a:off x="-4" y="1066800"/>
            <a:ext cx="5325763" cy="533222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145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314091" y="1785668"/>
            <a:ext cx="9563818" cy="3579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0750" y="1274994"/>
            <a:ext cx="113005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Добавим примечание. Оно состоит из панели, в которую помещена текстовая надпись: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Добавь на фрейм панель, размести и задай её размеры, согласно рисунку выше.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0" name="Picture 2" descr="https://ucarecdn.com/c7f4f3c8-af5a-4921-89b2-77173693b51e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15" y="1984931"/>
            <a:ext cx="78009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50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50750" y="1274994"/>
            <a:ext cx="11300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основным компонентом-контейнером библиотеки SWING. Внутрь этого компонента можно помещать другие компоненты.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0750" y="2047800"/>
            <a:ext cx="4136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Располагается он в категории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5058" name="Picture 2" descr="https://ucarecdn.com/32f86d5a-cd0d-46bd-8646-b78c1dfb7ca0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0" y="2574385"/>
            <a:ext cx="21717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0750" y="434214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 компонент представляет собой пустую плоскость:</a:t>
            </a:r>
          </a:p>
        </p:txBody>
      </p:sp>
      <p:pic>
        <p:nvPicPr>
          <p:cNvPr id="45060" name="Picture 4" descr="https://ucarecdn.com/d68b8648-297e-4cfa-8b9b-8645ae3e3f37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40" y="5135117"/>
            <a:ext cx="19431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990694" y="203173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 с помощью свойства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(или метода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можно задавать панели рамки различной формы:</a:t>
            </a:r>
          </a:p>
        </p:txBody>
      </p:sp>
      <p:pic>
        <p:nvPicPr>
          <p:cNvPr id="45062" name="Picture 6" descr="https://ucarecdn.com/708b9cbf-6531-4313-9a64-c5093ab0284e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67" y="2872928"/>
            <a:ext cx="38671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 flipH="1">
            <a:off x="-3" y="2031731"/>
            <a:ext cx="5990697" cy="4367291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362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2169" y="1606473"/>
            <a:ext cx="11300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Вот некоторые примеры рамок с названиями их типов:</a:t>
            </a:r>
          </a:p>
        </p:txBody>
      </p:sp>
      <p:pic>
        <p:nvPicPr>
          <p:cNvPr id="44034" name="Picture 2" descr="https://ucarecdn.com/e081fb39-29bf-4513-9a30-51f7e816720d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43" y="1273212"/>
            <a:ext cx="5131140" cy="27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2169" y="2561699"/>
            <a:ext cx="63134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Панель имеет так называемую разметку, которая определяет, каким образом в ней будут расположены компоненты. 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несколько вариантов разметок. Наиболее распространённые из них: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Разметка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BorderLayout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Разметка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AbsoluteLayout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Разметка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FlowLayout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Разметка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BoxLayout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Разметка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2169" y="5874472"/>
            <a:ext cx="10366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 первыми двумя мы уже знакомились. Посмотрим на остальные.</a:t>
            </a:r>
          </a:p>
        </p:txBody>
      </p:sp>
    </p:spTree>
    <p:extLst>
      <p:ext uri="{BB962C8B-B14F-4D97-AF65-F5344CB8AC3E}">
        <p14:creationId xmlns:p14="http://schemas.microsoft.com/office/powerpoint/2010/main" val="19006915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15515" y="561317"/>
            <a:ext cx="5872618" cy="583770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A01F2-373F-E3E6-AAC1-B594AF239B95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76802" y="6190828"/>
            <a:ext cx="506553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49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80224" y="1248183"/>
            <a:ext cx="5291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Разметка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FlowLayout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является одной из простых разметок. Компоненты располагаются друг за другом в строку, слева-направо: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067491" y="1172475"/>
            <a:ext cx="5662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Компоненты могут быть выровнены в контейнере: по левому краю, по правому краю или по центру. 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 такое выравнивание отвечает свойство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расположенное в группе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(например, на рисунке выше компоненты выровнены по левому краю):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0224" y="5182001"/>
            <a:ext cx="5114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Мышью можно изменять порядок расположения компонентов. Размеры компонентов определяются в зависимости от их контекста (содержимого).</a:t>
            </a:r>
          </a:p>
        </p:txBody>
      </p:sp>
      <p:pic>
        <p:nvPicPr>
          <p:cNvPr id="46082" name="Picture 2" descr="https://ucarecdn.com/705d0d35-514c-42fd-a1ef-e970dbd229de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6" y="2389617"/>
            <a:ext cx="4327436" cy="20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https://ucarecdn.com/1a739b9f-cf0c-4b84-b7b1-fb7330bb8012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983" y="2809843"/>
            <a:ext cx="3179603" cy="25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67491" y="542822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hgap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vgap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определяют расстояние между компонентами по вертикали и горизонтали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309957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428656" y="1142187"/>
            <a:ext cx="1155469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наш класс с именем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унаследует весь функционал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вместе с его свойствами и методами.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программу на выполнение. На экране появится стандартное окно.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Протестируй его на предмет работоспособности стандартных функций окна, описанных выше.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Закрой фрейм.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Посмотри на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Он уже содержит необходимый код для создания и отображения фрейма: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EventQueue.invokeLater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 { // Создание потока для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отрисовки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фрейма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 { // Вызов события, которое происходит после запуска приложения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(); // Создание фрейма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frame.setVisible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); // Отображение фрейма на экране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e.printStackTrace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});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 делает каждая строка в коде, прописано в комментариях. Но всё же некоторые моменты требуют пояснения.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1" y="3260785"/>
            <a:ext cx="12192001" cy="3174521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405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CBA2AA-66DA-D45D-A3B0-5853B1708EFA}"/>
              </a:ext>
            </a:extLst>
          </p:cNvPr>
          <p:cNvSpPr txBox="1"/>
          <p:nvPr/>
        </p:nvSpPr>
        <p:spPr>
          <a:xfrm>
            <a:off x="4026776" y="318728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400" b="1" dirty="0"/>
              <a:t>1.1 Общие понятия языка 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5515" y="2696"/>
            <a:ext cx="1221527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38162" y="1179432"/>
            <a:ext cx="1134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Разметка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BoxLayout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определяет строгое выравнивание компонентов либо по горизонтали, либо по вертикали: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35" y="1517986"/>
            <a:ext cx="5448300" cy="16478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162" y="3268054"/>
            <a:ext cx="11641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Мышью можно изменять порядок расположения компонентов. Размеры компонентов определяются в зависимости от их контекста (содержимого).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8162" y="4042423"/>
            <a:ext cx="4658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Тип выравнивания можно задать в параметре конструктора разметки:</a:t>
            </a:r>
          </a:p>
        </p:txBody>
      </p:sp>
      <p:pic>
        <p:nvPicPr>
          <p:cNvPr id="47106" name="Picture 2" descr="https://ucarecdn.com/0fad60ac-f163-4894-9215-2a92589d3120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72" y="4683734"/>
            <a:ext cx="25812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231915" y="4042423"/>
            <a:ext cx="525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Более сложная разметка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выравнивает компоненты согласно сетке таблицы, например: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862" y="4683734"/>
            <a:ext cx="1981200" cy="195262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 flipH="1" flipV="1">
            <a:off x="-32797" y="3282702"/>
            <a:ext cx="12224797" cy="61380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457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15515" y="561317"/>
            <a:ext cx="5510106" cy="583770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A01F2-373F-E3E6-AAC1-B594AF239B95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76802" y="6190828"/>
            <a:ext cx="506553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80225" y="1248183"/>
            <a:ext cx="4908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этом примере заданы два столбца и три строки, которые определяются параметрами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группе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684433" y="1172475"/>
            <a:ext cx="6045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Выстави абсолютное позиционирование компонентов внутри панели: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0224" y="4443338"/>
            <a:ext cx="5114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hgap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vgap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определяют расстояние между компонентами по вертикали и горизонтали соответственно.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Компоненты перемещаются в ячейки таблицы с помощью мыши.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684433" y="465430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Добавь текстовый заголовок панели, используя свойство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8130" name="Picture 2" descr="https://ucarecdn.com/6168f35c-f3ee-4353-9269-4caa9b762945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56" y="2287374"/>
            <a:ext cx="3331129" cy="182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314" y="1792887"/>
            <a:ext cx="4057650" cy="2628900"/>
          </a:xfrm>
          <a:prstGeom prst="rect">
            <a:avLst/>
          </a:prstGeom>
        </p:spPr>
      </p:pic>
      <p:pic>
        <p:nvPicPr>
          <p:cNvPr id="48132" name="Picture 4" descr="https://ucarecdn.com/42fe030c-0368-4e96-af80-ea2c40b6ebbc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01" y="5510291"/>
            <a:ext cx="4241812" cy="2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7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818088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6. БОРЬБА С ОШИБКАМИ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1712" y="1286097"/>
            <a:ext cx="11708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редакторе бордюра для панели выбери тип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TitledBorder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задай надпись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:), цвет текста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:) и тип внутреннего бордюра типа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LineBorder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(нажав на кнопку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… в разделе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:). Бордюр, как видно из рисунка, имеет тот же цвет, что и метка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Должностная инструкция программиста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(это касается и цвета надписи панели), а также толщину 1 пиксель и закруглённые края.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Ниже приведены окна для задания бордюра панели типа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TitledBorder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LineBorder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51" y="2906668"/>
            <a:ext cx="7991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5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 flipH="1" flipV="1">
            <a:off x="-1" y="5575634"/>
            <a:ext cx="12192000" cy="128236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63650" y="1248183"/>
            <a:ext cx="8518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панель примечания добавь текстовую метку с текстом, как на рисунке в начале.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Установи размеры и положение метки, как показано на рисунке: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5515" y="2696"/>
            <a:ext cx="12207515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34" y="1296022"/>
            <a:ext cx="2047875" cy="9810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63651" y="2529348"/>
            <a:ext cx="6331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Обрати внимание, что метка не расставляет переносы по своим границам. Для форматирования текста внутри метки заключи его в специальный блок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&gt; … &lt;/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</a:p>
        </p:txBody>
      </p:sp>
      <p:pic>
        <p:nvPicPr>
          <p:cNvPr id="49154" name="Picture 2" descr="https://ucarecdn.com/9eefee1b-66a3-4eb6-87ac-ecfc6d8f6d95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63" y="2529348"/>
            <a:ext cx="3815346" cy="15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67088" y="4128703"/>
            <a:ext cx="11716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элементы этого блока называются тегами и используются при создании интернет-документа при помощи разметки HTML. Подробнее об этой разметке поговорим далее.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63650" y="4837019"/>
            <a:ext cx="5816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текст имеет переносы по правой границе метки</a:t>
            </a:r>
            <a:r>
              <a:rPr lang="ru-RU" dirty="0"/>
              <a:t>:</a:t>
            </a:r>
          </a:p>
        </p:txBody>
      </p:sp>
      <p:pic>
        <p:nvPicPr>
          <p:cNvPr id="49156" name="Picture 4" descr="https://ucarecdn.com/6c1c2ead-f30e-44c0-853a-626ce19b878b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959" y="4554960"/>
            <a:ext cx="19240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67088" y="5600476"/>
            <a:ext cx="109099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Мы научились добавлять компоненты на фрейм, изменять их свойства. Познакомились с работой компонентов для добавления текстовых сообщений на фрейм многострочного редактора и компонентами-контейнерами. Осталось немного: добавлять на фрейм графические данные посредством создания хранилища ресурсов, а также форматировать документ, используя язык гипертекстовой разметки HTML.</a:t>
            </a:r>
          </a:p>
        </p:txBody>
      </p:sp>
    </p:spTree>
    <p:extLst>
      <p:ext uri="{BB962C8B-B14F-4D97-AF65-F5344CB8AC3E}">
        <p14:creationId xmlns:p14="http://schemas.microsoft.com/office/powerpoint/2010/main" val="284592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67089" y="1248183"/>
            <a:ext cx="11716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Как видно из конечного варианта программы, в ней используются два изображения. Одно большое — изображение книги, а другое маленькое, в качестве пиктограммы окна в левом верхнем углу. Эта же пиктограмма будет отображаться в панели задач операционной системы.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5515" y="2696"/>
            <a:ext cx="12207515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7089" y="5733681"/>
            <a:ext cx="109099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 как их добавить в проект и потом для каждого компонента выбрать нужное изображение?</a:t>
            </a:r>
          </a:p>
        </p:txBody>
      </p:sp>
      <p:pic>
        <p:nvPicPr>
          <p:cNvPr id="51202" name="Picture 2" descr="https://ucarecdn.com/94445e70-3309-4333-bd83-53f11c03719c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54" y="2400720"/>
            <a:ext cx="78009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7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818088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6. БОРЬБА С ОШИБКАМИ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1713" y="1286097"/>
            <a:ext cx="55041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папке с кодом проекта, которая носит название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(от англ.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источник или исходник), создай новую папку, выбрав соответствующий пункт контекстного меню: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3" y="2582612"/>
            <a:ext cx="5191125" cy="25146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77233" y="128609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Папку назови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т.к. в ней будут находиться файлы изображений (имя папки может быть любое, но лучше называть папки по их контексту):</a:t>
            </a:r>
          </a:p>
        </p:txBody>
      </p:sp>
      <p:pic>
        <p:nvPicPr>
          <p:cNvPr id="53250" name="Picture 2" descr="https://ucarecdn.com/05dbb358-95f6-4373-bded-f8bea5967df6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83" y="2363315"/>
            <a:ext cx="47625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-15516" y="561317"/>
            <a:ext cx="6084103" cy="583770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938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-15515" y="561317"/>
            <a:ext cx="5563700" cy="583770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67089" y="1243525"/>
            <a:ext cx="4243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в твоём проекте есть новая папка: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5515" y="2696"/>
            <a:ext cx="12207515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7089" y="3900439"/>
            <a:ext cx="51204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Дело в том, что всё, что находится в папке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будет включено в выходной пакет при компиляции, в том числе и содержимое папки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Такие папки, в которых хранятся дополнительные файлы проекта (картинки, звуки, текстовые документы и т.д.), называются ресурсными, а сами эти файлы — ресурсами проекта.</a:t>
            </a:r>
          </a:p>
        </p:txBody>
      </p:sp>
      <p:pic>
        <p:nvPicPr>
          <p:cNvPr id="54274" name="Picture 2" descr="https://ucarecdn.com/03effe82-cbef-42a6-9c7e-04a881ffb447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8" y="1768121"/>
            <a:ext cx="2933614" cy="17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887355" y="127408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Скачай и добавь в папку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два графических файла (icon.png и manual_icon.png). Проще всего это сделать мышью, методом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drag&amp;drop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(сочетание, дословно обозначающее «перетащи и брось»):</a:t>
            </a:r>
          </a:p>
        </p:txBody>
      </p:sp>
      <p:pic>
        <p:nvPicPr>
          <p:cNvPr id="54276" name="Picture 4" descr="https://ucarecdn.com/f0c227e8-6f2d-4de3-9955-35413e1598c4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08" y="2570597"/>
            <a:ext cx="4783970" cy="21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887355" y="526254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Файл icon.png — это изображение пиктограммы окна, а файл manual_icon.png — это изображение книжки.</a:t>
            </a:r>
          </a:p>
        </p:txBody>
      </p:sp>
    </p:spTree>
    <p:extLst>
      <p:ext uri="{BB962C8B-B14F-4D97-AF65-F5344CB8AC3E}">
        <p14:creationId xmlns:p14="http://schemas.microsoft.com/office/powerpoint/2010/main" val="4191577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7"/>
          <a:stretch/>
        </p:blipFill>
        <p:spPr>
          <a:xfrm>
            <a:off x="6738080" y="767826"/>
            <a:ext cx="5453920" cy="5799582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34009" y="1528113"/>
            <a:ext cx="60700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Теперь у тебя есть два ресурса, которые ты можешь использовать в своём проекте и которые автоматически скомпилируются в автономный исполняемый файл:</a:t>
            </a:r>
          </a:p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BA2AA-66DA-D45D-A3B0-5853B1708EFA}"/>
              </a:ext>
            </a:extLst>
          </p:cNvPr>
          <p:cNvSpPr txBox="1"/>
          <p:nvPr/>
        </p:nvSpPr>
        <p:spPr>
          <a:xfrm>
            <a:off x="4026776" y="318728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400" b="1" dirty="0"/>
              <a:t>1.1 Общие понятия языка 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5515" y="2696"/>
            <a:ext cx="1221527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</a:t>
            </a:r>
          </a:p>
        </p:txBody>
      </p:sp>
      <p:pic>
        <p:nvPicPr>
          <p:cNvPr id="55298" name="Picture 2" descr="https://ucarecdn.com/92c3d265-1af5-48bb-aef9-3aba35136269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2741468"/>
            <a:ext cx="4231074" cy="30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61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1F573D8-4850-0496-50B2-86AF4B3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-136525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9062" y="1184278"/>
            <a:ext cx="110043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Графические ресурсы проще всего выбрать в конструкторе интерфейса через соответствующие свойства.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Поставим для фрейма иконку, которую ты поместил в ресурсы.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этого выбери фрейм и найди у него свойство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iconImage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6322" name="Picture 2" descr="https://ucarecdn.com/80ced7c1-4738-4056-a5d0-7584ac2b0f95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2295438"/>
            <a:ext cx="5299493" cy="4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9062" y="2982250"/>
            <a:ext cx="52191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Нажми на кнопку редактирования этого свойства. В появившемся окне выбери нужное изображение, поставив переключатель в положение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Classpath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(пер. с англ. ресурсы класса):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85" y="3043374"/>
            <a:ext cx="5429250" cy="27813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9062" y="5113610"/>
            <a:ext cx="52191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кроме ресурсов твоего проекта, в окне отображаются ресурсы стандартных библиотек, подключённых к проекту (ветка resource.jar). В них также могут быть нужные тебе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3741113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59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7100" y="1218329"/>
            <a:ext cx="5707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твоё приложение имеет свою пиктограмму: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7100" y="2416203"/>
            <a:ext cx="112888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Добавь изображение книги справа от многострочного редактора. Для этого используй компонент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Выбери добавленную метку и найди свойство, отвечающее за картинку, которое называется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7100" y="3771057"/>
            <a:ext cx="11140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Нажми на кнопку редактирования этого свойства и выбери нужное изображение. В результате метка отобразит картинку:</a:t>
            </a:r>
          </a:p>
        </p:txBody>
      </p:sp>
      <p:pic>
        <p:nvPicPr>
          <p:cNvPr id="57346" name="Picture 2" descr="https://ucarecdn.com/c3c518da-1556-454b-af35-70b0f62fcd50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50" y="1218329"/>
            <a:ext cx="1447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https://ucarecdn.com/8a51b099-d26d-45bb-85a4-c08103f0cf6f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48" y="3129787"/>
            <a:ext cx="5301832" cy="3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 descr="https://ucarecdn.com/1cb14df0-ea84-4588-ad48-48457f4a261a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50" y="4225122"/>
            <a:ext cx="20859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87100" y="5574525"/>
            <a:ext cx="6741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Удали текст метки (через свойство 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Измени размеры метки так, чтобы было видно всё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55986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45565" y="1926581"/>
            <a:ext cx="9100868" cy="310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3803" y="1228019"/>
            <a:ext cx="65895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Первая строка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демонстрирует важный момент в работе графических приложений на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создаёт отдельный поток для работы с фреймом и визуальными компонентами, на нём расположенными.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Одноядерный процессор может обрабатывать команды только последовательно, по одной за раз. Однако запуск нескольких параллельных операций (потоков) возможен и в системах с одноядерными процессорами. В этом случае система будет периодически переключаться между потоками, поочередно давая выполняться то одному, то другому потоку.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Такая схема называется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псевдопараллелизмом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Система запоминает состояние каждого потока, перед тем как переключиться на другой поток, и восстанавливает его по возвращении к выполнению потока. Проще говоря, при псевдопараллельном выполнении потоков процессор мечется между выполнением нескольких потоков, выполняя по очереди часть каждого из них.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1" t="12076" r="10071" b="8176"/>
          <a:stretch/>
        </p:blipFill>
        <p:spPr>
          <a:xfrm>
            <a:off x="11875" y="1062671"/>
            <a:ext cx="5222244" cy="53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1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2412" y="6395270"/>
            <a:ext cx="12192000" cy="447876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58347" y="1163751"/>
            <a:ext cx="11625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Особенностью некоторых компонентов библиотеки SWING является поддержка HTML-форматирования. Такое форматирование позволяет изменять начертание, стиль и цвет отдельных символов, использовать отступы как от левой и правой границ документа, так и между абзацами, делать нумерованные и маркированные списки и т.д.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этом шаге ты выполнишь форматирование должностных обязанностей, как показано на рисунке: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0998" y="5385593"/>
            <a:ext cx="114197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Форматирование будет заключаться в применение жирного стиля к пунктам первого уровня и в отступах пунктов второго уровня c использованием HTML-разметки. Если ты не знаком с основами HTML-разметки, то рассмотрим основные моменты.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0" name="Picture 2" descr="https://ucarecdn.com/5e718981-5cf1-4abe-aaa9-76c3affb60e8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04" y="2584141"/>
            <a:ext cx="6146371" cy="24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52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2236" y="1336540"/>
            <a:ext cx="108399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Любой документ на языке HTML представляет собой текстовый документ со специальными объектами — тегами. Теги заключаются в угловые скобки, например: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&lt;тег&gt;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2236" y="2778799"/>
            <a:ext cx="108007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Теги могут обрамлять текст, придавая определённые внешние изменения. В этом случае тег имеет закрывающую часть и называется парным, например: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&lt;тег&gt; Текст &lt;/тег&gt;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Теги также могут быть одиночными, например, тег перевода строки &lt;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Кроме того, элементы могут иметь атрибуты, определяющие какие-либо их свойства (например, размер отступ для тега p). Атрибуты указываются в открывающем теге при помощи стилей, стили перечисляются через точку с запятой. Каждый атрибут состоит из названия и значения, отделённых знаком двоеточия. Например: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&lt;тег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="margin-left:40px"&gt;</a:t>
            </a:r>
          </a:p>
        </p:txBody>
      </p:sp>
      <p:sp>
        <p:nvSpPr>
          <p:cNvPr id="10" name="Прямоугольник 9"/>
          <p:cNvSpPr/>
          <p:nvPr/>
        </p:nvSpPr>
        <p:spPr>
          <a:xfrm flipH="1" flipV="1">
            <a:off x="-13377" y="1997017"/>
            <a:ext cx="12192000" cy="51898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 flipH="1" flipV="1">
            <a:off x="-13377" y="3421574"/>
            <a:ext cx="12192000" cy="51898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 flipH="1" flipV="1">
            <a:off x="-13377" y="5409046"/>
            <a:ext cx="12192000" cy="51898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721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91978" y="1248183"/>
            <a:ext cx="106885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форматирования текста не надо знать всех тонкостей языка HTML. Воспользуемся онлайн-редактором WYSIWYG.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WYSIWYG (произносится как «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визивик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», является аббревиатурой от англ.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«что видишь, то и получишь») — свойство прикладных программ или веб-интерфейсов, в которых содержание документа отображается в процессе редактирования и выглядит максимально близко похожим на конечную продукцию, которая может быть печатным документом, веб-страницей или презентацией. В настоящее время для подобных программ также широко используется понятие «визуальный редактор».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412" y="6395270"/>
            <a:ext cx="12192000" cy="447876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91978" y="3854479"/>
            <a:ext cx="10688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Чтобы многострочный редактор знал, что ему «подсовывается» документ HTML, измени у него свойство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contentType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(это обычный текстовый документ) на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577" y="4923168"/>
            <a:ext cx="6497336" cy="4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36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1752" y="1552497"/>
            <a:ext cx="3748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Далее тебе понадобится HTML-редактор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https://onlinehtmleditor.dev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0418" name="Picture 2" descr="https://ucarecdn.com/ff38f2db-9a06-4392-9f69-801ebd9eab7a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274" y="1248183"/>
            <a:ext cx="7502082" cy="47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142103" y="2352053"/>
            <a:ext cx="44812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Скопируй в редактор текст инструкции.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Отформатируй текст инструкции, как показано на рисунке: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2103" y="5318182"/>
            <a:ext cx="4007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Переключись в режим кода, нажав кнопку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50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63649" y="1310711"/>
            <a:ext cx="9813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Редактор автоматически сформировал HTML-разметку, согласно визуальному форматированию.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Скопируй текст с HTML-форматированием.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Вставь скопированный код в свойство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многострочного редактора. В результате компонент отобразит форматированный текст: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69" y="3179034"/>
            <a:ext cx="7172410" cy="28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26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2488" y="1286097"/>
            <a:ext cx="11450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 метки (класса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также умеет форматировать своё текстовое содержимое, согласно правилам языка разметки HTML. В этом шаге ты изменишь форматирование метки примечания, как показано на рисунке: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10" y="2306376"/>
            <a:ext cx="3769576" cy="177391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82488" y="4358155"/>
            <a:ext cx="114506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Как уже было сказано ранее, для того чтобы текст в метке переносился по её границам, необходимо его заключить в тег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После этого метка ищет в тексте теги и форматирует его соответствующим образом.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Отформатируй текст примечания, согласно приведённому рисунку выше. 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этого ты можешь использовать HTML-редактор, либо попробовать разобраться в HTML, и разметить текст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4153323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4687" y="2198800"/>
            <a:ext cx="58910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Разместим окно инструкции по центру экрана. Для этого нужно рассчитать координаты окна таким образом, чтобы оно было по центру монитора. Эти новые координаты необходимо заново передать в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расчёта координат потребуется знать: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Ширину и высоту фрейма. Обозначим их как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wF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Ширину и высоту экрана. Обозначим их как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координаты центра окна рассчитываются по формулам: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95581" y="2255184"/>
            <a:ext cx="49138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Ширину и высоту фрейма можно получить через методы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Ниже показан пример отображения в консоли ширины и высоты фрейма: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42" name="Picture 2" descr="https://ucarecdn.com/168d35ba-a19d-45cf-a31b-f6aafb9cb068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12" y="5523786"/>
            <a:ext cx="3832596" cy="6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64688" y="1197016"/>
            <a:ext cx="10917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 создании класса фрейма, окну выставляются «жёсткие» координаты (100, 100) относительно левого верхнего края экрана (через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13" name="Прямоугольник 12"/>
          <p:cNvSpPr/>
          <p:nvPr/>
        </p:nvSpPr>
        <p:spPr>
          <a:xfrm flipH="1" flipV="1">
            <a:off x="6635577" y="3359636"/>
            <a:ext cx="5553723" cy="1097350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9586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11" y="2565285"/>
            <a:ext cx="12192000" cy="1032493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0935" y="1106972"/>
            <a:ext cx="1185012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Чтобы узнать размер экрана, следует вызвать метод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getDefaultToolkit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класса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Toolkit,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который вернёт объект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Toolkit.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Этот класс содержит много методов, предназначенных для взаимодействия с оконной системой конкретной платформы. У полученного объекта нужно вызвать метод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getScreenSize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который вернёт размер экрана в виде объекта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содержит ширину и высоту (в переменных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width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пикселях. Ниже представлен фрагмент кода, который отображает в консоли ширину и высоту твоего экрана: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Toolkit.getDefaultToolkit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getScreenSize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screenSize.width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screenSize.height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 основе приведённых формул напиши код размещения окна по центру экрана.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// Получаем размеры экрана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Toolkit.getDefaultToolkit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getScreenSize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Устанавливаем координаты окна заново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screenSize.width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 / 2,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screenSize.height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 / 2,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программу на выполнение.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Поздравляем! Ты написал первое полноценное приложение с графическим интерфейсом!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1" y="3968150"/>
            <a:ext cx="12192000" cy="203608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2104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5" t="10161" r="32764" b="11392"/>
          <a:stretch/>
        </p:blipFill>
        <p:spPr>
          <a:xfrm>
            <a:off x="6514738" y="1030256"/>
            <a:ext cx="5697431" cy="537986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68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9391" y="1476305"/>
            <a:ext cx="59559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следующей теме напишем ещё много программ с графическим интерфейсом (GUI).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Каждая GUI-программа запускается в окне и по ходу работы может открывать несколько дополнительных окон.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Сегодня познакомились с классом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представляющим собой окно с рамкой и строкой заголовка (с кнопками «Свернуть», «Во весь экран» и «Закрыть»), оно может изменять размеры и перемещаться по экрану.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 SWING есть ещё несколько классов окон. Например,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JWindow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простейшее окно, без рамки и без строки заголовка. Обычно с его помощью делается заставка к программе, которая перед запуском должна выполнить несколько продолжительных действий (например, загрузить информацию из БД).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271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6515" y="1199600"/>
            <a:ext cx="10486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 как ты в основном будешь работать с фреймом, запомни его основные методы (большинство из них дублируются в свойствах панели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499243"/>
              </p:ext>
            </p:extLst>
          </p:nvPr>
        </p:nvGraphicFramePr>
        <p:xfrm>
          <a:off x="316515" y="1825625"/>
          <a:ext cx="11666840" cy="3357784"/>
        </p:xfrm>
        <a:graphic>
          <a:graphicData uri="http://schemas.openxmlformats.org/drawingml/2006/table">
            <a:tbl>
              <a:tblPr/>
              <a:tblGrid>
                <a:gridCol w="179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6">
                <a:tc>
                  <a:txBody>
                    <a:bodyPr/>
                    <a:lstStyle/>
                    <a:p>
                      <a:pPr marL="108000" indent="360000" rtl="0"/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360000" rtl="0"/>
                      <a:r>
                        <a:rPr lang="ru-RU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Что делает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22">
                <a:tc>
                  <a:txBody>
                    <a:bodyPr/>
                    <a:lstStyle/>
                    <a:p>
                      <a:pPr marL="108000" lvl="0" indent="108000" algn="l" rtl="0"/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setBounds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width, height)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108000" rtl="0"/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координаты и размеры окна. Если не задать размеры, окно будет иметь нулевой размер. Размеры окна включают не только «рабочую» область, но и границы, и строку заголовка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6">
                <a:tc>
                  <a:txBody>
                    <a:bodyPr/>
                    <a:lstStyle/>
                    <a:p>
                      <a:pPr marL="108000" lvl="0" indent="108000" algn="l" rtl="0"/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setSize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width,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height)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108000" rtl="0"/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Аналогичен методу </a:t>
                      </a: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setBounds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но устанавливает только размеры окна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6534">
                <a:tc>
                  <a:txBody>
                    <a:bodyPr/>
                    <a:lstStyle/>
                    <a:p>
                      <a:pPr marL="108000" lvl="0" indent="108000" algn="l" rtl="0"/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setDefaultCloseOperation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operation)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108000" rtl="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Позволяет указать действие, которое необходимо выполнить, когда пользователь закрывает окно нажатием на крестик. Метод принимает в качестве параметра константу (определённую в классе </a:t>
                      </a: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JFrame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определяющую, что делать, если пользователь закрывает </a:t>
                      </a: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фрейм:DO_NOTHING_ON_CLOSE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— фрейм не закрывается.</a:t>
                      </a:r>
                    </a:p>
                    <a:p>
                      <a:pPr marL="108000" indent="108000" rtl="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HIDE_ON_CLOSE — скрывает фрейм с экрана, но не закрывает приложение.</a:t>
                      </a:r>
                    </a:p>
                    <a:p>
                      <a:pPr marL="108000" indent="108000" rtl="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EXIT_ON_CLOSE — закрывает фрейм и выходит из приложения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12">
                <a:tc>
                  <a:txBody>
                    <a:bodyPr/>
                    <a:lstStyle/>
                    <a:p>
                      <a:pPr marL="108000" lvl="0" indent="108000" algn="l" rtl="0"/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setAlwaysOnTop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b);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108000" rtl="0"/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Если передано значение </a:t>
                      </a: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то окно располагается поверх остальных окон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710">
                <a:tc>
                  <a:txBody>
                    <a:bodyPr/>
                    <a:lstStyle/>
                    <a:p>
                      <a:pPr marL="108000" lvl="0" indent="108000" algn="l" rtl="0"/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setResizable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b);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108000" rtl="0"/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Если передано значение </a:t>
                      </a: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то окно можно растягивать за края с помощью мыши</a:t>
                      </a:r>
                    </a:p>
                  </a:txBody>
                  <a:tcPr marL="1276" marR="1276" marT="1276" marB="12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62580" y="5469479"/>
            <a:ext cx="11666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помни, что напрямую в компоненте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нельзя размещать другие компоненты. Для этого служат специальные компоненты-контейнеры. Панель, которая устанавливается для рабочей области фрейма, называется основной и задаётся через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setContentPane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72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439550" y="1169043"/>
            <a:ext cx="1154380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приложении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c графическим интерфейсом программа будет работать в основном потоке, а интерфейс прорисовываться в дополнительном потоке: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Как только потребуется перерисовка интерфейса, выполнение кода программы прекратится до тех пор, пока интерфейс не будет перерисован.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Цветные квадраты на рисунке — это инструкции процессора. Выполнение идёт слева направо. После запуска дополнительного потока, его инструкции начинают выполняться вперемешку с инструкциями главного потока.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Прорисовка интерфейса в отдельном потоке необходима, т.к. при каких-то длительных операциях (например, вычислительных) интерфейс должен реагировать на действия пользователя. В противном случае пользователь может подумать, что программа «зависла».</a:t>
            </a:r>
          </a:p>
        </p:txBody>
      </p:sp>
      <p:pic>
        <p:nvPicPr>
          <p:cNvPr id="2050" name="Picture 2" descr="https://ucarecdn.com/fae8a4c7-06eb-42c1-8bb3-0f0e2c56f423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102" y="1881222"/>
            <a:ext cx="5018718" cy="217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397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975645"/>
            <a:ext cx="12192000" cy="565033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36939" y="2261662"/>
            <a:ext cx="9118121" cy="22421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818088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2.4. РАБОТА СО СТРОКАМИ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27224" y="2769173"/>
            <a:ext cx="78905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Создай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-файл и исполняемый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-файл для программы, которую ты разработал на занятии: приложение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, отображающее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должностные инструкции программиста.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Размести их в в папке проекта, а затем прикрепи к ответу архив этой папки.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1536939" y="1518468"/>
            <a:ext cx="818088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44444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ПРАКТИЧЕСКАЯ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18923013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2412" y="3547379"/>
            <a:ext cx="5918831" cy="286274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818088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САМОСТОЯТЕЛЬНАЯ РАБОТА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6357" y="1180200"/>
            <a:ext cx="55948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Создай графическое приложение-визитку.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окне должны быть следующие поля: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Фамилия, имя, отчество.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Возраст.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Город.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Телефон.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Школа и класс.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Поля должны быть оформлены в следующем формате: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Название поля: Значение поля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Окно должно отображаться поверх всех окон, без возможности изменения его размеров и с названием Моя визитка.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Также окно должно содержать раздел Коротко о себе, оформленный в виде многострочного редактора с полосами прокрутки.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74284" y="1242136"/>
            <a:ext cx="58090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Визитка должна выглядеть привлекательно, а информация быть удобочитаемой: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Вставь иконку в заголовок окна, характеризующую, что это именно приложение-визитка. Иконка должна быть размером 16×16 пикселей.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Вставь в визитку свою фотографию или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аватар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Окно визитки должно всегда появляться в правом верхнем углу экрана.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Используй HTML-форматирование для выделения ключевых слов (жирным стилем и цветом) в многострочном редакторе раздела Коротко о себе.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Все поля визитки (одного столбца, если они оформлены в несколько столбцов) должны быть оформлены в виде одной метки класса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Для переноса строк и форматирования текста используй HTML-теги.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Необходимо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cоздать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-файл и исполняемый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-файл в папке проекта, а затем прикрепить к ответу архив этой папки. </a:t>
            </a:r>
          </a:p>
        </p:txBody>
      </p:sp>
    </p:spTree>
    <p:extLst>
      <p:ext uri="{BB962C8B-B14F-4D97-AF65-F5344CB8AC3E}">
        <p14:creationId xmlns:p14="http://schemas.microsoft.com/office/powerpoint/2010/main" val="286413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428656" y="1142187"/>
            <a:ext cx="1155469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Вторая строка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это обработка метода-события с именем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возникающего при первом запуске потока (обработка событий также будет рассмотрена во втором модуле).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 написано внутри метода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понятно и без особых комментариев: создаётся объект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у которого вызывается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setVisible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И эти две строчки кода обрамлены блоком «ловли»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ошибок (вдруг разработчик что-то напутал при создании интерфейса).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кроме метода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имеет ещё один метод, который называется точно так же, как и сам класс. Посмотри на него: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setDefaultCloseOperation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JFrame.EXIT_ON_CLOSE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); // Реакция окна на его закрытие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(100, 100, 450, 300); // Положение и размер окна в пикселях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(); // Контейнер для размещения компонентов на фрейме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contentPane.setBorder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EmptyBorder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(5, 5, 5, 5)); // Отступы контейнера от краёв фрейма в пикселях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contentPane.setLayout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BorderLayout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(10, 10)); // Задание типа размещения компонентов в контейнере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setContentPane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contentPane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); // Установка контейнера для фрейма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428656" y="398993"/>
            <a:ext cx="10675368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2.1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 КОНСТРУКТРУКТОР ГРАФИЧЕСКОГО ИНТЕРФЕЙСА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634143"/>
            <a:ext cx="12192001" cy="277598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71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428657" y="1142187"/>
            <a:ext cx="1084570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Этот метод называется конструктором (конструкторы классов будут рассматриваться в следующем модуле). Основное отличие конструктора от обычного метода — тело конструктора выполняется только один раз в момент создания объекта. Чтобы отличать конструктор от других методов класса, он должен иметь точно такое же название, как и сам класс, и не иметь модификаторов выходного типа данных либо слова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Внутри конструктора происходит создание всех интерфейсных компонентов, содержащихся на фрейме, а также установка их свойств (положение, размер, цвет и т.д.).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Первые две строки — это установка свойств фрейма: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setDefaultCloseOperation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JFrame.EXIT_ON_CLOSE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); // Реакция окна на его закрытие</a:t>
            </a: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(100, 100, 450, 300); // Положение и размер окна в пикселях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setDefaultCloseOperation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принимает в качестве параметра константу (определённую в классе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), определяющую, что делать, если пользователь закрывает фрейм: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DO_NOTHING_ON_CLOSE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фрейм не закрывается.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HIDE_ON_CLOSE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скрывает фрейм с экрана, но не закрывает приложение.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EXIT_ON_CLOSE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закрывает фрейм и выходит из приложения (аналогично записи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System.exit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(0)).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устанавливает координаты (первая пара параметров) и размеры фрейма на экране (вторая пара параметров). По умолчанию создаётся фрейм с координатами на экране (100, 100) и размерами 450×300 пикселей.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428656" y="398993"/>
            <a:ext cx="10675368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2.1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 КОНСТРУКТРУКТОР ГРАФИЧЕСКОГО ИНТЕРФЕЙСА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1" y="3512450"/>
            <a:ext cx="12192001" cy="735459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2555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8214</TotalTime>
  <Words>7223</Words>
  <Application>Microsoft Office PowerPoint</Application>
  <PresentationFormat>Широкоэкранный</PresentationFormat>
  <Paragraphs>751</Paragraphs>
  <Slides>71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8" baseType="lpstr">
      <vt:lpstr>Arial</vt:lpstr>
      <vt:lpstr>Arial Black</vt:lpstr>
      <vt:lpstr>Calibri</vt:lpstr>
      <vt:lpstr>Calibri Light</vt:lpstr>
      <vt:lpstr>inherit</vt:lpstr>
      <vt:lpstr>Roboto</vt:lpstr>
      <vt:lpstr>Тема Office</vt:lpstr>
      <vt:lpstr>РАЗРАБОТКА ПРИКЛАДНЫХ ПРОГРАММ НА JAVA  Тема 2.1.   Конструктор графического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прикладных программ на Java</dc:title>
  <dc:creator>Мария Бол</dc:creator>
  <cp:lastModifiedBy>1234</cp:lastModifiedBy>
  <cp:revision>406</cp:revision>
  <dcterms:created xsi:type="dcterms:W3CDTF">2022-10-10T19:14:22Z</dcterms:created>
  <dcterms:modified xsi:type="dcterms:W3CDTF">2023-01-28T02:58:32Z</dcterms:modified>
</cp:coreProperties>
</file>