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5" r:id="rId4"/>
    <p:sldId id="286" r:id="rId5"/>
    <p:sldId id="313" r:id="rId6"/>
    <p:sldId id="314" r:id="rId7"/>
    <p:sldId id="289" r:id="rId8"/>
    <p:sldId id="287" r:id="rId9"/>
    <p:sldId id="288" r:id="rId10"/>
    <p:sldId id="290" r:id="rId11"/>
    <p:sldId id="291" r:id="rId12"/>
    <p:sldId id="278" r:id="rId13"/>
    <p:sldId id="279" r:id="rId14"/>
    <p:sldId id="261" r:id="rId15"/>
    <p:sldId id="265" r:id="rId16"/>
    <p:sldId id="283" r:id="rId17"/>
    <p:sldId id="266" r:id="rId18"/>
    <p:sldId id="263" r:id="rId19"/>
    <p:sldId id="269" r:id="rId20"/>
    <p:sldId id="280" r:id="rId21"/>
    <p:sldId id="271" r:id="rId22"/>
    <p:sldId id="282" r:id="rId23"/>
    <p:sldId id="273" r:id="rId24"/>
    <p:sldId id="274" r:id="rId25"/>
    <p:sldId id="27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8E9B-4189-417B-B7D1-712B7BCD3F4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5F81-586E-462A-8D8D-FA8EEAB0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5F81-586E-462A-8D8D-FA8EEAB05C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2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5F81-586E-462A-8D8D-FA8EEAB05CE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47A77A-1753-6622-4369-1F5C4223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1544C87-C545-BC41-92CE-C570FE76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E52740-35F1-8975-05A6-3A9C719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95961A9-A78B-96C2-EDC9-81582C29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EAEE6E-5967-768B-6BD4-0329579B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607489-2FDB-F9ED-E9B7-B85A44A8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1A9FD53-B9FA-1D7D-D922-9BAABEC5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E480F68-E788-12D9-15A5-DA99FD1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3C43A2-7AD8-6524-94C9-53610E1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BB86914-B2BA-3930-DF0D-F28B1BA1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1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5CD31CA-E816-C69B-5CC5-3E8E2246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8DC9A84-CC76-3B18-7ACC-EE28060D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15F7B9E-8ECA-2ECC-407E-19AE74ED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10A3A17-BA74-1EB1-CCB8-EACB6C9F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80B527-A7B0-F2CF-1F89-C3C7E58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DD19B3-59A5-EA83-4EC8-9B09EC4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761DBA-B075-C98F-C7D8-0CE9FBC3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BC7AF7D-E890-DE84-7D73-8DC46540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19EF23-D4D1-01DA-A209-8DE19A0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50F0E-1DCD-D9D9-155F-03BE3B55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E50832-E2F6-A00E-77F2-5A596143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440FC17-3BF2-2873-732D-8FBDB5D5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68DAEF7-1CF4-9C7E-E7B0-7700D5E3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E0D5D24-EF1E-3411-ED3A-5892614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7434025-14BC-EB6C-4326-D15FA8F3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C0B735-A8DA-BEE3-E5EC-0041F249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BDBBF4-6FB3-6FF8-9DA9-45854F3A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DC2E707-7D65-06A3-F224-6D84D101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CAC20A8-D4F4-F712-F439-C65932F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7963B52-E313-E3FD-9739-84156028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59786BC-F45D-53C3-BC2D-C20AFD84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C9F942-23E7-0294-7276-6C42D48C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71B330B-5569-F6E6-5948-933986F5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B971AF-BD05-8606-380F-5A13047F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85C7844-A69A-2D41-5D54-5D05307F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936ED8B-CF37-0276-F782-7DAE106C9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BE0464C-274F-8405-AD26-B3838F98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F20FAB1-9C05-CD4A-3AFC-C7DC8B18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FC47DEA-FB45-82BA-1CBB-E8C30AD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8CC9AB-4589-0024-EB4B-A5589620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6B58086-61ED-4A2A-BEFC-3185DE8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E79E5FD-387F-D8F2-CAF7-78D1BFB4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436A5CC-0018-725B-BCF3-9E38B37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E8BCD9A-9B9A-BEE3-A399-52AE95E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1F288CA-B45A-5AEC-7B53-515835B1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958FAFB-FA3B-7DD8-026B-C2A7777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4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C1EAF5-6938-0230-93DB-2E9B4D76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E25C71-BCAE-C37A-E032-F5D08FFF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6B3E81-5672-CCA1-1B6D-70BE2F53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20350C6-6D01-319C-8FAE-3D54F6B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E5AC17B-CD87-0CCB-F89E-1CD16138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233938E-C347-F5E3-4DB9-5B5F06B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76E203-1B79-5BAC-4CEF-439D9CE8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375DA2B6-D2AA-F4E7-3C47-03D4FDD5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F289F5C-4511-8A30-CE6D-4F5793EB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CAB127-B774-B7AA-F817-DB7FB3D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8AA587F-2578-60C7-4553-AE55A237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759039C-1007-D0D6-55DD-481997C7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8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3F49B2-8AC6-7D6F-8260-F00F244D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6B1CA3B-04AD-2CE4-023E-FE656AC3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C4C2C6-55DB-2F1C-7FAD-83507A0EC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3396-E75C-47DC-ABF8-415D1CE64288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123BECF-28BC-6C43-4830-FC2EAF17D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40B535-E3D5-C618-84C8-8DFDBC0F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5A8D-D1FD-4280-839E-466B254B2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95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7" r="5109"/>
          <a:stretch/>
        </p:blipFill>
        <p:spPr>
          <a:xfrm>
            <a:off x="7185804" y="0"/>
            <a:ext cx="5009404" cy="57995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B507C1-DCC7-FF25-D9DC-33DD7259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65" y="1999489"/>
            <a:ext cx="6561809" cy="3794408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ОТ С ДО JAVA: </a:t>
            </a: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РАЗРАБОТКА </a:t>
            </a:r>
            <a: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ИГР И </a:t>
            </a:r>
            <a:r>
              <a:rPr lang="ru-RU" sz="320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ПРИКЛАДНЫХ ПРОГРАММ</a:t>
            </a:r>
            <a:r>
              <a:rPr lang="en-US" sz="320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/>
            </a:r>
            <a:br>
              <a:rPr lang="en-US" sz="320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Тема </a:t>
            </a:r>
            <a: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2.3. </a:t>
            </a:r>
            <a:r>
              <a:rPr lang="ru-RU" sz="3200" dirty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Продвинутая математика и работа с датой и </a:t>
            </a:r>
            <a: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временем</a:t>
            </a:r>
            <a:b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/>
            </a:r>
            <a:b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ru-RU" sz="3200" dirty="0" smtClean="0">
                <a:solidFill>
                  <a:srgbClr val="444444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Часть 1</a:t>
            </a:r>
            <a:endParaRPr lang="ru-RU" sz="3200" dirty="0">
              <a:solidFill>
                <a:srgbClr val="444444"/>
              </a:solidFill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B003F6C-EF00-22F4-30E7-6F690BDD4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30208" r="17798" b="28288"/>
          <a:stretch/>
        </p:blipFill>
        <p:spPr bwMode="auto">
          <a:xfrm>
            <a:off x="537368" y="685971"/>
            <a:ext cx="3706368" cy="14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793897"/>
            <a:ext cx="12192000" cy="1064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3995" y="5962073"/>
            <a:ext cx="1483501" cy="727750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44444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872075" y="6325948"/>
            <a:ext cx="987340" cy="40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483008" y="6190828"/>
            <a:ext cx="708991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79859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610400" y="1230083"/>
            <a:ext cx="107518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 этого шага мы начинаем работать со случайными числами. Ты создашь программу, которая в зависимости от времени суток на твоём компьютере (т.е. от времени системных часов) будет выводить соответствующее приветствие: добрый день, вечер, ночь или утро. В данном уроке ты только начнёшь создание этой программы, а закончишь её в следующем уроке.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Пример внешнего вида программы к концу данного урока приведён ниже (на данном этапе всегда будет выводиться фраза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Привет!)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0400" y="5503810"/>
            <a:ext cx="1075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Координаты, размер и цвет каждого приветствия определяются случайно. При этом фрейм должен быть развёрнут на весь экран и расположен поверх всех окон.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10" y="3045965"/>
            <a:ext cx="4357470" cy="235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 flipH="1">
            <a:off x="707136" y="3045965"/>
            <a:ext cx="10655113" cy="232683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1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" y="4632961"/>
            <a:ext cx="12192000" cy="106070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6531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300631" y="1599415"/>
            <a:ext cx="1118237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Опыт создания такой абстракции может быть полезен при оформлении заднего фона приложения, ведь требуемые параметры цвета (яркость, контрастность и оттенок) можно легко подбирать, используя цветовую модель RGB. Например, заменив надпись на точки разных градаций серого цвета, можно имитировать звёздное небо.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проект с именем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в нём создай фрейм с именем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Дай заголовок фрейму —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Приветствие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Расположи фрейм поверх всех окон, используя уже знакомое тебе свойство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alwaysOnTop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основной панели фрейма задай абсолютное расположение компонентов на ней.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Создай метод (пока пустой), в котором будет реализован алгоритм отображения приветствия на фрейме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printWelcome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algn="just"/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3420262"/>
            <a:ext cx="12192000" cy="84124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3162" y="2655946"/>
            <a:ext cx="1129067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вызов этого метода в самом конце конструктора класса (метод с именем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Напиши в методе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printWelcome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код, который изменяет размеры окна по размеру экрана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Dimension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screenSize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Toolkit.getDefaultToolkit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getScreenSize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setBounds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(0, 0,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screenSize.width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screenSize.height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коде используется уже описанный ранее приём получения размера экрана в пикселях через класс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приложение и убедись, что окно занимает весь экран.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9449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</p:spTree>
    <p:extLst>
      <p:ext uri="{BB962C8B-B14F-4D97-AF65-F5344CB8AC3E}">
        <p14:creationId xmlns:p14="http://schemas.microsoft.com/office/powerpoint/2010/main" val="32303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 flipH="1">
            <a:off x="5652399" y="837397"/>
            <a:ext cx="6330956" cy="557272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Напиши в методе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printWelcome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код, который реализует вышеприведённую картину. Количество итераций должно задаваться в отдельной переменной с именем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max.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Присвой этой переменной значение 100:</a:t>
            </a:r>
          </a:p>
          <a:p>
            <a:endParaRPr lang="en-US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= 100;</a:t>
            </a:r>
          </a:p>
          <a:p>
            <a:endParaRPr lang="en-US" sz="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max;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 = new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Привет!");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Установка размера шрифта</a:t>
            </a:r>
          </a:p>
          <a:p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i+1;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label.setFont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Font("Tahoma",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Font.PLAIN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цвета шрифта</a:t>
            </a:r>
          </a:p>
          <a:p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label.setForeground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Color(255-i*2, 0, 0));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координат и размера</a:t>
            </a:r>
          </a:p>
          <a:p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size =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label.getPreferredSize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 =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size.height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=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size.width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0;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label.setBounds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w, h);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contentPane.add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(label);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834701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7750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2960" y="1169394"/>
            <a:ext cx="507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Прежде чем обратиться к случайным числам, организуем создание заданного количества меток на форме, с заданием их положения, а также размера и цвета шрифта. На данном этапе твоя программа будет выводить надпись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Привет!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следующим образом: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0" y="3377184"/>
            <a:ext cx="4867136" cy="20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>
            <a:off x="-5" y="4355773"/>
            <a:ext cx="12192001" cy="173281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6410125"/>
            <a:ext cx="12191999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0597" y="6190828"/>
            <a:ext cx="512758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868897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10765" y="1654523"/>
            <a:ext cx="1057046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коде организован цикл, в котором создаётся метка. Особенности кода: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Сначала для метки устанавливается шрифт с размером, равным переменной цикла. В результате размер текста увеличивается от 1 до значения в переменной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Затем для метки устанавливается цвет текста, у которого красная составляющая уменьшается от 255 до 55 c шагом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i*2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(учитывая, что переменная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изменяется от 0 до 100), а остальные составляющие (зелёная и синяя) равны нулю, т.е. цвет метки постепенно изменяется от ярко-красного до тёмно-красного.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этого для метки устанавливается положение левого верхнего края (0,0) и размер, равный оптимальному (минимальному) размеру, который бы полностью вместил текст.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10763" y="4670897"/>
            <a:ext cx="10570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Важно!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Чтобы узнать оптимальный размер компонента (который может что-то содержать), существует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getPreferredSize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который возвращает значение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Этот класс содержит оптимальные размеры компонента в полях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Причём вызывать этот метод имеет смысл, когда содержимое компонента уже установлено (например, для метки установлен текст).</a:t>
            </a:r>
          </a:p>
        </p:txBody>
      </p:sp>
    </p:spTree>
    <p:extLst>
      <p:ext uri="{BB962C8B-B14F-4D97-AF65-F5344CB8AC3E}">
        <p14:creationId xmlns:p14="http://schemas.microsoft.com/office/powerpoint/2010/main" val="33154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 flipH="1">
            <a:off x="6315456" y="1066801"/>
            <a:ext cx="5876544" cy="5402048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501472" y="6190828"/>
            <a:ext cx="500027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1654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9029" y="1426781"/>
            <a:ext cx="5469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приложение на выполнение. Ты должен получить следующий результат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88480" y="2244331"/>
            <a:ext cx="47593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Надпись разобрать почти невозможно. Но что пошло не так? Дело в том, что компоненты SWING располагают свои компоненты друг над другом, как аппликацию.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Причём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компонент, который добавлен позже, располагается в самом низу (под всеми компонентами), что немного противоречит здравому смыслу (особенно если ты работал с редакторами векторной графики или другими конструкторами интерфейса, например,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2" y="2828544"/>
            <a:ext cx="5246965" cy="248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6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01900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52092" y="1540558"/>
            <a:ext cx="104878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расположения компонента называется z-индекс (</a:t>
            </a:r>
            <a:r>
              <a:rPr lang="ru-RU" sz="1600" b="1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ru-RU" sz="1600" b="1" dirty="0" err="1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ru-RU" sz="1600" dirty="0">
                <a:solidFill>
                  <a:srgbClr val="221E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Последнему добавленному на фрейм компоненту добавляется новый индекс, равный порядковому номеру на фрейме (т.е. если на форме есть три компонента и добавлен новый компонент, то его z-индекс будет равен четырём). Самый верхний компонент на фрейме имеет индекс 0: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47" y="3108960"/>
            <a:ext cx="6897000" cy="227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4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202417" y="4518925"/>
            <a:ext cx="6242707" cy="189120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9393" y="2697"/>
            <a:ext cx="12211393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7011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71651" y="1850138"/>
            <a:ext cx="5127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Выделить компонент и в контекстом меню в разделе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i="1" dirty="0">
                <a:latin typeface="Arial" panose="020B0604020202020204" pitchFamily="34" charset="0"/>
                <a:cs typeface="Arial" panose="020B0604020202020204" pitchFamily="34" charset="0"/>
              </a:rPr>
              <a:t>пер. с англ. порядок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выбрать нужный пункт: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1652" y="1225296"/>
            <a:ext cx="11061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конструкторе интерфейса изменять порядок расположения компонентов на контейнере (z-индекс) можно двумя способами: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2701069"/>
            <a:ext cx="4331811" cy="370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7026092" y="1870072"/>
            <a:ext cx="4707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Переместить мышью нужный компонент по дереву структуры компонентов (панель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08" y="2791969"/>
            <a:ext cx="2594695" cy="147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6242707" y="4518925"/>
            <a:ext cx="5490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Чем ближе компонент к своему контейнеру, тем меньше его z-индекс.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 в этот раз мы не размещали метки в конструкторе интерфейса, мы создаём их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программно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поэтому будем исправлять ситуацию в коде.</a:t>
            </a:r>
          </a:p>
        </p:txBody>
      </p:sp>
    </p:spTree>
    <p:extLst>
      <p:ext uri="{BB962C8B-B14F-4D97-AF65-F5344CB8AC3E}">
        <p14:creationId xmlns:p14="http://schemas.microsoft.com/office/powerpoint/2010/main" val="4071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" y="4609042"/>
            <a:ext cx="12192000" cy="175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" y="967147"/>
            <a:ext cx="12192000" cy="364189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31425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3649" y="1315832"/>
            <a:ext cx="111695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Чтобы новая метка появлялась поверх всех остальных, у неё необходимо принудительно выставить z-индекс в ноль (при этом произойдёт автоматическое перестроение z-индекса для всех существующих компонентов). За установку z-индекса у компонентов-контейнеров отвечает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setComponentZOrder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принимает два параметра: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Имя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компонента, у которого необходимо установить значение z-индекса.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Значение z-индекса от 0 до N-1, где N — количество компонентов на компоненте-контейнере, на котором расположен компонент, передаваемый в первом параметре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того как метка добавлена на фрейм, необходимо изменить у неё z-индекс. Запиши для этого следующий код:</a:t>
            </a: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contentPane.setComponentZOrder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0);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приложение на выполнение. Теперь ты должен получить правильный результат: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5" y="4842022"/>
            <a:ext cx="37814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1881312"/>
            <a:ext cx="12192000" cy="451771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1A01F2-373F-E3E6-AAC1-B594AF239B95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76802" y="6190828"/>
            <a:ext cx="506553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5545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33728" y="1296537"/>
            <a:ext cx="9265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у тебя возникли какие-то затруднения, можешь посмотреть, как выглядит код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printWelcome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на данном этапе: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68" y="2006177"/>
            <a:ext cx="6608064" cy="427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8" t="10161" r="32764" b="11392"/>
          <a:stretch/>
        </p:blipFill>
        <p:spPr>
          <a:xfrm>
            <a:off x="6897950" y="1030256"/>
            <a:ext cx="5314219" cy="537986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977516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253602" y="1388340"/>
            <a:ext cx="63907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этом уроке ты научишься работать с математическими функциями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использовать возможности генератора случайных чисел, а также детально изучишь особенности динамического создания компонентов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Результатами урока будут модификация программы из прошлого урока, а также красочная программа по визуализации работы генератора случайных чисел.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277783" y="1170432"/>
            <a:ext cx="5536422" cy="502039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CBA2AA-66DA-D45D-A3B0-5853B1708EFA}"/>
              </a:ext>
            </a:extLst>
          </p:cNvPr>
          <p:cNvSpPr txBox="1"/>
          <p:nvPr/>
        </p:nvSpPr>
        <p:spPr>
          <a:xfrm>
            <a:off x="4026776" y="31872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1" dirty="0"/>
              <a:t>1.1 Общие понятия языка 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32380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63650" y="1477463"/>
            <a:ext cx="5043747" cy="440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настало время «раскидать» надписи по всему фрейму, причём каждая надпись будет иметь случайный цвет и размер.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того чтобы получить случайное число, необходимо воспользоваться специальным классом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либо методом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который эквивалентен вызову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nextDouble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Основные методы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nextBoolean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nextInt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nextLong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nextFloat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nextDouble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39262" y="1826761"/>
            <a:ext cx="50437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Тип случайного числа, которое будет сгенерировано, явно указан в названии метода. Отметим только, что вещественные числа генерируются в промежутке от 0 до 1, а целочисленные — по всему диапазону значений.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Пример заполнения массива случайными значениями типа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r =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[100];</a:t>
            </a: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i = 0; i &lt;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; i++)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[i] =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r.nextInt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439262" y="4011168"/>
            <a:ext cx="5290084" cy="1108802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3248" y="1589520"/>
            <a:ext cx="5684133" cy="3942009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273502" y="1381387"/>
            <a:ext cx="5459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обозначения приведены на рисунке: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-26376" y="6420051"/>
            <a:ext cx="12207515" cy="47676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97B8FD-32E5-3459-651C-6894267878CE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5515" y="2696"/>
            <a:ext cx="12207515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994585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63650" y="1795361"/>
            <a:ext cx="50983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говоря о случайном числе, мы будем подразумевать всё-таки псевдослучайное число (то есть сгенерированное специальной формулой).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задания случайных координат метки, чтобы она при этом не вышла за пределы фрейма, необходимо сгенерировать целые случайные числа: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координаты Х: от 0 до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widthFrame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widthLabel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координаты Y: от 0 до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heightFrame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heightLabel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23" y="2109215"/>
            <a:ext cx="4357545" cy="336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563650" y="1651680"/>
            <a:ext cx="109193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метки задаётся указанием трёх цветовых составляющих (красной, зелёной и синей), которые имеют тип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а, следовательно, изменяются в диапазоне от 0 до 255. Размер шрифта также является числом целым.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есть во всех случаях необходимо целое случайное число, сгенерированное в заданном диапазоне. Но соответствующего метода нет в стандартных библиотеках </a:t>
            </a:r>
            <a:r>
              <a:rPr lang="ru-RU" sz="16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тебе придётся написать его самому. Благо, есть метод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класса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(ну или метод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nextDouble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класса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который возвращает случайное вещественное число из промежутка [0;1). Используя этот метод и нехитрую формулу, можно генерировать случайные числа в любом диапазоне:</a:t>
            </a: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границы, в пределах которых будет сгенерировано случайное число, </a:t>
            </a:r>
            <a:r>
              <a:rPr lang="ru-RU" sz="16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rnd</a:t>
            </a:r>
            <a:r>
              <a:rPr lang="ru-RU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случайное число в диапазоне [0;1).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399022"/>
            <a:ext cx="12192000" cy="47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CBA2AA-66DA-D45D-A3B0-5853B1708EFA}"/>
              </a:ext>
            </a:extLst>
          </p:cNvPr>
          <p:cNvSpPr txBox="1"/>
          <p:nvPr/>
        </p:nvSpPr>
        <p:spPr>
          <a:xfrm>
            <a:off x="4026776" y="31872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sz="2400" b="1" dirty="0"/>
              <a:t>1.1 Общие понятия языка 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49" y="334693"/>
            <a:ext cx="1091935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11" y="3886708"/>
            <a:ext cx="4940385" cy="50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88" y="3779521"/>
            <a:ext cx="12410975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-15515" y="3036524"/>
            <a:ext cx="12207515" cy="117109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483009" y="6190828"/>
            <a:ext cx="500346" cy="33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5515" y="2696"/>
            <a:ext cx="1221527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7011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4901" y="1406852"/>
            <a:ext cx="46164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 основе вышеприведённой формулы создай метод с именем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который возвращает целое случайное число в диапазоне от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передаются в качестве параметров метода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min,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max){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double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rnd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return min +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rnd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* ((max - min) + 1));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13120" y="1428588"/>
            <a:ext cx="56245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Часто приходится генерировать случайное число от 0 до заданного целого числа. Поэтому создай ещё один метод с таким же именем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но принимающий только верхнюю границу, до которой нужно генерировать случайное число. Минимальная же граница будет равна нулю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max){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(0, max);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4671" y="4492036"/>
            <a:ext cx="7242048" cy="160874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59582" y="4617114"/>
            <a:ext cx="6872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создание методов с одинаковыми именами, но с разными параметрами называется перегрузкой методов. Перегрузка методов позволяет улучшить читабельность программы, когда методы выполняют одни и те же операции, но принимают различные параметры.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222276" y="1907506"/>
            <a:ext cx="5510906" cy="418108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9062" y="1907506"/>
            <a:ext cx="5510906" cy="4181080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91F573D8-4850-0496-50B2-86AF4B3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-136525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17750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80160" y="1322730"/>
            <a:ext cx="994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написанные методы, перепиши код метода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printWelcome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следующим образом (изменения выделены цветом):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5367" y="2338319"/>
            <a:ext cx="46034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max =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&lt; max;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label = 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Привет!");</a:t>
            </a:r>
          </a:p>
          <a:p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// Установка размера шрифта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(2,60)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label.setFont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Font("Tahoma",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Font.PLAIN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Установка цвета шрифта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label.setForeground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Color(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(255),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(255),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64223" y="2338319"/>
            <a:ext cx="52378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// Установка координат и размера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Dimension size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label.getPreferredSize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h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size.height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size.width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 w)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y = 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randomRange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 h)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label.setBounds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w, h);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Отображение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contentPane.add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(label);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contentPane.setComponentZOrder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(label, 0);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3390289"/>
            <a:ext cx="12204412" cy="2474063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9F82A6-A575-4939-FC5F-8F7F3A01B4A3}"/>
              </a:ext>
            </a:extLst>
          </p:cNvPr>
          <p:cNvSpPr txBox="1"/>
          <p:nvPr/>
        </p:nvSpPr>
        <p:spPr>
          <a:xfrm>
            <a:off x="3621024" y="184080"/>
            <a:ext cx="4059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/>
              <a:t>Тема 1. Инструменты разработчика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483009" y="6190828"/>
            <a:ext cx="500346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2697"/>
            <a:ext cx="12204412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31070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5570" y="1328186"/>
            <a:ext cx="105310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количество меток может быть любым (нужно лишь поменять значение переменной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). Но если их будет слишком много, то программа просто зависнет.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Обрати внимание, что для расчёта координат метки используются методы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JFrarme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возвращающие ширину и высоту фрейма. Так как код пишется непосредственно внутри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(наследника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), то методы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записываются без указания объекта.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приложение на выполнение. Ты должен получить следующий результат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Позже ты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продолжишь работу над этой программой, сделав её немного интересней.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80" y="3497989"/>
            <a:ext cx="4055249" cy="218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8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44572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563651" y="1684866"/>
            <a:ext cx="69588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Заказчик программы по отбраковке пушек, которую ты делал в предыдущем уроке, недоволен. В колонке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Длина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отображаются числа с большим количеством знаков после запятой, которые к тому же не очень красиво обрезаются по границе колонки. Это усложняет восприятие данных. Было бы не плохо округлять значения, например, до трёх цифр после запятой. Пример работы программы показан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справа.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округления чисел ты будешь использовать методы класса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поэтому тебе следует познакомиться с ними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содержит множество функций, связанных с математическими расчётами. Кроме того, в нём есть две константы, используемые в математике: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Ниже перечислены основные функции этого класса, сгруппированные по своему назначению. Для всех функций аргументы должны быть типа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97" y="2124274"/>
            <a:ext cx="3486912" cy="309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1077887"/>
            <a:ext cx="12192001" cy="533223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676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5565" y="1925927"/>
            <a:ext cx="9100868" cy="384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80216" y="2448283"/>
            <a:ext cx="833186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Тригонометрические функции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синус угла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заданного в радианах.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косинус угла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заданного в радианах.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тангенс угла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заданного в радианах.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угол, синус которого равен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acos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угол, косинус которого равен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atan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возвращает угол, тангенс которого равен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atan2(a, b)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угол, тангенс которого равен отношению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а/b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1077887"/>
            <a:ext cx="12192001" cy="533223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676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5565" y="1925927"/>
            <a:ext cx="9100868" cy="30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80216" y="2448283"/>
            <a:ext cx="833186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Степенные, показательные и логарифмические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(у, x)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степени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х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(х)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степени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х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(х)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натуральный логарифм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(х)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квадратный корень из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1077887"/>
            <a:ext cx="12192001" cy="533223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676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5565" y="1925927"/>
            <a:ext cx="9100868" cy="3840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80216" y="2448283"/>
            <a:ext cx="833186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Прочие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модуль (абсолютное значение) аргумента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(a, b)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наибольший из своих аргументов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(a, b)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наименьший из своих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аргументов.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значение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 отброшенной дробной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частью.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(а)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— возвращает округлённое до ближайшего целого значение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55545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658314" y="1393367"/>
            <a:ext cx="109193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классе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нет метода, который округляет число до заданного количества знаков после запятой. Там есть только функция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которая округляет число до ближайшего целого, и функция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которая отбрасывает дробную часть.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Примечание: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есть функция округления с заданным числом знаков после запятой, но она находится в специальном классе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BigDecimal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предназначенном для финансовых расчётов.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Мы будем использовать именно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поэтому тебе необходимо самостоятельно создать метод, который округляет вещественное число до заданной длины.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Само число и количество знаков после запятой должно передаваться в параметрах метода. Для округления можно использовать следующую формулу (квадратными скобками обозначена операция округления до ближайшего целого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digit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вещественное число, которое необходимо округлить,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— количество знаков после запятой, которые необходимо отобразить после округления.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48" y="4862893"/>
            <a:ext cx="3295658" cy="52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4602574"/>
            <a:ext cx="12192000" cy="981361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9994622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609995" y="1072580"/>
            <a:ext cx="1096767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Например, есть число 9.12345678, которое нужно округлить до трёх знаков после запятой. Согласно формуле умножаем число на 1000 (при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= 103 = 1000):</a:t>
            </a: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9.12345678 • 1000 = 9123.45678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чего округляем результат до ближайшего целого:</a:t>
            </a: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[9123.45678] = 9123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в конце делим результат на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9123 / 1000 = 9.123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Открой класс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последней версии своего проекта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Напиши метод, который округляет вещественное число до заданной длины. Назови метод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formatDouble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formatDouble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digit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Math.pow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(10,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Math.round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digit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Используй написанный метод форматирования вещественных чисел при отображении значений из массива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633729"/>
            <a:ext cx="12192000" cy="52425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511551"/>
            <a:ext cx="12192000" cy="420625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334513"/>
            <a:ext cx="12192000" cy="524256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-2166" y="4614672"/>
            <a:ext cx="12192000" cy="1115567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1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64257" y="2767585"/>
            <a:ext cx="9063485" cy="2279904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6410125"/>
            <a:ext cx="12192000" cy="447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83009" y="6088585"/>
            <a:ext cx="500346" cy="545478"/>
          </a:xfrm>
          <a:prstGeom prst="rect">
            <a:avLst/>
          </a:prstGeom>
          <a:solidFill>
            <a:srgbClr val="44444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577673" y="6190828"/>
            <a:ext cx="284922" cy="3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Aft>
                <a:spcPts val="800"/>
              </a:spcAft>
            </a:pPr>
            <a:r>
              <a:rPr lang="ru-RU" sz="16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697"/>
            <a:ext cx="12192000" cy="106410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55D8D3-2820-92BE-F640-36F492B2E862}"/>
              </a:ext>
            </a:extLst>
          </p:cNvPr>
          <p:cNvSpPr txBox="1"/>
          <p:nvPr/>
        </p:nvSpPr>
        <p:spPr>
          <a:xfrm>
            <a:off x="563650" y="334693"/>
            <a:ext cx="1026284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ТЕМА 2</a:t>
            </a: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3. Продвинутая математика и работа с датой и временем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64257" y="1767840"/>
            <a:ext cx="9063486" cy="386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2A2F6-99BA-8B96-9297-1BB9A8BAE786}"/>
              </a:ext>
            </a:extLst>
          </p:cNvPr>
          <p:cNvSpPr txBox="1"/>
          <p:nvPr/>
        </p:nvSpPr>
        <p:spPr>
          <a:xfrm>
            <a:off x="2023872" y="2141634"/>
            <a:ext cx="835152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Ниже показан фрагмент кода, который формирует массив для компонента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JTable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цветом выделены изменения, относительно кода предыдущего урока):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// Данные для таблицы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&lt; count;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data[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][0]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String.valueOf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][0]);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data[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][1]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String.valueOf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data[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][2]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String.valueOf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formatDouble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(length[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3)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data[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][3] = "";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if (length[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 &gt;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lengthBad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data[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][3] = "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Да";</a:t>
            </a: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Запусти программу на выполнение и проверь правильность округления чисел.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2166" y="2767585"/>
            <a:ext cx="12192000" cy="2255519"/>
          </a:xfrm>
          <a:prstGeom prst="rect">
            <a:avLst/>
          </a:prstGeom>
          <a:solidFill>
            <a:srgbClr val="44444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3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2825</Words>
  <Application>Microsoft Office PowerPoint</Application>
  <PresentationFormat>Широкоэкранный</PresentationFormat>
  <Paragraphs>291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Тема Office</vt:lpstr>
      <vt:lpstr>ОТ С ДО JAVA: РАЗРАБОТКА ИГР И ПРИКЛАДНЫХ ПРОГРАММ  Тема 2.3. Продвинутая математика и работа с датой и временем  Часть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прикладных программ на Java</dc:title>
  <dc:creator>Мария Бол</dc:creator>
  <cp:lastModifiedBy>Глушкова Лариса Сергеевна</cp:lastModifiedBy>
  <cp:revision>393</cp:revision>
  <dcterms:created xsi:type="dcterms:W3CDTF">2022-10-10T19:14:22Z</dcterms:created>
  <dcterms:modified xsi:type="dcterms:W3CDTF">2023-01-11T10:35:35Z</dcterms:modified>
</cp:coreProperties>
</file>