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5" r:id="rId4"/>
    <p:sldId id="286" r:id="rId5"/>
    <p:sldId id="313" r:id="rId6"/>
    <p:sldId id="290" r:id="rId7"/>
    <p:sldId id="291" r:id="rId8"/>
    <p:sldId id="278" r:id="rId9"/>
    <p:sldId id="279" r:id="rId10"/>
    <p:sldId id="261" r:id="rId11"/>
    <p:sldId id="265" r:id="rId12"/>
    <p:sldId id="316" r:id="rId13"/>
    <p:sldId id="283" r:id="rId14"/>
    <p:sldId id="266" r:id="rId15"/>
    <p:sldId id="263" r:id="rId16"/>
    <p:sldId id="269" r:id="rId17"/>
    <p:sldId id="280" r:id="rId18"/>
    <p:sldId id="271" r:id="rId19"/>
    <p:sldId id="282" r:id="rId20"/>
    <p:sldId id="273" r:id="rId21"/>
    <p:sldId id="274" r:id="rId22"/>
    <p:sldId id="27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58" r:id="rId33"/>
    <p:sldId id="315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8E9B-4189-417B-B7D1-712B7BCD3F4A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E5F81-586E-462A-8D8D-FA8EEAB0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83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E5F81-586E-462A-8D8D-FA8EEAB05CE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12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E5F81-586E-462A-8D8D-FA8EEAB05CE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44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E5F81-586E-462A-8D8D-FA8EEAB05CE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44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7A77A-1753-6622-4369-1F5C42236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544C87-C545-BC41-92CE-C570FE768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E52740-35F1-8975-05A6-3A9C719B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5961A9-A78B-96C2-EDC9-81582C29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AEE6E-5967-768B-6BD4-0329579B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8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07489-2FDB-F9ED-E9B7-B85A44A8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A9FD53-B9FA-1D7D-D922-9BAABEC5F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480F68-E788-12D9-15A5-DA99FD14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3C43A2-7AD8-6524-94C9-53610E1E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B86914-B2BA-3930-DF0D-F28B1BA1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1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CD31CA-E816-C69B-5CC5-3E8E22469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DC9A84-CC76-3B18-7ACC-EE28060D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5F7B9E-8ECA-2ECC-407E-19AE74ED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0A3A17-BA74-1EB1-CCB8-EACB6C9F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80B527-A7B0-F2CF-1F89-C3C7E580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28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D19B3-59A5-EA83-4EC8-9B09EC49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761DBA-B075-C98F-C7D8-0CE9FBC3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C7AF7D-E890-DE84-7D73-8DC46540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19EF23-D4D1-01DA-A209-8DE19A04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550F0E-1DCD-D9D9-155F-03BE3B55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50832-E2F6-A00E-77F2-5A596143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40FC17-3BF2-2873-732D-8FBDB5D5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8DAEF7-1CF4-9C7E-E7B0-7700D5E3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0D5D24-EF1E-3411-ED3A-58926142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434025-14BC-EB6C-4326-D15FA8F3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46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0B735-A8DA-BEE3-E5EC-0041F249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DBBF4-6FB3-6FF8-9DA9-45854F3A2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C2E707-7D65-06A3-F224-6D84D101E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AC20A8-D4F4-F712-F439-C65932FB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963B52-E313-E3FD-9739-84156028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9786BC-F45D-53C3-BC2D-C20AFD84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25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9F942-23E7-0294-7276-6C42D48C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1B330B-5569-F6E6-5948-933986F5A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B971AF-BD05-8606-380F-5A13047F5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5C7844-A69A-2D41-5D54-5D05307F6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36ED8B-CF37-0276-F782-7DAE106C9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E0464C-274F-8405-AD26-B3838F98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20FAB1-9C05-CD4A-3AFC-C7DC8B18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C47DEA-FB45-82BA-1CBB-E8C30ADD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98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CC9AB-4589-0024-EB4B-A5589620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B58086-61ED-4A2A-BEFC-3185DE8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79E5FD-387F-D8F2-CAF7-78D1BFB4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36A5CC-0018-725B-BCF3-9E38B376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4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8BCD9A-9B9A-BEE3-A399-52AE95E2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F288CA-B45A-5AEC-7B53-515835B1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58FAFB-FA3B-7DD8-026B-C2A77770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40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1EAF5-6938-0230-93DB-2E9B4D76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25C71-BCAE-C37A-E032-F5D08FFF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6B3E81-5672-CCA1-1B6D-70BE2F532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0350C6-6D01-319C-8FAE-3D54F6BC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5AC17B-CD87-0CCB-F89E-1CD16138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33938E-C347-F5E3-4DB9-5B5F06BF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7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6E203-1B79-5BAC-4CEF-439D9CE8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5DA2B6-D2AA-F4E7-3C47-03D4FDD58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289F5C-4511-8A30-CE6D-4F5793EB2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CAB127-B774-B7AA-F817-DB7FB3D1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AA587F-2578-60C7-4553-AE55A237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59039C-1007-D0D6-55DD-481997C7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84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F49B2-8AC6-7D6F-8260-F00F244D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B1CA3B-04AD-2CE4-023E-FE656AC33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C4C2C6-55DB-2F1C-7FAD-83507A0EC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33396-E75C-47DC-ABF8-415D1CE64288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23BECF-28BC-6C43-4830-FC2EAF17D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0B535-E3D5-C618-84C8-8DFDBC0FF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95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7" r="5109"/>
          <a:stretch/>
        </p:blipFill>
        <p:spPr>
          <a:xfrm>
            <a:off x="7185804" y="0"/>
            <a:ext cx="5009404" cy="579958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507C1-DCC7-FF25-D9DC-33DD72597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365" y="1999489"/>
            <a:ext cx="6561809" cy="3794408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ОТ С ДО JAVA: РАЗРАБОТКА ИГР И </a:t>
            </a:r>
            <a:r>
              <a:rPr lang="ru-RU" sz="3200" dirty="0">
                <a:solidFill>
                  <a:srgbClr val="44444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ПРИКЛАДНЫХ ПРОГРАММ</a:t>
            </a:r>
            <a:br>
              <a:rPr lang="en-US" sz="3200" dirty="0">
                <a:solidFill>
                  <a:srgbClr val="44444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</a:br>
            <a:br>
              <a:rPr lang="en-US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</a:br>
            <a:r>
              <a:rPr lang="ru-RU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Тема 2.3. Продвинутая математика и работа с датой и временем</a:t>
            </a:r>
            <a:br>
              <a:rPr lang="ru-RU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</a:br>
            <a:br>
              <a:rPr lang="ru-RU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</a:br>
            <a:r>
              <a:rPr lang="ru-RU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Часть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003F6C-EF00-22F4-30E7-6F690BDD4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30208" r="17798" b="28288"/>
          <a:stretch/>
        </p:blipFill>
        <p:spPr bwMode="auto">
          <a:xfrm>
            <a:off x="537368" y="685971"/>
            <a:ext cx="3706368" cy="141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5793897"/>
            <a:ext cx="12192000" cy="10641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3995" y="5962073"/>
            <a:ext cx="1483501" cy="727750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44444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872075" y="6325948"/>
            <a:ext cx="987340" cy="404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2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6410125"/>
            <a:ext cx="12191999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470597" y="6190828"/>
            <a:ext cx="512758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49" y="334693"/>
            <a:ext cx="10868897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4045" y="1849595"/>
            <a:ext cx="600456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Такая картина получается, если не изменять z-индекс (закомментировать этот код), число итераций принять равной 100 (значение переменной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), а размер шрифта изменять с помощью следующей функции: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fontSize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Math.pow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(i, 3)/100;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Если в зависимости от переменной цикла менять ещё и цвет: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label.setForeground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 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) (i*2.55), 0, 0));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то можно получить следующую картину: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047" y="2110343"/>
            <a:ext cx="5118135" cy="277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11014" y="5492287"/>
            <a:ext cx="4979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 что весёлых тебе экспериментов!</a:t>
            </a:r>
          </a:p>
        </p:txBody>
      </p:sp>
    </p:spTree>
    <p:extLst>
      <p:ext uri="{BB962C8B-B14F-4D97-AF65-F5344CB8AC3E}">
        <p14:creationId xmlns:p14="http://schemas.microsoft.com/office/powerpoint/2010/main" val="331541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 flipH="1">
            <a:off x="0" y="1066801"/>
            <a:ext cx="5621921" cy="5402048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501472" y="6190828"/>
            <a:ext cx="500027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116542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63651" y="1900133"/>
            <a:ext cx="4471646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Далее ты создашь приложение, которое на основе дат рождения (ДР) двух одушевлённых объектов (например, людей) рассчитывает для них следующие данные: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 полных лет.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Сколько месяцев и дней осталось до следующего ДР.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 сколько один объект старше другого.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571488" y="1561579"/>
            <a:ext cx="4759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Пример работы программы приведён ниже: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88" y="2136394"/>
            <a:ext cx="4559808" cy="401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67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 flipH="1">
            <a:off x="0" y="1066801"/>
            <a:ext cx="5621921" cy="5402048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501472" y="6190828"/>
            <a:ext cx="500027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116542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63650" y="1613389"/>
            <a:ext cx="458137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Создай новый проект, а в нём создай фрейм с именем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Дай заголовок фрейму —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Расчёт дат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Расположи фрейм поверх всех окон (используй свойство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alwaysOnTop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Напиши код, который бы располагал фрейм после запуска приложения по центру экрана.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 основной панели фрейма задай абсолютное расположение компонентов на ней.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Создай интерфейс приложения, как показано ниже. Дай компонентам соответствующие имена: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919" y="1900133"/>
            <a:ext cx="6570079" cy="3490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42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019006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52092" y="1540558"/>
            <a:ext cx="10487815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Создай метод (пока пустой), в котором будет реализован алгоритм отображения данных. Назови его </a:t>
            </a:r>
            <a:r>
              <a:rPr lang="en-US" sz="1600" b="1" dirty="0" err="1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mathDate</a:t>
            </a:r>
            <a:r>
              <a:rPr lang="en-US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solidFill>
                <a:srgbClr val="221E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21E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600" b="1" dirty="0" err="1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mathDate</a:t>
            </a:r>
            <a:r>
              <a:rPr lang="en-US" sz="1600" b="1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(){</a:t>
            </a:r>
          </a:p>
          <a:p>
            <a:pPr algn="just"/>
            <a:endParaRPr lang="en-US" sz="1600" b="1" dirty="0">
              <a:solidFill>
                <a:srgbClr val="221E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just"/>
            <a:endParaRPr lang="en-US" sz="1600" dirty="0">
              <a:solidFill>
                <a:srgbClr val="221E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Запиши вызов этого метода в самом конце конструктора класса (метод с именем </a:t>
            </a:r>
            <a:r>
              <a:rPr lang="en-US" sz="1600" b="1" dirty="0" err="1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en-US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методе </a:t>
            </a:r>
            <a:r>
              <a:rPr lang="en-US" sz="1600" b="1" dirty="0" err="1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mathDate</a:t>
            </a:r>
            <a:r>
              <a:rPr lang="en-US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явным образом задай имена объектов (пусть это будут люди) и даты их рождения. Пусть для первого человека (Вася) это будет 15 апреля 1990 года, а для второго человека (Вера) это будет 30 сентября 1995 года:</a:t>
            </a:r>
          </a:p>
          <a:p>
            <a:pPr algn="just">
              <a:spcBef>
                <a:spcPts val="600"/>
              </a:spcBef>
            </a:pPr>
            <a:r>
              <a:rPr lang="en-US" sz="1600" b="1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name1 = "</a:t>
            </a:r>
            <a:r>
              <a:rPr lang="ru-RU" sz="1600" b="1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Вася";</a:t>
            </a:r>
          </a:p>
          <a:p>
            <a:pPr algn="just">
              <a:spcBef>
                <a:spcPts val="600"/>
              </a:spcBef>
            </a:pPr>
            <a:r>
              <a:rPr lang="en-US" sz="1600" b="1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name2 = "</a:t>
            </a:r>
            <a:r>
              <a:rPr lang="ru-RU" sz="1600" b="1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Вера";</a:t>
            </a:r>
          </a:p>
          <a:p>
            <a:pPr algn="just">
              <a:spcBef>
                <a:spcPts val="600"/>
              </a:spcBef>
            </a:pPr>
            <a:r>
              <a:rPr lang="en-US" sz="1600" b="1" dirty="0" err="1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b="1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date1 = new </a:t>
            </a:r>
            <a:r>
              <a:rPr lang="en-US" sz="1600" b="1" dirty="0" err="1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b="1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(1990, 4-1, 15);</a:t>
            </a:r>
          </a:p>
          <a:p>
            <a:pPr algn="just">
              <a:spcBef>
                <a:spcPts val="600"/>
              </a:spcBef>
            </a:pPr>
            <a:r>
              <a:rPr lang="en-US" sz="1600" b="1" dirty="0" err="1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b="1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date2 = new </a:t>
            </a:r>
            <a:r>
              <a:rPr lang="en-US" sz="1600" b="1" dirty="0" err="1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b="1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(1995, 9-1, 30);</a:t>
            </a:r>
            <a:endParaRPr lang="ru-RU" sz="1600" b="1" dirty="0">
              <a:solidFill>
                <a:srgbClr val="221E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" y="2365248"/>
            <a:ext cx="12192000" cy="987552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-1" y="4795919"/>
            <a:ext cx="12192000" cy="1394909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43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-19393" y="4401313"/>
            <a:ext cx="12464517" cy="1687272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-19393" y="2697"/>
            <a:ext cx="12211393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470110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1652" y="1225296"/>
            <a:ext cx="110615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 как отсчёт месяцев начинается с 0, то для наглядности из «настоящего» номера месяца вычитается 1.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Отобрази имена и даты рождения в соответствующих текстовых компонентах: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16" y="2073432"/>
            <a:ext cx="4443295" cy="160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1652" y="3962400"/>
            <a:ext cx="107261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отображения даты в нужном формате используй класс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SimpleDateFormat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textName1.setText(name1);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textName2.setText(name2);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SimpleDateFormat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displayFormat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SimpleDateFormat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/MMMM/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textBD1.setText(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displayFormat.format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(date1.getTime()));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textBD2.setText(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displayFormat.format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(date2.getTime()));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" y="4609042"/>
            <a:ext cx="12192000" cy="175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" y="1066800"/>
            <a:ext cx="4315967" cy="5394176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99022"/>
            <a:ext cx="12192000" cy="47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49" y="334693"/>
            <a:ext cx="10314259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26720" y="2017630"/>
            <a:ext cx="34625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Обрати внимание, для наглядного отображения даты и времени существует класс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SimpleDateFormat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При создании объекта этого класса в конструкторе задаётся строковый шаблон, определяющий формат вывода даты и времени. Шаблон использует следующие зарезервированные символы: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95386"/>
              </p:ext>
            </p:extLst>
          </p:nvPr>
        </p:nvGraphicFramePr>
        <p:xfrm>
          <a:off x="5047489" y="1522206"/>
          <a:ext cx="6832663" cy="4351342"/>
        </p:xfrm>
        <a:graphic>
          <a:graphicData uri="http://schemas.openxmlformats.org/drawingml/2006/table">
            <a:tbl>
              <a:tblPr/>
              <a:tblGrid>
                <a:gridCol w="89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2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161">
                <a:tc>
                  <a:txBody>
                    <a:bodyPr/>
                    <a:lstStyle/>
                    <a:p>
                      <a:pPr algn="ctr" rtl="0"/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1">
                          <a:effectLst/>
                        </a:rPr>
                        <a:t>Шаблон</a:t>
                      </a:r>
                      <a:endParaRPr lang="ru-RU" sz="1400">
                        <a:effectLst/>
                      </a:endParaRP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1">
                          <a:effectLst/>
                        </a:rPr>
                        <a:t>Что возвращает</a:t>
                      </a:r>
                      <a:endParaRPr lang="ru-RU" sz="1400">
                        <a:effectLst/>
                      </a:endParaRP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61">
                <a:tc rowSpan="5">
                  <a:txBody>
                    <a:bodyPr/>
                    <a:lstStyle/>
                    <a:p>
                      <a:pPr algn="ctr" rtl="0"/>
                      <a:r>
                        <a:rPr lang="ru-RU" sz="1400" b="1">
                          <a:effectLst/>
                        </a:rPr>
                        <a:t>Время</a:t>
                      </a:r>
                      <a:endParaRPr lang="ru-RU" sz="1400">
                        <a:effectLst/>
                      </a:endParaRP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HH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>
                          <a:effectLst/>
                        </a:rPr>
                        <a:t>Час в 24-часовом формате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hh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>
                          <a:effectLst/>
                        </a:rPr>
                        <a:t>Час в 12-часовом формате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mm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>
                          <a:effectLst/>
                        </a:rPr>
                        <a:t>Минуты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1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ss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>
                          <a:effectLst/>
                        </a:rPr>
                        <a:t>Секунды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2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aaa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>
                          <a:effectLst/>
                        </a:rPr>
                        <a:t>Показывает AM/PM при 12-часовом формате времени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161">
                <a:tc rowSpan="8">
                  <a:txBody>
                    <a:bodyPr/>
                    <a:lstStyle/>
                    <a:p>
                      <a:pPr algn="ctr" rtl="0"/>
                      <a:r>
                        <a:rPr lang="ru-RU" sz="1400" b="1">
                          <a:effectLst/>
                        </a:rPr>
                        <a:t>Дата</a:t>
                      </a:r>
                      <a:endParaRPr lang="ru-RU" sz="1400">
                        <a:effectLst/>
                      </a:endParaRP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dd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>
                          <a:effectLst/>
                        </a:rPr>
                        <a:t>День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1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MM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dirty="0">
                          <a:effectLst/>
                        </a:rPr>
                        <a:t>Месяц (цифрами)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1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MMM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>
                          <a:effectLst/>
                        </a:rPr>
                        <a:t>Месяц (краткое название)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1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MMMM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>
                          <a:effectLst/>
                        </a:rPr>
                        <a:t>Месяц (полное название)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1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yy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>
                          <a:effectLst/>
                        </a:rPr>
                        <a:t>Год (последние две цифры)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1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yyyy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>
                          <a:effectLst/>
                        </a:rPr>
                        <a:t>Год (полностью)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1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E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>
                          <a:effectLst/>
                        </a:rPr>
                        <a:t>День недели (сокращение)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1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EEEE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dirty="0">
                          <a:effectLst/>
                        </a:rPr>
                        <a:t>День недели (полностью)</a:t>
                      </a:r>
                    </a:p>
                  </a:txBody>
                  <a:tcPr marL="38036" marR="38036" marT="38036" marB="380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9706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53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24000" y="2949428"/>
            <a:ext cx="9485376" cy="1232428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99022"/>
            <a:ext cx="12192000" cy="47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A01F2-373F-E3E6-AAC1-B594AF239B95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476802" y="6190828"/>
            <a:ext cx="506553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55454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633728" y="1989826"/>
            <a:ext cx="9265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применения шаблона к дате у класса есть метод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возвращает строковое представление даты согласно шаблону. В параметре метода предаётся переменная класса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Примечание: класс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считается устаревшим, но тем не менее его часто используют сторонние классы. Для преобразования к классу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 класса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есть метод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getTime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Запусти программу и проверь правильность заполнения компонентов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09957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6096000" y="1066799"/>
            <a:ext cx="6103757" cy="5332223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0" y="6399022"/>
            <a:ext cx="12192000" cy="47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BA2AA-66DA-D45D-A3B0-5853B1708EFA}"/>
              </a:ext>
            </a:extLst>
          </p:cNvPr>
          <p:cNvSpPr txBox="1"/>
          <p:nvPr/>
        </p:nvSpPr>
        <p:spPr>
          <a:xfrm>
            <a:off x="4026776" y="318728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ru-RU" sz="2400" b="1" dirty="0"/>
              <a:t>1.1 Общие понятия языка 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15515" y="2696"/>
            <a:ext cx="1221527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323806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76789" y="1776928"/>
            <a:ext cx="50437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Далее ты научишься находить разность дат и напишешь универсальный метод, позволяющий находить разность между двумя датами.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Итак, твоя задача: определить, кто кого старше и на сколько. Результат необходимо занести в метку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labelDif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Пример отображения показан на рисунке: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439261" y="1938221"/>
            <a:ext cx="50437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Данная строка состоит из конкатенации имён, года, месяца и дня, а также связывающих слов. Переменную, в которой будет собираться данная конструкция, назови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Определить, кто старше, можно довольно легко, используя операции сравнения дат.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Самый простой способ сравнения двух дат — это сравнить их представление в миллисекундах, используя метод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getTimeInMillis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89" y="3994892"/>
            <a:ext cx="5043747" cy="97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45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5114952"/>
            <a:ext cx="12218376" cy="1118025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-26376" y="6420051"/>
            <a:ext cx="12207515" cy="47676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15515" y="2696"/>
            <a:ext cx="12207515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9945854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8786" y="1380833"/>
            <a:ext cx="11030942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Самый простой способ сравнения двух дат — это сравнить их представление в миллисекундах, используя метод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getTimeInMillis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Но для более наглядного сравнения класс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включает в себя три метода: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&lt;дата1&gt;.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(&lt;дата2&gt;)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возвращает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если дата/время в переменной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дата1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раньше даты/времени в переменной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дата2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&lt;дата1&gt;.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(&lt;дата2&gt;)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— возвращает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если дата/время в переменной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дата1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позже даты/времени в переменной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дата2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&lt;дата1&gt;.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(&lt;дата2&gt;)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— возвращает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если даты/время в переменных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дата1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дата2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совпадают.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Запиши соответствующий код в методе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mathDate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= name2 + " старше, чем " + name1;</a:t>
            </a:r>
          </a:p>
          <a:p>
            <a:pPr algn="just">
              <a:spcBef>
                <a:spcPts val="600"/>
              </a:spcBef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(date2.after(date1))</a:t>
            </a:r>
          </a:p>
          <a:p>
            <a:pPr algn="just">
              <a:spcBef>
                <a:spcPts val="600"/>
              </a:spcBef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= name1 + " старше, чем " + name2;</a:t>
            </a:r>
          </a:p>
        </p:txBody>
      </p:sp>
    </p:spTree>
    <p:extLst>
      <p:ext uri="{BB962C8B-B14F-4D97-AF65-F5344CB8AC3E}">
        <p14:creationId xmlns:p14="http://schemas.microsoft.com/office/powerpoint/2010/main" val="28459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689328" y="1377236"/>
            <a:ext cx="10668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Теперь осталось определить, на сколько именно старше. Простым вычитанием 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date1 - date2 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воспользоваться нельзя, т.к. ты имеешь дело с объектами. Чтобы произвести вычитание дат, тебе необходимо последовательно вычитать её части (год, месяц и день). Работа с частями дат предусмотрена классом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реализована в методе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ru-RU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принимает два параметра. Первый — это элемент календаря (константа), а второй — это значение, на которое нужно изменить элемент календаря.</a:t>
            </a:r>
          </a:p>
          <a:p>
            <a:pPr algn="just"/>
            <a:endParaRPr lang="ru-RU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календаря меняется относительно указанной константы. Если константа возвращает дни, то изменяются дни, если возвращает часы, то изменяются часы и так далее.</a:t>
            </a:r>
          </a:p>
          <a:p>
            <a:pPr algn="just"/>
            <a:endParaRPr lang="ru-RU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Напиши метод, который возвращает дату, являющуюся разницей между двумя датами, которые передаются ему в параметрах (учитываются только день, месяц и год):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399022"/>
            <a:ext cx="12192000" cy="47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BA2AA-66DA-D45D-A3B0-5853B1708EFA}"/>
              </a:ext>
            </a:extLst>
          </p:cNvPr>
          <p:cNvSpPr txBox="1"/>
          <p:nvPr/>
        </p:nvSpPr>
        <p:spPr>
          <a:xfrm>
            <a:off x="4026776" y="318728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ru-RU" sz="2400" b="1" dirty="0"/>
              <a:t>1.1 Общие понятия языка С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15515" y="2696"/>
            <a:ext cx="1221527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49" y="334693"/>
            <a:ext cx="10919359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</p:spTree>
    <p:extLst>
      <p:ext uri="{BB962C8B-B14F-4D97-AF65-F5344CB8AC3E}">
        <p14:creationId xmlns:p14="http://schemas.microsoft.com/office/powerpoint/2010/main" val="329276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8" t="10161" r="32764" b="11392"/>
          <a:stretch/>
        </p:blipFill>
        <p:spPr>
          <a:xfrm>
            <a:off x="6897950" y="1030256"/>
            <a:ext cx="5314219" cy="537986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9775166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253602" y="1388340"/>
            <a:ext cx="63907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Ты научишься работать с классом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который предоставляет широкий спектр операций с датой и временем: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модифицируешь программу, которую начал писать на предыдущем занятии;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 также напишешь приложение, используя которое можно будет узнать, сколько осталось времени до твоего следующего дня рождения, а также на сколько ты младше или старше любого другого человека с точностью до количества дней.</a:t>
            </a:r>
          </a:p>
        </p:txBody>
      </p:sp>
    </p:spTree>
    <p:extLst>
      <p:ext uri="{BB962C8B-B14F-4D97-AF65-F5344CB8AC3E}">
        <p14:creationId xmlns:p14="http://schemas.microsoft.com/office/powerpoint/2010/main" val="2326012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15515" y="2696"/>
            <a:ext cx="1221527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470110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69857" y="1199818"/>
            <a:ext cx="11424042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difDate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date1,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date2) {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// "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Перекидывание" данных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tempDate1 = new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tempDate2 = new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tempDate1.setTime(date1.getTime());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tempDate2.setTime(date2.getTime());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// date1 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должна всегда быть больше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date2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if (tempDate2.after(tempDate1)){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temp = tempDate1;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    tempDate1 = tempDate2;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    tempDate2 = temp;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// 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Разница дат</a:t>
            </a:r>
          </a:p>
          <a:p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tempDate1.add(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Calendar.YEAR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-tempDate2.get(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Calendar.YEAR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tempDate1.add(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Calendar.MONTH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-tempDate2.get(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Calendar.MONTH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tempDate1.add(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Calendar.DATE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-tempDate2.get(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Calendar.DATE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return tempDate1;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45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1F573D8-4850-0496-50B2-86AF4B3E4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-136525"/>
            <a:ext cx="1428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177502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60704" y="1676298"/>
            <a:ext cx="101651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Поясним блоки кода.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Первый блок: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создание новых переменных календаря с такими же значениями, как и у входных переменных. Это необходимо, т.к. в метод передаются ссылки на объекты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date1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date2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и изменение этих объектов повлечёт их изменение в других методах. К сожалению, класс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не может в своём конструкторе принять объект своего же класса, т.е. нельзя записать вот так: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tempDate1 =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(date1);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Но у класса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есть метод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setTime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позволяет установить дату, приняв в качестве параметра объект класса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(является предком класса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). А получить объект класса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 объекта класса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можно, используя метод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getTime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-26376" y="3767329"/>
            <a:ext cx="12218376" cy="597408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113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F82A6-A575-4939-FC5F-8F7F3A01B4A3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31070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5570" y="2279162"/>
            <a:ext cx="105310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Второй блок: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 как изначально неизвестно, какая из дат больше (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date1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date2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), а вычитать мы можем только из большей даты меньшую, то пришлось выполнить обмен датами, если значение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date2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больше значения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date1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После этого кода можно смело из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date1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вычитать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date2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(использовался простой алгоритм обмена значений переменных через вспомогательную переменную).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Третий блок: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последовательное вычитание из переменной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date1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значений года, месяца и дня, хранящихся в переменной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date2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9869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26376" y="1719072"/>
            <a:ext cx="12218376" cy="4642251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F82A6-A575-4939-FC5F-8F7F3A01B4A3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31070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0465" y="1158681"/>
            <a:ext cx="10531070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Чтобы проверить работоспособность метода, отобрази значение разности дат в метке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labelDif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500"/>
              </a:spcBef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dif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difDate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(date1, date2);</a:t>
            </a:r>
          </a:p>
          <a:p>
            <a:pPr algn="just">
              <a:spcBef>
                <a:spcPts val="5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500"/>
              </a:spcBef>
            </a:pPr>
            <a:r>
              <a:rPr lang="en-US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year = </a:t>
            </a:r>
            <a:r>
              <a:rPr lang="en-US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dif.get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Calendar.YEAR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just">
              <a:spcBef>
                <a:spcPts val="500"/>
              </a:spcBef>
            </a:pP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(date1.get(</a:t>
            </a:r>
            <a:r>
              <a:rPr lang="en-US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Calendar.YEAR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== date2.get(</a:t>
            </a:r>
            <a:r>
              <a:rPr lang="en-US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Calendar.YEAR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year = 0;</a:t>
            </a:r>
          </a:p>
          <a:p>
            <a:pPr algn="just">
              <a:spcBef>
                <a:spcPts val="500"/>
              </a:spcBef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5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result = "&lt;html&gt;" + result + ",&lt;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на " +</a:t>
            </a:r>
          </a:p>
          <a:p>
            <a:pPr algn="just">
              <a:spcBef>
                <a:spcPts val="500"/>
              </a:spcBef>
            </a:pPr>
            <a:r>
              <a:rPr lang="ru-RU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+ "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лет, " +</a:t>
            </a:r>
          </a:p>
          <a:p>
            <a:pPr algn="just">
              <a:spcBef>
                <a:spcPts val="500"/>
              </a:spcBef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dif.get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Calendar.MONTH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+ "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месяцев и " +</a:t>
            </a:r>
          </a:p>
          <a:p>
            <a:pPr algn="just">
              <a:spcBef>
                <a:spcPts val="500"/>
              </a:spcBef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dif.get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Calendar.DATE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+ "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дней &lt;/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html&gt;";</a:t>
            </a:r>
          </a:p>
          <a:p>
            <a:pPr algn="just">
              <a:spcBef>
                <a:spcPts val="500"/>
              </a:spcBef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500"/>
              </a:spcBef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JLabel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labelDif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JLabel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(result);</a:t>
            </a:r>
          </a:p>
          <a:p>
            <a:pPr algn="just">
              <a:spcBef>
                <a:spcPts val="500"/>
              </a:spcBef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labelDif.setForeground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(new Color(0, 128, 0));</a:t>
            </a:r>
          </a:p>
          <a:p>
            <a:pPr algn="just">
              <a:spcBef>
                <a:spcPts val="500"/>
              </a:spcBef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labelDif.setFont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(new Font("Tahoma",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Font.BOLD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12));</a:t>
            </a:r>
          </a:p>
          <a:p>
            <a:pPr algn="just">
              <a:spcBef>
                <a:spcPts val="500"/>
              </a:spcBef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labelDif.setBounds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(10, 209, 304, 43);</a:t>
            </a:r>
          </a:p>
          <a:p>
            <a:pPr algn="just">
              <a:spcBef>
                <a:spcPts val="500"/>
              </a:spcBef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contentPane.add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labelDif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09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F82A6-A575-4939-FC5F-8F7F3A01B4A3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31070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0465" y="2219385"/>
            <a:ext cx="105310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Обрати внимание на код, выделенный цветом. Дело в том, что класс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не воспринимает нулевой год. И если года обоих объектов совпадают, то разница лет вернёт не 0, а 1. Поэтому необходимо дополнительно проверить совпадение года у обоих объектов и скорректировать результат.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Отметим, что код создания метки перенесён в метод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mathDate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Можно было бы, конечно, объявить имя метки глобально в полях класса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но т.к. код создания метки небольшой, то его можно просто перенести из метода конструктора фрейма в метод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mathDate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73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F82A6-A575-4939-FC5F-8F7F3A01B4A3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31070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12177" y="1659435"/>
            <a:ext cx="10531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Запусти программу и проверь правильность отображения разности дат. Должен получиться следующий результат (для значений дат, приведённых в начале):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234" y="2343657"/>
            <a:ext cx="4383214" cy="3863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100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04" y="1159139"/>
            <a:ext cx="6778752" cy="520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F82A6-A575-4939-FC5F-8F7F3A01B4A3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31070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3650" y="2341019"/>
            <a:ext cx="4064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Если у тебя возникли какие-то затруднения, можешь посмотреть полный код метода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mathDate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137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F82A6-A575-4939-FC5F-8F7F3A01B4A3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31070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208" y="1755803"/>
            <a:ext cx="1010716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 теперь ты напишешь код, который подсчитывает число полных лет и вычисляет, сколько месяцев и дней осталось до следующего ДР.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Рассчитай число полных лет «объектов». Для этого достаточно рассчитать разность между текущей датой и датой ДР, а затем взять от этой даты значение года с помощью метода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dateFullYear1 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difDate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(), date1).get(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Calendar.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dateFullYear2 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difDate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(), date2).get(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Calendar.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    textFullYear1.setText(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String.valueOf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(dateFullYear1));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    textFullYear2.setText(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String.valueOf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(dateFullYear2));</a:t>
            </a:r>
          </a:p>
          <a:p>
            <a:pPr algn="just"/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26376" y="3169921"/>
            <a:ext cx="12218376" cy="1499616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712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F82A6-A575-4939-FC5F-8F7F3A01B4A3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31070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208" y="1755803"/>
            <a:ext cx="101071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Запусти программу и проверь правильность отображения числа полных лет. 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Теперь вычислим, сколько месяцев и дней осталось до следующего ДР каждого человека. Для этого так же необходимо вычислить разность между текущей датой и датой ДР, но датой ДР, которая будет в следующем году (обозначена как ДР2):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21" y="3300540"/>
            <a:ext cx="9901999" cy="239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689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F82A6-A575-4939-FC5F-8F7F3A01B4A3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31070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208" y="1755803"/>
            <a:ext cx="10107168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Чтобы не загромождать код, напиши отдельный метод, который бы возвращал дату ДР в следующем году, и назови его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nextBD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nextBD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date) {</a:t>
            </a: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Следующий год</a:t>
            </a:r>
          </a:p>
          <a:p>
            <a:pPr algn="just">
              <a:spcBef>
                <a:spcPts val="600"/>
              </a:spcBef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nextYear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().get(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Calendar.YEAR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+ 1;</a:t>
            </a: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Сборка даты</a:t>
            </a:r>
          </a:p>
          <a:p>
            <a:pPr algn="just">
              <a:spcBef>
                <a:spcPts val="600"/>
              </a:spcBef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return new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nextYear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date.get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Calendar.MONTH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date.get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Calendar.DATE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Обрати внимание, что месяц и день остаются прежними, а год увеличивается на 1, относительно текущей даты.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26376" y="2499360"/>
            <a:ext cx="12218376" cy="3084576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86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445726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563650" y="1684866"/>
            <a:ext cx="10738333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работы с датой и временем используется класс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(наследник более общего класса работы с датой и временем —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). Класс позволяет получить доступ к дню месяца, месяцу, году, часам, минутам и секундам, что позволяет производить над датой и временем различные операции.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Класс имеет три основных конструктора: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— создаёт объект с текущей датой и временем (взятой из системных часов).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создаёт объект с датой, указанной в параметрах.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hour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minute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создаёт объект с датой и временем, указанными в параметрах.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Примечание: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доступ к методам класса возможен только после его импорта в проект: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java.util.GregorianCalendar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а доступ к некоторым константам, после импорта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java.util.Calendar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4885990"/>
            <a:ext cx="12192000" cy="981361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149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2189976"/>
            <a:ext cx="12218376" cy="3194304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F82A6-A575-4939-FC5F-8F7F3A01B4A3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31070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208" y="1755803"/>
            <a:ext cx="1010716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Запиши код вычисления числа месяцев и дней до следующего ДР, используя метод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nextBD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spcBef>
                <a:spcPts val="600"/>
              </a:spcBef>
            </a:pP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nextBD1 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nextBD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(date1);</a:t>
            </a:r>
          </a:p>
          <a:p>
            <a:pPr algn="just">
              <a:spcBef>
                <a:spcPts val="600"/>
              </a:spcBef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nextBD2 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nextBD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(date2);</a:t>
            </a: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nextBD1 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difDate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(), nextBD1);</a:t>
            </a: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nextBD2 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difDate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(), nextBD2);</a:t>
            </a:r>
          </a:p>
          <a:p>
            <a:pPr algn="just">
              <a:spcBef>
                <a:spcPts val="600"/>
              </a:spcBef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textNextBD1.setText(nextBD1.get(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Calendar.MONTH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+ "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месяцев и " +</a:t>
            </a:r>
          </a:p>
          <a:p>
            <a:pPr algn="just">
              <a:spcBef>
                <a:spcPts val="600"/>
              </a:spcBef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nextBD1.get(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Calendar.DATE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+ "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дней");</a:t>
            </a:r>
          </a:p>
          <a:p>
            <a:pPr algn="just"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textNextBD2.setText(nextBD2.get(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Calendar.MONTH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+ "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месяцев и " +</a:t>
            </a:r>
          </a:p>
          <a:p>
            <a:pPr algn="just">
              <a:spcBef>
                <a:spcPts val="600"/>
              </a:spcBef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nextBD2.get(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Calendar.DATE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+ "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дней");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Запусти программу и проверь правильность отображения разности дат. 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57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352580" y="1713960"/>
            <a:ext cx="4839419" cy="5144040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352581" y="0"/>
            <a:ext cx="4839419" cy="171396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7916231" y="331996"/>
            <a:ext cx="4189505" cy="108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</a:t>
            </a:r>
            <a:b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математика и работа </a:t>
            </a:r>
            <a:b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 датой и временем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187329" y="3213730"/>
            <a:ext cx="3169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у тебя возникли затруднения в написании кода, можешь посмотреть полный код метода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mathDate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5" y="114731"/>
            <a:ext cx="6902922" cy="661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841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975645"/>
            <a:ext cx="12192000" cy="5650338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36939" y="2261662"/>
            <a:ext cx="9118121" cy="22421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8180882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2.4. РАБОТА СО СТРОКАМИ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27224" y="2769173"/>
            <a:ext cx="78905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Создай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-файл и исполняемый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-файл для программы, которую ты разработал на занятии: приложение, выводящее приветствие  на твоём компьютере в зависимости от времени суток.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Размести их в в папке проекта, а затем прикрепи к ответу архив этой папки.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1536939" y="1518468"/>
            <a:ext cx="8180882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44444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ПРАКТИЧЕСКАЯ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1892301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74149"/>
            <a:ext cx="12192000" cy="652187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262846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2221" y="1353194"/>
            <a:ext cx="104134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  <a:cs typeface="Arial" panose="020B0604020202020204" pitchFamily="34" charset="0"/>
              </a:rPr>
              <a:t>САМОСТОЯТЕЛЬНАЯ РАБОТА</a:t>
            </a:r>
          </a:p>
          <a:p>
            <a:endParaRPr lang="ru-RU" sz="16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Напиши программу, которая выводит на фрейм, какое сейчас время года и сколько времени осталось до Нового года (месяцев, дней, часов и минут). Для тестирования программы дату необходимо задавать в коде.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Можешь дополнительно вывести, сколько времени осталось до лета, твоего дня рождения или другого значимого для тебя события.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Тебе необходимо создать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-файл и исполняемый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-файл в папке проекта, а затем прикрепить к ответу архив этой папки. </a:t>
            </a:r>
          </a:p>
        </p:txBody>
      </p:sp>
    </p:spTree>
    <p:extLst>
      <p:ext uri="{BB962C8B-B14F-4D97-AF65-F5344CB8AC3E}">
        <p14:creationId xmlns:p14="http://schemas.microsoft.com/office/powerpoint/2010/main" val="27135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" y="1077887"/>
            <a:ext cx="12192001" cy="5332237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67646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352544" y="1511807"/>
            <a:ext cx="7034784" cy="4462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3651" y="2421590"/>
            <a:ext cx="31061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получения элемента календаря (год, месяц, день, час и т.д.) используется метод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Какой именно элемент необходимо получить, указывается в параметрах метода в виде константы, определённой в классе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33002"/>
              </p:ext>
            </p:extLst>
          </p:nvPr>
        </p:nvGraphicFramePr>
        <p:xfrm>
          <a:off x="4364736" y="1548765"/>
          <a:ext cx="7022592" cy="4390480"/>
        </p:xfrm>
        <a:graphic>
          <a:graphicData uri="http://schemas.openxmlformats.org/drawingml/2006/table">
            <a:tbl>
              <a:tblPr/>
              <a:tblGrid>
                <a:gridCol w="3511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040">
                <a:tc>
                  <a:txBody>
                    <a:bodyPr/>
                    <a:lstStyle/>
                    <a:p>
                      <a:pPr rtl="0"/>
                      <a:r>
                        <a:rPr lang="ru-RU" b="1" dirty="0">
                          <a:effectLst/>
                        </a:rPr>
                        <a:t>Константа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b="1">
                          <a:effectLst/>
                        </a:rPr>
                        <a:t>Что возвращает</a:t>
                      </a:r>
                      <a:endParaRPr lang="ru-RU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4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effectLst/>
                        </a:rPr>
                        <a:t>HOUR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>
                          <a:effectLst/>
                        </a:rPr>
                        <a:t>Часы в 12-часовом формате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4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effectLst/>
                        </a:rPr>
                        <a:t>HOUR_OF_DAY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>
                          <a:effectLst/>
                        </a:rPr>
                        <a:t>Часы в 24-часовом формате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4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effectLst/>
                        </a:rPr>
                        <a:t>MINUTE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>
                          <a:effectLst/>
                        </a:rPr>
                        <a:t>Минуты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4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effectLst/>
                        </a:rPr>
                        <a:t>SECOND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>
                          <a:effectLst/>
                        </a:rPr>
                        <a:t>Секунды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4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effectLst/>
                        </a:rPr>
                        <a:t>MILLISECOND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dirty="0">
                          <a:effectLst/>
                        </a:rPr>
                        <a:t>Миллисекунды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040">
                <a:tc>
                  <a:txBody>
                    <a:bodyPr/>
                    <a:lstStyle/>
                    <a:p>
                      <a:pPr rtl="0"/>
                      <a:r>
                        <a:rPr lang="en-US" dirty="0">
                          <a:effectLst/>
                        </a:rPr>
                        <a:t>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>
                          <a:effectLst/>
                        </a:rPr>
                        <a:t>Год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481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effectLst/>
                        </a:rPr>
                        <a:t>MONTH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>
                          <a:effectLst/>
                        </a:rPr>
                        <a:t>Номер месяца (нумерация начинается с 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04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effectLst/>
                        </a:rPr>
                        <a:t>DAY_OF_MONTH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>
                          <a:effectLst/>
                        </a:rPr>
                        <a:t>Номер дня в месяце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04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effectLst/>
                        </a:rPr>
                        <a:t>DAY_OF_WEEK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>
                          <a:effectLst/>
                        </a:rPr>
                        <a:t>День недели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040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dirty="0">
                          <a:effectLst/>
                        </a:rPr>
                        <a:t>Текущая дата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2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839712" y="1077887"/>
            <a:ext cx="5352288" cy="5332237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67646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93447" y="1626922"/>
            <a:ext cx="4038371" cy="4035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5488" y="2560321"/>
            <a:ext cx="60838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Например, создадим объект даты и запросим у него некоторые параметры: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Calendar c = new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(2013, 11, 16);</a:t>
            </a:r>
          </a:p>
          <a:p>
            <a:pPr>
              <a:spcBef>
                <a:spcPts val="600"/>
              </a:spcBef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c.get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Calendar.DAY_OF_MONTH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)+"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дня,");</a:t>
            </a:r>
          </a:p>
          <a:p>
            <a:pPr>
              <a:spcBef>
                <a:spcPts val="600"/>
              </a:spcBef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 "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месяца " +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c.get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Calendar.MONTH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pPr>
              <a:spcBef>
                <a:spcPts val="600"/>
              </a:spcBef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("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и года " +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c.get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Calendar.YEAR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083552" y="1974290"/>
            <a:ext cx="43126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После выполнения кода, в консоли получим: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16 дня, месяца 11 и года 2013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Узнать, является ли год високосным, можно логическим методом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sLeapYear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Очень часто используется представление даты и времени в виде числа типа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которое возвращает метод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getTimeInMillis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Этот метод возвращает число миллисекунд, прошедших с начала 1970 года.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53853" y="6190826"/>
            <a:ext cx="354495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49" y="334693"/>
            <a:ext cx="10798599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610400" y="1230083"/>
            <a:ext cx="1075184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Далее ты закончишь программу, которую начал писать в прошлом уроке. Напомним, что ты написал программу, которая отображает на фрейме множество меток с текстом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Привет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Надписи выводятся со случайными координатами, а также случайным размером и цветом шрифта.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Теперь вместо слова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Привет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в зависимости от времени суток на твоём компьютере (т.е. от времени системных часов), метка будет отображать соответствующее приветствие: добрый день, вечер, ночь или утро. Пример внешнего вида программы приведён ниже:</a:t>
            </a:r>
          </a:p>
        </p:txBody>
      </p:sp>
      <p:sp>
        <p:nvSpPr>
          <p:cNvPr id="13" name="Прямоугольник 12"/>
          <p:cNvSpPr/>
          <p:nvPr/>
        </p:nvSpPr>
        <p:spPr>
          <a:xfrm flipH="1">
            <a:off x="707133" y="3145536"/>
            <a:ext cx="10655113" cy="3045291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10" y="3145535"/>
            <a:ext cx="5622076" cy="304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19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2548128"/>
            <a:ext cx="12192000" cy="1816608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60639" y="623688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165310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A2F6-99BA-8B96-9297-1BB9A8BAE786}"/>
              </a:ext>
            </a:extLst>
          </p:cNvPr>
          <p:cNvSpPr txBox="1"/>
          <p:nvPr/>
        </p:nvSpPr>
        <p:spPr>
          <a:xfrm>
            <a:off x="707135" y="1599415"/>
            <a:ext cx="1077587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Открой класс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проекта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Сначала необходимо получить значение часа текущего дня (от 0 до 23) и задать константы, которые будут отвечать за границы между временем суток:</a:t>
            </a:r>
          </a:p>
          <a:p>
            <a:pPr algn="just">
              <a:spcBef>
                <a:spcPts val="600"/>
              </a:spcBef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nowDate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().get(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Calendar.HOUR_OF_DAY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just">
              <a:spcBef>
                <a:spcPts val="600"/>
              </a:spcBef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morningHour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7; //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Утро начинается с 7 часов</a:t>
            </a:r>
          </a:p>
          <a:p>
            <a:pPr algn="just">
              <a:spcBef>
                <a:spcPts val="600"/>
              </a:spcBef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dayHour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12; //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День начинается с 12 часов</a:t>
            </a:r>
          </a:p>
          <a:p>
            <a:pPr algn="just">
              <a:spcBef>
                <a:spcPts val="600"/>
              </a:spcBef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eveningHour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18; //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Вечер начинается с 18 часов</a:t>
            </a:r>
          </a:p>
          <a:p>
            <a:pPr algn="just">
              <a:spcBef>
                <a:spcPts val="600"/>
              </a:spcBef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nightHour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23; //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Ночь начинается с 23 часов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получения даты использован класс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GregorianCalendar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Создание объекта этого класса без параметров приведёт к тому, что переменная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nowDate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будет содержать системное время. Но нам нужно только значение часа текущего дня, поэтому к созданному объекту применяется метод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с указанием в параметрах константы, возвращающей значение часа.</a:t>
            </a:r>
          </a:p>
        </p:txBody>
      </p:sp>
    </p:spTree>
    <p:extLst>
      <p:ext uri="{BB962C8B-B14F-4D97-AF65-F5344CB8AC3E}">
        <p14:creationId xmlns:p14="http://schemas.microsoft.com/office/powerpoint/2010/main" val="71787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-16879" y="2478215"/>
            <a:ext cx="12192000" cy="2450592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554213" y="6190828"/>
            <a:ext cx="512758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38784" y="1595242"/>
            <a:ext cx="1054422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Теперь в некоторую строковую переменную (назовём её, например,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strHello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необходимо поместить нужную фразу, в зависимости от времени суток: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strHello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Доброй ночи!";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nowDate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morningHour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strHello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Доброе утро!";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nowDate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dayHour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strHello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Добрый день!";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nowDate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eveningHour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&amp;&amp;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nowDate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nightHour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strHello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Добрый вечер!";</a:t>
            </a:r>
          </a:p>
          <a:p>
            <a:pPr>
              <a:spcBef>
                <a:spcPts val="600"/>
              </a:spcBef>
            </a:pP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Замени константу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Привет!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которая записана в конструкторе метки, на переменную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strHello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Запусти программу на выполнение и убедись, что отображается нужная надпись.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494494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</p:spTree>
    <p:extLst>
      <p:ext uri="{BB962C8B-B14F-4D97-AF65-F5344CB8AC3E}">
        <p14:creationId xmlns:p14="http://schemas.microsoft.com/office/powerpoint/2010/main" val="323030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 flipH="1">
            <a:off x="1328928" y="1219196"/>
            <a:ext cx="9790176" cy="954481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Примечание: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тестирования программы можешь изменить значение системного времени (если у тебя есть на это право).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2697"/>
            <a:ext cx="12192000" cy="834701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83009" y="6122453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536255" y="6224696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177502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5904" y="2481984"/>
            <a:ext cx="10977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Если размер шрифта и цвет изменять не случайно, а по какой-то формуле, то это может дать более интересные результаты, например: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864" y="3140747"/>
            <a:ext cx="5504688" cy="298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8539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7141</TotalTime>
  <Words>3548</Words>
  <Application>Microsoft Office PowerPoint</Application>
  <PresentationFormat>Широкоэкранный</PresentationFormat>
  <Paragraphs>368</Paragraphs>
  <Slides>33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Тема Office</vt:lpstr>
      <vt:lpstr>ОТ С ДО JAVA: РАЗРАБОТКА ИГР И ПРИКЛАДНЫХ ПРОГРАММ  Тема 2.3. Продвинутая математика и работа с датой и временем  Часть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прикладных программ на Java</dc:title>
  <dc:creator>Мария Бол</dc:creator>
  <cp:lastModifiedBy>1234</cp:lastModifiedBy>
  <cp:revision>424</cp:revision>
  <dcterms:created xsi:type="dcterms:W3CDTF">2022-10-10T19:14:22Z</dcterms:created>
  <dcterms:modified xsi:type="dcterms:W3CDTF">2023-01-28T03:04:58Z</dcterms:modified>
</cp:coreProperties>
</file>